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1" r:id="rId2"/>
    <p:sldId id="331" r:id="rId3"/>
    <p:sldId id="322" r:id="rId4"/>
    <p:sldId id="323" r:id="rId5"/>
    <p:sldId id="325" r:id="rId6"/>
    <p:sldId id="327" r:id="rId7"/>
    <p:sldId id="328" r:id="rId8"/>
    <p:sldId id="329" r:id="rId9"/>
    <p:sldId id="335" r:id="rId10"/>
    <p:sldId id="336" r:id="rId11"/>
    <p:sldId id="338" r:id="rId12"/>
    <p:sldId id="347" r:id="rId13"/>
    <p:sldId id="348" r:id="rId14"/>
    <p:sldId id="34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23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8" autoAdjust="0"/>
    <p:restoredTop sz="79653" autoAdjust="0"/>
  </p:normalViewPr>
  <p:slideViewPr>
    <p:cSldViewPr snapToGrid="0">
      <p:cViewPr varScale="1">
        <p:scale>
          <a:sx n="59" d="100"/>
          <a:sy n="59" d="100"/>
        </p:scale>
        <p:origin x="1310" y="6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0C7E6-0BDF-40FB-80EA-70264A609AAF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FCE7A-A223-4618-B043-D70795FB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5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FCE7A-A223-4618-B043-D70795FBB70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66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B960-F169-4E31-A782-ECDDE791D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DEAEB-D569-4E73-B5B6-10ED1A595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6C949-7BD2-4F8D-8CBC-B91DC95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7D74F-DF36-4ABC-A1D1-D95F6BC8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19D3-E196-445D-B44A-4BC2BACA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79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43C4-53D5-4A6E-9157-A067E034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1AF4C-CD4D-46BD-A8A4-345553D26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F923-0535-4FB6-B043-AF7EBDFB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73305-AA60-4A66-AB1A-7E7F3215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D5DEE-42D8-4B9E-BB90-D336A137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35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E3F36-FF78-417C-9D6E-933DBE483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86E65-E50D-40B7-A602-23CA5CC4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EFB75-D897-4B59-A743-616F2C79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A312C-A223-462D-B336-58EEAB0E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BAA5F-96DC-4A01-BEFE-572C0C2C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19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008FA0-D991-4E9B-9A65-B61B0B74AE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B6E6A95D-6D69-4CB7-B335-D3B0DBA069C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7C9F8B-4EBC-476B-A4C8-B041791BEC5A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603D60-D7FD-44C1-8A70-ED4E80771A42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19A6E1-98CE-4131-8645-1335218BA582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767F4742-7089-4A9A-9422-B7E9FA237B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>
            <a:extLst>
              <a:ext uri="{FF2B5EF4-FFF2-40B4-BE49-F238E27FC236}">
                <a16:creationId xmlns:a16="http://schemas.microsoft.com/office/drawing/2014/main" id="{D06345E3-4774-4010-A6C8-247F10CAA6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91A64F-C789-4514-96CC-5C26E45D412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93AF2F-CA1F-44C1-8767-C217C482466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4BEE33-9A73-4721-A340-A04FB457D7E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9026D669-1F17-496E-ABC7-D238D9CEAF0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0460B6-2F2F-47F4-A201-8170F7CA1CE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AA8EE4-2A4D-46E3-AEC9-B2942F8EEE1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08EB10-B4A6-4F56-815D-62A495A0285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350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DDC1-678C-4F8F-B1D4-DA9EAB1B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2824-3E81-49D8-B8B8-6A8F02FC7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3C2D6-0428-425F-9A2C-A29856D3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FB67F-E7B4-40D2-967C-54DF8F57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CBC97-45D7-41E5-B745-E212B550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06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D5C1-D57F-4664-9514-12E78DE0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0CDA0-ECAE-4CD4-AD3B-69553D6D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2B2B-12DC-4735-A876-D61BACED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1E57F-62EA-4416-89F5-584BC509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33E3-1DF4-4AF6-A24F-7728A05C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7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4B15-734E-4D99-8272-0A080E1D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C4D7-63F2-4BE7-B3D5-74D66F703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0526E-FFC3-495E-B527-266CFEACC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CACF6-AE3D-4DF7-AF10-3F3B7329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B9AEA-35A9-419C-A980-BB7858EE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94AF6-5C15-4A72-8DAD-5EFA3F92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67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C10E-E5BA-47BF-A3A6-45FCA1C4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8FAA8-65F8-4156-82AC-79E53B860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8B29F-94D0-484B-98D6-6727896E7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B39E1-733E-43C0-9A9B-E2CD12DFE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E482B-D471-4840-8BBE-0DB95C0B1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B986F-F80E-463A-8FFC-5B7BF46F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83D02-58E1-4B54-9D99-C819F2B1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BAA55-3B8A-450E-9B36-AD1C8FE7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79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DD14-1449-40AD-B2BD-6DF1388B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8BE3A-D24E-4043-8BC6-E8D1A5BC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EA4A9-7D12-49EE-AEB4-278CDE13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4A0DA-202C-43DD-8DCF-DAF324AF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1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11743-FDB4-487E-9D20-EA168D25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0D012-D7CD-499C-B6E5-6BB813BE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CEA98-17E7-4DC1-8F52-7B15C940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64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A7EF-B25F-4ACA-9147-D33DA964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18F06-12D3-42BA-BC10-B52C632A8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C4E8C-25DD-4F00-AB86-B73110938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BF856-F1EC-404B-8762-C9BBF063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E7ACF-DCBE-42E4-90C1-BFE1E9BC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BC30B-AD3B-4916-BFB0-89287788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2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72D2-F7E4-43CA-BE38-C822CF4A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B8E3C-0707-4300-936E-0F7645426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B2D79-1B94-4F3D-B95F-812A61D26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D94F4-0567-478C-8AA6-0381B5A7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71B8A-27D3-4813-AB28-1BC6756E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2E21B-D15E-4C05-8FCF-E599CAB1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32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266BF-EF5E-4460-9B11-37EB9D89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4C05D-5607-46AE-9D0D-F427E339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9D7C7-5500-4591-BD62-AE6624674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1D69-D919-4D0B-AE79-CF6F5685911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ECF62-4EA3-41ED-883A-863210F0D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EA5B6-3D52-497A-9DDF-146F9A2EF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5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List of Top Engineering Colleges in Hyderabad You Might Want to Know About">
            <a:extLst>
              <a:ext uri="{FF2B5EF4-FFF2-40B4-BE49-F238E27FC236}">
                <a16:creationId xmlns:a16="http://schemas.microsoft.com/office/drawing/2014/main" id="{7A47C8C6-7A97-4D88-B21B-720CE02320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23"/>
          <a:stretch/>
        </p:blipFill>
        <p:spPr bwMode="auto">
          <a:xfrm>
            <a:off x="13889" y="1458410"/>
            <a:ext cx="12164221" cy="53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A6B9-3BE8-4D90-9F64-E35357934A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23285" y="315410"/>
            <a:ext cx="701297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423F85"/>
                </a:solidFill>
              </a:rPr>
              <a:t>Principles of Programming Languages 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423F85"/>
                </a:solidFill>
              </a:rPr>
              <a:t>(CS F301)</a:t>
            </a:r>
          </a:p>
        </p:txBody>
      </p:sp>
      <p:pic>
        <p:nvPicPr>
          <p:cNvPr id="10244" name="Picture 4" descr="Waves 2018 Fest @BITS Pilani, Goa [Oct 26-28]: Registrations Open">
            <a:extLst>
              <a:ext uri="{FF2B5EF4-FFF2-40B4-BE49-F238E27FC236}">
                <a16:creationId xmlns:a16="http://schemas.microsoft.com/office/drawing/2014/main" id="{F6C93AC8-9067-4148-ACC3-43C8AABD8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9" y="0"/>
            <a:ext cx="3634451" cy="189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05B95-31F5-4A58-A69D-71683418D001}"/>
              </a:ext>
            </a:extLst>
          </p:cNvPr>
          <p:cNvSpPr txBox="1"/>
          <p:nvPr/>
        </p:nvSpPr>
        <p:spPr>
          <a:xfrm>
            <a:off x="9352345" y="5719227"/>
            <a:ext cx="32973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Jabez Christopher</a:t>
            </a:r>
          </a:p>
          <a:p>
            <a:r>
              <a:rPr lang="en-IN" sz="2000" dirty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Assistant Professor</a:t>
            </a:r>
          </a:p>
          <a:p>
            <a:r>
              <a:rPr lang="en-IN" sz="2000" dirty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Department  of CSIS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0383A-C7C1-4CE4-B0F1-735D56503B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EBNF compared to BNF</a:t>
            </a:r>
          </a:p>
        </p:txBody>
      </p:sp>
      <p:sp>
        <p:nvSpPr>
          <p:cNvPr id="60419" name="Rectangle 4">
            <a:extLst>
              <a:ext uri="{FF2B5EF4-FFF2-40B4-BE49-F238E27FC236}">
                <a16:creationId xmlns:a16="http://schemas.microsoft.com/office/drawing/2014/main" id="{502655A7-2C79-4347-B757-0179342D1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876800"/>
            <a:ext cx="8515546" cy="1599414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00183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0018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0018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0018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0018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0018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0018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0018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0018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333399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000" i="1" dirty="0">
                <a:latin typeface="Calibri" panose="020F0502020204030204" pitchFamily="34" charset="0"/>
              </a:rPr>
              <a:t>	</a:t>
            </a:r>
            <a:r>
              <a:rPr kumimoji="1"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1"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alibri" panose="020F0502020204030204" pitchFamily="34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kumimoji="1"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  <a:r>
              <a:rPr kumimoji="1"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(+|-) </a:t>
            </a:r>
            <a:r>
              <a:rPr kumimoji="1"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term </a:t>
            </a:r>
            <a:r>
              <a:rPr kumimoji="1"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en-US" sz="2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term </a:t>
            </a:r>
            <a:r>
              <a:rPr lang="en-US" altLang="en-US" sz="2000" dirty="0">
                <a:latin typeface="Calibri" panose="020F0502020204030204" pitchFamily="34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kumimoji="1"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	factor </a:t>
            </a:r>
            <a:r>
              <a:rPr kumimoji="1"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(</a:t>
            </a:r>
            <a:r>
              <a:rPr kumimoji="1"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*|/</a:t>
            </a:r>
            <a:r>
              <a:rPr kumimoji="1"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1"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factor </a:t>
            </a:r>
            <a:r>
              <a:rPr kumimoji="1"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factor </a:t>
            </a:r>
            <a:r>
              <a:rPr lang="en-US" altLang="en-US" sz="2000" dirty="0">
                <a:latin typeface="Calibri" panose="020F0502020204030204" pitchFamily="34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kumimoji="1"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kumimoji="1"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 </a:t>
            </a:r>
            <a:r>
              <a:rPr kumimoji="1"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 '</a:t>
            </a:r>
            <a:r>
              <a:rPr kumimoji="1"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)’</a:t>
            </a:r>
            <a:r>
              <a:rPr kumimoji="1"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|id |number</a:t>
            </a:r>
            <a:r>
              <a:rPr kumimoji="1" lang="en-US" altLang="en-US" sz="2000" i="1" dirty="0">
                <a:latin typeface="Calibri" panose="020F0502020204030204" pitchFamily="34" charset="0"/>
                <a:cs typeface="Courier New" panose="02070309020205020404" pitchFamily="49" charset="0"/>
              </a:rPr>
              <a:t>	</a:t>
            </a:r>
            <a:endParaRPr kumimoji="1" lang="th-TH" altLang="en-US" sz="2000" i="1" dirty="0">
              <a:latin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60420" name="Rectangle 5">
            <a:extLst>
              <a:ext uri="{FF2B5EF4-FFF2-40B4-BE49-F238E27FC236}">
                <a16:creationId xmlns:a16="http://schemas.microsoft.com/office/drawing/2014/main" id="{3752D6A4-BE76-4A4E-B277-66AF8E395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13716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00183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0018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0018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0018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0018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0018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0018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0018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0018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333399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1800">
                <a:latin typeface="Calibri" panose="020F0502020204030204" pitchFamily="34" charset="0"/>
              </a:rPr>
              <a:t>BNF:</a:t>
            </a:r>
          </a:p>
        </p:txBody>
      </p:sp>
      <p:sp>
        <p:nvSpPr>
          <p:cNvPr id="60421" name="Rectangle 7">
            <a:extLst>
              <a:ext uri="{FF2B5EF4-FFF2-40B4-BE49-F238E27FC236}">
                <a16:creationId xmlns:a16="http://schemas.microsoft.com/office/drawing/2014/main" id="{5DF6E6A1-D659-44E4-81FA-73A05C281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371600"/>
            <a:ext cx="6248400" cy="3200400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00183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0018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0018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0018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0018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0018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0018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0018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0018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333399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1800" i="1">
                <a:latin typeface="Calibri" panose="020F0502020204030204" pitchFamily="34" charset="0"/>
              </a:rPr>
              <a:t>	</a:t>
            </a:r>
            <a:r>
              <a:rPr kumimoji="1" lang="en-US" alt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1"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>
                <a:latin typeface="Calibri" panose="020F0502020204030204" pitchFamily="34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kumimoji="1"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1"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1" lang="en-US" alt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term 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		| expression - term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| </a:t>
            </a:r>
            <a:r>
              <a:rPr kumimoji="1" lang="en-US" alt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	term </a:t>
            </a:r>
            <a:r>
              <a:rPr lang="en-US" altLang="en-US" sz="1800">
                <a:latin typeface="Calibri" panose="020F0502020204030204" pitchFamily="34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kumimoji="1" lang="en-US" alt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 	term * factor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		| term / factor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		| factor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	factor </a:t>
            </a:r>
            <a:r>
              <a:rPr lang="en-US" altLang="en-US" sz="1800">
                <a:latin typeface="Calibri" panose="020F0502020204030204" pitchFamily="34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kumimoji="1" lang="en-US" altLang="en-US" sz="180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1" lang="en-US" alt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1"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1" lang="en-US" alt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expression </a:t>
            </a:r>
            <a:r>
              <a:rPr kumimoji="1"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		| id 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		| number</a:t>
            </a:r>
            <a:r>
              <a:rPr kumimoji="1" lang="en-US" altLang="en-US" sz="2000" i="1">
                <a:latin typeface="Calibri" panose="020F0502020204030204" pitchFamily="34" charset="0"/>
                <a:cs typeface="Courier New" panose="02070309020205020404" pitchFamily="49" charset="0"/>
              </a:rPr>
              <a:t>	</a:t>
            </a:r>
            <a:endParaRPr kumimoji="1" lang="th-TH" altLang="en-US" sz="2000" i="1">
              <a:latin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60422" name="Rectangle 8">
            <a:extLst>
              <a:ext uri="{FF2B5EF4-FFF2-40B4-BE49-F238E27FC236}">
                <a16:creationId xmlns:a16="http://schemas.microsoft.com/office/drawing/2014/main" id="{C94D3F4C-5F2C-4880-9768-1FE9812B1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48768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00183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0018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0018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0018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0018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0018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0018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0018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0018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333399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1800">
                <a:latin typeface="Calibri" panose="020F0502020204030204" pitchFamily="34" charset="0"/>
              </a:rPr>
              <a:t>EBNF:</a:t>
            </a:r>
          </a:p>
        </p:txBody>
      </p:sp>
    </p:spTree>
    <p:extLst>
      <p:ext uri="{BB962C8B-B14F-4D97-AF65-F5344CB8AC3E}">
        <p14:creationId xmlns:p14="http://schemas.microsoft.com/office/powerpoint/2010/main" val="3993466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C9C2B3-6EAD-4730-8B6A-8D8320675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493838"/>
            <a:ext cx="10123715" cy="509746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device used to describe more of the structure of a programming language than can be described with a context-free grammar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formal framework for decorating parse trees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attribute grammar is an extension to a context-free grammar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</a:t>
            </a:r>
          </a:p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associated with grammar symbols (the terminal and nonterminal symbols),</a:t>
            </a:r>
          </a:p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computation functions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associated with grammar rules</a:t>
            </a:r>
          </a:p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 functions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state  the static semantic rules of the language, are associated with grammar rules.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B0FFD-B8B4-4035-819F-06135AF8AB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6400" y="266699"/>
            <a:ext cx="8432800" cy="1143000"/>
          </a:xfrm>
        </p:spPr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 Attribute grammar</a:t>
            </a:r>
          </a:p>
        </p:txBody>
      </p:sp>
    </p:spTree>
    <p:extLst>
      <p:ext uri="{BB962C8B-B14F-4D97-AF65-F5344CB8AC3E}">
        <p14:creationId xmlns:p14="http://schemas.microsoft.com/office/powerpoint/2010/main" val="11011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C9C2B3-6EAD-4730-8B6A-8D8320675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1" y="1493838"/>
            <a:ext cx="10424886" cy="5097463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certain language rules to be conveniently described, such as type compatibility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SEMANTICS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language is indirectly related to the meaning of programs during execution; rather, it has to do with the legal forms of programs (syntax rather than semantics). Many static semantic rules of a language state its type constraints.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required to check these specifications can be done at compile 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evaluating attributes is called annotation, or DECORATION, of the parse tree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all attributes are inherited, the evaluation process can be done in a top-down order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Alternatively, if all attributes are synthesized, the evaluation can proceed in a bottom-up order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A035D9-8F59-9BC0-3178-8D8220941B39}"/>
              </a:ext>
            </a:extLst>
          </p:cNvPr>
          <p:cNvSpPr txBox="1">
            <a:spLocks/>
          </p:cNvSpPr>
          <p:nvPr/>
        </p:nvSpPr>
        <p:spPr>
          <a:xfrm>
            <a:off x="406400" y="266699"/>
            <a:ext cx="843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-2286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solidFill>
                  <a:srgbClr val="0000FF"/>
                </a:solidFill>
              </a:rPr>
              <a:t> Attribute grammar</a:t>
            </a:r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14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C9C2B3-6EAD-4730-8B6A-8D8320675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1" y="1493838"/>
            <a:ext cx="10501086" cy="509746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Associated with each grammar symbol X is a set of attributes A(X). The set A(X) consists of two disjoint sets: S(X) and I(X)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S(X): synthesized attributes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pass semantic information bottom-up in a parse tree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I(X): inherited attributes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pass semantic information down or across a tree. Similar to variables because they can also have values assigned to them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Synthesized attributes of leaf nodes whose values are determined outside the parse tree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the type of a variable can come from the symbol table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intrinsic attribute values on a parse tree, the semantic functions can be used to compute the remaining attribute values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A035D9-8F59-9BC0-3178-8D8220941B39}"/>
              </a:ext>
            </a:extLst>
          </p:cNvPr>
          <p:cNvSpPr txBox="1">
            <a:spLocks/>
          </p:cNvSpPr>
          <p:nvPr/>
        </p:nvSpPr>
        <p:spPr>
          <a:xfrm>
            <a:off x="406400" y="266699"/>
            <a:ext cx="843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-2286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000FF"/>
                </a:solidFill>
              </a:rPr>
              <a:t> Attributes</a:t>
            </a:r>
          </a:p>
        </p:txBody>
      </p:sp>
    </p:spTree>
    <p:extLst>
      <p:ext uri="{BB962C8B-B14F-4D97-AF65-F5344CB8AC3E}">
        <p14:creationId xmlns:p14="http://schemas.microsoft.com/office/powerpoint/2010/main" val="2451946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C9C2B3-6EAD-4730-8B6A-8D8320675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03" y="1409699"/>
            <a:ext cx="10114097" cy="509746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rule X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the synthesized attributes of X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computed with semantic functions of the form S(X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= f(A(X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…, A(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a synthesized attribute on a parse tree node depends only on the attribute values of the children node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Inherited attributes of symbols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1≤j≤n, are computed with a semantic function of the form I(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f(A(X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…, A(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an inherited attribute on a parse tree node depends on the attribute values of the node’s parent and siblings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A035D9-8F59-9BC0-3178-8D8220941B39}"/>
              </a:ext>
            </a:extLst>
          </p:cNvPr>
          <p:cNvSpPr txBox="1">
            <a:spLocks/>
          </p:cNvSpPr>
          <p:nvPr/>
        </p:nvSpPr>
        <p:spPr>
          <a:xfrm>
            <a:off x="406400" y="266699"/>
            <a:ext cx="843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-2286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000FF"/>
                </a:solidFill>
              </a:rPr>
              <a:t> Semantic Functions</a:t>
            </a:r>
          </a:p>
        </p:txBody>
      </p:sp>
    </p:spTree>
    <p:extLst>
      <p:ext uri="{BB962C8B-B14F-4D97-AF65-F5344CB8AC3E}">
        <p14:creationId xmlns:p14="http://schemas.microsoft.com/office/powerpoint/2010/main" val="421484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3EB48A-9A3E-4FD5-AAF8-2788E8835B1D}"/>
              </a:ext>
            </a:extLst>
          </p:cNvPr>
          <p:cNvSpPr txBox="1"/>
          <p:nvPr/>
        </p:nvSpPr>
        <p:spPr>
          <a:xfrm>
            <a:off x="773474" y="1843950"/>
            <a:ext cx="1121287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dirty="0">
                <a:solidFill>
                  <a:srgbClr val="0000FF"/>
                </a:solidFill>
              </a:rPr>
              <a:t>Formal Methods of Describing Syntax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rgbClr val="C00000"/>
                </a:solidFill>
              </a:rPr>
              <a:t>Regular Expression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rgbClr val="C00000"/>
                </a:solidFill>
              </a:rPr>
              <a:t>BNF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rgbClr val="C00000"/>
                </a:solidFill>
              </a:rPr>
              <a:t>EBNF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rgbClr val="C00000"/>
                </a:solidFill>
              </a:rPr>
              <a:t>Attribute grammar </a:t>
            </a:r>
            <a:r>
              <a:rPr lang="en-IN" sz="2800" dirty="0">
                <a:solidFill>
                  <a:srgbClr val="C00000"/>
                </a:solidFill>
              </a:rPr>
              <a:t>(Syntax &amp; Semantics)</a:t>
            </a:r>
          </a:p>
        </p:txBody>
      </p:sp>
    </p:spTree>
    <p:extLst>
      <p:ext uri="{BB962C8B-B14F-4D97-AF65-F5344CB8AC3E}">
        <p14:creationId xmlns:p14="http://schemas.microsoft.com/office/powerpoint/2010/main" val="82795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083937-82F5-48E3-9929-B2D5BEDDA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99" y="1493839"/>
            <a:ext cx="11254557" cy="4963522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• The lexemes of a programming languages are described formally by the use of regular expressions, where there are 3 operations, </a:t>
            </a:r>
            <a:r>
              <a:rPr lang="en-IN" dirty="0" err="1"/>
              <a:t>concatentation</a:t>
            </a:r>
            <a:r>
              <a:rPr lang="en-IN" dirty="0"/>
              <a:t>, repetition and selection: </a:t>
            </a:r>
          </a:p>
          <a:p>
            <a:r>
              <a:rPr lang="en-IN" dirty="0"/>
              <a:t>— </a:t>
            </a:r>
            <a:r>
              <a:rPr lang="en-IN" dirty="0" err="1"/>
              <a:t>alb</a:t>
            </a:r>
            <a:r>
              <a:rPr lang="en-IN" dirty="0"/>
              <a:t> 		denotes a or b. </a:t>
            </a:r>
          </a:p>
          <a:p>
            <a:r>
              <a:rPr lang="en-IN" dirty="0"/>
              <a:t>— ab 		denotes a followed by b </a:t>
            </a:r>
          </a:p>
          <a:p>
            <a:r>
              <a:rPr lang="en-IN" dirty="0"/>
              <a:t>— (ab)* 	denotes a followed by b zero or more times </a:t>
            </a:r>
          </a:p>
          <a:p>
            <a:r>
              <a:rPr lang="en-IN" dirty="0"/>
              <a:t>— (</a:t>
            </a:r>
            <a:r>
              <a:rPr lang="en-IN" dirty="0" err="1"/>
              <a:t>alb</a:t>
            </a:r>
            <a:r>
              <a:rPr lang="en-IN" dirty="0"/>
              <a:t>)c 	denotes a or b followed by c </a:t>
            </a:r>
          </a:p>
          <a:p>
            <a:r>
              <a:rPr lang="en-IN" dirty="0"/>
              <a:t>• There are other operators that we can add to regular expression notations that make them easier to write: </a:t>
            </a:r>
          </a:p>
          <a:p>
            <a:r>
              <a:rPr lang="en-IN" dirty="0"/>
              <a:t>[a-z] 	any character from a through z </a:t>
            </a:r>
          </a:p>
          <a:p>
            <a:r>
              <a:rPr lang="en-IN" dirty="0"/>
              <a:t>r+ 		one or more occurrences of r </a:t>
            </a:r>
          </a:p>
          <a:p>
            <a:r>
              <a:rPr lang="en-IN" dirty="0"/>
              <a:t>? 		An optional term </a:t>
            </a:r>
          </a:p>
          <a:p>
            <a:r>
              <a:rPr lang="en-IN" dirty="0"/>
              <a:t>. 		Any one character </a:t>
            </a:r>
          </a:p>
          <a:p>
            <a:endParaRPr lang="en-IN" dirty="0"/>
          </a:p>
          <a:p>
            <a:r>
              <a:rPr lang="en-IN" dirty="0"/>
              <a:t>• Examples </a:t>
            </a:r>
          </a:p>
          <a:p>
            <a:r>
              <a:rPr lang="en-IN" dirty="0"/>
              <a:t>[0-9]+ 		describes an integer </a:t>
            </a:r>
          </a:p>
          <a:p>
            <a:r>
              <a:rPr lang="en-IN" dirty="0"/>
              <a:t>[0-9]+(\. [0-9]+)? 	describes an unsigned real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1D85-759C-4A8F-8326-4679A27705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Regular Expressions </a:t>
            </a:r>
          </a:p>
        </p:txBody>
      </p:sp>
    </p:spTree>
    <p:extLst>
      <p:ext uri="{BB962C8B-B14F-4D97-AF65-F5344CB8AC3E}">
        <p14:creationId xmlns:p14="http://schemas.microsoft.com/office/powerpoint/2010/main" val="392727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0A40CD-4D6D-4C37-8F81-8C1855889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493838"/>
            <a:ext cx="5023439" cy="452596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grammar of a language is expressed formally as </a:t>
            </a:r>
          </a:p>
          <a:p>
            <a:pPr algn="just"/>
            <a:r>
              <a:rPr lang="en-IN" b="1" dirty="0"/>
              <a:t>G = (</a:t>
            </a:r>
            <a:r>
              <a:rPr lang="en-IN" sz="2000" b="1" dirty="0">
                <a:solidFill>
                  <a:srgbClr val="0000FF"/>
                </a:solidFill>
              </a:rPr>
              <a:t>T, N, S, P</a:t>
            </a:r>
            <a:r>
              <a:rPr lang="en-IN" b="1" dirty="0"/>
              <a:t>) </a:t>
            </a:r>
            <a:r>
              <a:rPr lang="en-IN" dirty="0"/>
              <a:t>where </a:t>
            </a:r>
          </a:p>
          <a:p>
            <a:pPr algn="just"/>
            <a:r>
              <a:rPr lang="en-IN" sz="2000" b="1" dirty="0">
                <a:solidFill>
                  <a:srgbClr val="0000FF"/>
                </a:solidFill>
              </a:rPr>
              <a:t>T</a:t>
            </a:r>
            <a:r>
              <a:rPr lang="en-IN" sz="2000" dirty="0">
                <a:solidFill>
                  <a:srgbClr val="0000FF"/>
                </a:solidFill>
              </a:rPr>
              <a:t> </a:t>
            </a:r>
            <a:r>
              <a:rPr lang="en-IN" sz="1900" dirty="0"/>
              <a:t>is a set of terminals (the basic, atomic symbols of a language). </a:t>
            </a:r>
          </a:p>
          <a:p>
            <a:pPr algn="just"/>
            <a:r>
              <a:rPr lang="en-IN" sz="2000" b="1" dirty="0">
                <a:solidFill>
                  <a:srgbClr val="0000FF"/>
                </a:solidFill>
              </a:rPr>
              <a:t>N</a:t>
            </a:r>
            <a:r>
              <a:rPr lang="en-IN" sz="1900" dirty="0"/>
              <a:t> is a set of </a:t>
            </a:r>
            <a:r>
              <a:rPr lang="en-IN" sz="1900" dirty="0" err="1"/>
              <a:t>nonterminals</a:t>
            </a:r>
            <a:r>
              <a:rPr lang="en-IN" sz="1900" dirty="0"/>
              <a:t> (symbols which denote particular arrangements of terminals). </a:t>
            </a:r>
          </a:p>
          <a:p>
            <a:pPr algn="just"/>
            <a:r>
              <a:rPr lang="en-IN" sz="2000" b="1" dirty="0">
                <a:solidFill>
                  <a:srgbClr val="0000FF"/>
                </a:solidFill>
              </a:rPr>
              <a:t>S</a:t>
            </a:r>
            <a:r>
              <a:rPr lang="en-IN" sz="1900" b="1" dirty="0"/>
              <a:t> </a:t>
            </a:r>
            <a:r>
              <a:rPr lang="en-IN" sz="1900" dirty="0"/>
              <a:t>is the start symbol (a special nonterminal which denotes the program as a whole). </a:t>
            </a:r>
          </a:p>
          <a:p>
            <a:pPr algn="just"/>
            <a:r>
              <a:rPr lang="en-IN" sz="2000" b="1" dirty="0">
                <a:solidFill>
                  <a:srgbClr val="0000FF"/>
                </a:solidFill>
              </a:rPr>
              <a:t>P</a:t>
            </a:r>
            <a:r>
              <a:rPr lang="en-IN" sz="1900" dirty="0"/>
              <a:t> is the set of productions (rules showing how terminals and nonterminal can be arranged to form other </a:t>
            </a:r>
            <a:r>
              <a:rPr lang="en-IN" sz="1900" dirty="0" err="1"/>
              <a:t>nonterminals</a:t>
            </a:r>
            <a:r>
              <a:rPr lang="en-IN" sz="1900" dirty="0"/>
              <a:t>).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E52B8-DF1F-4920-9952-A3AF82E244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Grammar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AEC85-3522-4617-B056-BB67062CA3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9" t="24685"/>
          <a:stretch/>
        </p:blipFill>
        <p:spPr>
          <a:xfrm>
            <a:off x="5710443" y="1493838"/>
            <a:ext cx="6256665" cy="352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E3A45D-5E3B-442A-BDEB-AB445610F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493838"/>
            <a:ext cx="8982697" cy="4525963"/>
          </a:xfrm>
        </p:spPr>
        <p:txBody>
          <a:bodyPr>
            <a:normAutofit/>
          </a:bodyPr>
          <a:lstStyle/>
          <a:p>
            <a:pPr algn="just"/>
            <a:r>
              <a:rPr lang="en-IN" sz="1800" dirty="0"/>
              <a:t>• Context-Free grammars are grammars where non-terminals (collections of tokens in a language) always are deconstructed the same way, regardless of the context in which they are used. </a:t>
            </a:r>
          </a:p>
          <a:p>
            <a:pPr algn="just"/>
            <a:r>
              <a:rPr lang="en-IN" sz="1800" dirty="0"/>
              <a:t>• BNF (Backus-Naur form) is the standard notation or metalanguage used to specify the grammar of the language. It is a metalanguage for describing a context-free grammar.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CEE1A-6D4E-4359-9B30-15054A6668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Context-Free Grammars and BNFs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D1780-19A7-460A-BBCF-0974FB81C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92" y="3429000"/>
            <a:ext cx="5747008" cy="262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AF3BB-6944-4256-9D01-C81D665781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BNF: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39E83-63DA-4DBA-810B-31F8F9334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491481"/>
            <a:ext cx="99250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5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E5721-AAF3-4AC0-AD69-1142F82903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PARSE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269815-8644-46CF-A523-FE55EEC53ADD}"/>
              </a:ext>
            </a:extLst>
          </p:cNvPr>
          <p:cNvSpPr txBox="1"/>
          <p:nvPr/>
        </p:nvSpPr>
        <p:spPr>
          <a:xfrm>
            <a:off x="221160" y="1663013"/>
            <a:ext cx="377796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en-IN" sz="2800" dirty="0"/>
              <a:t>Every </a:t>
            </a:r>
            <a:r>
              <a:rPr lang="en-IN" sz="2800" b="1" dirty="0"/>
              <a:t>internal node </a:t>
            </a:r>
            <a:r>
              <a:rPr lang="en-IN" sz="2800" dirty="0"/>
              <a:t>of a parse tree is </a:t>
            </a:r>
            <a:r>
              <a:rPr lang="en-IN" sz="2800" dirty="0" err="1"/>
              <a:t>labeled</a:t>
            </a:r>
            <a:r>
              <a:rPr lang="en-IN" sz="2800" dirty="0"/>
              <a:t> with a nonterminal symbol; </a:t>
            </a: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en-IN" sz="2800" dirty="0"/>
              <a:t>Every </a:t>
            </a:r>
            <a:r>
              <a:rPr lang="en-IN" sz="2800" b="1" dirty="0"/>
              <a:t>leaf</a:t>
            </a:r>
            <a:r>
              <a:rPr lang="en-IN" sz="2800" dirty="0"/>
              <a:t> is </a:t>
            </a:r>
            <a:r>
              <a:rPr lang="en-IN" sz="2800" dirty="0" err="1"/>
              <a:t>labeled</a:t>
            </a:r>
            <a:r>
              <a:rPr lang="en-IN" sz="2800" dirty="0"/>
              <a:t> with a terminal symbol. </a:t>
            </a: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en-IN" sz="2800" dirty="0"/>
              <a:t>Every subtree of a parse tree describes one instance of an abstraction in the Grammar sentence.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25CE52-F753-4E2D-B248-226D7662C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681" y="1466447"/>
            <a:ext cx="67532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5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21E5-5FE8-4291-9879-54F1344A51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PARSE TREE: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8A10C-F3A1-4938-8D83-9FCE1BAF4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457"/>
            <a:ext cx="7597797" cy="548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5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9B796-5F70-4A65-87AB-64E399A1F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Extended BNF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45941D-9091-44D9-8D26-F3CEC6789868}"/>
              </a:ext>
            </a:extLst>
          </p:cNvPr>
          <p:cNvGraphicFramePr>
            <a:graphicFrameLocks noGrp="1"/>
          </p:cNvGraphicFramePr>
          <p:nvPr/>
        </p:nvGraphicFramePr>
        <p:xfrm>
          <a:off x="1411077" y="1295400"/>
          <a:ext cx="9369845" cy="4800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30192">
                  <a:extLst>
                    <a:ext uri="{9D8B030D-6E8A-4147-A177-3AD203B41FA5}">
                      <a16:colId xmlns:a16="http://schemas.microsoft.com/office/drawing/2014/main" val="1210667157"/>
                    </a:ext>
                  </a:extLst>
                </a:gridCol>
                <a:gridCol w="8039653">
                  <a:extLst>
                    <a:ext uri="{9D8B030D-6E8A-4147-A177-3AD203B41FA5}">
                      <a16:colId xmlns:a16="http://schemas.microsoft.com/office/drawing/2014/main" val="2457567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12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600" dirty="0"/>
                        <a:t>[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 optional part of an RHS, which is delimited by </a:t>
                      </a:r>
                      <a:r>
                        <a:rPr lang="en-IN" sz="2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brackets.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71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600" dirty="0"/>
                        <a:t>{ , 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 of braces in an RHS indicates that the enclosed part can be repeated indefinitely or left out altogether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1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600" dirty="0"/>
                        <a:t>( I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multiple-choice options: When a </a:t>
                      </a: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element must be chosen from a group, the options are placed in parentheses and separated by the OR operator (pipe symbol)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38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08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7471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3325</TotalTime>
  <Words>1010</Words>
  <Application>Microsoft Office PowerPoint</Application>
  <PresentationFormat>Widescreen</PresentationFormat>
  <Paragraphs>91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Jabez Christopher</dc:creator>
  <cp:lastModifiedBy>Jabez Christopher</cp:lastModifiedBy>
  <cp:revision>84</cp:revision>
  <dcterms:created xsi:type="dcterms:W3CDTF">2021-05-31T06:51:43Z</dcterms:created>
  <dcterms:modified xsi:type="dcterms:W3CDTF">2022-09-30T04:00:09Z</dcterms:modified>
</cp:coreProperties>
</file>