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0080625" cy="567055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445"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3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3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1"/>
        <p:cNvGrpSpPr/>
        <p:nvPr/>
      </p:nvGrpSpPr>
      <p:grpSpPr>
        <a:xfrm>
          <a:off x="0" y="0"/>
          <a:ext cx="0" cy="0"/>
          <a:chOff x="0" y="0"/>
          <a:chExt cx="0" cy="0"/>
        </a:xfrm>
      </p:grpSpPr>
      <p:sp>
        <p:nvSpPr>
          <p:cNvPr id="12" name="Google Shape;12;p2"/>
          <p:cNvSpPr txBox="1">
            <a:spLocks noGrp="1"/>
          </p:cNvSpPr>
          <p:nvPr>
            <p:ph type="subTitle" idx="1"/>
          </p:nvPr>
        </p:nvSpPr>
        <p:spPr>
          <a:xfrm>
            <a:off x="504000" y="226080"/>
            <a:ext cx="9071640" cy="43884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1"/>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3"/>
          </p:nvPr>
        </p:nvSpPr>
        <p:spPr>
          <a:xfrm>
            <a:off x="504000" y="304416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515268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50400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357120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6638040" y="132660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50400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357120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6638040" y="3044160"/>
            <a:ext cx="292068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4"/>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504000" y="132660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
          <p:cNvSpPr txBox="1">
            <a:spLocks noGrp="1"/>
          </p:cNvSpPr>
          <p:nvPr>
            <p:ph type="body" idx="2"/>
          </p:nvPr>
        </p:nvSpPr>
        <p:spPr>
          <a:xfrm>
            <a:off x="504000" y="3044160"/>
            <a:ext cx="907164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ubTitle" idx="1"/>
          </p:nvPr>
        </p:nvSpPr>
        <p:spPr>
          <a:xfrm>
            <a:off x="504000" y="1326600"/>
            <a:ext cx="9071640" cy="3288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50400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2"/>
          </p:nvPr>
        </p:nvSpPr>
        <p:spPr>
          <a:xfrm>
            <a:off x="515268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3"/>
          </p:nvPr>
        </p:nvSpPr>
        <p:spPr>
          <a:xfrm>
            <a:off x="50400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504000" y="1326600"/>
            <a:ext cx="4426920" cy="3288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2"/>
          </p:nvPr>
        </p:nvSpPr>
        <p:spPr>
          <a:xfrm>
            <a:off x="5152680" y="132660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3"/>
          </p:nvPr>
        </p:nvSpPr>
        <p:spPr>
          <a:xfrm>
            <a:off x="5152680" y="3044160"/>
            <a:ext cx="4426920" cy="15681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4000" y="226080"/>
            <a:ext cx="9071640" cy="9464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504000" y="1326600"/>
            <a:ext cx="9071640" cy="32882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504000" y="5165280"/>
            <a:ext cx="234828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ftr" idx="11"/>
          </p:nvPr>
        </p:nvSpPr>
        <p:spPr>
          <a:xfrm>
            <a:off x="3447360" y="5165280"/>
            <a:ext cx="3195000" cy="3906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7227360" y="5165280"/>
            <a:ext cx="2348280" cy="3906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latin typeface="Times New Roman"/>
                <a:ea typeface="Times New Roman"/>
                <a:cs typeface="Times New Roman"/>
                <a:sym typeface="Times New Roman"/>
              </a:defRPr>
            </a:lvl1pPr>
            <a:lvl2pPr marL="0" marR="0" lvl="1" indent="0" algn="r" rtl="0">
              <a:spcBef>
                <a:spcPts val="0"/>
              </a:spcBef>
              <a:buNone/>
              <a:defRPr sz="1400" b="0" i="0" u="none" strike="noStrike" cap="none">
                <a:latin typeface="Times New Roman"/>
                <a:ea typeface="Times New Roman"/>
                <a:cs typeface="Times New Roman"/>
                <a:sym typeface="Times New Roman"/>
              </a:defRPr>
            </a:lvl2pPr>
            <a:lvl3pPr marL="0" marR="0" lvl="2" indent="0" algn="r" rtl="0">
              <a:spcBef>
                <a:spcPts val="0"/>
              </a:spcBef>
              <a:buNone/>
              <a:defRPr sz="1400" b="0" i="0" u="none" strike="noStrike" cap="none">
                <a:latin typeface="Times New Roman"/>
                <a:ea typeface="Times New Roman"/>
                <a:cs typeface="Times New Roman"/>
                <a:sym typeface="Times New Roman"/>
              </a:defRPr>
            </a:lvl3pPr>
            <a:lvl4pPr marL="0" marR="0" lvl="3" indent="0" algn="r" rtl="0">
              <a:spcBef>
                <a:spcPts val="0"/>
              </a:spcBef>
              <a:buNone/>
              <a:defRPr sz="1400" b="0" i="0" u="none" strike="noStrike" cap="none">
                <a:latin typeface="Times New Roman"/>
                <a:ea typeface="Times New Roman"/>
                <a:cs typeface="Times New Roman"/>
                <a:sym typeface="Times New Roman"/>
              </a:defRPr>
            </a:lvl4pPr>
            <a:lvl5pPr marL="0" marR="0" lvl="4" indent="0" algn="r" rtl="0">
              <a:spcBef>
                <a:spcPts val="0"/>
              </a:spcBef>
              <a:buNone/>
              <a:defRPr sz="1400" b="0" i="0" u="none" strike="noStrike" cap="none">
                <a:latin typeface="Times New Roman"/>
                <a:ea typeface="Times New Roman"/>
                <a:cs typeface="Times New Roman"/>
                <a:sym typeface="Times New Roman"/>
              </a:defRPr>
            </a:lvl5pPr>
            <a:lvl6pPr marL="0" marR="0" lvl="5" indent="0" algn="r" rtl="0">
              <a:spcBef>
                <a:spcPts val="0"/>
              </a:spcBef>
              <a:buNone/>
              <a:defRPr sz="1400" b="0" i="0" u="none" strike="noStrike" cap="none">
                <a:latin typeface="Times New Roman"/>
                <a:ea typeface="Times New Roman"/>
                <a:cs typeface="Times New Roman"/>
                <a:sym typeface="Times New Roman"/>
              </a:defRPr>
            </a:lvl6pPr>
            <a:lvl7pPr marL="0" marR="0" lvl="6" indent="0" algn="r" rtl="0">
              <a:spcBef>
                <a:spcPts val="0"/>
              </a:spcBef>
              <a:buNone/>
              <a:defRPr sz="1400" b="0" i="0" u="none" strike="noStrike" cap="none">
                <a:latin typeface="Times New Roman"/>
                <a:ea typeface="Times New Roman"/>
                <a:cs typeface="Times New Roman"/>
                <a:sym typeface="Times New Roman"/>
              </a:defRPr>
            </a:lvl7pPr>
            <a:lvl8pPr marL="0" marR="0" lvl="7" indent="0" algn="r" rtl="0">
              <a:spcBef>
                <a:spcPts val="0"/>
              </a:spcBef>
              <a:buNone/>
              <a:defRPr sz="1400" b="0" i="0" u="none" strike="noStrike" cap="none">
                <a:latin typeface="Times New Roman"/>
                <a:ea typeface="Times New Roman"/>
                <a:cs typeface="Times New Roman"/>
                <a:sym typeface="Times New Roman"/>
              </a:defRPr>
            </a:lvl8pPr>
            <a:lvl9pPr marL="0" marR="0" lvl="8" indent="0" algn="r" rtl="0">
              <a:spcBef>
                <a:spcPts val="0"/>
              </a:spcBef>
              <a:buNone/>
              <a:defRPr sz="1400" b="0" i="0" u="none" strike="noStrike" cap="non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uxplanet.org/typography-in-ui-guide-for-beginners-7ee9bdbc483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youtube.com/watch?v=eZSe4xVXHhI" TargetMode="External"/><Relationship Id="rId5" Type="http://schemas.openxmlformats.org/officeDocument/2006/relationships/hyperlink" Target="https://www.youtube.com/watch?v=yI4shGV1EsM" TargetMode="External"/><Relationship Id="rId4" Type="http://schemas.openxmlformats.org/officeDocument/2006/relationships/hyperlink" Target="https://uxplanet.org/color-theory-brief-guide-for-designers-76e11c57ea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helpscout.com/blog/psychology-of-color/" TargetMode="External"/><Relationship Id="rId13" Type="http://schemas.openxmlformats.org/officeDocument/2006/relationships/hyperlink" Target="https://www.youtube.com/watch?v=hgYnW2ZSQMA" TargetMode="External"/><Relationship Id="rId3" Type="http://schemas.openxmlformats.org/officeDocument/2006/relationships/hyperlink" Target="https://en.wikipedia.org/wiki/Color_theory" TargetMode="External"/><Relationship Id="rId7" Type="http://schemas.openxmlformats.org/officeDocument/2006/relationships/hyperlink" Target="https://tubikstudio.com/color-in-design-influence-on-users-actions/" TargetMode="External"/><Relationship Id="rId12" Type="http://schemas.openxmlformats.org/officeDocument/2006/relationships/hyperlink" Target="https://www.youtube.com/watch?v=Mqaobr6w6_I"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uxplanet.org/color-theory-brief-guide-for-designers-76e11c57eaa" TargetMode="External"/><Relationship Id="rId11" Type="http://schemas.openxmlformats.org/officeDocument/2006/relationships/hyperlink" Target="https://www.youtube.com/watch?v=KaGSYGhUkvM" TargetMode="External"/><Relationship Id="rId5" Type="http://schemas.openxmlformats.org/officeDocument/2006/relationships/hyperlink" Target="https://99designs.com/blog/tips/the-7-step-guide-to-understanding-color-theory/" TargetMode="External"/><Relationship Id="rId10" Type="http://schemas.openxmlformats.org/officeDocument/2006/relationships/hyperlink" Target="https://www.youtube.com/watch?v=gMqZR3pqMjg" TargetMode="External"/><Relationship Id="rId4" Type="http://schemas.openxmlformats.org/officeDocument/2006/relationships/hyperlink" Target="https://www.colormatters.com/color-and-design/basic-color-theory" TargetMode="External"/><Relationship Id="rId9" Type="http://schemas.openxmlformats.org/officeDocument/2006/relationships/hyperlink" Target="https://www.colorcom.com/research/why-color-matter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504000" y="226080"/>
            <a:ext cx="9071640" cy="4388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3200" b="0" i="0" u="none" strike="noStrike" cap="none">
                <a:solidFill>
                  <a:srgbClr val="000080"/>
                </a:solidFill>
                <a:latin typeface="Cambria"/>
                <a:ea typeface="Cambria"/>
                <a:cs typeface="Cambria"/>
                <a:sym typeface="Cambria"/>
              </a:rPr>
              <a:t>Human Computer Interaction</a:t>
            </a:r>
            <a:endParaRPr sz="3200" b="0" i="0" u="none" strike="noStrike" cap="none">
              <a:latin typeface="Arial"/>
              <a:ea typeface="Arial"/>
              <a:cs typeface="Arial"/>
              <a:sym typeface="Arial"/>
            </a:endParaRPr>
          </a:p>
          <a:p>
            <a:pPr marL="0" marR="0" lvl="0" indent="0" algn="ctr" rtl="0">
              <a:spcBef>
                <a:spcPts val="0"/>
              </a:spcBef>
              <a:spcAft>
                <a:spcPts val="0"/>
              </a:spcAft>
              <a:buNone/>
            </a:pPr>
            <a:endParaRPr sz="3200" b="0" i="0" u="none" strike="noStrike" cap="none">
              <a:latin typeface="Arial"/>
              <a:ea typeface="Arial"/>
              <a:cs typeface="Arial"/>
              <a:sym typeface="Arial"/>
            </a:endParaRPr>
          </a:p>
          <a:p>
            <a:pPr marL="0" marR="0" lvl="0" indent="0" algn="ctr" rtl="0">
              <a:spcBef>
                <a:spcPts val="0"/>
              </a:spcBef>
              <a:spcAft>
                <a:spcPts val="0"/>
              </a:spcAft>
              <a:buNone/>
            </a:pPr>
            <a:endParaRPr sz="3200" b="0" i="0" u="none" strike="noStrike" cap="none">
              <a:latin typeface="Arial"/>
              <a:ea typeface="Arial"/>
              <a:cs typeface="Arial"/>
              <a:sym typeface="Arial"/>
            </a:endParaRPr>
          </a:p>
          <a:p>
            <a:pPr marL="0" marR="0" lvl="0" indent="0" algn="ctr" rtl="0">
              <a:spcBef>
                <a:spcPts val="0"/>
              </a:spcBef>
              <a:spcAft>
                <a:spcPts val="0"/>
              </a:spcAft>
              <a:buNone/>
            </a:pPr>
            <a:r>
              <a:rPr lang="en-GB" sz="2200" b="0" i="0" u="none" strike="noStrike" cap="none">
                <a:solidFill>
                  <a:srgbClr val="000080"/>
                </a:solidFill>
                <a:latin typeface="Cambria"/>
                <a:ea typeface="Cambria"/>
                <a:cs typeface="Cambria"/>
                <a:sym typeface="Cambria"/>
              </a:rPr>
              <a:t>BITS F364, Odd semester 2022</a:t>
            </a:r>
            <a:endParaRPr sz="2200" b="0" i="0" u="none" strike="noStrike" cap="none">
              <a:latin typeface="Arial"/>
              <a:ea typeface="Arial"/>
              <a:cs typeface="Arial"/>
              <a:sym typeface="Arial"/>
            </a:endParaRPr>
          </a:p>
          <a:p>
            <a:pPr marL="0" marR="0" lvl="0" indent="0" algn="ctr" rtl="0">
              <a:spcBef>
                <a:spcPts val="0"/>
              </a:spcBef>
              <a:spcAft>
                <a:spcPts val="0"/>
              </a:spcAft>
              <a:buNone/>
            </a:pPr>
            <a:endParaRPr sz="2200" b="0" i="0" u="none" strike="noStrike" cap="none">
              <a:latin typeface="Arial"/>
              <a:ea typeface="Arial"/>
              <a:cs typeface="Arial"/>
              <a:sym typeface="Arial"/>
            </a:endParaRPr>
          </a:p>
          <a:p>
            <a:pPr marL="0" marR="0" lvl="0" indent="0" algn="ctr" rtl="0">
              <a:spcBef>
                <a:spcPts val="0"/>
              </a:spcBef>
              <a:spcAft>
                <a:spcPts val="0"/>
              </a:spcAft>
              <a:buNone/>
            </a:pPr>
            <a:r>
              <a:rPr lang="en-GB" sz="2800" b="0" i="0" u="none" strike="noStrike" cap="none">
                <a:solidFill>
                  <a:srgbClr val="000080"/>
                </a:solidFill>
                <a:latin typeface="Cambria"/>
                <a:ea typeface="Cambria"/>
                <a:cs typeface="Cambria"/>
                <a:sym typeface="Cambria"/>
              </a:rPr>
              <a:t>Typography and Colour</a:t>
            </a:r>
            <a:endParaRPr sz="28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Alignment</a:t>
            </a:r>
            <a:endParaRPr sz="4400" b="0" i="0" u="none" strike="noStrike" cap="none">
              <a:solidFill>
                <a:srgbClr val="000080"/>
              </a:solidFill>
              <a:latin typeface="Cambria"/>
              <a:ea typeface="Cambria"/>
              <a:cs typeface="Cambria"/>
              <a:sym typeface="Cambria"/>
            </a:endParaRPr>
          </a:p>
        </p:txBody>
      </p:sp>
      <p:pic>
        <p:nvPicPr>
          <p:cNvPr id="117" name="Google Shape;117;p23"/>
          <p:cNvPicPr preferRelativeResize="0"/>
          <p:nvPr/>
        </p:nvPicPr>
        <p:blipFill rotWithShape="1">
          <a:blip r:embed="rId3">
            <a:alphaModFix/>
          </a:blip>
          <a:srcRect/>
          <a:stretch/>
        </p:blipFill>
        <p:spPr>
          <a:xfrm>
            <a:off x="1775880" y="1326600"/>
            <a:ext cx="6212520" cy="407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Tracking and Kerning</a:t>
            </a:r>
            <a:endParaRPr sz="4400" b="0" i="0" u="none" strike="noStrike" cap="none">
              <a:solidFill>
                <a:srgbClr val="000080"/>
              </a:solidFill>
              <a:latin typeface="Cambria"/>
              <a:ea typeface="Cambria"/>
              <a:cs typeface="Cambria"/>
              <a:sym typeface="Cambria"/>
            </a:endParaRPr>
          </a:p>
        </p:txBody>
      </p:sp>
      <p:pic>
        <p:nvPicPr>
          <p:cNvPr id="123" name="Google Shape;123;p24"/>
          <p:cNvPicPr preferRelativeResize="0"/>
          <p:nvPr/>
        </p:nvPicPr>
        <p:blipFill rotWithShape="1">
          <a:blip r:embed="rId3">
            <a:alphaModFix/>
          </a:blip>
          <a:srcRect/>
          <a:stretch/>
        </p:blipFill>
        <p:spPr>
          <a:xfrm>
            <a:off x="503640" y="2090160"/>
            <a:ext cx="4426920" cy="1761120"/>
          </a:xfrm>
          <a:prstGeom prst="rect">
            <a:avLst/>
          </a:prstGeom>
          <a:noFill/>
          <a:ln>
            <a:noFill/>
          </a:ln>
        </p:spPr>
      </p:pic>
      <p:pic>
        <p:nvPicPr>
          <p:cNvPr id="124" name="Google Shape;124;p24"/>
          <p:cNvPicPr preferRelativeResize="0"/>
          <p:nvPr/>
        </p:nvPicPr>
        <p:blipFill rotWithShape="1">
          <a:blip r:embed="rId4">
            <a:alphaModFix/>
          </a:blip>
          <a:srcRect/>
          <a:stretch/>
        </p:blipFill>
        <p:spPr>
          <a:xfrm>
            <a:off x="5152320" y="1644840"/>
            <a:ext cx="4426920" cy="265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Leading</a:t>
            </a:r>
            <a:endParaRPr sz="4400" b="0" i="0" u="none" strike="noStrike" cap="none">
              <a:solidFill>
                <a:srgbClr val="000080"/>
              </a:solidFill>
              <a:latin typeface="Cambria"/>
              <a:ea typeface="Cambria"/>
              <a:cs typeface="Cambria"/>
              <a:sym typeface="Cambria"/>
            </a:endParaRPr>
          </a:p>
        </p:txBody>
      </p:sp>
      <p:pic>
        <p:nvPicPr>
          <p:cNvPr id="130" name="Google Shape;130;p25"/>
          <p:cNvPicPr preferRelativeResize="0"/>
          <p:nvPr/>
        </p:nvPicPr>
        <p:blipFill rotWithShape="1">
          <a:blip r:embed="rId3">
            <a:alphaModFix/>
          </a:blip>
          <a:srcRect/>
          <a:stretch/>
        </p:blipFill>
        <p:spPr>
          <a:xfrm>
            <a:off x="2826360" y="1334764"/>
            <a:ext cx="4426560" cy="32882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Hierarchy</a:t>
            </a:r>
            <a:endParaRPr sz="4400" b="0" i="0" u="none" strike="noStrike" cap="none">
              <a:solidFill>
                <a:srgbClr val="000080"/>
              </a:solidFill>
              <a:latin typeface="Cambria"/>
              <a:ea typeface="Cambria"/>
              <a:cs typeface="Cambria"/>
              <a:sym typeface="Cambria"/>
            </a:endParaRPr>
          </a:p>
        </p:txBody>
      </p:sp>
      <p:pic>
        <p:nvPicPr>
          <p:cNvPr id="136" name="Google Shape;136;p26"/>
          <p:cNvPicPr preferRelativeResize="0"/>
          <p:nvPr/>
        </p:nvPicPr>
        <p:blipFill rotWithShape="1">
          <a:blip r:embed="rId3">
            <a:alphaModFix/>
          </a:blip>
          <a:srcRect/>
          <a:stretch/>
        </p:blipFill>
        <p:spPr>
          <a:xfrm>
            <a:off x="1822320" y="1038600"/>
            <a:ext cx="5956200" cy="436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Colours</a:t>
            </a:r>
            <a:endParaRPr sz="4400" b="0" i="0" u="none" strike="noStrike" cap="none">
              <a:solidFill>
                <a:srgbClr val="000080"/>
              </a:solidFill>
              <a:latin typeface="Cambria"/>
              <a:ea typeface="Cambria"/>
              <a:cs typeface="Cambria"/>
              <a:sym typeface="Cambria"/>
            </a:endParaRPr>
          </a:p>
        </p:txBody>
      </p:sp>
      <p:sp>
        <p:nvSpPr>
          <p:cNvPr id="142" name="Google Shape;142;p27"/>
          <p:cNvSpPr txBox="1"/>
          <p:nvPr/>
        </p:nvSpPr>
        <p:spPr>
          <a:xfrm>
            <a:off x="504000" y="1326600"/>
            <a:ext cx="907164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0" i="0" u="none" strike="noStrike" cap="none">
                <a:solidFill>
                  <a:srgbClr val="000080"/>
                </a:solidFill>
                <a:latin typeface="Cambria"/>
                <a:ea typeface="Cambria"/>
                <a:cs typeface="Cambria"/>
                <a:sym typeface="Cambria"/>
              </a:rPr>
              <a:t>Colorimetry: the science and technology used to quantify and describe physically the human colour perception.</a:t>
            </a:r>
            <a:endParaRPr sz="3200" b="0" i="0" u="none" strike="noStrike" cap="none">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none" strike="noStrike" cap="none">
                <a:solidFill>
                  <a:srgbClr val="000080"/>
                </a:solidFill>
                <a:latin typeface="Cambria"/>
                <a:ea typeface="Cambria"/>
                <a:cs typeface="Cambria"/>
                <a:sym typeface="Cambria"/>
              </a:rPr>
              <a:t>It is similar to spectrophotometry, but is distinguished by its interest in reducing spectra to the physical correlates of colour perception</a:t>
            </a:r>
            <a:endParaRPr sz="3200" b="0" i="0" u="none" strike="noStrike" cap="none">
              <a:solidFill>
                <a:srgbClr val="000080"/>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Colours</a:t>
            </a:r>
            <a:endParaRPr sz="4400" b="0" i="0" u="none" strike="noStrike" cap="none">
              <a:solidFill>
                <a:srgbClr val="000080"/>
              </a:solidFill>
              <a:latin typeface="Cambria"/>
              <a:ea typeface="Cambria"/>
              <a:cs typeface="Cambria"/>
              <a:sym typeface="Cambria"/>
            </a:endParaRPr>
          </a:p>
        </p:txBody>
      </p:sp>
      <p:pic>
        <p:nvPicPr>
          <p:cNvPr id="148" name="Google Shape;148;p28"/>
          <p:cNvPicPr preferRelativeResize="0"/>
          <p:nvPr/>
        </p:nvPicPr>
        <p:blipFill rotWithShape="1">
          <a:blip r:embed="rId3">
            <a:alphaModFix/>
          </a:blip>
          <a:srcRect/>
          <a:stretch/>
        </p:blipFill>
        <p:spPr>
          <a:xfrm>
            <a:off x="720000" y="1332000"/>
            <a:ext cx="5031000" cy="3960000"/>
          </a:xfrm>
          <a:prstGeom prst="rect">
            <a:avLst/>
          </a:prstGeom>
          <a:noFill/>
          <a:ln>
            <a:noFill/>
          </a:ln>
        </p:spPr>
      </p:pic>
      <p:sp>
        <p:nvSpPr>
          <p:cNvPr id="149" name="Google Shape;149;p28"/>
          <p:cNvSpPr txBox="1"/>
          <p:nvPr/>
        </p:nvSpPr>
        <p:spPr>
          <a:xfrm>
            <a:off x="6192000" y="1326600"/>
            <a:ext cx="338760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0" i="0" u="none" strike="noStrike" cap="none">
                <a:solidFill>
                  <a:srgbClr val="000080"/>
                </a:solidFill>
                <a:latin typeface="Cambria"/>
                <a:ea typeface="Cambria"/>
                <a:cs typeface="Cambria"/>
                <a:sym typeface="Cambria"/>
              </a:rPr>
              <a:t>Newton’s Colour Wheel</a:t>
            </a:r>
            <a:endParaRPr sz="3200" b="0" i="0" u="none" strike="noStrike" cap="none">
              <a:solidFill>
                <a:srgbClr val="000080"/>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Models</a:t>
            </a:r>
            <a:endParaRPr sz="4400" b="0" i="0" u="none" strike="noStrike" cap="none">
              <a:solidFill>
                <a:srgbClr val="000080"/>
              </a:solidFill>
              <a:latin typeface="Cambria"/>
              <a:ea typeface="Cambria"/>
              <a:cs typeface="Cambria"/>
              <a:sym typeface="Cambria"/>
            </a:endParaRPr>
          </a:p>
        </p:txBody>
      </p:sp>
      <p:sp>
        <p:nvSpPr>
          <p:cNvPr id="155" name="Google Shape;155;p29"/>
          <p:cNvSpPr txBox="1"/>
          <p:nvPr/>
        </p:nvSpPr>
        <p:spPr>
          <a:xfrm>
            <a:off x="504000" y="1326600"/>
            <a:ext cx="9071640" cy="328824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000080"/>
              </a:buClr>
              <a:buSzPts val="1440"/>
              <a:buFont typeface="Noto Sans Symbols"/>
              <a:buChar char="●"/>
            </a:pPr>
            <a:r>
              <a:rPr lang="en-GB" sz="1800" b="0" i="0" u="none" strike="noStrike" cap="none" dirty="0">
                <a:solidFill>
                  <a:srgbClr val="000080"/>
                </a:solidFill>
                <a:latin typeface="Cambria"/>
                <a:ea typeface="Cambria"/>
                <a:cs typeface="Cambria"/>
                <a:sym typeface="Cambria"/>
              </a:rPr>
              <a:t>Additive colour model: </a:t>
            </a:r>
            <a:endParaRPr sz="1800" b="0" i="0" u="none" strike="noStrike" cap="none" dirty="0">
              <a:solidFill>
                <a:srgbClr val="000080"/>
              </a:solidFill>
              <a:latin typeface="Cambria"/>
              <a:ea typeface="Cambria"/>
              <a:cs typeface="Cambria"/>
              <a:sym typeface="Cambria"/>
            </a:endParaRPr>
          </a:p>
          <a:p>
            <a:pPr marL="864000" marR="0" lvl="1" indent="-324000" algn="l" rtl="0">
              <a:spcBef>
                <a:spcPts val="1134"/>
              </a:spcBef>
              <a:spcAft>
                <a:spcPts val="0"/>
              </a:spcAft>
              <a:buClr>
                <a:srgbClr val="000000"/>
              </a:buClr>
              <a:buSzPts val="2100"/>
              <a:buFont typeface="Noto Sans Symbols"/>
              <a:buChar char="−"/>
            </a:pPr>
            <a:r>
              <a:rPr lang="en-GB" sz="1800" b="0" i="0" u="none" strike="noStrike" cap="none" dirty="0">
                <a:solidFill>
                  <a:srgbClr val="000080"/>
                </a:solidFill>
                <a:latin typeface="Cambria"/>
                <a:ea typeface="Cambria"/>
                <a:cs typeface="Cambria"/>
                <a:sym typeface="Cambria"/>
              </a:rPr>
              <a:t>RGB are primary colours</a:t>
            </a:r>
            <a:endParaRPr sz="1800" b="0" i="0" u="none" strike="noStrike" cap="none" dirty="0">
              <a:solidFill>
                <a:srgbClr val="000080"/>
              </a:solidFill>
              <a:latin typeface="Cambria"/>
              <a:ea typeface="Cambria"/>
              <a:cs typeface="Cambria"/>
              <a:sym typeface="Cambria"/>
            </a:endParaRPr>
          </a:p>
          <a:p>
            <a:pPr marL="864000" marR="0" lvl="1" indent="-324000" algn="l" rtl="0">
              <a:spcBef>
                <a:spcPts val="1134"/>
              </a:spcBef>
              <a:spcAft>
                <a:spcPts val="0"/>
              </a:spcAft>
              <a:buClr>
                <a:srgbClr val="000000"/>
              </a:buClr>
              <a:buSzPts val="2100"/>
              <a:buFont typeface="Noto Sans Symbols"/>
              <a:buChar char="−"/>
            </a:pPr>
            <a:r>
              <a:rPr lang="en-GB" sz="1800" b="0" i="0" u="none" strike="noStrike" cap="none" dirty="0">
                <a:solidFill>
                  <a:srgbClr val="000080"/>
                </a:solidFill>
                <a:latin typeface="Cambria"/>
                <a:ea typeface="Cambria"/>
                <a:cs typeface="Cambria"/>
                <a:sym typeface="Cambria"/>
              </a:rPr>
              <a:t>Model of colour for screens</a:t>
            </a:r>
            <a:endParaRPr sz="1800" b="0" i="0" u="none" strike="noStrike" cap="none" dirty="0">
              <a:solidFill>
                <a:srgbClr val="000080"/>
              </a:solidFill>
              <a:latin typeface="Cambria"/>
              <a:ea typeface="Cambria"/>
              <a:cs typeface="Cambria"/>
              <a:sym typeface="Cambria"/>
            </a:endParaRPr>
          </a:p>
          <a:p>
            <a:pPr marL="864000" marR="0" lvl="1" indent="-324000" algn="l" rtl="0">
              <a:spcBef>
                <a:spcPts val="1134"/>
              </a:spcBef>
              <a:spcAft>
                <a:spcPts val="0"/>
              </a:spcAft>
              <a:buClr>
                <a:srgbClr val="000000"/>
              </a:buClr>
              <a:buSzPts val="2100"/>
              <a:buFont typeface="Noto Sans Symbols"/>
              <a:buChar char="−"/>
            </a:pPr>
            <a:r>
              <a:rPr lang="en-GB" sz="1800" b="0" i="0" u="none" strike="noStrike" cap="none" dirty="0">
                <a:solidFill>
                  <a:srgbClr val="000080"/>
                </a:solidFill>
                <a:latin typeface="Cambria"/>
                <a:ea typeface="Cambria"/>
                <a:cs typeface="Cambria"/>
                <a:sym typeface="Cambria"/>
              </a:rPr>
              <a:t>Combination in equal proportion produces secondary colours cyan, magenta and yellow</a:t>
            </a:r>
            <a:endParaRPr sz="18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1800" b="0" i="0" u="none" strike="noStrike" cap="none" dirty="0">
                <a:solidFill>
                  <a:srgbClr val="000080"/>
                </a:solidFill>
                <a:latin typeface="Cambria"/>
                <a:ea typeface="Cambria"/>
                <a:cs typeface="Cambria"/>
                <a:sym typeface="Cambria"/>
              </a:rPr>
              <a:t>Subtractive colour model:</a:t>
            </a:r>
            <a:endParaRPr sz="1800" b="0" i="0" u="none" strike="noStrike" cap="none" dirty="0">
              <a:solidFill>
                <a:srgbClr val="000080"/>
              </a:solidFill>
              <a:latin typeface="Cambria"/>
              <a:ea typeface="Cambria"/>
              <a:cs typeface="Cambria"/>
              <a:sym typeface="Cambria"/>
            </a:endParaRPr>
          </a:p>
          <a:p>
            <a:pPr marL="864000" marR="0" lvl="1" indent="-324000" algn="l" rtl="0">
              <a:spcBef>
                <a:spcPts val="1134"/>
              </a:spcBef>
              <a:spcAft>
                <a:spcPts val="0"/>
              </a:spcAft>
              <a:buClr>
                <a:srgbClr val="000000"/>
              </a:buClr>
              <a:buSzPts val="2100"/>
              <a:buFont typeface="Noto Sans Symbols"/>
              <a:buChar char="−"/>
            </a:pPr>
            <a:r>
              <a:rPr lang="en-GB" sz="1800" b="0" i="0" u="none" strike="noStrike" cap="none" dirty="0">
                <a:solidFill>
                  <a:srgbClr val="000080"/>
                </a:solidFill>
                <a:latin typeface="Cambria"/>
                <a:ea typeface="Cambria"/>
                <a:cs typeface="Cambria"/>
                <a:sym typeface="Cambria"/>
              </a:rPr>
              <a:t>For print media</a:t>
            </a:r>
            <a:endParaRPr sz="1800" b="0" i="0" u="none" strike="noStrike" cap="none" dirty="0">
              <a:solidFill>
                <a:srgbClr val="000080"/>
              </a:solidFill>
              <a:latin typeface="Cambria"/>
              <a:ea typeface="Cambria"/>
              <a:cs typeface="Cambria"/>
              <a:sym typeface="Cambria"/>
            </a:endParaRPr>
          </a:p>
          <a:p>
            <a:pPr marL="864000" marR="0" lvl="1" indent="-324000" algn="l" rtl="0">
              <a:spcBef>
                <a:spcPts val="1134"/>
              </a:spcBef>
              <a:spcAft>
                <a:spcPts val="0"/>
              </a:spcAft>
              <a:buClr>
                <a:srgbClr val="000000"/>
              </a:buClr>
              <a:buSzPts val="2100"/>
              <a:buFont typeface="Noto Sans Symbols"/>
              <a:buChar char="−"/>
            </a:pPr>
            <a:r>
              <a:rPr lang="en-GB" sz="1800" b="0" i="0" u="none" strike="noStrike" cap="none" dirty="0">
                <a:solidFill>
                  <a:srgbClr val="000080"/>
                </a:solidFill>
                <a:latin typeface="Cambria"/>
                <a:ea typeface="Cambria"/>
                <a:cs typeface="Cambria"/>
                <a:sym typeface="Cambria"/>
              </a:rPr>
              <a:t>Colours produced by subtraction of light</a:t>
            </a:r>
            <a:endParaRPr sz="1800" b="0" i="0" u="none" strike="noStrike" cap="none" dirty="0">
              <a:solidFill>
                <a:srgbClr val="000080"/>
              </a:solidFill>
              <a:latin typeface="Cambria"/>
              <a:ea typeface="Cambria"/>
              <a:cs typeface="Cambria"/>
              <a:sym typeface="Cambria"/>
            </a:endParaRPr>
          </a:p>
          <a:p>
            <a:pPr marL="864000" marR="0" lvl="1" indent="-324000" algn="l" rtl="0">
              <a:spcBef>
                <a:spcPts val="1134"/>
              </a:spcBef>
              <a:spcAft>
                <a:spcPts val="0"/>
              </a:spcAft>
              <a:buClr>
                <a:srgbClr val="000000"/>
              </a:buClr>
              <a:buSzPts val="2100"/>
              <a:buFont typeface="Noto Sans Symbols"/>
              <a:buChar char="−"/>
            </a:pPr>
            <a:r>
              <a:rPr lang="en-GB" sz="1800" b="0" i="0" u="none" strike="noStrike" cap="none" dirty="0">
                <a:solidFill>
                  <a:srgbClr val="000080"/>
                </a:solidFill>
                <a:latin typeface="Cambria"/>
                <a:ea typeface="Cambria"/>
                <a:cs typeface="Cambria"/>
                <a:sym typeface="Cambria"/>
              </a:rPr>
              <a:t>Started with RYB, then evolved to CMY, then to CMYK</a:t>
            </a:r>
            <a:endParaRPr sz="1800" b="0" i="0" u="none" strike="noStrike" cap="none" dirty="0">
              <a:solidFill>
                <a:srgbClr val="000080"/>
              </a:solidFill>
              <a:latin typeface="Cambria"/>
              <a:ea typeface="Cambria"/>
              <a:cs typeface="Cambria"/>
              <a:sym typeface="Cambria"/>
            </a:endParaRPr>
          </a:p>
          <a:p>
            <a:pPr marL="864000" marR="0" lvl="1" indent="-324000" algn="l" rtl="0">
              <a:spcBef>
                <a:spcPts val="1134"/>
              </a:spcBef>
              <a:spcAft>
                <a:spcPts val="0"/>
              </a:spcAft>
              <a:buClr>
                <a:srgbClr val="000000"/>
              </a:buClr>
              <a:buSzPts val="2100"/>
              <a:buFont typeface="Noto Sans Symbols"/>
              <a:buChar char="−"/>
            </a:pPr>
            <a:r>
              <a:rPr lang="en-GB" sz="1800" b="0" i="0" u="none" strike="noStrike" cap="none" dirty="0">
                <a:solidFill>
                  <a:srgbClr val="000080"/>
                </a:solidFill>
                <a:latin typeface="Cambria"/>
                <a:ea typeface="Cambria"/>
                <a:cs typeface="Cambria"/>
                <a:sym typeface="Cambria"/>
              </a:rPr>
              <a:t>Cyan (−R+G+B), Magenta(+R−G+B), Yellow (+R+G−B)</a:t>
            </a:r>
            <a:endParaRPr sz="18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1800" b="0" i="0" u="none" strike="noStrike" cap="none" dirty="0">
                <a:solidFill>
                  <a:srgbClr val="000080"/>
                </a:solidFill>
                <a:latin typeface="Cambria"/>
                <a:ea typeface="Cambria"/>
                <a:cs typeface="Cambria"/>
                <a:sym typeface="Cambria"/>
              </a:rPr>
              <a:t>What you see on the screen is not what you get in print</a:t>
            </a:r>
            <a:endParaRPr sz="1800" b="0" i="0" u="none" strike="noStrike" cap="none" dirty="0">
              <a:solidFill>
                <a:srgbClr val="000080"/>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Models</a:t>
            </a:r>
            <a:endParaRPr sz="4400" b="0" i="0" u="none" strike="noStrike" cap="none">
              <a:solidFill>
                <a:srgbClr val="000080"/>
              </a:solidFill>
              <a:latin typeface="Cambria"/>
              <a:ea typeface="Cambria"/>
              <a:cs typeface="Cambria"/>
              <a:sym typeface="Cambria"/>
            </a:endParaRPr>
          </a:p>
        </p:txBody>
      </p:sp>
      <p:pic>
        <p:nvPicPr>
          <p:cNvPr id="161" name="Google Shape;161;p30"/>
          <p:cNvPicPr preferRelativeResize="0"/>
          <p:nvPr/>
        </p:nvPicPr>
        <p:blipFill rotWithShape="1">
          <a:blip r:embed="rId3">
            <a:alphaModFix/>
          </a:blip>
          <a:srcRect/>
          <a:stretch/>
        </p:blipFill>
        <p:spPr>
          <a:xfrm>
            <a:off x="2365920" y="1326600"/>
            <a:ext cx="5347440" cy="32882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Harmony</a:t>
            </a:r>
            <a:endParaRPr sz="4400" b="0" i="0" u="none" strike="noStrike" cap="none">
              <a:solidFill>
                <a:srgbClr val="000080"/>
              </a:solidFill>
              <a:latin typeface="Cambria"/>
              <a:ea typeface="Cambria"/>
              <a:cs typeface="Cambria"/>
              <a:sym typeface="Cambria"/>
            </a:endParaRPr>
          </a:p>
        </p:txBody>
      </p:sp>
      <p:sp>
        <p:nvSpPr>
          <p:cNvPr id="167" name="Google Shape;167;p31"/>
          <p:cNvSpPr txBox="1"/>
          <p:nvPr/>
        </p:nvSpPr>
        <p:spPr>
          <a:xfrm>
            <a:off x="504000" y="1326600"/>
            <a:ext cx="442692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1" i="0" u="none" strike="noStrike" cap="none">
                <a:solidFill>
                  <a:srgbClr val="000080"/>
                </a:solidFill>
                <a:latin typeface="Cambria"/>
                <a:ea typeface="Cambria"/>
                <a:cs typeface="Cambria"/>
                <a:sym typeface="Cambria"/>
              </a:rPr>
              <a:t>Monochromatic:</a:t>
            </a:r>
            <a:r>
              <a:rPr lang="en-GB" sz="3200" b="0" i="0" u="none" strike="noStrike" cap="none">
                <a:solidFill>
                  <a:srgbClr val="000080"/>
                </a:solidFill>
                <a:latin typeface="Cambria"/>
                <a:ea typeface="Cambria"/>
                <a:cs typeface="Cambria"/>
                <a:sym typeface="Cambria"/>
              </a:rPr>
              <a:t> one colour and different tones and shades of it</a:t>
            </a:r>
            <a:endParaRPr sz="3200" b="0" i="0" u="none" strike="noStrike" cap="none">
              <a:solidFill>
                <a:srgbClr val="000080"/>
              </a:solidFill>
              <a:latin typeface="Cambria"/>
              <a:ea typeface="Cambria"/>
              <a:cs typeface="Cambria"/>
              <a:sym typeface="Cambria"/>
            </a:endParaRPr>
          </a:p>
          <a:p>
            <a:pPr marL="432000" marR="0" lvl="0" indent="-232559" algn="l" rtl="0">
              <a:spcBef>
                <a:spcPts val="1417"/>
              </a:spcBef>
              <a:spcAft>
                <a:spcPts val="0"/>
              </a:spcAft>
              <a:buClr>
                <a:srgbClr val="000080"/>
              </a:buClr>
              <a:buSzPts val="1440"/>
              <a:buFont typeface="Noto Sans Symbols"/>
              <a:buNone/>
            </a:pPr>
            <a:endParaRPr sz="3200" b="0" i="0" u="none" strike="noStrike" cap="none">
              <a:solidFill>
                <a:srgbClr val="000080"/>
              </a:solidFill>
              <a:latin typeface="Cambria"/>
              <a:ea typeface="Cambria"/>
              <a:cs typeface="Cambria"/>
              <a:sym typeface="Cambria"/>
            </a:endParaRPr>
          </a:p>
        </p:txBody>
      </p:sp>
      <p:pic>
        <p:nvPicPr>
          <p:cNvPr id="168" name="Google Shape;168;p31"/>
          <p:cNvPicPr preferRelativeResize="0"/>
          <p:nvPr/>
        </p:nvPicPr>
        <p:blipFill rotWithShape="1">
          <a:blip r:embed="rId3">
            <a:alphaModFix/>
          </a:blip>
          <a:srcRect/>
          <a:stretch/>
        </p:blipFill>
        <p:spPr>
          <a:xfrm>
            <a:off x="5177880" y="1326600"/>
            <a:ext cx="4375800" cy="32882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Harmony</a:t>
            </a:r>
            <a:endParaRPr sz="4400" b="0" i="0" u="none" strike="noStrike" cap="none">
              <a:solidFill>
                <a:srgbClr val="000080"/>
              </a:solidFill>
              <a:latin typeface="Cambria"/>
              <a:ea typeface="Cambria"/>
              <a:cs typeface="Cambria"/>
              <a:sym typeface="Cambria"/>
            </a:endParaRPr>
          </a:p>
        </p:txBody>
      </p:sp>
      <p:sp>
        <p:nvSpPr>
          <p:cNvPr id="174" name="Google Shape;174;p32"/>
          <p:cNvSpPr txBox="1"/>
          <p:nvPr/>
        </p:nvSpPr>
        <p:spPr>
          <a:xfrm>
            <a:off x="504000" y="1326600"/>
            <a:ext cx="442692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1" i="0" u="none" strike="noStrike" cap="none">
                <a:solidFill>
                  <a:srgbClr val="000080"/>
                </a:solidFill>
                <a:latin typeface="Cambria"/>
                <a:ea typeface="Cambria"/>
                <a:cs typeface="Cambria"/>
                <a:sym typeface="Cambria"/>
              </a:rPr>
              <a:t>Analogous:</a:t>
            </a:r>
            <a:r>
              <a:rPr lang="en-GB" sz="3200" b="0" i="0" u="none" strike="noStrike" cap="none">
                <a:solidFill>
                  <a:srgbClr val="000080"/>
                </a:solidFill>
                <a:latin typeface="Cambria"/>
                <a:ea typeface="Cambria"/>
                <a:cs typeface="Cambria"/>
                <a:sym typeface="Cambria"/>
              </a:rPr>
              <a:t> located right next to each other on the colour wheel</a:t>
            </a:r>
            <a:endParaRPr sz="3200" b="0" i="0" u="none" strike="noStrike" cap="none">
              <a:solidFill>
                <a:srgbClr val="000080"/>
              </a:solidFill>
              <a:latin typeface="Cambria"/>
              <a:ea typeface="Cambria"/>
              <a:cs typeface="Cambria"/>
              <a:sym typeface="Cambria"/>
            </a:endParaRPr>
          </a:p>
          <a:p>
            <a:pPr marL="432000" marR="0" lvl="0" indent="-232559" algn="l" rtl="0">
              <a:spcBef>
                <a:spcPts val="1417"/>
              </a:spcBef>
              <a:spcAft>
                <a:spcPts val="0"/>
              </a:spcAft>
              <a:buClr>
                <a:srgbClr val="000080"/>
              </a:buClr>
              <a:buSzPts val="1440"/>
              <a:buFont typeface="Noto Sans Symbols"/>
              <a:buNone/>
            </a:pPr>
            <a:endParaRPr sz="3200" b="0" i="0" u="none" strike="noStrike" cap="none">
              <a:solidFill>
                <a:srgbClr val="000080"/>
              </a:solidFill>
              <a:latin typeface="Cambria"/>
              <a:ea typeface="Cambria"/>
              <a:cs typeface="Cambria"/>
              <a:sym typeface="Cambria"/>
            </a:endParaRPr>
          </a:p>
        </p:txBody>
      </p:sp>
      <p:pic>
        <p:nvPicPr>
          <p:cNvPr id="175" name="Google Shape;175;p32"/>
          <p:cNvPicPr preferRelativeResize="0"/>
          <p:nvPr/>
        </p:nvPicPr>
        <p:blipFill rotWithShape="1">
          <a:blip r:embed="rId3">
            <a:alphaModFix/>
          </a:blip>
          <a:srcRect/>
          <a:stretch/>
        </p:blipFill>
        <p:spPr>
          <a:xfrm>
            <a:off x="5185080" y="1326600"/>
            <a:ext cx="4360680" cy="32882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p:nvPr/>
        </p:nvSpPr>
        <p:spPr>
          <a:xfrm>
            <a:off x="504000" y="669471"/>
            <a:ext cx="9071640" cy="3945369"/>
          </a:xfrm>
          <a:prstGeom prst="rect">
            <a:avLst/>
          </a:prstGeom>
          <a:noFill/>
          <a:ln>
            <a:noFill/>
          </a:ln>
        </p:spPr>
        <p:txBody>
          <a:bodyPr spcFirstLastPara="1" wrap="square" lIns="0" tIns="0" rIns="0" bIns="0" anchor="t" anchorCtr="0">
            <a:normAutofit fontScale="92500"/>
          </a:bodyPr>
          <a:lstStyle/>
          <a:p>
            <a:pPr marL="432000" marR="0" lvl="0" indent="-324000" algn="l" rtl="0">
              <a:spcBef>
                <a:spcPts val="0"/>
              </a:spcBef>
              <a:spcAft>
                <a:spcPts val="0"/>
              </a:spcAft>
              <a:buClr>
                <a:srgbClr val="000080"/>
              </a:buClr>
              <a:buSzPts val="1440"/>
              <a:buFont typeface="Noto Sans Symbols"/>
              <a:buChar char="●"/>
            </a:pPr>
            <a:r>
              <a:rPr lang="en-GB" sz="3200" b="0" i="0" u="sng" strike="noStrike" cap="none" dirty="0">
                <a:solidFill>
                  <a:schemeClr val="hlink"/>
                </a:solidFill>
                <a:latin typeface="Cambria"/>
                <a:ea typeface="Cambria"/>
                <a:cs typeface="Cambria"/>
                <a:sym typeface="Cambria"/>
                <a:hlinkClick r:id="rId3"/>
              </a:rPr>
              <a:t>https://uxplanet.org/typography-in-ui-guide-for-beginners-7ee9bdbc4833</a:t>
            </a:r>
            <a:endParaRPr sz="32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sng" strike="noStrike" cap="none" dirty="0">
                <a:solidFill>
                  <a:schemeClr val="hlink"/>
                </a:solidFill>
                <a:latin typeface="Cambria"/>
                <a:ea typeface="Cambria"/>
                <a:cs typeface="Cambria"/>
                <a:sym typeface="Cambria"/>
                <a:hlinkClick r:id="rId4"/>
              </a:rPr>
              <a:t>https://uxplanet.org/color-theory-brief-guide-for-designers-76e11c57eaa</a:t>
            </a:r>
            <a:endParaRPr sz="32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sng" strike="noStrike" cap="none" dirty="0">
                <a:solidFill>
                  <a:schemeClr val="hlink"/>
                </a:solidFill>
                <a:latin typeface="Cambria"/>
                <a:ea typeface="Cambria"/>
                <a:cs typeface="Cambria"/>
                <a:sym typeface="Cambria"/>
                <a:hlinkClick r:id="rId5"/>
              </a:rPr>
              <a:t>https://www.youtube.com/watch?v=yI4shGV1EsM</a:t>
            </a:r>
            <a:endParaRPr sz="32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sng" strike="noStrike" cap="none" dirty="0">
                <a:solidFill>
                  <a:schemeClr val="hlink"/>
                </a:solidFill>
                <a:latin typeface="Cambria"/>
                <a:ea typeface="Cambria"/>
                <a:cs typeface="Cambria"/>
                <a:sym typeface="Cambria"/>
                <a:hlinkClick r:id="rId6"/>
              </a:rPr>
              <a:t>https://www.youtube.com/watch?v=eZSe4xVXHhI</a:t>
            </a:r>
            <a:endParaRPr sz="32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none" strike="noStrike" cap="none" dirty="0">
                <a:solidFill>
                  <a:srgbClr val="000080"/>
                </a:solidFill>
                <a:latin typeface="Cambria"/>
                <a:ea typeface="Cambria"/>
                <a:cs typeface="Cambria"/>
                <a:sym typeface="Cambria"/>
              </a:rPr>
              <a:t> </a:t>
            </a:r>
            <a:endParaRPr sz="3200" b="0" i="0" u="none" strike="noStrike" cap="none" dirty="0">
              <a:solidFill>
                <a:srgbClr val="000080"/>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Harmony</a:t>
            </a:r>
            <a:endParaRPr sz="4400" b="0" i="0" u="none" strike="noStrike" cap="none">
              <a:solidFill>
                <a:srgbClr val="000080"/>
              </a:solidFill>
              <a:latin typeface="Cambria"/>
              <a:ea typeface="Cambria"/>
              <a:cs typeface="Cambria"/>
              <a:sym typeface="Cambria"/>
            </a:endParaRPr>
          </a:p>
        </p:txBody>
      </p:sp>
      <p:sp>
        <p:nvSpPr>
          <p:cNvPr id="181" name="Google Shape;181;p33"/>
          <p:cNvSpPr txBox="1"/>
          <p:nvPr/>
        </p:nvSpPr>
        <p:spPr>
          <a:xfrm>
            <a:off x="504000" y="1326600"/>
            <a:ext cx="442692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1" i="0" u="none" strike="noStrike" cap="none">
                <a:solidFill>
                  <a:srgbClr val="000080"/>
                </a:solidFill>
                <a:latin typeface="Cambria"/>
                <a:ea typeface="Cambria"/>
                <a:cs typeface="Cambria"/>
                <a:sym typeface="Cambria"/>
              </a:rPr>
              <a:t>Complementary:</a:t>
            </a:r>
            <a:r>
              <a:rPr lang="en-GB" sz="3200" b="0" i="0" u="none" strike="noStrike" cap="none">
                <a:solidFill>
                  <a:srgbClr val="000080"/>
                </a:solidFill>
                <a:latin typeface="Cambria"/>
                <a:ea typeface="Cambria"/>
                <a:cs typeface="Cambria"/>
                <a:sym typeface="Cambria"/>
              </a:rPr>
              <a:t> mix colours placed opposite to each other on the colour wheel</a:t>
            </a:r>
            <a:endParaRPr sz="3200" b="0" i="0" u="none" strike="noStrike" cap="none">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none" strike="noStrike" cap="none">
                <a:solidFill>
                  <a:srgbClr val="000080"/>
                </a:solidFill>
                <a:latin typeface="Cambria"/>
                <a:ea typeface="Cambria"/>
                <a:cs typeface="Cambria"/>
                <a:sym typeface="Cambria"/>
              </a:rPr>
              <a:t>Produces high contrast</a:t>
            </a:r>
            <a:endParaRPr sz="3200" b="0" i="0" u="none" strike="noStrike" cap="none">
              <a:solidFill>
                <a:srgbClr val="000080"/>
              </a:solidFill>
              <a:latin typeface="Cambria"/>
              <a:ea typeface="Cambria"/>
              <a:cs typeface="Cambria"/>
              <a:sym typeface="Cambria"/>
            </a:endParaRPr>
          </a:p>
        </p:txBody>
      </p:sp>
      <p:pic>
        <p:nvPicPr>
          <p:cNvPr id="182" name="Google Shape;182;p33"/>
          <p:cNvPicPr preferRelativeResize="0"/>
          <p:nvPr/>
        </p:nvPicPr>
        <p:blipFill rotWithShape="1">
          <a:blip r:embed="rId3">
            <a:alphaModFix/>
          </a:blip>
          <a:srcRect/>
          <a:stretch/>
        </p:blipFill>
        <p:spPr>
          <a:xfrm>
            <a:off x="5177520" y="1329840"/>
            <a:ext cx="4375800" cy="328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Harmony</a:t>
            </a:r>
            <a:endParaRPr sz="4400" b="0" i="0" u="none" strike="noStrike" cap="none">
              <a:solidFill>
                <a:srgbClr val="000080"/>
              </a:solidFill>
              <a:latin typeface="Cambria"/>
              <a:ea typeface="Cambria"/>
              <a:cs typeface="Cambria"/>
              <a:sym typeface="Cambria"/>
            </a:endParaRPr>
          </a:p>
        </p:txBody>
      </p:sp>
      <p:sp>
        <p:nvSpPr>
          <p:cNvPr id="188" name="Google Shape;188;p34"/>
          <p:cNvSpPr txBox="1"/>
          <p:nvPr/>
        </p:nvSpPr>
        <p:spPr>
          <a:xfrm>
            <a:off x="504000" y="1326600"/>
            <a:ext cx="442692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2400" b="1" i="0" u="none" strike="noStrike" cap="none" dirty="0">
                <a:solidFill>
                  <a:srgbClr val="000080"/>
                </a:solidFill>
                <a:latin typeface="Cambria"/>
                <a:ea typeface="Cambria"/>
                <a:cs typeface="Cambria"/>
                <a:sym typeface="Cambria"/>
              </a:rPr>
              <a:t>Split Complementary:</a:t>
            </a:r>
            <a:r>
              <a:rPr lang="en-GB" sz="2400" b="0" i="0" u="none" strike="noStrike" cap="none" dirty="0">
                <a:solidFill>
                  <a:srgbClr val="000080"/>
                </a:solidFill>
                <a:latin typeface="Cambria"/>
                <a:ea typeface="Cambria"/>
                <a:cs typeface="Cambria"/>
                <a:sym typeface="Cambria"/>
              </a:rPr>
              <a:t> mix more than two colours placed opposite to each other on the colour wheel</a:t>
            </a:r>
            <a:endParaRPr sz="24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2400" b="0" i="0" u="none" strike="noStrike" cap="none" dirty="0">
                <a:solidFill>
                  <a:srgbClr val="000080"/>
                </a:solidFill>
                <a:latin typeface="Cambria"/>
                <a:ea typeface="Cambria"/>
                <a:cs typeface="Cambria"/>
                <a:sym typeface="Cambria"/>
              </a:rPr>
              <a:t>Contrast is lower, but allows more than 2 colours</a:t>
            </a:r>
            <a:endParaRPr sz="2400" b="0" i="0" u="none" strike="noStrike" cap="none" dirty="0">
              <a:solidFill>
                <a:srgbClr val="000080"/>
              </a:solidFill>
              <a:latin typeface="Cambria"/>
              <a:ea typeface="Cambria"/>
              <a:cs typeface="Cambria"/>
              <a:sym typeface="Cambria"/>
            </a:endParaRPr>
          </a:p>
        </p:txBody>
      </p:sp>
      <p:pic>
        <p:nvPicPr>
          <p:cNvPr id="189" name="Google Shape;189;p34"/>
          <p:cNvPicPr preferRelativeResize="0"/>
          <p:nvPr/>
        </p:nvPicPr>
        <p:blipFill rotWithShape="1">
          <a:blip r:embed="rId3">
            <a:alphaModFix/>
          </a:blip>
          <a:srcRect/>
          <a:stretch/>
        </p:blipFill>
        <p:spPr>
          <a:xfrm>
            <a:off x="5177520" y="1329840"/>
            <a:ext cx="4375800" cy="328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Harmony</a:t>
            </a:r>
            <a:endParaRPr sz="4400" b="0" i="0" u="none" strike="noStrike" cap="none">
              <a:solidFill>
                <a:srgbClr val="000080"/>
              </a:solidFill>
              <a:latin typeface="Cambria"/>
              <a:ea typeface="Cambria"/>
              <a:cs typeface="Cambria"/>
              <a:sym typeface="Cambria"/>
            </a:endParaRPr>
          </a:p>
        </p:txBody>
      </p:sp>
      <p:sp>
        <p:nvSpPr>
          <p:cNvPr id="195" name="Google Shape;195;p35"/>
          <p:cNvSpPr txBox="1"/>
          <p:nvPr/>
        </p:nvSpPr>
        <p:spPr>
          <a:xfrm>
            <a:off x="504000" y="1326600"/>
            <a:ext cx="442692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1" i="0" u="none" strike="noStrike" cap="none">
                <a:solidFill>
                  <a:srgbClr val="000080"/>
                </a:solidFill>
                <a:latin typeface="Cambria"/>
                <a:ea typeface="Cambria"/>
                <a:cs typeface="Cambria"/>
                <a:sym typeface="Cambria"/>
              </a:rPr>
              <a:t>Triadic:</a:t>
            </a:r>
            <a:r>
              <a:rPr lang="en-GB" sz="3200" b="0" i="0" u="none" strike="noStrike" cap="none">
                <a:solidFill>
                  <a:srgbClr val="000080"/>
                </a:solidFill>
                <a:latin typeface="Cambria"/>
                <a:ea typeface="Cambria"/>
                <a:cs typeface="Cambria"/>
                <a:sym typeface="Cambria"/>
              </a:rPr>
              <a:t> 3 separate colours equidistant on the colour wheel</a:t>
            </a:r>
            <a:endParaRPr sz="3200" b="0" i="0" u="none" strike="noStrike" cap="none">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none" strike="noStrike" cap="none">
                <a:solidFill>
                  <a:srgbClr val="000080"/>
                </a:solidFill>
                <a:latin typeface="Cambria"/>
                <a:ea typeface="Cambria"/>
                <a:cs typeface="Cambria"/>
                <a:sym typeface="Cambria"/>
              </a:rPr>
              <a:t>One colour is dominant, the others are accents</a:t>
            </a:r>
            <a:endParaRPr sz="3200" b="0" i="0" u="none" strike="noStrike" cap="none">
              <a:solidFill>
                <a:srgbClr val="000080"/>
              </a:solidFill>
              <a:latin typeface="Cambria"/>
              <a:ea typeface="Cambria"/>
              <a:cs typeface="Cambria"/>
              <a:sym typeface="Cambria"/>
            </a:endParaRPr>
          </a:p>
        </p:txBody>
      </p:sp>
      <p:pic>
        <p:nvPicPr>
          <p:cNvPr id="196" name="Google Shape;196;p35"/>
          <p:cNvPicPr preferRelativeResize="0"/>
          <p:nvPr/>
        </p:nvPicPr>
        <p:blipFill rotWithShape="1">
          <a:blip r:embed="rId3">
            <a:alphaModFix/>
          </a:blip>
          <a:srcRect/>
          <a:stretch/>
        </p:blipFill>
        <p:spPr>
          <a:xfrm>
            <a:off x="5177520" y="1329840"/>
            <a:ext cx="4375800" cy="3281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Harmony</a:t>
            </a:r>
            <a:endParaRPr sz="4400" b="0" i="0" u="none" strike="noStrike" cap="none">
              <a:solidFill>
                <a:srgbClr val="000080"/>
              </a:solidFill>
              <a:latin typeface="Cambria"/>
              <a:ea typeface="Cambria"/>
              <a:cs typeface="Cambria"/>
              <a:sym typeface="Cambria"/>
            </a:endParaRPr>
          </a:p>
        </p:txBody>
      </p:sp>
      <p:sp>
        <p:nvSpPr>
          <p:cNvPr id="202" name="Google Shape;202;p36"/>
          <p:cNvSpPr txBox="1"/>
          <p:nvPr/>
        </p:nvSpPr>
        <p:spPr>
          <a:xfrm>
            <a:off x="504000" y="1326600"/>
            <a:ext cx="442692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1" i="0" u="none" strike="noStrike" cap="none">
                <a:solidFill>
                  <a:srgbClr val="000080"/>
                </a:solidFill>
                <a:latin typeface="Cambria"/>
                <a:ea typeface="Cambria"/>
                <a:cs typeface="Cambria"/>
                <a:sym typeface="Cambria"/>
              </a:rPr>
              <a:t>Tetradic / Double-Complementary: </a:t>
            </a:r>
            <a:r>
              <a:rPr lang="en-GB" sz="3200" b="0" i="0" u="none" strike="noStrike" cap="none">
                <a:solidFill>
                  <a:srgbClr val="000080"/>
                </a:solidFill>
                <a:latin typeface="Cambria"/>
                <a:ea typeface="Cambria"/>
                <a:cs typeface="Cambria"/>
                <a:sym typeface="Cambria"/>
              </a:rPr>
              <a:t>4 colours from the wheel which are complementary pairs. They form a rectangle on the colour wheel </a:t>
            </a:r>
            <a:endParaRPr sz="3200" b="0" i="0" u="none" strike="noStrike" cap="none">
              <a:solidFill>
                <a:srgbClr val="000080"/>
              </a:solidFill>
              <a:latin typeface="Cambria"/>
              <a:ea typeface="Cambria"/>
              <a:cs typeface="Cambria"/>
              <a:sym typeface="Cambria"/>
            </a:endParaRPr>
          </a:p>
        </p:txBody>
      </p:sp>
      <p:pic>
        <p:nvPicPr>
          <p:cNvPr id="203" name="Google Shape;203;p36"/>
          <p:cNvPicPr preferRelativeResize="0"/>
          <p:nvPr/>
        </p:nvPicPr>
        <p:blipFill rotWithShape="1">
          <a:blip r:embed="rId3">
            <a:alphaModFix/>
          </a:blip>
          <a:srcRect/>
          <a:stretch/>
        </p:blipFill>
        <p:spPr>
          <a:xfrm>
            <a:off x="5177520" y="1329840"/>
            <a:ext cx="4375800" cy="3281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Warm and Cool Colours</a:t>
            </a:r>
            <a:endParaRPr sz="4400" b="0" i="0" u="none" strike="noStrike" cap="none">
              <a:solidFill>
                <a:srgbClr val="000080"/>
              </a:solidFill>
              <a:latin typeface="Cambria"/>
              <a:ea typeface="Cambria"/>
              <a:cs typeface="Cambria"/>
              <a:sym typeface="Cambria"/>
            </a:endParaRPr>
          </a:p>
        </p:txBody>
      </p:sp>
      <p:sp>
        <p:nvSpPr>
          <p:cNvPr id="209" name="Google Shape;209;p37"/>
          <p:cNvSpPr txBox="1"/>
          <p:nvPr/>
        </p:nvSpPr>
        <p:spPr>
          <a:xfrm>
            <a:off x="504000" y="1326600"/>
            <a:ext cx="9071640" cy="156816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0" i="0" u="none" strike="noStrike" cap="none">
                <a:solidFill>
                  <a:srgbClr val="000080"/>
                </a:solidFill>
                <a:latin typeface="Cambria"/>
                <a:ea typeface="Cambria"/>
                <a:cs typeface="Cambria"/>
                <a:sym typeface="Cambria"/>
              </a:rPr>
              <a:t>The hottest radiating bodies (e.g. stars) have a "cool" colour, while the less hot bodies radiate with a "warm" colour (image in Kelvin scale)</a:t>
            </a:r>
            <a:endParaRPr sz="3200" b="0" i="0" u="none" strike="noStrike" cap="none">
              <a:solidFill>
                <a:srgbClr val="000080"/>
              </a:solidFill>
              <a:latin typeface="Cambria"/>
              <a:ea typeface="Cambria"/>
              <a:cs typeface="Cambria"/>
              <a:sym typeface="Cambria"/>
            </a:endParaRPr>
          </a:p>
        </p:txBody>
      </p:sp>
      <p:pic>
        <p:nvPicPr>
          <p:cNvPr id="210" name="Google Shape;210;p37"/>
          <p:cNvPicPr preferRelativeResize="0"/>
          <p:nvPr/>
        </p:nvPicPr>
        <p:blipFill rotWithShape="1">
          <a:blip r:embed="rId3">
            <a:alphaModFix/>
          </a:blip>
          <a:srcRect/>
          <a:stretch/>
        </p:blipFill>
        <p:spPr>
          <a:xfrm>
            <a:off x="1152000" y="3328200"/>
            <a:ext cx="7200000" cy="18406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8"/>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Munsell Colour System</a:t>
            </a:r>
            <a:endParaRPr sz="4400" b="0" i="0" u="none" strike="noStrike" cap="none">
              <a:solidFill>
                <a:srgbClr val="000080"/>
              </a:solidFill>
              <a:latin typeface="Cambria"/>
              <a:ea typeface="Cambria"/>
              <a:cs typeface="Cambria"/>
              <a:sym typeface="Cambria"/>
            </a:endParaRPr>
          </a:p>
        </p:txBody>
      </p:sp>
      <p:sp>
        <p:nvSpPr>
          <p:cNvPr id="216" name="Google Shape;216;p38"/>
          <p:cNvSpPr txBox="1"/>
          <p:nvPr/>
        </p:nvSpPr>
        <p:spPr>
          <a:xfrm>
            <a:off x="504000" y="1326600"/>
            <a:ext cx="442692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2400" b="0" i="0" u="none" strike="noStrike" cap="none" dirty="0">
                <a:solidFill>
                  <a:srgbClr val="000080"/>
                </a:solidFill>
                <a:highlight>
                  <a:srgbClr val="FFFF00"/>
                </a:highlight>
                <a:latin typeface="Cambria"/>
                <a:ea typeface="Cambria"/>
                <a:cs typeface="Cambria"/>
                <a:sym typeface="Cambria"/>
              </a:rPr>
              <a:t>Value, Chroma and Hue</a:t>
            </a:r>
            <a:endParaRPr sz="2400" b="0" i="0" u="none" strike="noStrike" cap="none" dirty="0">
              <a:solidFill>
                <a:srgbClr val="000080"/>
              </a:solidFill>
              <a:highlight>
                <a:srgbClr val="FFFF00"/>
              </a:highlight>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2400" b="0" i="0" u="none" strike="noStrike" cap="none" dirty="0">
                <a:solidFill>
                  <a:srgbClr val="000080"/>
                </a:solidFill>
                <a:latin typeface="Cambria"/>
                <a:ea typeface="Cambria"/>
                <a:cs typeface="Cambria"/>
                <a:sym typeface="Cambria"/>
              </a:rPr>
              <a:t>A purple of medium lightness and fairly saturated would be 5P 5/10 with 5P meaning the colour in the middle of the purple hue band, 5/ meaning medium value (lightness), and a chroma of 10. </a:t>
            </a:r>
            <a:endParaRPr sz="2400" b="0" i="0" u="none" strike="noStrike" cap="none" dirty="0">
              <a:solidFill>
                <a:srgbClr val="000080"/>
              </a:solidFill>
              <a:latin typeface="Cambria"/>
              <a:ea typeface="Cambria"/>
              <a:cs typeface="Cambria"/>
              <a:sym typeface="Cambria"/>
            </a:endParaRPr>
          </a:p>
        </p:txBody>
      </p:sp>
      <p:pic>
        <p:nvPicPr>
          <p:cNvPr id="217" name="Google Shape;217;p38"/>
          <p:cNvPicPr preferRelativeResize="0"/>
          <p:nvPr/>
        </p:nvPicPr>
        <p:blipFill rotWithShape="1">
          <a:blip r:embed="rId3">
            <a:alphaModFix/>
          </a:blip>
          <a:srcRect/>
          <a:stretch/>
        </p:blipFill>
        <p:spPr>
          <a:xfrm>
            <a:off x="5177520" y="1329840"/>
            <a:ext cx="4375800" cy="3281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Munsell Colour System</a:t>
            </a:r>
            <a:endParaRPr sz="4400" b="0" i="0" u="none" strike="noStrike" cap="none">
              <a:solidFill>
                <a:srgbClr val="000080"/>
              </a:solidFill>
              <a:latin typeface="Cambria"/>
              <a:ea typeface="Cambria"/>
              <a:cs typeface="Cambria"/>
              <a:sym typeface="Cambria"/>
            </a:endParaRPr>
          </a:p>
        </p:txBody>
      </p:sp>
      <p:sp>
        <p:nvSpPr>
          <p:cNvPr id="223" name="Google Shape;223;p39"/>
          <p:cNvSpPr txBox="1"/>
          <p:nvPr/>
        </p:nvSpPr>
        <p:spPr>
          <a:xfrm>
            <a:off x="504000" y="1326600"/>
            <a:ext cx="9071640" cy="156816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0" i="0" u="none" strike="noStrike" cap="none">
                <a:solidFill>
                  <a:srgbClr val="000080"/>
                </a:solidFill>
                <a:latin typeface="Cambria"/>
                <a:ea typeface="Cambria"/>
                <a:cs typeface="Cambria"/>
                <a:sym typeface="Cambria"/>
              </a:rPr>
              <a:t>5 principle hues: Red, Yellow, Green, Blue and Purple</a:t>
            </a:r>
            <a:endParaRPr sz="3200" b="0" i="0" u="none" strike="noStrike" cap="none">
              <a:solidFill>
                <a:srgbClr val="000080"/>
              </a:solidFill>
              <a:latin typeface="Cambria"/>
              <a:ea typeface="Cambria"/>
              <a:cs typeface="Cambria"/>
              <a:sym typeface="Cambria"/>
            </a:endParaRPr>
          </a:p>
        </p:txBody>
      </p:sp>
      <p:pic>
        <p:nvPicPr>
          <p:cNvPr id="224" name="Google Shape;224;p39"/>
          <p:cNvPicPr preferRelativeResize="0"/>
          <p:nvPr/>
        </p:nvPicPr>
        <p:blipFill rotWithShape="1">
          <a:blip r:embed="rId3">
            <a:alphaModFix/>
          </a:blip>
          <a:srcRect/>
          <a:stretch/>
        </p:blipFill>
        <p:spPr>
          <a:xfrm>
            <a:off x="2472480" y="3044160"/>
            <a:ext cx="5134320" cy="15681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Different Readings of Same Colour</a:t>
            </a:r>
            <a:endParaRPr sz="4400" b="0" i="0" u="none" strike="noStrike" cap="none">
              <a:solidFill>
                <a:srgbClr val="000080"/>
              </a:solidFill>
              <a:latin typeface="Cambria"/>
              <a:ea typeface="Cambria"/>
              <a:cs typeface="Cambria"/>
              <a:sym typeface="Cambria"/>
            </a:endParaRPr>
          </a:p>
        </p:txBody>
      </p:sp>
      <p:pic>
        <p:nvPicPr>
          <p:cNvPr id="230" name="Google Shape;230;p40"/>
          <p:cNvPicPr preferRelativeResize="0"/>
          <p:nvPr/>
        </p:nvPicPr>
        <p:blipFill rotWithShape="1">
          <a:blip r:embed="rId3">
            <a:alphaModFix/>
          </a:blip>
          <a:srcRect/>
          <a:stretch/>
        </p:blipFill>
        <p:spPr>
          <a:xfrm>
            <a:off x="3126960" y="1326600"/>
            <a:ext cx="3840120" cy="1985400"/>
          </a:xfrm>
          <a:prstGeom prst="rect">
            <a:avLst/>
          </a:prstGeom>
          <a:noFill/>
          <a:ln>
            <a:noFill/>
          </a:ln>
        </p:spPr>
      </p:pic>
      <p:pic>
        <p:nvPicPr>
          <p:cNvPr id="231" name="Google Shape;231;p40"/>
          <p:cNvPicPr preferRelativeResize="0"/>
          <p:nvPr/>
        </p:nvPicPr>
        <p:blipFill rotWithShape="1">
          <a:blip r:embed="rId4">
            <a:alphaModFix/>
          </a:blip>
          <a:srcRect/>
          <a:stretch/>
        </p:blipFill>
        <p:spPr>
          <a:xfrm>
            <a:off x="503640" y="3642840"/>
            <a:ext cx="9071640" cy="137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Psychology</a:t>
            </a:r>
            <a:endParaRPr sz="4400" b="0" i="0" u="none" strike="noStrike" cap="none">
              <a:solidFill>
                <a:srgbClr val="000080"/>
              </a:solidFill>
              <a:latin typeface="Cambria"/>
              <a:ea typeface="Cambria"/>
              <a:cs typeface="Cambria"/>
              <a:sym typeface="Cambria"/>
            </a:endParaRPr>
          </a:p>
        </p:txBody>
      </p:sp>
      <p:sp>
        <p:nvSpPr>
          <p:cNvPr id="237" name="Google Shape;237;p41"/>
          <p:cNvSpPr txBox="1"/>
          <p:nvPr/>
        </p:nvSpPr>
        <p:spPr>
          <a:xfrm>
            <a:off x="504000" y="1326600"/>
            <a:ext cx="907164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0" i="0" u="none" strike="noStrike" cap="none">
                <a:solidFill>
                  <a:srgbClr val="000080"/>
                </a:solidFill>
                <a:latin typeface="Cambria"/>
                <a:ea typeface="Cambria"/>
                <a:cs typeface="Cambria"/>
                <a:sym typeface="Cambria"/>
              </a:rPr>
              <a:t>Colour psychology: when eyes perceive a colour, they connect with the brain which gives signals to the endocrine system releasing hormones responsible for the shifts in mood and emotions.</a:t>
            </a:r>
            <a:endParaRPr sz="3200" b="0" i="0" u="none" strike="noStrike" cap="none">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none" strike="noStrike" cap="none">
                <a:solidFill>
                  <a:srgbClr val="000080"/>
                </a:solidFill>
                <a:latin typeface="Cambria"/>
                <a:ea typeface="Cambria"/>
                <a:cs typeface="Cambria"/>
                <a:sym typeface="Cambria"/>
              </a:rPr>
              <a:t>Colour preference varies with age, gender, experience, culture, etc.</a:t>
            </a:r>
            <a:endParaRPr sz="3200" b="0" i="0" u="none" strike="noStrike" cap="none">
              <a:solidFill>
                <a:srgbClr val="000080"/>
              </a:solidFill>
              <a:latin typeface="Cambria"/>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Psychology</a:t>
            </a:r>
            <a:endParaRPr sz="4400" b="0" i="0" u="none" strike="noStrike" cap="none">
              <a:solidFill>
                <a:srgbClr val="000080"/>
              </a:solidFill>
              <a:latin typeface="Cambria"/>
              <a:ea typeface="Cambria"/>
              <a:cs typeface="Cambria"/>
              <a:sym typeface="Cambria"/>
            </a:endParaRPr>
          </a:p>
        </p:txBody>
      </p:sp>
      <p:sp>
        <p:nvSpPr>
          <p:cNvPr id="243" name="Google Shape;243;p42"/>
          <p:cNvSpPr txBox="1"/>
          <p:nvPr/>
        </p:nvSpPr>
        <p:spPr>
          <a:xfrm>
            <a:off x="504000" y="1326600"/>
            <a:ext cx="9071640" cy="328824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000080"/>
              </a:buClr>
              <a:buSzPts val="1440"/>
              <a:buFont typeface="Noto Sans Symbols"/>
              <a:buChar char="●"/>
            </a:pPr>
            <a:r>
              <a:rPr lang="en-GB" sz="2400" b="0" i="0" u="none" strike="noStrike" cap="none" dirty="0">
                <a:solidFill>
                  <a:srgbClr val="000080"/>
                </a:solidFill>
                <a:latin typeface="Cambria"/>
                <a:ea typeface="Cambria"/>
                <a:cs typeface="Cambria"/>
                <a:sym typeface="Cambria"/>
              </a:rPr>
              <a:t>92.6 percent said that they put most importance on visual factors when purchasing products. Only 5.6 percent said that the physical feel via the sense of touch was most important. Hearing and smell each drew 0.9 percent. 84.7 percent of the total respondents think that colour accounts for more than half among the various factors important for choosing products. </a:t>
            </a:r>
            <a:r>
              <a:rPr lang="en-GB" sz="2400" b="0" i="1" u="none" strike="noStrike" cap="none" dirty="0">
                <a:solidFill>
                  <a:srgbClr val="000080"/>
                </a:solidFill>
                <a:latin typeface="Cambria"/>
                <a:ea typeface="Cambria"/>
                <a:cs typeface="Cambria"/>
                <a:sym typeface="Cambria"/>
              </a:rPr>
              <a:t>– Seoul International Colour Expo</a:t>
            </a:r>
            <a:endParaRPr sz="24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2400" b="0" i="0" u="none" strike="noStrike" cap="none" dirty="0">
                <a:solidFill>
                  <a:srgbClr val="000080"/>
                </a:solidFill>
                <a:latin typeface="Cambria"/>
                <a:ea typeface="Cambria"/>
                <a:cs typeface="Cambria"/>
                <a:sym typeface="Cambria"/>
              </a:rPr>
              <a:t>People make a subconscious judgment about a person, environment, or product within 90 seconds of initial viewing and that between 62% and 90% of that assessment is based on colour alone. </a:t>
            </a:r>
            <a:r>
              <a:rPr lang="en-GB" sz="2400" b="0" i="1" u="none" strike="noStrike" cap="none" dirty="0">
                <a:solidFill>
                  <a:srgbClr val="000080"/>
                </a:solidFill>
                <a:latin typeface="Cambria"/>
                <a:ea typeface="Cambria"/>
                <a:cs typeface="Cambria"/>
                <a:sym typeface="Cambria"/>
              </a:rPr>
              <a:t>– CCICOLOR - Institute for </a:t>
            </a:r>
            <a:r>
              <a:rPr lang="en-GB" sz="2400" b="0" i="1" u="none" strike="noStrike" cap="none" dirty="0" err="1">
                <a:solidFill>
                  <a:srgbClr val="000080"/>
                </a:solidFill>
                <a:latin typeface="Cambria"/>
                <a:ea typeface="Cambria"/>
                <a:cs typeface="Cambria"/>
                <a:sym typeface="Cambria"/>
              </a:rPr>
              <a:t>Color</a:t>
            </a:r>
            <a:r>
              <a:rPr lang="en-GB" sz="2400" b="0" i="1" u="none" strike="noStrike" cap="none" dirty="0">
                <a:solidFill>
                  <a:srgbClr val="000080"/>
                </a:solidFill>
                <a:latin typeface="Cambria"/>
                <a:ea typeface="Cambria"/>
                <a:cs typeface="Cambria"/>
                <a:sym typeface="Cambria"/>
              </a:rPr>
              <a:t> Research</a:t>
            </a:r>
            <a:endParaRPr sz="2400" b="0" i="0" u="none" strike="noStrike" cap="none" dirty="0">
              <a:solidFill>
                <a:srgbClr val="00008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endParaRPr sz="4400" b="0" i="0" u="none" strike="noStrike" cap="none">
              <a:solidFill>
                <a:srgbClr val="000080"/>
              </a:solidFill>
              <a:latin typeface="Cambria"/>
              <a:ea typeface="Cambria"/>
              <a:cs typeface="Cambria"/>
              <a:sym typeface="Cambria"/>
            </a:endParaRPr>
          </a:p>
        </p:txBody>
      </p:sp>
      <p:sp>
        <p:nvSpPr>
          <p:cNvPr id="75" name="Google Shape;75;p16"/>
          <p:cNvSpPr txBox="1"/>
          <p:nvPr/>
        </p:nvSpPr>
        <p:spPr>
          <a:xfrm>
            <a:off x="446850" y="436691"/>
            <a:ext cx="9071640" cy="4347579"/>
          </a:xfrm>
          <a:prstGeom prst="rect">
            <a:avLst/>
          </a:prstGeom>
          <a:noFill/>
          <a:ln>
            <a:noFill/>
          </a:ln>
        </p:spPr>
        <p:txBody>
          <a:bodyPr spcFirstLastPara="1" wrap="square" lIns="0" tIns="0" rIns="0" bIns="0" anchor="t" anchorCtr="0">
            <a:normAutofit fontScale="92500" lnSpcReduction="10000"/>
          </a:bodyPr>
          <a:lstStyle/>
          <a:p>
            <a:pPr marL="432000" marR="0" lvl="0" indent="-324000" algn="l" rtl="0">
              <a:spcBef>
                <a:spcPts val="0"/>
              </a:spcBef>
              <a:spcAft>
                <a:spcPts val="0"/>
              </a:spcAft>
              <a:buClr>
                <a:srgbClr val="000080"/>
              </a:buClr>
              <a:buSzPts val="1440"/>
              <a:buFont typeface="Noto Sans Symbols"/>
              <a:buChar char="●"/>
            </a:pPr>
            <a:r>
              <a:rPr lang="en-GB" sz="3200" b="0" i="0" u="none" strike="noStrike" cap="none" dirty="0">
                <a:solidFill>
                  <a:srgbClr val="000080"/>
                </a:solidFill>
                <a:latin typeface="Cambria"/>
                <a:ea typeface="Cambria"/>
                <a:cs typeface="Cambria"/>
                <a:sym typeface="Cambria"/>
              </a:rPr>
              <a:t>“typography is the craft of endowing human language with a durable visual form” – Robert </a:t>
            </a:r>
            <a:r>
              <a:rPr lang="en-GB" sz="3200" b="0" i="0" u="none" strike="noStrike" cap="none" dirty="0" err="1">
                <a:solidFill>
                  <a:srgbClr val="000080"/>
                </a:solidFill>
                <a:latin typeface="Cambria"/>
                <a:ea typeface="Cambria"/>
                <a:cs typeface="Cambria"/>
                <a:sym typeface="Cambria"/>
              </a:rPr>
              <a:t>Bringhurst</a:t>
            </a:r>
            <a:r>
              <a:rPr lang="en-GB" sz="3200" b="0" i="0" u="none" strike="noStrike" cap="none" dirty="0">
                <a:solidFill>
                  <a:srgbClr val="000080"/>
                </a:solidFill>
                <a:latin typeface="Cambria"/>
                <a:ea typeface="Cambria"/>
                <a:cs typeface="Cambria"/>
                <a:sym typeface="Cambria"/>
              </a:rPr>
              <a:t>, </a:t>
            </a:r>
            <a:r>
              <a:rPr lang="en-GB" sz="3200" b="0" i="1" u="none" strike="noStrike" cap="none" dirty="0">
                <a:solidFill>
                  <a:srgbClr val="000080"/>
                </a:solidFill>
                <a:latin typeface="Cambria"/>
                <a:ea typeface="Cambria"/>
                <a:cs typeface="Cambria"/>
                <a:sym typeface="Cambria"/>
              </a:rPr>
              <a:t>The Elements of Typographic Style</a:t>
            </a:r>
            <a:endParaRPr sz="32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none" strike="noStrike" cap="none" dirty="0">
                <a:solidFill>
                  <a:srgbClr val="000080"/>
                </a:solidFill>
                <a:latin typeface="Cambria"/>
                <a:ea typeface="Cambria"/>
                <a:cs typeface="Cambria"/>
                <a:sym typeface="Cambria"/>
              </a:rPr>
              <a:t>Can we think of presenting information on the web or on mobile phones without copy elements (written communication)? It is very difficult</a:t>
            </a:r>
            <a:endParaRPr sz="32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none" strike="noStrike" cap="none" dirty="0">
                <a:solidFill>
                  <a:srgbClr val="000080"/>
                </a:solidFill>
                <a:latin typeface="Cambria"/>
                <a:ea typeface="Cambria"/>
                <a:cs typeface="Cambria"/>
                <a:sym typeface="Cambria"/>
              </a:rPr>
              <a:t>People are used to receiving a majority of their information in the textual form. Designers need to make this process easy and productive</a:t>
            </a:r>
            <a:endParaRPr sz="3200" b="0" i="0" u="none" strike="noStrike" cap="none" dirty="0">
              <a:solidFill>
                <a:srgbClr val="000080"/>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Psychology: Favourite Colours</a:t>
            </a:r>
            <a:endParaRPr sz="4400" b="0" i="0" u="none" strike="noStrike" cap="none">
              <a:solidFill>
                <a:srgbClr val="000080"/>
              </a:solidFill>
              <a:latin typeface="Cambria"/>
              <a:ea typeface="Cambria"/>
              <a:cs typeface="Cambria"/>
              <a:sym typeface="Cambria"/>
            </a:endParaRPr>
          </a:p>
        </p:txBody>
      </p:sp>
      <p:pic>
        <p:nvPicPr>
          <p:cNvPr id="249" name="Google Shape;249;p43"/>
          <p:cNvPicPr preferRelativeResize="0"/>
          <p:nvPr/>
        </p:nvPicPr>
        <p:blipFill rotWithShape="1">
          <a:blip r:embed="rId3">
            <a:alphaModFix/>
          </a:blip>
          <a:srcRect/>
          <a:stretch/>
        </p:blipFill>
        <p:spPr>
          <a:xfrm>
            <a:off x="503640" y="1358280"/>
            <a:ext cx="9071640" cy="32245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p:nvPr/>
        </p:nvSpPr>
        <p:spPr>
          <a:xfrm>
            <a:off x="504000" y="42120"/>
            <a:ext cx="9071640" cy="13143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Psychology: Least Favourite Colours</a:t>
            </a:r>
            <a:endParaRPr sz="4400" b="0" i="0" u="none" strike="noStrike" cap="none">
              <a:solidFill>
                <a:srgbClr val="000080"/>
              </a:solidFill>
              <a:latin typeface="Cambria"/>
              <a:ea typeface="Cambria"/>
              <a:cs typeface="Cambria"/>
              <a:sym typeface="Cambria"/>
            </a:endParaRPr>
          </a:p>
        </p:txBody>
      </p:sp>
      <p:pic>
        <p:nvPicPr>
          <p:cNvPr id="255" name="Google Shape;255;p44"/>
          <p:cNvPicPr preferRelativeResize="0"/>
          <p:nvPr/>
        </p:nvPicPr>
        <p:blipFill rotWithShape="1">
          <a:blip r:embed="rId3">
            <a:alphaModFix/>
          </a:blip>
          <a:srcRect/>
          <a:stretch/>
        </p:blipFill>
        <p:spPr>
          <a:xfrm>
            <a:off x="503640" y="1358280"/>
            <a:ext cx="9071640" cy="32245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p:nvPr/>
        </p:nvSpPr>
        <p:spPr>
          <a:xfrm>
            <a:off x="504000" y="42120"/>
            <a:ext cx="9071640" cy="13143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 Psychology: Colour Emotion Guide</a:t>
            </a:r>
            <a:endParaRPr sz="4400" b="0" i="0" u="none" strike="noStrike" cap="none">
              <a:solidFill>
                <a:srgbClr val="000080"/>
              </a:solidFill>
              <a:latin typeface="Cambria"/>
              <a:ea typeface="Cambria"/>
              <a:cs typeface="Cambria"/>
              <a:sym typeface="Cambria"/>
            </a:endParaRPr>
          </a:p>
        </p:txBody>
      </p:sp>
      <p:pic>
        <p:nvPicPr>
          <p:cNvPr id="261" name="Google Shape;261;p45"/>
          <p:cNvPicPr preferRelativeResize="0"/>
          <p:nvPr/>
        </p:nvPicPr>
        <p:blipFill rotWithShape="1">
          <a:blip r:embed="rId3">
            <a:alphaModFix/>
          </a:blip>
          <a:srcRect/>
          <a:stretch/>
        </p:blipFill>
        <p:spPr>
          <a:xfrm>
            <a:off x="503640" y="1610280"/>
            <a:ext cx="9071640" cy="32245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Colours: Reading and Reference</a:t>
            </a:r>
            <a:endParaRPr sz="4400" b="0" i="0" u="none" strike="noStrike" cap="none">
              <a:solidFill>
                <a:srgbClr val="000080"/>
              </a:solidFill>
              <a:latin typeface="Cambria"/>
              <a:ea typeface="Cambria"/>
              <a:cs typeface="Cambria"/>
              <a:sym typeface="Cambria"/>
            </a:endParaRPr>
          </a:p>
        </p:txBody>
      </p:sp>
      <p:sp>
        <p:nvSpPr>
          <p:cNvPr id="267" name="Google Shape;267;p46"/>
          <p:cNvSpPr txBox="1"/>
          <p:nvPr/>
        </p:nvSpPr>
        <p:spPr>
          <a:xfrm>
            <a:off x="504000" y="1326600"/>
            <a:ext cx="9071640" cy="328824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3"/>
              </a:rPr>
              <a:t>https://en.wikipedia.org/wiki/Color_theory</a:t>
            </a:r>
            <a:r>
              <a:rPr lang="en-GB" b="0" i="0" u="none" strike="noStrike" cap="none" dirty="0">
                <a:solidFill>
                  <a:srgbClr val="000080"/>
                </a:solidFill>
                <a:latin typeface="Cambria"/>
                <a:ea typeface="Cambria"/>
                <a:cs typeface="Cambria"/>
                <a:sym typeface="Cambria"/>
              </a:rPr>
              <a:t> and links from this page</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4"/>
              </a:rPr>
              <a:t>https://www.colormatters.com/color-and-design/basic-color-theory</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5"/>
              </a:rPr>
              <a:t>https://99designs.com/blog/tips/the-7-step-guide-to-understanding-color-theory/</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6"/>
              </a:rPr>
              <a:t>https://uxplanet.org/color-theory-brief-guide-for-designers-76e11c57eaa</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7"/>
              </a:rPr>
              <a:t>https://tubikstudio.com/color-in-design-influence-on-users-actions/</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8"/>
              </a:rPr>
              <a:t>https://www.helpscout.com/blog/psychology-of-color/</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9"/>
              </a:rPr>
              <a:t>https://www.colorcom.com/research/why-color-matters</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10"/>
              </a:rPr>
              <a:t>https://www.youtube.com/watch?v=gMqZR3pqMjg</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11"/>
              </a:rPr>
              <a:t>https://www.youtube.com/watch?v=KaGSYGhUkvM</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12"/>
              </a:rPr>
              <a:t>https://www.youtube.com/watch?v=Mqaobr6w6_I</a:t>
            </a:r>
            <a:endParaRPr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b="0" i="0" u="sng" strike="noStrike" cap="none" dirty="0">
                <a:solidFill>
                  <a:schemeClr val="hlink"/>
                </a:solidFill>
                <a:latin typeface="Cambria"/>
                <a:ea typeface="Cambria"/>
                <a:cs typeface="Cambria"/>
                <a:sym typeface="Cambria"/>
                <a:hlinkClick r:id="rId13"/>
              </a:rPr>
              <a:t>https://www.youtube.com/watch?v=hgYnW2ZSQMA</a:t>
            </a:r>
            <a:endParaRPr b="0" i="0" u="none" strike="noStrike" cap="none" dirty="0">
              <a:solidFill>
                <a:srgbClr val="000080"/>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endParaRPr sz="4400" b="0" i="0" u="none" strike="noStrike" cap="none">
              <a:solidFill>
                <a:srgbClr val="000080"/>
              </a:solidFill>
              <a:latin typeface="Cambria"/>
              <a:ea typeface="Cambria"/>
              <a:cs typeface="Cambria"/>
              <a:sym typeface="Cambria"/>
            </a:endParaRPr>
          </a:p>
        </p:txBody>
      </p:sp>
      <p:sp>
        <p:nvSpPr>
          <p:cNvPr id="81" name="Google Shape;81;p17"/>
          <p:cNvSpPr txBox="1"/>
          <p:nvPr/>
        </p:nvSpPr>
        <p:spPr>
          <a:xfrm>
            <a:off x="504000" y="1326600"/>
            <a:ext cx="9071640" cy="328824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000080"/>
              </a:buClr>
              <a:buSzPts val="1440"/>
              <a:buFont typeface="Noto Sans Symbols"/>
              <a:buChar char="●"/>
            </a:pPr>
            <a:r>
              <a:rPr lang="en-GB" sz="2400" b="0" i="0" u="none" strike="noStrike" cap="none" dirty="0">
                <a:solidFill>
                  <a:srgbClr val="000080"/>
                </a:solidFill>
                <a:latin typeface="Cambria"/>
                <a:ea typeface="Cambria"/>
                <a:cs typeface="Cambria"/>
                <a:sym typeface="Cambria"/>
              </a:rPr>
              <a:t>Font size, width, </a:t>
            </a:r>
            <a:r>
              <a:rPr lang="en-GB" sz="2400" b="0" i="0" u="none" strike="noStrike" cap="none" dirty="0" err="1">
                <a:solidFill>
                  <a:srgbClr val="000080"/>
                </a:solidFill>
                <a:latin typeface="Cambria"/>
                <a:ea typeface="Cambria"/>
                <a:cs typeface="Cambria"/>
                <a:sym typeface="Cambria"/>
              </a:rPr>
              <a:t>color</a:t>
            </a:r>
            <a:r>
              <a:rPr lang="en-GB" sz="2400" b="0" i="0" u="none" strike="noStrike" cap="none" dirty="0">
                <a:solidFill>
                  <a:srgbClr val="000080"/>
                </a:solidFill>
                <a:latin typeface="Cambria"/>
                <a:ea typeface="Cambria"/>
                <a:cs typeface="Cambria"/>
                <a:sym typeface="Cambria"/>
              </a:rPr>
              <a:t>, text structure: everything matters</a:t>
            </a:r>
            <a:endParaRPr sz="24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2400" b="0" i="0" u="none" strike="noStrike" cap="none" dirty="0">
                <a:solidFill>
                  <a:srgbClr val="000080"/>
                </a:solidFill>
                <a:latin typeface="Cambria"/>
                <a:ea typeface="Cambria"/>
                <a:cs typeface="Cambria"/>
                <a:sym typeface="Cambria"/>
              </a:rPr>
              <a:t>Choosing appropriate fonts and their presentation can transfer moods or messages</a:t>
            </a:r>
            <a:endParaRPr sz="24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2400" b="0" i="0" u="none" strike="noStrike" cap="none" dirty="0">
                <a:solidFill>
                  <a:srgbClr val="000080"/>
                </a:solidFill>
                <a:latin typeface="Cambria"/>
                <a:ea typeface="Cambria"/>
                <a:cs typeface="Cambria"/>
                <a:sym typeface="Cambria"/>
              </a:rPr>
              <a:t>Visual performance and readability can impact user experience</a:t>
            </a:r>
            <a:endParaRPr sz="24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2400" b="0" i="0" u="none" strike="noStrike" cap="none" dirty="0">
                <a:solidFill>
                  <a:srgbClr val="000080"/>
                </a:solidFill>
                <a:latin typeface="Cambria"/>
                <a:ea typeface="Cambria"/>
                <a:cs typeface="Cambria"/>
                <a:sym typeface="Cambria"/>
              </a:rPr>
              <a:t>Bad legibility can cause problems with navigation and unusable interfaces. Bad user experience is unforgiven on digital products since there are several alternatives that the user can go to</a:t>
            </a:r>
            <a:endParaRPr sz="24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2400" b="0" i="0" u="none" strike="noStrike" cap="none" dirty="0">
                <a:solidFill>
                  <a:srgbClr val="000080"/>
                </a:solidFill>
                <a:latin typeface="Cambria"/>
                <a:ea typeface="Cambria"/>
                <a:cs typeface="Cambria"/>
                <a:sym typeface="Cambria"/>
              </a:rPr>
              <a:t>First impression: users don’t read, they scan it. Inappropriate fonts will drive users and customers away</a:t>
            </a:r>
            <a:endParaRPr sz="2400" b="0" i="0" u="none" strike="noStrike" cap="none" dirty="0">
              <a:solidFill>
                <a:srgbClr val="00008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Fonts and typefaces</a:t>
            </a:r>
            <a:endParaRPr sz="4400" b="0" i="0" u="none" strike="noStrike" cap="none">
              <a:solidFill>
                <a:srgbClr val="000080"/>
              </a:solidFill>
              <a:latin typeface="Cambria"/>
              <a:ea typeface="Cambria"/>
              <a:cs typeface="Cambria"/>
              <a:sym typeface="Cambria"/>
            </a:endParaRPr>
          </a:p>
        </p:txBody>
      </p:sp>
      <p:sp>
        <p:nvSpPr>
          <p:cNvPr id="87" name="Google Shape;87;p18"/>
          <p:cNvSpPr txBox="1"/>
          <p:nvPr/>
        </p:nvSpPr>
        <p:spPr>
          <a:xfrm>
            <a:off x="504000" y="1326600"/>
            <a:ext cx="9071640" cy="328824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80"/>
              </a:buClr>
              <a:buSzPts val="1440"/>
              <a:buFont typeface="Noto Sans Symbols"/>
              <a:buChar char="●"/>
            </a:pPr>
            <a:r>
              <a:rPr lang="en-GB" sz="3200" b="0" i="0" u="none" strike="noStrike" cap="none" dirty="0">
                <a:solidFill>
                  <a:srgbClr val="000080"/>
                </a:solidFill>
                <a:highlight>
                  <a:srgbClr val="FFFF00"/>
                </a:highlight>
                <a:latin typeface="Cambria"/>
                <a:ea typeface="Cambria"/>
                <a:cs typeface="Cambria"/>
                <a:sym typeface="Cambria"/>
              </a:rPr>
              <a:t>A typeface </a:t>
            </a:r>
            <a:r>
              <a:rPr lang="en-GB" sz="3200" b="0" i="0" u="none" strike="noStrike" cap="none" dirty="0">
                <a:solidFill>
                  <a:srgbClr val="000080"/>
                </a:solidFill>
                <a:latin typeface="Cambria"/>
                <a:ea typeface="Cambria"/>
                <a:cs typeface="Cambria"/>
                <a:sym typeface="Cambria"/>
              </a:rPr>
              <a:t>is a style of type design which includes a complete scope of characters in all sizes and weight</a:t>
            </a:r>
            <a:endParaRPr sz="3200" b="0" i="0" u="none" strike="noStrike" cap="none" dirty="0">
              <a:solidFill>
                <a:srgbClr val="000080"/>
              </a:solidFill>
              <a:latin typeface="Cambria"/>
              <a:ea typeface="Cambria"/>
              <a:cs typeface="Cambria"/>
              <a:sym typeface="Cambria"/>
            </a:endParaRPr>
          </a:p>
          <a:p>
            <a:pPr marL="432000" marR="0" lvl="0" indent="-324000" algn="l" rtl="0">
              <a:spcBef>
                <a:spcPts val="1417"/>
              </a:spcBef>
              <a:spcAft>
                <a:spcPts val="0"/>
              </a:spcAft>
              <a:buClr>
                <a:srgbClr val="000080"/>
              </a:buClr>
              <a:buSzPts val="1440"/>
              <a:buFont typeface="Noto Sans Symbols"/>
              <a:buChar char="●"/>
            </a:pPr>
            <a:r>
              <a:rPr lang="en-GB" sz="3200" b="0" i="0" u="none" strike="noStrike" cap="none" dirty="0">
                <a:solidFill>
                  <a:srgbClr val="000080"/>
                </a:solidFill>
                <a:latin typeface="Cambria"/>
                <a:ea typeface="Cambria"/>
                <a:cs typeface="Cambria"/>
                <a:sym typeface="Cambria"/>
              </a:rPr>
              <a:t>A font is a graphical representation of text character usually introduced in one particular typeface, size, and weight</a:t>
            </a:r>
            <a:endParaRPr sz="3200" b="0" i="0" u="none" strike="noStrike" cap="none" dirty="0">
              <a:solidFill>
                <a:srgbClr val="00008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Meanline and Baseline</a:t>
            </a:r>
            <a:endParaRPr sz="4400" b="0" i="0" u="none" strike="noStrike" cap="none">
              <a:solidFill>
                <a:srgbClr val="000080"/>
              </a:solidFill>
              <a:latin typeface="Cambria"/>
              <a:ea typeface="Cambria"/>
              <a:cs typeface="Cambria"/>
              <a:sym typeface="Cambria"/>
            </a:endParaRPr>
          </a:p>
        </p:txBody>
      </p:sp>
      <p:pic>
        <p:nvPicPr>
          <p:cNvPr id="93" name="Google Shape;93;p19"/>
          <p:cNvPicPr preferRelativeResize="0"/>
          <p:nvPr/>
        </p:nvPicPr>
        <p:blipFill rotWithShape="1">
          <a:blip r:embed="rId3">
            <a:alphaModFix/>
          </a:blip>
          <a:srcRect/>
          <a:stretch/>
        </p:blipFill>
        <p:spPr>
          <a:xfrm>
            <a:off x="1456560" y="1326600"/>
            <a:ext cx="7165800" cy="32882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Height and weight</a:t>
            </a:r>
            <a:endParaRPr sz="4400" b="0" i="0" u="none" strike="noStrike" cap="none">
              <a:solidFill>
                <a:srgbClr val="000080"/>
              </a:solidFill>
              <a:latin typeface="Cambria"/>
              <a:ea typeface="Cambria"/>
              <a:cs typeface="Cambria"/>
              <a:sym typeface="Cambria"/>
            </a:endParaRPr>
          </a:p>
        </p:txBody>
      </p:sp>
      <p:pic>
        <p:nvPicPr>
          <p:cNvPr id="99" name="Google Shape;99;p20"/>
          <p:cNvPicPr preferRelativeResize="0"/>
          <p:nvPr/>
        </p:nvPicPr>
        <p:blipFill rotWithShape="1">
          <a:blip r:embed="rId3">
            <a:alphaModFix/>
          </a:blip>
          <a:srcRect/>
          <a:stretch/>
        </p:blipFill>
        <p:spPr>
          <a:xfrm>
            <a:off x="1290960" y="1326600"/>
            <a:ext cx="7497360" cy="32882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Ascender and Descender</a:t>
            </a:r>
            <a:endParaRPr sz="4400" b="0" i="0" u="none" strike="noStrike" cap="none">
              <a:solidFill>
                <a:srgbClr val="000080"/>
              </a:solidFill>
              <a:latin typeface="Cambria"/>
              <a:ea typeface="Cambria"/>
              <a:cs typeface="Cambria"/>
              <a:sym typeface="Cambria"/>
            </a:endParaRPr>
          </a:p>
        </p:txBody>
      </p:sp>
      <p:pic>
        <p:nvPicPr>
          <p:cNvPr id="105" name="Google Shape;105;p21"/>
          <p:cNvPicPr preferRelativeResize="0"/>
          <p:nvPr/>
        </p:nvPicPr>
        <p:blipFill rotWithShape="1">
          <a:blip r:embed="rId3">
            <a:alphaModFix/>
          </a:blip>
          <a:srcRect/>
          <a:stretch/>
        </p:blipFill>
        <p:spPr>
          <a:xfrm>
            <a:off x="1770840" y="1326600"/>
            <a:ext cx="6537600" cy="32882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p:nvPr/>
        </p:nvSpPr>
        <p:spPr>
          <a:xfrm>
            <a:off x="504000" y="226080"/>
            <a:ext cx="9071640" cy="946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4400" b="0" i="0" u="none" strike="noStrike" cap="none">
                <a:solidFill>
                  <a:srgbClr val="000080"/>
                </a:solidFill>
                <a:latin typeface="Cambria"/>
                <a:ea typeface="Cambria"/>
                <a:cs typeface="Cambria"/>
                <a:sym typeface="Cambria"/>
              </a:rPr>
              <a:t>White space or Negative space</a:t>
            </a:r>
            <a:endParaRPr sz="4400" b="0" i="0" u="none" strike="noStrike" cap="none">
              <a:solidFill>
                <a:srgbClr val="000080"/>
              </a:solidFill>
              <a:latin typeface="Cambria"/>
              <a:ea typeface="Cambria"/>
              <a:cs typeface="Cambria"/>
              <a:sym typeface="Cambria"/>
            </a:endParaRPr>
          </a:p>
        </p:txBody>
      </p:sp>
      <p:pic>
        <p:nvPicPr>
          <p:cNvPr id="111" name="Google Shape;111;p22"/>
          <p:cNvPicPr preferRelativeResize="0"/>
          <p:nvPr/>
        </p:nvPicPr>
        <p:blipFill rotWithShape="1">
          <a:blip r:embed="rId3">
            <a:alphaModFix/>
          </a:blip>
          <a:srcRect/>
          <a:stretch/>
        </p:blipFill>
        <p:spPr>
          <a:xfrm>
            <a:off x="2900520" y="1326600"/>
            <a:ext cx="4278240" cy="328824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948</Words>
  <Application>Microsoft Office PowerPoint</Application>
  <PresentationFormat>Custom</PresentationFormat>
  <Paragraphs>91</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Rhythm Sethi</cp:lastModifiedBy>
  <cp:revision>4</cp:revision>
  <dcterms:modified xsi:type="dcterms:W3CDTF">2022-12-21T13:27:38Z</dcterms:modified>
</cp:coreProperties>
</file>