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69" r:id="rId32"/>
    <p:sldId id="270" r:id="rId33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53393-0751-4B47-B4AD-CC167F716D5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C8913-DB77-4EF6-B3BA-34A20489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0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baf44136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g15baf44136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baf44136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15baf44136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baf44136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g15baf44136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baf44136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g15baf44136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FDB0D95-B557-4820-8493-3587FC4B364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CC32B9F-70D4-478B-B151-BFF7D51D06B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16A213D-61A7-4301-99B7-09AA713BE3A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BCC0286-BF45-45EF-AD9F-98244F2EAE7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7E7D29B-E337-4543-88E6-25A6F01D956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F784F2B-4A4C-4D31-B922-37E8CAC02D8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14B0F3-23FC-4F5B-AE65-FD7A2030BA5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218281E-1239-47EF-9D0A-DCDA4488F84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D25C669-E852-4838-9FEC-49278E9E602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4DF0B61-5EFA-4063-A09C-0879CC2AFFE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72A6B29-9DBC-44AB-92B0-41E7F5CD2EF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92650A7-5033-4361-BE23-A7D6B4DE3FA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2CD5AEE-32E5-4833-890F-79859333824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A1F6DAB-C026-485C-92C0-E4DDC4781D5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B280935-7FC9-4C21-ACCC-DE558FA1C47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A0FF78A-4AD0-48D2-8D9F-5AF0770BB49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E94EF4-8E2C-485E-9EC9-F8516509E08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41722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1_Title,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342900" lvl="0" indent="-17145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685800" lvl="1" indent="-17145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028700" lvl="2" indent="-17145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371600" lvl="3" indent="-17145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1714500" lvl="4" indent="-17145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057400" lvl="5" indent="-17145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2400300" lvl="6" indent="-17145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2743200" lvl="7" indent="-17145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3086100" lvl="8" indent="-17145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ftr" idx="11"/>
          </p:nvPr>
        </p:nvSpPr>
        <p:spPr>
          <a:xfrm>
            <a:off x="3109050" y="4783590"/>
            <a:ext cx="2925450" cy="25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6583680" y="4783590"/>
            <a:ext cx="2102490" cy="25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sz="1050" b="0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sz="1050" b="0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sz="1050" b="0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sz="1050" b="0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sz="1050" b="0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sz="1050" b="0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sz="1050" b="0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sz="1050" b="0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sz="1050" b="0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6" name="Google Shape;106;p20"/>
          <p:cNvSpPr txBox="1">
            <a:spLocks noGrp="1"/>
          </p:cNvSpPr>
          <p:nvPr>
            <p:ph type="dt" idx="10"/>
          </p:nvPr>
        </p:nvSpPr>
        <p:spPr>
          <a:xfrm>
            <a:off x="457110" y="4783590"/>
            <a:ext cx="2102490" cy="25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346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7050519-90C6-4D29-96CF-9F13E8B14F4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7512F77-F81F-4DDA-906A-46FCEEC6DFF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6E08164-8765-48F7-8C24-1F70BB069B8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BB794D4-1149-4EB5-AB56-661EABD4BCC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017416D-EA08-4E42-8152-222DF93B4B0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20CF49C-D329-4115-9056-09BB4A7E55B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0A4718C-3BC0-42B8-9D9E-DAC0D3D790A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C93B682-D6E3-4826-BF6F-2507A02A8ACD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2"/>
          </p:nvPr>
        </p:nvSpPr>
        <p:spPr>
          <a:xfrm>
            <a:off x="3124080" y="4767120"/>
            <a:ext cx="2894760" cy="27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sldNum" idx="3"/>
          </p:nvPr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96CF743-DB84-48C1-B7F5-5EAFD4E6C8FE}" type="slidenum">
              <a:rPr lang="e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4"/>
          </p:nvPr>
        </p:nvSpPr>
        <p:spPr>
          <a:xfrm>
            <a:off x="45720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0" strike="noStrike" spc="-1">
                <a:solidFill>
                  <a:srgbClr val="000000"/>
                </a:solidFill>
                <a:latin typeface="Roboto Light"/>
                <a:ea typeface="Roboto Light"/>
              </a:rPr>
              <a:t>Tutorial - 4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86000" lnSpcReduction="10000"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600" b="0" strike="noStrike" spc="-1">
                <a:solidFill>
                  <a:srgbClr val="000000"/>
                </a:solidFill>
                <a:latin typeface="Roboto Light"/>
                <a:ea typeface="Roboto Light"/>
              </a:rPr>
              <a:t>Arithmetic and Logic Instructions</a:t>
            </a:r>
            <a:endParaRPr lang="en-IN" sz="4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Question -6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Q.‘E’ represents the biased exponent field in IEEE double precision format, the decimal value range of E for representing the implicit number(except special values like (± 0, ±  ∞, and NaN) is….</a:t>
            </a:r>
            <a:endParaRPr sz="15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5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Question -6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Sol.</a:t>
            </a:r>
            <a:endParaRPr sz="15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E is of 11 bits, we know that if all 11 bits are used then it represents a special number likewise if all are 0.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so Emin = 00000000001 ,  Emax = 11111111110.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Hence, E is   1&lt;=E&lt;=2046.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500">
              <a:solidFill>
                <a:srgbClr val="000000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Question -7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In IEEE754 single precision floating point format, how many numbers can be represented in the interval [10, 16)?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500">
              <a:solidFill>
                <a:srgbClr val="000000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000000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5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Question -7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Sol:</a:t>
            </a:r>
            <a:endParaRPr sz="15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10</a:t>
            </a:r>
            <a:r>
              <a:rPr lang="en" sz="1500" baseline="-25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10</a:t>
            </a:r>
            <a:r>
              <a:rPr lang="en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= 0 10000010 01…..(21 0’s)</a:t>
            </a:r>
            <a:endParaRPr sz="15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16</a:t>
            </a:r>
            <a:r>
              <a:rPr lang="en" sz="1500" baseline="-25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10</a:t>
            </a:r>
            <a:r>
              <a:rPr lang="en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= 0 10000011 (23 0’s)</a:t>
            </a:r>
            <a:endParaRPr sz="15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Given range is from 10 inclusive to 16(exclusive)</a:t>
            </a:r>
            <a:endParaRPr sz="15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Hence keeping the exponent value same</a:t>
            </a:r>
            <a:endParaRPr sz="15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The number of ways mantissa can be filled for 10 is 2</a:t>
            </a:r>
            <a:r>
              <a:rPr lang="en" sz="1500" baseline="30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21</a:t>
            </a:r>
            <a:r>
              <a:rPr lang="en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and for 16 is 2</a:t>
            </a:r>
            <a:r>
              <a:rPr lang="en" sz="1500" baseline="30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23</a:t>
            </a:r>
            <a:r>
              <a:rPr lang="en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. </a:t>
            </a:r>
            <a:endParaRPr sz="15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The sum of the two ways 2</a:t>
            </a:r>
            <a:r>
              <a:rPr lang="en" sz="1500" baseline="30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21 </a:t>
            </a:r>
            <a:r>
              <a:rPr lang="en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+ 2</a:t>
            </a:r>
            <a:r>
              <a:rPr lang="en" sz="1500" baseline="30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23</a:t>
            </a:r>
            <a:r>
              <a:rPr lang="en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= 2</a:t>
            </a:r>
            <a:r>
              <a:rPr lang="en" sz="1500" baseline="30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21</a:t>
            </a:r>
            <a:r>
              <a:rPr lang="en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(1+2)=3* 2</a:t>
            </a:r>
            <a:r>
              <a:rPr lang="en" sz="1500" baseline="30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21</a:t>
            </a:r>
            <a:r>
              <a:rPr lang="en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is the answer.</a:t>
            </a:r>
            <a:endParaRPr sz="15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"/>
          <p:cNvSpPr txBox="1">
            <a:spLocks noGrp="1"/>
          </p:cNvSpPr>
          <p:nvPr>
            <p:ph type="title" idx="4294967295"/>
          </p:nvPr>
        </p:nvSpPr>
        <p:spPr>
          <a:xfrm>
            <a:off x="1755000" y="1595430"/>
            <a:ext cx="6209730" cy="90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96719" rIns="0" bIns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600"/>
            </a:pPr>
            <a:r>
              <a:rPr lang="en-I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Tutorial - 7</a:t>
            </a: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100000"/>
              </a:lnSpc>
              <a:spcBef>
                <a:spcPts val="904"/>
              </a:spcBef>
              <a:buSzPts val="2400"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"/>
          <p:cNvSpPr/>
          <p:nvPr/>
        </p:nvSpPr>
        <p:spPr>
          <a:xfrm>
            <a:off x="1620000" y="2618460"/>
            <a:ext cx="5712120" cy="484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marL="9450" indent="1243890">
              <a:buClr>
                <a:srgbClr val="000000"/>
              </a:buClr>
              <a:buSzPts val="3000"/>
            </a:pPr>
            <a:r>
              <a:rPr lang="en-IN" sz="225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Pipelined Processor Design</a:t>
            </a:r>
            <a:endParaRPr sz="22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4200"/>
            </a:pPr>
            <a:r>
              <a:rPr lang="en-IN" sz="3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24000" indent="-243000"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000" y="1496340"/>
            <a:ext cx="8146440" cy="295866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"/>
          <p:cNvSpPr txBox="1"/>
          <p:nvPr/>
        </p:nvSpPr>
        <p:spPr>
          <a:xfrm>
            <a:off x="810000" y="4590000"/>
            <a:ext cx="7965000" cy="64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r>
              <a:rPr lang="en-IN" sz="1350" b="1">
                <a:latin typeface="Arial"/>
                <a:ea typeface="Arial"/>
                <a:cs typeface="Arial"/>
                <a:sym typeface="Arial"/>
              </a:rPr>
              <a:t>In pipelined architecture hardware of the CPU is split up into several functional units.</a:t>
            </a:r>
            <a:endParaRPr sz="1350" b="1">
              <a:latin typeface="Arial"/>
              <a:ea typeface="Arial"/>
              <a:cs typeface="Arial"/>
              <a:sym typeface="Arial"/>
            </a:endParaRPr>
          </a:p>
          <a:p>
            <a:endParaRPr sz="1350" b="1">
              <a:latin typeface="Arial"/>
              <a:ea typeface="Arial"/>
              <a:cs typeface="Arial"/>
              <a:sym typeface="Arial"/>
            </a:endParaRPr>
          </a:p>
          <a:p>
            <a:endParaRPr sz="135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4200"/>
            </a:pPr>
            <a:r>
              <a:rPr lang="en-IN" sz="3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24000" indent="-243000"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"/>
          <p:cNvSpPr txBox="1"/>
          <p:nvPr/>
        </p:nvSpPr>
        <p:spPr>
          <a:xfrm>
            <a:off x="540000" y="1620000"/>
            <a:ext cx="7965000" cy="241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r>
              <a:rPr lang="en-IN" sz="1350" b="1">
                <a:latin typeface="Arial"/>
                <a:ea typeface="Arial"/>
                <a:cs typeface="Arial"/>
                <a:sym typeface="Arial"/>
              </a:rPr>
              <a:t>In pipelined architecture hardware of the CPU is split up into several functional units.</a:t>
            </a:r>
            <a:endParaRPr sz="1350" b="1">
              <a:latin typeface="Arial"/>
              <a:ea typeface="Arial"/>
              <a:cs typeface="Arial"/>
              <a:sym typeface="Arial"/>
            </a:endParaRPr>
          </a:p>
          <a:p>
            <a:endParaRPr sz="1350" b="1">
              <a:latin typeface="Arial"/>
              <a:ea typeface="Arial"/>
              <a:cs typeface="Arial"/>
              <a:sym typeface="Arial"/>
            </a:endParaRPr>
          </a:p>
          <a:p>
            <a:r>
              <a:rPr lang="en-IN" sz="1350" b="1">
                <a:latin typeface="Arial"/>
                <a:ea typeface="Arial"/>
                <a:cs typeface="Arial"/>
                <a:sym typeface="Arial"/>
              </a:rPr>
              <a:t>Each functional unit performs a dedicated task.</a:t>
            </a:r>
            <a:endParaRPr sz="1350" b="1">
              <a:latin typeface="Arial"/>
              <a:ea typeface="Arial"/>
              <a:cs typeface="Arial"/>
              <a:sym typeface="Arial"/>
            </a:endParaRPr>
          </a:p>
          <a:p>
            <a:endParaRPr sz="1350" b="1">
              <a:latin typeface="Arial"/>
              <a:ea typeface="Arial"/>
              <a:cs typeface="Arial"/>
              <a:sym typeface="Arial"/>
            </a:endParaRPr>
          </a:p>
          <a:p>
            <a:r>
              <a:rPr lang="en-IN" sz="1350" b="1">
                <a:latin typeface="Arial"/>
                <a:ea typeface="Arial"/>
                <a:cs typeface="Arial"/>
                <a:sym typeface="Arial"/>
              </a:rPr>
              <a:t>The number of functional units may vary from processor to processor.</a:t>
            </a:r>
            <a:endParaRPr sz="1350" b="1">
              <a:latin typeface="Arial"/>
              <a:ea typeface="Arial"/>
              <a:cs typeface="Arial"/>
              <a:sym typeface="Arial"/>
            </a:endParaRPr>
          </a:p>
          <a:p>
            <a:endParaRPr sz="1350" b="1">
              <a:latin typeface="Arial"/>
              <a:ea typeface="Arial"/>
              <a:cs typeface="Arial"/>
              <a:sym typeface="Arial"/>
            </a:endParaRPr>
          </a:p>
          <a:p>
            <a:r>
              <a:rPr lang="en-IN" sz="1350" b="1">
                <a:latin typeface="Arial"/>
                <a:ea typeface="Arial"/>
                <a:cs typeface="Arial"/>
                <a:sym typeface="Arial"/>
              </a:rPr>
              <a:t>Control unit manages all the stages using control signals.</a:t>
            </a:r>
            <a:endParaRPr sz="135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"/>
          <p:cNvSpPr txBox="1">
            <a:spLocks noGrp="1"/>
          </p:cNvSpPr>
          <p:nvPr>
            <p:ph type="title" idx="4294967295"/>
          </p:nvPr>
        </p:nvSpPr>
        <p:spPr>
          <a:xfrm>
            <a:off x="3004290" y="469800"/>
            <a:ext cx="2471040" cy="86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69" rIns="0" bIns="0" anchor="t" anchorCtr="0">
            <a:noAutofit/>
          </a:bodyPr>
          <a:lstStyle/>
          <a:p>
            <a:pPr marL="945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200"/>
            </a:pPr>
            <a:r>
              <a:rPr lang="en-I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Question-1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450" algn="ctr">
              <a:lnSpc>
                <a:spcPct val="100000"/>
              </a:lnSpc>
              <a:spcBef>
                <a:spcPts val="0"/>
              </a:spcBef>
              <a:buSzPts val="3200"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"/>
          <p:cNvSpPr/>
          <p:nvPr/>
        </p:nvSpPr>
        <p:spPr>
          <a:xfrm>
            <a:off x="409050" y="1063800"/>
            <a:ext cx="3436560" cy="240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buClr>
                <a:srgbClr val="000000"/>
              </a:buClr>
              <a:buSzPts val="2200"/>
            </a:pPr>
            <a:r>
              <a:rPr lang="en-IN" sz="165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Q</a:t>
            </a:r>
            <a:r>
              <a:rPr lang="en-IN" sz="1125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. </a:t>
            </a: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If pipelining stages are perfectly balanced ,then the time per instruction on the pipelined  processor assuming ideal conditions is equal to ??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buSzPts val="210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9450">
              <a:spcBef>
                <a:spcPts val="74"/>
              </a:spcBef>
              <a:buSzPts val="20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b) Pipeline CPI and ideal CPI are related as ??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buSzPts val="140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buSzPts val="1400"/>
            </a:pPr>
            <a:endParaRPr sz="1050">
              <a:latin typeface="Arial"/>
              <a:ea typeface="Arial"/>
              <a:cs typeface="Arial"/>
              <a:sym typeface="Arial"/>
            </a:endParaRPr>
          </a:p>
          <a:p>
            <a:pPr>
              <a:buSzPts val="1400"/>
            </a:pPr>
            <a:endParaRPr sz="1050">
              <a:latin typeface="Arial"/>
              <a:ea typeface="Arial"/>
              <a:cs typeface="Arial"/>
              <a:sym typeface="Arial"/>
            </a:endParaRPr>
          </a:p>
          <a:p>
            <a:pPr>
              <a:buSzPts val="1400"/>
            </a:pPr>
            <a:endParaRPr sz="1050">
              <a:latin typeface="Arial"/>
              <a:ea typeface="Arial"/>
              <a:cs typeface="Arial"/>
              <a:sym typeface="Arial"/>
            </a:endParaRPr>
          </a:p>
          <a:p>
            <a:pPr>
              <a:buSzPts val="1400"/>
            </a:pPr>
            <a:endParaRPr sz="1050">
              <a:latin typeface="Arial"/>
              <a:ea typeface="Arial"/>
              <a:cs typeface="Arial"/>
              <a:sym typeface="Arial"/>
            </a:endParaRPr>
          </a:p>
          <a:p>
            <a:pPr>
              <a:buSzPts val="1400"/>
            </a:pPr>
            <a:endParaRPr sz="1050">
              <a:latin typeface="Arial"/>
              <a:ea typeface="Arial"/>
              <a:cs typeface="Arial"/>
              <a:sym typeface="Arial"/>
            </a:endParaRPr>
          </a:p>
          <a:p>
            <a:pPr>
              <a:buSzPts val="1400"/>
            </a:pPr>
            <a:endParaRPr sz="1050">
              <a:latin typeface="Arial"/>
              <a:ea typeface="Arial"/>
              <a:cs typeface="Arial"/>
              <a:sym typeface="Arial"/>
            </a:endParaRPr>
          </a:p>
          <a:p>
            <a:pPr>
              <a:buSzPts val="1400"/>
            </a:pP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"/>
          <p:cNvSpPr txBox="1">
            <a:spLocks noGrp="1"/>
          </p:cNvSpPr>
          <p:nvPr>
            <p:ph type="title" idx="4294967295"/>
          </p:nvPr>
        </p:nvSpPr>
        <p:spPr>
          <a:xfrm>
            <a:off x="3004290" y="469800"/>
            <a:ext cx="2471040" cy="86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69" rIns="0" bIns="0" anchor="t" anchorCtr="0">
            <a:noAutofit/>
          </a:bodyPr>
          <a:lstStyle/>
          <a:p>
            <a:pPr marL="945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200"/>
            </a:pPr>
            <a:r>
              <a:rPr lang="en-I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Question-1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450" algn="ctr">
              <a:lnSpc>
                <a:spcPct val="100000"/>
              </a:lnSpc>
              <a:spcBef>
                <a:spcPts val="0"/>
              </a:spcBef>
              <a:buSzPts val="3200"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5"/>
          <p:cNvSpPr/>
          <p:nvPr/>
        </p:nvSpPr>
        <p:spPr>
          <a:xfrm>
            <a:off x="409050" y="1063801"/>
            <a:ext cx="3436560" cy="242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buClr>
                <a:srgbClr val="000000"/>
              </a:buClr>
              <a:buSzPts val="2200"/>
            </a:pPr>
            <a:r>
              <a:rPr lang="en-IN" sz="165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Q. </a:t>
            </a: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If pipelining stages are perfectly balanced ,then the time per instruction on the pipelined  processor assuming ideal conditions is equal to ??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buSzPts val="210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9450">
              <a:spcBef>
                <a:spcPts val="74"/>
              </a:spcBef>
              <a:buSzPts val="21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b) Pipeline CPI and ideal CPI are related as ??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buSzPts val="140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buSzPts val="140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buSzPts val="140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buSzPts val="1400"/>
            </a:pPr>
            <a:endParaRPr sz="1050">
              <a:latin typeface="Arial"/>
              <a:ea typeface="Arial"/>
              <a:cs typeface="Arial"/>
              <a:sym typeface="Arial"/>
            </a:endParaRPr>
          </a:p>
          <a:p>
            <a:pPr>
              <a:buSzPts val="1400"/>
            </a:pPr>
            <a:endParaRPr sz="1050">
              <a:latin typeface="Arial"/>
              <a:ea typeface="Arial"/>
              <a:cs typeface="Arial"/>
              <a:sym typeface="Arial"/>
            </a:endParaRPr>
          </a:p>
          <a:p>
            <a:pPr>
              <a:buSzPts val="1400"/>
            </a:pPr>
            <a:endParaRPr sz="1050">
              <a:latin typeface="Arial"/>
              <a:ea typeface="Arial"/>
              <a:cs typeface="Arial"/>
              <a:sym typeface="Arial"/>
            </a:endParaRPr>
          </a:p>
          <a:p>
            <a:pPr>
              <a:buSzPts val="1400"/>
            </a:pPr>
            <a:endParaRPr sz="1050">
              <a:latin typeface="Arial"/>
              <a:ea typeface="Arial"/>
              <a:cs typeface="Arial"/>
              <a:sym typeface="Arial"/>
            </a:endParaRPr>
          </a:p>
          <a:p>
            <a:pPr>
              <a:buSzPts val="1400"/>
            </a:pP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"/>
          <p:cNvSpPr txBox="1"/>
          <p:nvPr/>
        </p:nvSpPr>
        <p:spPr>
          <a:xfrm>
            <a:off x="4962806" y="1350000"/>
            <a:ext cx="3947175" cy="19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592110" indent="-582930">
              <a:lnSpc>
                <a:spcPct val="123000"/>
              </a:lnSpc>
              <a:buSzPts val="2100"/>
            </a:pPr>
            <a:r>
              <a:rPr lang="en-IN" sz="1125" u="sng">
                <a:latin typeface="Roboto Light"/>
                <a:ea typeface="Roboto Light"/>
                <a:cs typeface="Roboto Light"/>
                <a:sym typeface="Roboto Light"/>
              </a:rPr>
              <a:t>Time  per instruction on 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592110" indent="-582930">
              <a:lnSpc>
                <a:spcPct val="123000"/>
              </a:lnSpc>
              <a:buSzPts val="2100"/>
            </a:pPr>
            <a:r>
              <a:rPr lang="en-IN" sz="1125" u="sng">
                <a:latin typeface="Roboto Light"/>
                <a:ea typeface="Roboto Light"/>
                <a:cs typeface="Roboto Light"/>
                <a:sym typeface="Roboto Light"/>
              </a:rPr>
              <a:t>unpipelined machine-</a:t>
            </a: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Number of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592110" indent="-582930">
              <a:lnSpc>
                <a:spcPct val="123000"/>
              </a:lnSpc>
              <a:buSzPts val="21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 pipe  stages.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592110" indent="-582930">
              <a:lnSpc>
                <a:spcPct val="123000"/>
              </a:lnSpc>
              <a:buSzPts val="210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592110" indent="-582930">
              <a:lnSpc>
                <a:spcPct val="123000"/>
              </a:lnSpc>
              <a:buSzPts val="140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592110" indent="-582930">
              <a:lnSpc>
                <a:spcPct val="123000"/>
              </a:lnSpc>
              <a:buSzPts val="140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9450">
              <a:spcBef>
                <a:spcPts val="74"/>
              </a:spcBef>
              <a:buSzPts val="14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Pipeline CPI = Ideal pipeline CPI + structural stalls + Data hazard stalls +  control stalls.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"/>
          <p:cNvSpPr/>
          <p:nvPr/>
        </p:nvSpPr>
        <p:spPr>
          <a:xfrm>
            <a:off x="3375000" y="474930"/>
            <a:ext cx="2622780" cy="74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69" rIns="0" bIns="0" anchor="t" anchorCtr="0">
            <a:spAutoFit/>
          </a:bodyPr>
          <a:lstStyle/>
          <a:p>
            <a:pPr marL="9450" algn="ctr">
              <a:buClr>
                <a:srgbClr val="000000"/>
              </a:buClr>
              <a:buSzPts val="3200"/>
            </a:pPr>
            <a:r>
              <a:rPr lang="en-I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Question-2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450">
              <a:buSzPts val="3200"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6"/>
          <p:cNvSpPr/>
          <p:nvPr/>
        </p:nvSpPr>
        <p:spPr>
          <a:xfrm>
            <a:off x="420930" y="1375920"/>
            <a:ext cx="4222800" cy="134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363" rIns="0" bIns="0" anchor="t" anchorCtr="0">
            <a:spAutoFit/>
          </a:bodyPr>
          <a:lstStyle/>
          <a:p>
            <a:pPr marL="9450">
              <a:buClr>
                <a:srgbClr val="000000"/>
              </a:buClr>
              <a:buSzPts val="2000"/>
            </a:pPr>
            <a:r>
              <a:rPr lang="en-IN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Q.</a:t>
            </a:r>
            <a:r>
              <a:rPr lang="en-IN" sz="1125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Consider a pipeline having 5 phases with duration 45, 50, 55,60 and 75 ns. Given latch  delay is 5 ns.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48600">
              <a:spcBef>
                <a:spcPts val="300"/>
              </a:spcBef>
              <a:buSzPts val="21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Calculate-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48600">
              <a:spcBef>
                <a:spcPts val="5"/>
              </a:spcBef>
              <a:buSzPts val="215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buSzPts val="21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Non-pipeline execution time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spcBef>
                <a:spcPts val="8"/>
              </a:spcBef>
              <a:buSzPts val="215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buSzPts val="21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Sequential time for 500 tasks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Question-6 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6000" lnSpcReduction="1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0" strike="noStrike" spc="-1">
                <a:solidFill>
                  <a:srgbClr val="595959"/>
                </a:solidFill>
                <a:latin typeface="Times New Roman"/>
                <a:ea typeface="Times New Roman"/>
              </a:rPr>
              <a:t>Explain the result of the following set of instructions ?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" sz="2000" b="0" strike="noStrike" spc="-1">
                <a:solidFill>
                  <a:srgbClr val="595959"/>
                </a:solidFill>
                <a:latin typeface="Times New Roman"/>
                <a:ea typeface="Times New Roman"/>
              </a:rPr>
              <a:t>a)        li  $s0, -2147483648                                        b) li  $s0, -2147483648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" sz="2000" b="0" strike="noStrike" spc="-1">
                <a:solidFill>
                  <a:srgbClr val="595959"/>
                </a:solidFill>
                <a:latin typeface="Times New Roman"/>
                <a:ea typeface="Times New Roman"/>
              </a:rPr>
              <a:t>           li $s1 , 2147483647		                                              li  $s1 , -2147483647                                                                                                                div $s2,$s0,$s1   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" sz="2000" b="0" strike="noStrike" spc="-1">
                <a:solidFill>
                  <a:srgbClr val="595959"/>
                </a:solidFill>
                <a:latin typeface="Times New Roman"/>
                <a:ea typeface="Times New Roman"/>
              </a:rPr>
              <a:t>           div $s2 $s0,$s1                                                     rem $s3,$s0,$s1   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" sz="2000" b="0" strike="noStrike" spc="-1">
                <a:solidFill>
                  <a:srgbClr val="595959"/>
                </a:solidFill>
                <a:latin typeface="Times New Roman"/>
                <a:ea typeface="Times New Roman"/>
              </a:rPr>
              <a:t>           rem $s3,$s0,$s1                    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" sz="2000" b="0" strike="noStrike" spc="-1">
                <a:solidFill>
                  <a:srgbClr val="595959"/>
                </a:solidFill>
                <a:latin typeface="Times New Roman"/>
                <a:ea typeface="Times New Roman"/>
              </a:rPr>
              <a:t>c)     lui  $s0, 32768 	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" sz="2000" b="0" strike="noStrike" spc="-1">
                <a:solidFill>
                  <a:srgbClr val="595959"/>
                </a:solidFill>
                <a:latin typeface="Times New Roman"/>
                <a:ea typeface="Times New Roman"/>
              </a:rPr>
              <a:t>        lui  $s1 ,1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" sz="2000" b="0" strike="noStrike" spc="-1">
                <a:solidFill>
                  <a:srgbClr val="595959"/>
                </a:solidFill>
                <a:latin typeface="Times New Roman"/>
                <a:ea typeface="Times New Roman"/>
              </a:rPr>
              <a:t>        divu $s2 $s0,$s1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" sz="2000" b="0" strike="noStrike" spc="-1">
                <a:solidFill>
                  <a:srgbClr val="595959"/>
                </a:solidFill>
                <a:latin typeface="Times New Roman"/>
                <a:ea typeface="Times New Roman"/>
              </a:rPr>
              <a:t>        remu $s3,$s0,$s1		         				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"/>
          <p:cNvSpPr txBox="1">
            <a:spLocks noGrp="1"/>
          </p:cNvSpPr>
          <p:nvPr>
            <p:ph type="title" idx="4294967295"/>
          </p:nvPr>
        </p:nvSpPr>
        <p:spPr>
          <a:xfrm>
            <a:off x="3666870" y="469800"/>
            <a:ext cx="1808190" cy="86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69" rIns="0" bIns="0" anchor="t" anchorCtr="0">
            <a:noAutofit/>
          </a:bodyPr>
          <a:lstStyle/>
          <a:p>
            <a:pPr marL="945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200"/>
            </a:pPr>
            <a:r>
              <a:rPr lang="en-I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Question-2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450" algn="ctr">
              <a:lnSpc>
                <a:spcPct val="100000"/>
              </a:lnSpc>
              <a:spcBef>
                <a:spcPts val="0"/>
              </a:spcBef>
              <a:buSzPts val="3200"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4208220" y="1291410"/>
            <a:ext cx="4570290" cy="32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350"/>
          </a:p>
        </p:txBody>
      </p:sp>
      <p:sp>
        <p:nvSpPr>
          <p:cNvPr id="436" name="Google Shape;436;p7"/>
          <p:cNvSpPr/>
          <p:nvPr/>
        </p:nvSpPr>
        <p:spPr>
          <a:xfrm>
            <a:off x="420930" y="1375920"/>
            <a:ext cx="3471660" cy="2574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363" rIns="0" bIns="0" anchor="t" anchorCtr="0">
            <a:noAutofit/>
          </a:bodyPr>
          <a:lstStyle/>
          <a:p>
            <a:pPr marL="9450">
              <a:buClr>
                <a:srgbClr val="000000"/>
              </a:buClr>
              <a:buSzPts val="2000"/>
            </a:pPr>
            <a:r>
              <a:rPr lang="en-IN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Q.</a:t>
            </a:r>
            <a:r>
              <a:rPr lang="en-IN" sz="1125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IN" sz="1575">
                <a:latin typeface="Roboto Light"/>
                <a:ea typeface="Roboto Light"/>
                <a:cs typeface="Roboto Light"/>
                <a:sym typeface="Roboto Light"/>
              </a:rPr>
              <a:t>Consider a pipeline having 5 phases with duration 45, 50, 55,60 and 75 ns. Given latch  delay is 5 ns.</a:t>
            </a:r>
            <a:endParaRPr sz="1575">
              <a:latin typeface="Roboto Light"/>
              <a:ea typeface="Roboto Light"/>
              <a:cs typeface="Roboto Light"/>
              <a:sym typeface="Roboto Light"/>
            </a:endParaRPr>
          </a:p>
          <a:p>
            <a:pPr marL="48600">
              <a:spcBef>
                <a:spcPts val="300"/>
              </a:spcBef>
              <a:buSzPts val="2100"/>
            </a:pPr>
            <a:r>
              <a:rPr lang="en-IN" sz="1575">
                <a:latin typeface="Roboto Light"/>
                <a:ea typeface="Roboto Light"/>
                <a:cs typeface="Roboto Light"/>
                <a:sym typeface="Roboto Light"/>
              </a:rPr>
              <a:t>Calculate-</a:t>
            </a:r>
            <a:endParaRPr sz="1575">
              <a:latin typeface="Roboto Light"/>
              <a:ea typeface="Roboto Light"/>
              <a:cs typeface="Roboto Light"/>
              <a:sym typeface="Roboto Light"/>
            </a:endParaRPr>
          </a:p>
          <a:p>
            <a:pPr marL="48600">
              <a:spcBef>
                <a:spcPts val="5"/>
              </a:spcBef>
              <a:buSzPts val="2150"/>
            </a:pPr>
            <a:endParaRPr sz="1613"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buSzPts val="2100"/>
            </a:pPr>
            <a:r>
              <a:rPr lang="en-IN" sz="1575">
                <a:latin typeface="Roboto Light"/>
                <a:ea typeface="Roboto Light"/>
                <a:cs typeface="Roboto Light"/>
                <a:sym typeface="Roboto Light"/>
              </a:rPr>
              <a:t>Non-pipeline execution time</a:t>
            </a:r>
            <a:endParaRPr sz="1575"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spcBef>
                <a:spcPts val="8"/>
              </a:spcBef>
              <a:buSzPts val="2150"/>
            </a:pPr>
            <a:endParaRPr sz="1613"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buSzPts val="2100"/>
            </a:pPr>
            <a:r>
              <a:rPr lang="en-IN" sz="1575">
                <a:latin typeface="Roboto Light"/>
                <a:ea typeface="Roboto Light"/>
                <a:cs typeface="Roboto Light"/>
                <a:sym typeface="Roboto Light"/>
              </a:rPr>
              <a:t>Sequential time for 500 tasks</a:t>
            </a:r>
            <a:endParaRPr sz="1575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7"/>
          <p:cNvSpPr txBox="1"/>
          <p:nvPr/>
        </p:nvSpPr>
        <p:spPr>
          <a:xfrm>
            <a:off x="4590000" y="1291410"/>
            <a:ext cx="4190130" cy="316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443340" indent="-434430">
              <a:lnSpc>
                <a:spcPct val="126000"/>
              </a:lnSpc>
              <a:buSzPts val="2100"/>
            </a:pPr>
            <a:r>
              <a:rPr lang="en-IN" sz="1575">
                <a:latin typeface="Arial"/>
                <a:ea typeface="Arial"/>
                <a:cs typeface="Arial"/>
                <a:sym typeface="Arial"/>
              </a:rPr>
              <a:t>Sol:</a:t>
            </a:r>
            <a:endParaRPr sz="1575">
              <a:latin typeface="Arial"/>
              <a:ea typeface="Arial"/>
              <a:cs typeface="Arial"/>
              <a:sym typeface="Arial"/>
            </a:endParaRPr>
          </a:p>
          <a:p>
            <a:pPr marL="443340" indent="-434430">
              <a:lnSpc>
                <a:spcPct val="126000"/>
              </a:lnSpc>
              <a:spcBef>
                <a:spcPts val="74"/>
              </a:spcBef>
              <a:buSzPts val="2100"/>
            </a:pPr>
            <a:r>
              <a:rPr lang="en-IN" sz="1575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a)Non-pipeline execution time for one instruction  45 ns + 50 ns + 55 ns + 60 ns +75 ns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364229" indent="-364229">
              <a:spcBef>
                <a:spcPts val="329"/>
              </a:spcBef>
              <a:buSzPts val="21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        = 285 ns.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364229" indent="-364229">
              <a:spcBef>
                <a:spcPts val="20"/>
              </a:spcBef>
              <a:buSzPts val="220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206820" indent="-206820">
              <a:buSzPts val="21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b) Non-pipeline time for 500 tasks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403920" indent="-403920">
              <a:spcBef>
                <a:spcPts val="329"/>
              </a:spcBef>
              <a:buSzPts val="21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= 500 x Time taken for one task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403920" indent="-403920">
              <a:spcBef>
                <a:spcPts val="329"/>
              </a:spcBef>
              <a:buSzPts val="21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= 500 x 285 ns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403920" indent="-403920">
              <a:spcBef>
                <a:spcPts val="329"/>
              </a:spcBef>
              <a:buSzPts val="21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= 142500 ns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8"/>
          <p:cNvSpPr txBox="1">
            <a:spLocks noGrp="1"/>
          </p:cNvSpPr>
          <p:nvPr>
            <p:ph type="title" idx="4294967295"/>
          </p:nvPr>
        </p:nvSpPr>
        <p:spPr>
          <a:xfrm>
            <a:off x="3666870" y="469800"/>
            <a:ext cx="1808190" cy="86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69" rIns="0" bIns="0" anchor="t" anchorCtr="0">
            <a:noAutofit/>
          </a:bodyPr>
          <a:lstStyle/>
          <a:p>
            <a:pPr marL="945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200"/>
            </a:pPr>
            <a:r>
              <a:rPr lang="en-I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Question-3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8"/>
          <p:cNvSpPr/>
          <p:nvPr/>
        </p:nvSpPr>
        <p:spPr>
          <a:xfrm>
            <a:off x="649620" y="1218780"/>
            <a:ext cx="3792420" cy="987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806" rIns="0" bIns="0" anchor="t" anchorCtr="0">
            <a:spAutoFit/>
          </a:bodyPr>
          <a:lstStyle/>
          <a:p>
            <a:pPr marL="9450">
              <a:buClr>
                <a:srgbClr val="000000"/>
              </a:buClr>
              <a:buSzPts val="1500"/>
            </a:pPr>
            <a:r>
              <a:rPr lang="en-IN" sz="1125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Q.</a:t>
            </a:r>
            <a:endParaRPr sz="1125">
              <a:latin typeface="Arial"/>
              <a:ea typeface="Arial"/>
              <a:cs typeface="Arial"/>
              <a:sym typeface="Arial"/>
            </a:endParaRPr>
          </a:p>
          <a:p>
            <a:pPr marL="9450">
              <a:spcBef>
                <a:spcPts val="74"/>
              </a:spcBef>
              <a:buSzPts val="1400"/>
            </a:pPr>
            <a:r>
              <a:rPr lang="en-IN" sz="1050" b="1">
                <a:latin typeface="Arial"/>
                <a:ea typeface="Arial"/>
                <a:cs typeface="Arial"/>
                <a:sym typeface="Arial"/>
              </a:rPr>
              <a:t>a) </a:t>
            </a: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Consider the description given in the following table.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9450">
              <a:spcBef>
                <a:spcPts val="74"/>
              </a:spcBef>
              <a:buSzPts val="140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9450">
              <a:spcBef>
                <a:spcPts val="74"/>
              </a:spcBef>
              <a:buSzPts val="140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9450">
              <a:spcBef>
                <a:spcPts val="74"/>
              </a:spcBef>
              <a:buSzPts val="1400"/>
            </a:pP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4" name="Google Shape;444;p8"/>
          <p:cNvGraphicFramePr/>
          <p:nvPr/>
        </p:nvGraphicFramePr>
        <p:xfrm>
          <a:off x="596160" y="1890000"/>
          <a:ext cx="2250000" cy="225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2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3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7113">
                <a:tc>
                  <a:txBody>
                    <a:bodyPr/>
                    <a:lstStyle/>
                    <a:p>
                      <a:pPr marL="856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Instruction  Class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9646"/>
                    </a:solidFill>
                  </a:tcPr>
                </a:tc>
                <a:tc>
                  <a:txBody>
                    <a:bodyPr/>
                    <a:lstStyle/>
                    <a:p>
                      <a:pPr marL="8496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Instruction  fetch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9646"/>
                    </a:solidFill>
                  </a:tcPr>
                </a:tc>
                <a:tc>
                  <a:txBody>
                    <a:bodyPr/>
                    <a:lstStyle/>
                    <a:p>
                      <a:pPr marL="856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Register  read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9646"/>
                    </a:solidFill>
                  </a:tcPr>
                </a:tc>
                <a:tc>
                  <a:txBody>
                    <a:bodyPr/>
                    <a:lstStyle/>
                    <a:p>
                      <a:pPr marL="856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ALU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856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operation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9646"/>
                    </a:solidFill>
                  </a:tcPr>
                </a:tc>
                <a:tc>
                  <a:txBody>
                    <a:bodyPr/>
                    <a:lstStyle/>
                    <a:p>
                      <a:pPr marL="856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access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9646"/>
                    </a:solidFill>
                  </a:tcPr>
                </a:tc>
                <a:tc>
                  <a:txBody>
                    <a:bodyPr/>
                    <a:lstStyle/>
                    <a:p>
                      <a:pPr marL="856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Register  write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9646"/>
                    </a:solidFill>
                  </a:tcPr>
                </a:tc>
                <a:tc>
                  <a:txBody>
                    <a:bodyPr/>
                    <a:lstStyle/>
                    <a:p>
                      <a:pPr marL="8496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time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113">
                <a:tc>
                  <a:txBody>
                    <a:bodyPr/>
                    <a:lstStyle/>
                    <a:p>
                      <a:pPr marL="856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Load word  (lw)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marL="8496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IN" sz="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00ps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marL="856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100ps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marL="856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200ps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marL="856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400ps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marL="856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100ps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marL="8496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1000ps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113">
                <a:tc>
                  <a:txBody>
                    <a:bodyPr/>
                    <a:lstStyle/>
                    <a:p>
                      <a:pPr marL="856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Store  word(sw)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marL="8496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IN" sz="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00ps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marL="856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100ps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marL="856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200ps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marL="856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400ps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569" marR="68569" marT="68569" marB="68569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marL="8496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900ps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900">
                <a:tc>
                  <a:txBody>
                    <a:bodyPr/>
                    <a:lstStyle/>
                    <a:p>
                      <a:pPr marL="856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R-format(ad  d,sub,and,or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856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,slt)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marL="8496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IN" sz="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00ps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marL="856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100ps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marL="856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200ps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569" marR="68569" marT="68569" marB="68569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marL="856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100ps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marL="8496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600ps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200">
                <a:tc>
                  <a:txBody>
                    <a:bodyPr/>
                    <a:lstStyle/>
                    <a:p>
                      <a:pPr marL="856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Branch(beq)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marL="8496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IN" sz="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00ps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marL="856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100ps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marL="856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200ps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569" marR="68569" marT="68569" marB="68569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569" marR="68569" marT="68569" marB="68569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marL="8496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IN" sz="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500ps</a:t>
                      </a:r>
                      <a:endParaRPr sz="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88" marR="68588" marT="34294" marB="34294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5" name="Google Shape;445;p8"/>
          <p:cNvSpPr txBox="1"/>
          <p:nvPr/>
        </p:nvSpPr>
        <p:spPr>
          <a:xfrm>
            <a:off x="5483160" y="1755000"/>
            <a:ext cx="3021840" cy="2442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If the time for a ALU operation can be shortened by 50% compared to the  description given in the table.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buSzPts val="16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Will it affect the speedup obtained from pipelining ? If yes , by how much ?otherwise ,why ??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buSzPts val="160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buSzPts val="16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What if the data access operation now takes 25% less time ?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9"/>
          <p:cNvSpPr txBox="1">
            <a:spLocks noGrp="1"/>
          </p:cNvSpPr>
          <p:nvPr>
            <p:ph type="title" idx="4294967295"/>
          </p:nvPr>
        </p:nvSpPr>
        <p:spPr>
          <a:xfrm>
            <a:off x="3666870" y="469800"/>
            <a:ext cx="1808190" cy="86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69" rIns="0" bIns="0" anchor="t" anchorCtr="0">
            <a:noAutofit/>
          </a:bodyPr>
          <a:lstStyle/>
          <a:p>
            <a:pPr marL="945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200"/>
            </a:pPr>
            <a:r>
              <a:rPr lang="en-I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Question-3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450">
              <a:lnSpc>
                <a:spcPct val="100000"/>
              </a:lnSpc>
              <a:spcBef>
                <a:spcPts val="0"/>
              </a:spcBef>
              <a:buSzPts val="3200"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9"/>
          <p:cNvSpPr/>
          <p:nvPr/>
        </p:nvSpPr>
        <p:spPr>
          <a:xfrm>
            <a:off x="5265000" y="1221210"/>
            <a:ext cx="3404970" cy="273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806" rIns="0" bIns="0" anchor="t" anchorCtr="0">
            <a:spAutoFit/>
          </a:bodyPr>
          <a:lstStyle/>
          <a:p>
            <a:pPr marL="38070">
              <a:buClr>
                <a:srgbClr val="000000"/>
              </a:buClr>
              <a:buSzPts val="1800"/>
            </a:pPr>
            <a:r>
              <a:rPr lang="en-IN" sz="1125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Sol: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38070">
              <a:spcBef>
                <a:spcPts val="574"/>
              </a:spcBef>
              <a:buClr>
                <a:srgbClr val="000000"/>
              </a:buClr>
              <a:buSzPts val="1800"/>
            </a:pPr>
            <a:r>
              <a:rPr lang="en-IN" sz="1125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a) </a:t>
            </a: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Shortening the data access operation by 50% will not affect the speedup obtained  from pipelining .It would not affect the clock cycle.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38070">
              <a:spcBef>
                <a:spcPts val="574"/>
              </a:spcBef>
              <a:buSzPts val="180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9450">
              <a:spcBef>
                <a:spcPts val="74"/>
              </a:spcBef>
              <a:buSzPts val="16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b) If the data access operation takes 25% less time ,it still is a bottleneck in the pipeline.  The clock cycle needs to be 300ps. Hence speedup would be 400/300 which is 1.33 i.e. 0.33 increase in the speed… Hence the speedup would be 33% more.</a:t>
            </a:r>
            <a:r>
              <a:rPr lang="en-IN" sz="1125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38070">
              <a:spcBef>
                <a:spcPts val="574"/>
              </a:spcBef>
              <a:buSzPts val="150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38070">
              <a:spcBef>
                <a:spcPts val="574"/>
              </a:spcBef>
              <a:buSzPts val="150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38070">
              <a:spcBef>
                <a:spcPts val="574"/>
              </a:spcBef>
              <a:buSzPts val="150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52" name="Google Shape;452;p9"/>
          <p:cNvSpPr/>
          <p:nvPr/>
        </p:nvSpPr>
        <p:spPr>
          <a:xfrm>
            <a:off x="649620" y="1218780"/>
            <a:ext cx="3792420" cy="148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806" rIns="0" bIns="0" anchor="t" anchorCtr="0">
            <a:noAutofit/>
          </a:bodyPr>
          <a:lstStyle/>
          <a:p>
            <a:pPr marL="9450">
              <a:buClr>
                <a:srgbClr val="000000"/>
              </a:buClr>
              <a:buSzPts val="1500"/>
            </a:pPr>
            <a:r>
              <a:rPr lang="en-IN" sz="1125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Q.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buSzPts val="16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Will it affect the speedup obtained from pipelining ? If yes , by how much ?otherwise ,why ??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buSzPts val="160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buSzPts val="16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What if the data access operation now takes 25% less time ?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0"/>
          <p:cNvSpPr txBox="1">
            <a:spLocks noGrp="1"/>
          </p:cNvSpPr>
          <p:nvPr>
            <p:ph type="title" idx="4294967295"/>
          </p:nvPr>
        </p:nvSpPr>
        <p:spPr>
          <a:xfrm>
            <a:off x="3666870" y="469800"/>
            <a:ext cx="1808190" cy="86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69" rIns="0" bIns="0" anchor="t" anchorCtr="0">
            <a:noAutofit/>
          </a:bodyPr>
          <a:lstStyle/>
          <a:p>
            <a:pPr marL="945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200"/>
            </a:pPr>
            <a:r>
              <a:rPr lang="en-I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Question-4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0"/>
          <p:cNvSpPr/>
          <p:nvPr/>
        </p:nvSpPr>
        <p:spPr>
          <a:xfrm>
            <a:off x="270000" y="1353510"/>
            <a:ext cx="4320000" cy="350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806" rIns="0" bIns="0" anchor="t" anchorCtr="0">
            <a:noAutofit/>
          </a:bodyPr>
          <a:lstStyle/>
          <a:p>
            <a:pPr marL="9450">
              <a:buClr>
                <a:srgbClr val="000000"/>
              </a:buClr>
              <a:buSzPts val="2200"/>
            </a:pPr>
            <a:r>
              <a:rPr lang="en-IN" sz="1125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Q.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28620" algn="just">
              <a:lnSpc>
                <a:spcPct val="71952"/>
              </a:lnSpc>
              <a:spcBef>
                <a:spcPts val="217"/>
              </a:spcBef>
              <a:buSzPts val="21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A computer architect needs to design the pipeline of a new microprocessor .He has an  example workload program with 10</a:t>
            </a:r>
            <a:r>
              <a:rPr lang="en-IN" sz="1125" baseline="30000">
                <a:latin typeface="Roboto Light"/>
                <a:ea typeface="Roboto Light"/>
                <a:cs typeface="Roboto Light"/>
                <a:sym typeface="Roboto Light"/>
              </a:rPr>
              <a:t>6	</a:t>
            </a: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instructions. Each instruction takes 100ps to finish.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algn="just">
              <a:spcBef>
                <a:spcPts val="158"/>
              </a:spcBef>
              <a:buSzPts val="21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a)How long does it take to execute this program on a non pipelined processor?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algn="just">
              <a:spcBef>
                <a:spcPts val="158"/>
              </a:spcBef>
              <a:buSzPts val="210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9450" indent="39150">
              <a:buSzPts val="21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b)Real pipelining is not perfect , since implementing pipelining introduces some overhead  per pipeline stage .will this overhead affect instruction latency, instruction throughput ,or  both?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1"/>
          <p:cNvSpPr txBox="1">
            <a:spLocks noGrp="1"/>
          </p:cNvSpPr>
          <p:nvPr>
            <p:ph type="title" idx="4294967295"/>
          </p:nvPr>
        </p:nvSpPr>
        <p:spPr>
          <a:xfrm>
            <a:off x="3666870" y="469800"/>
            <a:ext cx="1808190" cy="86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69" rIns="0" bIns="0" anchor="t" anchorCtr="0">
            <a:noAutofit/>
          </a:bodyPr>
          <a:lstStyle/>
          <a:p>
            <a:pPr marL="945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200"/>
            </a:pPr>
            <a:r>
              <a:rPr lang="en-I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Question-4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1"/>
          <p:cNvSpPr/>
          <p:nvPr/>
        </p:nvSpPr>
        <p:spPr>
          <a:xfrm>
            <a:off x="4995000" y="1337850"/>
            <a:ext cx="4071870" cy="1142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56" rIns="0" bIns="0" anchor="t" anchorCtr="0">
            <a:spAutoFit/>
          </a:bodyPr>
          <a:lstStyle/>
          <a:p>
            <a:pPr marL="38070">
              <a:buClr>
                <a:srgbClr val="000000"/>
              </a:buClr>
              <a:buSzPts val="2000"/>
            </a:pPr>
            <a:r>
              <a:rPr lang="en-IN" sz="1125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Sol 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28620">
              <a:spcBef>
                <a:spcPts val="74"/>
              </a:spcBef>
              <a:buSzPts val="22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a)It takes 100ps * 10</a:t>
            </a:r>
            <a:r>
              <a:rPr lang="en-IN" sz="1125" baseline="30000">
                <a:latin typeface="Roboto Light"/>
                <a:ea typeface="Roboto Light"/>
                <a:cs typeface="Roboto Light"/>
                <a:sym typeface="Roboto Light"/>
              </a:rPr>
              <a:t>6 </a:t>
            </a: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= 100 microseconds to execute on a non pipelined  processor ( ignoring start and end transients in the pipeline).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28620">
              <a:spcBef>
                <a:spcPts val="74"/>
              </a:spcBef>
              <a:buSzPts val="220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buSzPts val="22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b)Pipeline overhead impacts both latency and  throughput.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65" name="Google Shape;465;p11"/>
          <p:cNvSpPr/>
          <p:nvPr/>
        </p:nvSpPr>
        <p:spPr>
          <a:xfrm>
            <a:off x="270000" y="1353510"/>
            <a:ext cx="4320000" cy="350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806" rIns="0" bIns="0" anchor="t" anchorCtr="0">
            <a:noAutofit/>
          </a:bodyPr>
          <a:lstStyle/>
          <a:p>
            <a:pPr marL="9450">
              <a:buClr>
                <a:srgbClr val="000000"/>
              </a:buClr>
              <a:buSzPts val="2400"/>
            </a:pPr>
            <a:r>
              <a:rPr lang="en-IN" sz="1125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Q.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28619" algn="just">
              <a:lnSpc>
                <a:spcPct val="68681"/>
              </a:lnSpc>
              <a:spcBef>
                <a:spcPts val="217"/>
              </a:spcBef>
              <a:buSzPts val="22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A computer architect needs to design the pipeline of a new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algn="just">
              <a:lnSpc>
                <a:spcPct val="68681"/>
              </a:lnSpc>
              <a:spcBef>
                <a:spcPts val="217"/>
              </a:spcBef>
              <a:buSzPts val="22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 microprocessor .He has an  example workload program with 10</a:t>
            </a:r>
            <a:r>
              <a:rPr lang="en-IN" sz="1125" baseline="30000">
                <a:latin typeface="Roboto Light"/>
                <a:ea typeface="Roboto Light"/>
                <a:cs typeface="Roboto Light"/>
                <a:sym typeface="Roboto Light"/>
              </a:rPr>
              <a:t>6	</a:t>
            </a:r>
            <a:endParaRPr sz="1125" baseline="30000">
              <a:latin typeface="Roboto Light"/>
              <a:ea typeface="Roboto Light"/>
              <a:cs typeface="Roboto Light"/>
              <a:sym typeface="Roboto Light"/>
            </a:endParaRPr>
          </a:p>
          <a:p>
            <a:pPr algn="just">
              <a:lnSpc>
                <a:spcPct val="68681"/>
              </a:lnSpc>
              <a:spcBef>
                <a:spcPts val="217"/>
              </a:spcBef>
              <a:buSzPts val="22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instructions. Each instruction takes 100ps to finish.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algn="just">
              <a:spcBef>
                <a:spcPts val="158"/>
              </a:spcBef>
              <a:buSzPts val="22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a)How long does it take to execute this program on a non pipelined processor?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algn="just">
              <a:spcBef>
                <a:spcPts val="158"/>
              </a:spcBef>
              <a:buSzPts val="210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9450" indent="39150">
              <a:buSzPts val="21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b)Real pipelining is not perfect , since implementing pipelining introduces some overhead  per pipeline stage .will this overhead affect instruction latency, instruction throughput ,or  both?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2"/>
          <p:cNvSpPr txBox="1">
            <a:spLocks noGrp="1"/>
          </p:cNvSpPr>
          <p:nvPr>
            <p:ph type="title" idx="4294967295"/>
          </p:nvPr>
        </p:nvSpPr>
        <p:spPr>
          <a:xfrm>
            <a:off x="457110" y="205740"/>
            <a:ext cx="8227710" cy="85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</a:pPr>
            <a:r>
              <a:rPr lang="en-IN" sz="18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Question-5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2"/>
          <p:cNvSpPr txBox="1">
            <a:spLocks noGrp="1"/>
          </p:cNvSpPr>
          <p:nvPr>
            <p:ph type="body" idx="4294967295"/>
          </p:nvPr>
        </p:nvSpPr>
        <p:spPr>
          <a:xfrm>
            <a:off x="457110" y="1199880"/>
            <a:ext cx="3653910" cy="33928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945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Q. A program takes 500ns for execution on a non-pipelined processor .suppose we need to  run 100 programs of the same type on a 5-stage processor with a clock period of 20ns .</a:t>
            </a:r>
            <a:endParaRPr sz="1125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450" indent="0">
              <a:lnSpc>
                <a:spcPct val="100000"/>
              </a:lnSpc>
              <a:spcBef>
                <a:spcPts val="74"/>
              </a:spcBef>
              <a:buSzPts val="2000"/>
              <a:buNone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what  is the speed-up ratio of the pipeline?</a:t>
            </a:r>
            <a:endParaRPr sz="1125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450" indent="0">
              <a:lnSpc>
                <a:spcPct val="100000"/>
              </a:lnSpc>
              <a:spcBef>
                <a:spcPts val="74"/>
              </a:spcBef>
              <a:buSzPts val="2000"/>
              <a:buNone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 What is the maximum achievable speed-up? </a:t>
            </a:r>
            <a:endParaRPr sz="1125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450" indent="0">
              <a:lnSpc>
                <a:spcPct val="100000"/>
              </a:lnSpc>
              <a:spcBef>
                <a:spcPts val="74"/>
              </a:spcBef>
              <a:buSzPts val="2000"/>
              <a:buNone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Assume  the instruction cycle takes five clocks.</a:t>
            </a:r>
            <a:endParaRPr sz="1125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3"/>
          <p:cNvSpPr txBox="1">
            <a:spLocks noGrp="1"/>
          </p:cNvSpPr>
          <p:nvPr>
            <p:ph type="title" idx="4294967295"/>
          </p:nvPr>
        </p:nvSpPr>
        <p:spPr>
          <a:xfrm>
            <a:off x="457110" y="205740"/>
            <a:ext cx="8227710" cy="85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</a:pPr>
            <a:r>
              <a:rPr lang="en-IN" sz="18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Question-5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3"/>
          <p:cNvSpPr txBox="1">
            <a:spLocks noGrp="1"/>
          </p:cNvSpPr>
          <p:nvPr>
            <p:ph type="body" idx="4294967295"/>
          </p:nvPr>
        </p:nvSpPr>
        <p:spPr>
          <a:xfrm>
            <a:off x="457110" y="1199880"/>
            <a:ext cx="3653910" cy="33928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945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n-IN" sz="1500">
                <a:latin typeface="Roboto Light"/>
                <a:ea typeface="Roboto Light"/>
                <a:cs typeface="Roboto Light"/>
                <a:sym typeface="Roboto Light"/>
              </a:rPr>
              <a:t>A program takes 500ns for execution on a non-pipelined processor .suppose we need to  run 100 programs of the same type on a 5-stage processor with a clock period of 20ns .</a:t>
            </a:r>
            <a:endParaRPr sz="15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450" indent="0">
              <a:lnSpc>
                <a:spcPct val="100000"/>
              </a:lnSpc>
              <a:spcBef>
                <a:spcPts val="74"/>
              </a:spcBef>
              <a:buSzPts val="2000"/>
              <a:buNone/>
            </a:pPr>
            <a:r>
              <a:rPr lang="en-IN" sz="1500">
                <a:latin typeface="Roboto Light"/>
                <a:ea typeface="Roboto Light"/>
                <a:cs typeface="Roboto Light"/>
                <a:sym typeface="Roboto Light"/>
              </a:rPr>
              <a:t>what  is the speed-up ratio of the pipeline? </a:t>
            </a:r>
            <a:endParaRPr sz="15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450" indent="0">
              <a:lnSpc>
                <a:spcPct val="100000"/>
              </a:lnSpc>
              <a:spcBef>
                <a:spcPts val="74"/>
              </a:spcBef>
              <a:buSzPts val="2000"/>
              <a:buNone/>
            </a:pPr>
            <a:r>
              <a:rPr lang="en-IN" sz="1500">
                <a:latin typeface="Roboto Light"/>
                <a:ea typeface="Roboto Light"/>
                <a:cs typeface="Roboto Light"/>
                <a:sym typeface="Roboto Light"/>
              </a:rPr>
              <a:t>What is the maximum achievable speed-up? </a:t>
            </a:r>
            <a:endParaRPr sz="15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450" indent="0">
              <a:lnSpc>
                <a:spcPct val="100000"/>
              </a:lnSpc>
              <a:spcBef>
                <a:spcPts val="74"/>
              </a:spcBef>
              <a:buSzPts val="2000"/>
              <a:buNone/>
            </a:pPr>
            <a:r>
              <a:rPr lang="en-IN" sz="1500">
                <a:latin typeface="Roboto Light"/>
                <a:ea typeface="Roboto Light"/>
                <a:cs typeface="Roboto Light"/>
                <a:sym typeface="Roboto Light"/>
              </a:rPr>
              <a:t>Assume  the instruction cycle take five clocks.</a:t>
            </a:r>
            <a:endParaRPr sz="15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78" name="Google Shape;478;p13"/>
          <p:cNvSpPr/>
          <p:nvPr/>
        </p:nvSpPr>
        <p:spPr>
          <a:xfrm>
            <a:off x="4869180" y="1199880"/>
            <a:ext cx="3510270" cy="414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350"/>
          </a:p>
        </p:txBody>
      </p:sp>
      <p:sp>
        <p:nvSpPr>
          <p:cNvPr id="479" name="Google Shape;479;p13"/>
          <p:cNvSpPr/>
          <p:nvPr/>
        </p:nvSpPr>
        <p:spPr>
          <a:xfrm>
            <a:off x="4994730" y="1199880"/>
            <a:ext cx="3510270" cy="317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8569" rIns="67500" bIns="68569" anchor="t" anchorCtr="0">
            <a:spAutoFit/>
          </a:bodyPr>
          <a:lstStyle/>
          <a:p>
            <a:pPr algn="just">
              <a:lnSpc>
                <a:spcPct val="80000"/>
              </a:lnSpc>
              <a:buClr>
                <a:srgbClr val="000000"/>
              </a:buClr>
              <a:buSzPts val="1500"/>
            </a:pPr>
            <a:r>
              <a:rPr lang="en-IN" sz="1125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Sol: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algn="just">
              <a:lnSpc>
                <a:spcPct val="80000"/>
              </a:lnSpc>
              <a:buSzPts val="150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237060">
              <a:lnSpc>
                <a:spcPct val="75550"/>
              </a:lnSpc>
              <a:spcBef>
                <a:spcPts val="217"/>
              </a:spcBef>
              <a:buSzPts val="20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Instruction cycle of 5 clock cycles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237060">
              <a:lnSpc>
                <a:spcPct val="75550"/>
              </a:lnSpc>
              <a:spcBef>
                <a:spcPts val="217"/>
              </a:spcBef>
              <a:buSzPts val="200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237060">
              <a:lnSpc>
                <a:spcPct val="75550"/>
              </a:lnSpc>
              <a:spcBef>
                <a:spcPts val="217"/>
              </a:spcBef>
              <a:buSzPts val="20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 with 20ns cycle time would take 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237060">
              <a:lnSpc>
                <a:spcPct val="75550"/>
              </a:lnSpc>
              <a:spcBef>
                <a:spcPts val="217"/>
              </a:spcBef>
              <a:buSzPts val="200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237060">
              <a:lnSpc>
                <a:spcPct val="75550"/>
              </a:lnSpc>
              <a:spcBef>
                <a:spcPts val="217"/>
              </a:spcBef>
              <a:buSzPts val="20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20 x 5 =100ns for  one instruction.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88019">
              <a:spcBef>
                <a:spcPts val="158"/>
              </a:spcBef>
              <a:buSzPts val="20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=&gt; no of instructions in the program 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88020">
              <a:spcBef>
                <a:spcPts val="158"/>
              </a:spcBef>
              <a:buSzPts val="20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= 500ns /100ns =5.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9449">
              <a:spcBef>
                <a:spcPts val="176"/>
              </a:spcBef>
              <a:buSzPts val="20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time taken for executing 100 such programs  on a non pipelined processor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9450">
              <a:spcBef>
                <a:spcPts val="176"/>
              </a:spcBef>
              <a:buSzPts val="200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206820" indent="-158220">
              <a:lnSpc>
                <a:spcPct val="113000"/>
              </a:lnSpc>
              <a:buSzPts val="20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=5 *100 * 100 ( instructions in program * no of program * execution time  of one program on a non-pipelined processor)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algn="just">
              <a:lnSpc>
                <a:spcPct val="80000"/>
              </a:lnSpc>
              <a:buSzPts val="150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algn="just">
              <a:lnSpc>
                <a:spcPct val="80000"/>
              </a:lnSpc>
              <a:buSzPts val="150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algn="just">
              <a:lnSpc>
                <a:spcPct val="80000"/>
              </a:lnSpc>
              <a:buSzPts val="150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4"/>
          <p:cNvSpPr txBox="1">
            <a:spLocks noGrp="1"/>
          </p:cNvSpPr>
          <p:nvPr>
            <p:ph type="title" idx="4294967295"/>
          </p:nvPr>
        </p:nvSpPr>
        <p:spPr>
          <a:xfrm>
            <a:off x="457110" y="205740"/>
            <a:ext cx="8227710" cy="85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</a:pPr>
            <a:r>
              <a:rPr lang="en-IN" sz="18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Question-5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4"/>
          <p:cNvSpPr txBox="1">
            <a:spLocks noGrp="1"/>
          </p:cNvSpPr>
          <p:nvPr>
            <p:ph type="body" idx="4294967295"/>
          </p:nvPr>
        </p:nvSpPr>
        <p:spPr>
          <a:xfrm>
            <a:off x="457110" y="1199880"/>
            <a:ext cx="3653910" cy="33928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945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A program takes 500ns for execution on a non-pipelined processor .suppose we need to  run 100 programs of the same type on a 5-stage processor with a clock period of 20ns .</a:t>
            </a:r>
            <a:endParaRPr sz="1125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450" indent="0">
              <a:lnSpc>
                <a:spcPct val="100000"/>
              </a:lnSpc>
              <a:spcBef>
                <a:spcPts val="74"/>
              </a:spcBef>
              <a:buSzPts val="2000"/>
              <a:buNone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what  is the speed-up ratio of the pipeline? </a:t>
            </a:r>
            <a:endParaRPr sz="1125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450" indent="0">
              <a:lnSpc>
                <a:spcPct val="100000"/>
              </a:lnSpc>
              <a:spcBef>
                <a:spcPts val="74"/>
              </a:spcBef>
              <a:buSzPts val="2000"/>
              <a:buNone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What is the maximum achievable speed-up? </a:t>
            </a:r>
            <a:endParaRPr sz="1125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450" indent="0">
              <a:lnSpc>
                <a:spcPct val="100000"/>
              </a:lnSpc>
              <a:spcBef>
                <a:spcPts val="74"/>
              </a:spcBef>
              <a:buSzPts val="2000"/>
              <a:buNone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Assume  the instruction cycle take five clocks.</a:t>
            </a:r>
            <a:endParaRPr sz="1125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86" name="Google Shape;486;p14"/>
          <p:cNvSpPr/>
          <p:nvPr/>
        </p:nvSpPr>
        <p:spPr>
          <a:xfrm>
            <a:off x="4869180" y="1199880"/>
            <a:ext cx="3510270" cy="414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350"/>
          </a:p>
        </p:txBody>
      </p:sp>
      <p:sp>
        <p:nvSpPr>
          <p:cNvPr id="487" name="Google Shape;487;p14"/>
          <p:cNvSpPr/>
          <p:nvPr/>
        </p:nvSpPr>
        <p:spPr>
          <a:xfrm>
            <a:off x="4531819" y="1144105"/>
            <a:ext cx="4185000" cy="4489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8569" rIns="67500" bIns="68569" anchor="t" anchorCtr="0">
            <a:spAutoFit/>
          </a:bodyPr>
          <a:lstStyle/>
          <a:p>
            <a:pPr algn="just">
              <a:lnSpc>
                <a:spcPct val="80000"/>
              </a:lnSpc>
              <a:buClr>
                <a:srgbClr val="000000"/>
              </a:buClr>
              <a:buSzPts val="1500"/>
            </a:pPr>
            <a:r>
              <a:rPr lang="en-IN" sz="1125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Sol: contd....</a:t>
            </a:r>
            <a:endParaRPr sz="1125"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80000"/>
              </a:lnSpc>
              <a:buSzPts val="1600"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80000"/>
              </a:lnSpc>
              <a:buSzPts val="16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time taken for execution of 100 programs on a pipelined processor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127710">
              <a:spcBef>
                <a:spcPts val="300"/>
              </a:spcBef>
              <a:buSzPts val="16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= [no of stages of a pipeline + (total no of instructions -1)] clock cycle time of pipeline .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88020">
              <a:spcBef>
                <a:spcPts val="300"/>
              </a:spcBef>
              <a:buSzPts val="16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= [ 5 + (5*100) -1] *20.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88020">
              <a:spcBef>
                <a:spcPts val="300"/>
              </a:spcBef>
              <a:buSzPts val="160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indent="342900">
              <a:buSzPts val="14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Speedup = </a:t>
            </a:r>
            <a:r>
              <a:rPr lang="en-IN" sz="1125" u="sng">
                <a:latin typeface="Roboto Light"/>
                <a:ea typeface="Roboto Light"/>
                <a:cs typeface="Roboto Light"/>
                <a:sym typeface="Roboto Light"/>
              </a:rPr>
              <a:t>5 * 100 * 100	</a:t>
            </a: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	=</a:t>
            </a:r>
            <a:r>
              <a:rPr lang="en-IN" sz="1125" u="sng">
                <a:latin typeface="Roboto Light"/>
                <a:ea typeface="Roboto Light"/>
                <a:cs typeface="Roboto Light"/>
                <a:sym typeface="Roboto Light"/>
              </a:rPr>
              <a:t>   5 * 100 *100 </a:t>
            </a: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  = </a:t>
            </a:r>
            <a:r>
              <a:rPr lang="en-IN" sz="1125" u="sng">
                <a:latin typeface="Roboto Light"/>
                <a:ea typeface="Roboto Light"/>
                <a:cs typeface="Roboto Light"/>
                <a:sym typeface="Roboto Light"/>
              </a:rPr>
              <a:t>2500	</a:t>
            </a: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                 [ 5 + (5*100) -1] *20                 504 * 20          504   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9450">
              <a:buSzPts val="14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     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9450">
              <a:buSzPts val="14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      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9450">
              <a:buSzPts val="14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                          = 4.96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9450">
              <a:buSzPts val="140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9450">
              <a:buSzPts val="14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        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9450">
              <a:buSzPts val="20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The maximum achievable speedup is n = no of stages of the pipeline =5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680130">
              <a:spcBef>
                <a:spcPts val="8"/>
              </a:spcBef>
              <a:buSzPts val="215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88020">
              <a:spcBef>
                <a:spcPts val="300"/>
              </a:spcBef>
              <a:buSzPts val="1600"/>
            </a:pP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88020">
              <a:spcBef>
                <a:spcPts val="5"/>
              </a:spcBef>
              <a:buSzPts val="2150"/>
            </a:pPr>
            <a:endParaRPr sz="1613"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80000"/>
              </a:lnSpc>
              <a:buSzPts val="1500"/>
            </a:pPr>
            <a:endParaRPr sz="1125">
              <a:latin typeface="Arial"/>
              <a:ea typeface="Arial"/>
              <a:cs typeface="Arial"/>
              <a:sym typeface="Arial"/>
            </a:endParaRPr>
          </a:p>
          <a:p>
            <a:pPr marL="237060">
              <a:lnSpc>
                <a:spcPct val="83944"/>
              </a:lnSpc>
              <a:spcBef>
                <a:spcPts val="217"/>
              </a:spcBef>
              <a:buSzPts val="1800"/>
            </a:pP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80000"/>
              </a:lnSpc>
              <a:buSzPts val="1500"/>
            </a:pPr>
            <a:endParaRPr sz="1125"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80000"/>
              </a:lnSpc>
              <a:buSzPts val="1500"/>
            </a:pPr>
            <a:endParaRPr sz="112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5"/>
          <p:cNvSpPr txBox="1"/>
          <p:nvPr/>
        </p:nvSpPr>
        <p:spPr>
          <a:xfrm>
            <a:off x="1620000" y="2160000"/>
            <a:ext cx="6075000" cy="51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algn="ctr">
              <a:buSzPts val="4200"/>
            </a:pPr>
            <a:r>
              <a:rPr lang="en-IN" sz="315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IN" sz="2700">
                <a:latin typeface="Roboto Light"/>
                <a:ea typeface="Roboto Light"/>
                <a:cs typeface="Roboto Light"/>
                <a:sym typeface="Roboto Light"/>
              </a:rPr>
              <a:t>Additional execrise problems</a:t>
            </a:r>
            <a:endParaRPr sz="27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6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100000"/>
              </a:lnSpc>
              <a:buClr>
                <a:srgbClr val="000000"/>
              </a:buClr>
              <a:buSzPts val="2400"/>
            </a:pPr>
            <a:r>
              <a:rPr lang="en-IN" sz="18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Question-6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6"/>
          <p:cNvSpPr txBox="1"/>
          <p:nvPr/>
        </p:nvSpPr>
        <p:spPr>
          <a:xfrm>
            <a:off x="609394" y="1114010"/>
            <a:ext cx="8165700" cy="325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r>
              <a:rPr lang="en-IN" sz="1125">
                <a:solidFill>
                  <a:srgbClr val="273138"/>
                </a:solidFill>
                <a:latin typeface="Roboto Light"/>
                <a:ea typeface="Roboto Light"/>
                <a:cs typeface="Roboto Light"/>
                <a:sym typeface="Roboto Light"/>
              </a:rPr>
              <a:t>The instruction pipeline of a RISC processor has the following stages: Instruction Fetch  (IF), Instruction Decode (ID), Operand Fetch (OF), Perform Operation (PO) and Writeback  (WB), The IF, ID, OF and WB stages take 1 clock cycle each for every instruction. Consider a  sequence of 100 instructions. In the PO stage, 40 instructions take 3 clock cycles each, 35  instructions take 2 clock cycles each, and the remaining 25 instructions take 1 clock cycle  each. Assume that there are no data hazards and no control hazards.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r>
              <a:rPr lang="en-IN" sz="1125">
                <a:solidFill>
                  <a:srgbClr val="273138"/>
                </a:solidFill>
                <a:latin typeface="Roboto Light"/>
                <a:ea typeface="Roboto Light"/>
                <a:cs typeface="Roboto Light"/>
                <a:sym typeface="Roboto Light"/>
              </a:rPr>
              <a:t>Calculate the total number of clock cycles required for completing the execution of the 100  instructions ?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Question-6 </a:t>
            </a:r>
            <a:br>
              <a:rPr sz="3200"/>
            </a:br>
            <a:endParaRPr lang="en-IN" sz="32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0" strike="noStrike" spc="-1">
                <a:solidFill>
                  <a:srgbClr val="595959"/>
                </a:solidFill>
                <a:latin typeface="Times New Roman"/>
                <a:ea typeface="Times New Roman"/>
              </a:rPr>
              <a:t>Q6 . Sol : 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" sz="2000" b="0" strike="noStrike" spc="-1">
                <a:solidFill>
                  <a:srgbClr val="595959"/>
                </a:solidFill>
                <a:latin typeface="Times New Roman"/>
                <a:ea typeface="Times New Roman"/>
              </a:rPr>
              <a:t>  a) This is signed number operation.o/p quotient -1 and Remainder -1. NO overflow actual o/p and expected    	o/p are same.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" sz="2000" b="0" strike="noStrike" spc="-1">
                <a:solidFill>
                  <a:srgbClr val="595959"/>
                </a:solidFill>
                <a:latin typeface="Times New Roman"/>
                <a:ea typeface="Times New Roman"/>
              </a:rPr>
              <a:t> b) This is signed number operation.o/p quotient 1 and Remainder -1. NO overflow actual o/p and expected    	o/p are same.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" sz="2000" b="0" strike="noStrike" spc="-1">
                <a:solidFill>
                  <a:srgbClr val="595959"/>
                </a:solidFill>
                <a:latin typeface="Times New Roman"/>
                <a:ea typeface="Times New Roman"/>
              </a:rPr>
              <a:t> c) o/p quotient 32768 and remainder 0.”No carry as the o/p is within the range of numbers that can be represented by using the unsigned number representation.  actual o/p and expected o/p are same.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title" idx="4294967295"/>
          </p:nvPr>
        </p:nvSpPr>
        <p:spPr>
          <a:xfrm>
            <a:off x="2379060" y="323460"/>
            <a:ext cx="3863970" cy="8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856" rIns="0" bIns="0" anchor="t" anchorCtr="0">
            <a:noAutofit/>
          </a:bodyPr>
          <a:lstStyle/>
          <a:p>
            <a:pPr marL="9450" indent="1370520">
              <a:lnSpc>
                <a:spcPct val="101000"/>
              </a:lnSpc>
              <a:spcBef>
                <a:spcPts val="0"/>
              </a:spcBef>
              <a:buClr>
                <a:srgbClr val="000000"/>
              </a:buClr>
              <a:buSzPts val="3000"/>
            </a:pPr>
            <a:r>
              <a:rPr lang="en-IN" sz="225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Tutorial-7  Pipelined Processor Design</a:t>
            </a:r>
            <a:endParaRPr sz="22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1540710" y="1450440"/>
            <a:ext cx="5981040" cy="156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450" rIns="0" bIns="0" anchor="t" anchorCtr="0">
            <a:spAutoFit/>
          </a:bodyPr>
          <a:lstStyle/>
          <a:p>
            <a:pPr marL="9450">
              <a:buSzPts val="1400"/>
            </a:pPr>
            <a:r>
              <a:rPr lang="en-IN" sz="1125">
                <a:latin typeface="Roboto"/>
                <a:ea typeface="Roboto"/>
                <a:cs typeface="Roboto"/>
                <a:sym typeface="Roboto"/>
              </a:rPr>
              <a:t>Q5. </a:t>
            </a:r>
            <a:r>
              <a:rPr lang="en-IN" sz="1125">
                <a:solidFill>
                  <a:srgbClr val="273138"/>
                </a:solidFill>
                <a:latin typeface="Roboto"/>
                <a:ea typeface="Roboto"/>
                <a:cs typeface="Roboto"/>
                <a:sym typeface="Roboto"/>
              </a:rPr>
              <a:t>The instruction pipeline of a RISC processor has the following stages: Instruction Fetch  (IF), Instruction Decode (ID), Operand Fetch (OF), Perform Operation (PO) and Writeback  (WB), The IF, ID, OF and WB stages take 1 clock cycle each for every instruction. Consider a  sequence of 100 instructions. In the PO stage, 40 instructions take 3 clock cycles each, 35  instructions take 2 clock cycles each, and the remaining 25 instructions take 1 clock cycle  each. Assume that there are no data hazards and no control hazards.</a:t>
            </a:r>
            <a:endParaRPr sz="1125">
              <a:latin typeface="Roboto"/>
              <a:ea typeface="Roboto"/>
              <a:cs typeface="Roboto"/>
              <a:sym typeface="Roboto"/>
            </a:endParaRPr>
          </a:p>
          <a:p>
            <a:pPr marL="9450">
              <a:spcBef>
                <a:spcPts val="5"/>
              </a:spcBef>
              <a:buSzPts val="2150"/>
            </a:pPr>
            <a:endParaRPr sz="1125">
              <a:latin typeface="Roboto"/>
              <a:ea typeface="Roboto"/>
              <a:cs typeface="Roboto"/>
              <a:sym typeface="Roboto"/>
            </a:endParaRPr>
          </a:p>
          <a:p>
            <a:pPr marL="9450">
              <a:buClr>
                <a:srgbClr val="273138"/>
              </a:buClr>
              <a:buSzPts val="1400"/>
            </a:pPr>
            <a:r>
              <a:rPr lang="en-IN" sz="1125">
                <a:solidFill>
                  <a:srgbClr val="273138"/>
                </a:solidFill>
                <a:latin typeface="Roboto"/>
                <a:ea typeface="Roboto"/>
                <a:cs typeface="Roboto"/>
                <a:sym typeface="Roboto"/>
              </a:rPr>
              <a:t>Calculate the total number of clock cycles required for completing the execution of the 100  instructions ?</a:t>
            </a:r>
            <a:endParaRPr sz="1125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 idx="4294967295"/>
          </p:nvPr>
        </p:nvSpPr>
        <p:spPr>
          <a:xfrm>
            <a:off x="2636370" y="270270"/>
            <a:ext cx="3870990" cy="86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450" rIns="0" bIns="0" anchor="t" anchorCtr="0">
            <a:noAutofit/>
          </a:bodyPr>
          <a:lstStyle/>
          <a:p>
            <a:pPr marL="9450" indent="126252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000"/>
            </a:pPr>
            <a:r>
              <a:rPr lang="en-IN" sz="225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Tutorial-7  Pipelined Processor Design</a:t>
            </a:r>
            <a:endParaRPr sz="22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"/>
          <p:cNvSpPr/>
          <p:nvPr/>
        </p:nvSpPr>
        <p:spPr>
          <a:xfrm>
            <a:off x="1540710" y="1175851"/>
            <a:ext cx="5336010" cy="1284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513" rIns="0" bIns="0" anchor="t" anchorCtr="0">
            <a:spAutoFit/>
          </a:bodyPr>
          <a:lstStyle/>
          <a:p>
            <a:pPr marL="9450">
              <a:buSzPts val="14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Sol: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364229" indent="-276749">
              <a:lnSpc>
                <a:spcPct val="123000"/>
              </a:lnSpc>
              <a:buSzPts val="1400"/>
            </a:pPr>
            <a:r>
              <a:rPr lang="en-IN" sz="1125">
                <a:latin typeface="Roboto Light"/>
                <a:ea typeface="Roboto Light"/>
                <a:cs typeface="Roboto Light"/>
                <a:sym typeface="Roboto Light"/>
              </a:rPr>
              <a:t>i) </a:t>
            </a:r>
            <a:r>
              <a:rPr lang="en-IN" sz="1125">
                <a:solidFill>
                  <a:srgbClr val="273138"/>
                </a:solidFill>
                <a:latin typeface="Roboto Light"/>
                <a:ea typeface="Roboto Light"/>
                <a:cs typeface="Roboto Light"/>
                <a:sym typeface="Roboto Light"/>
              </a:rPr>
              <a:t>Given, total number of instructions (n) = 100  Number of stages (k) = 5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364229" indent="-276749">
              <a:spcBef>
                <a:spcPts val="300"/>
              </a:spcBef>
              <a:buClr>
                <a:srgbClr val="273138"/>
              </a:buClr>
              <a:buSzPts val="1400"/>
            </a:pPr>
            <a:r>
              <a:rPr lang="en-IN" sz="1125">
                <a:solidFill>
                  <a:srgbClr val="273138"/>
                </a:solidFill>
                <a:latin typeface="Roboto Light"/>
                <a:ea typeface="Roboto Light"/>
                <a:cs typeface="Roboto Light"/>
                <a:sym typeface="Roboto Light"/>
              </a:rPr>
              <a:t>Ideal pipeline clock cycles = k + n - 1= 5+100-1= 104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  <a:p>
            <a:pPr marL="364229" indent="-276749">
              <a:lnSpc>
                <a:spcPct val="123000"/>
              </a:lnSpc>
              <a:buClr>
                <a:srgbClr val="273138"/>
              </a:buClr>
              <a:buSzPts val="1400"/>
            </a:pPr>
            <a:r>
              <a:rPr lang="en-IN" sz="1125">
                <a:solidFill>
                  <a:srgbClr val="273138"/>
                </a:solidFill>
                <a:latin typeface="Roboto Light"/>
                <a:ea typeface="Roboto Light"/>
                <a:cs typeface="Roboto Light"/>
                <a:sym typeface="Roboto Light"/>
              </a:rPr>
              <a:t>Stall cycles due to PO instructions = 40 * (3 -1) + 35 * (2 -1) = 80 + 35 =115  Total number of clock cycles required to execute the 100 instructions will be  Ideal pipeline clock cycles + Stall cycles = 104 +115 =219.</a:t>
            </a:r>
            <a:endParaRPr sz="1125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>
            <a:spLocks noGrp="1"/>
          </p:cNvSpPr>
          <p:nvPr>
            <p:ph type="title"/>
          </p:nvPr>
        </p:nvSpPr>
        <p:spPr>
          <a:xfrm>
            <a:off x="311760" y="1985040"/>
            <a:ext cx="8520120" cy="85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 Light"/>
              <a:buNone/>
            </a:pPr>
            <a:r>
              <a:rPr lang="en" sz="3600" b="0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Tutorial - </a:t>
            </a: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5</a:t>
            </a:r>
            <a:endParaRPr sz="36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 txBox="1">
            <a:spLocks noGrp="1"/>
          </p:cNvSpPr>
          <p:nvPr>
            <p:ph type="subTitle" idx="1"/>
          </p:nvPr>
        </p:nvSpPr>
        <p:spPr>
          <a:xfrm>
            <a:off x="311760" y="284076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Floating point numbers &amp; Operations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baf441360_0_48"/>
          <p:cNvSpPr txBox="1">
            <a:spLocks noGrp="1"/>
          </p:cNvSpPr>
          <p:nvPr>
            <p:ph type="body" idx="4294967295"/>
          </p:nvPr>
        </p:nvSpPr>
        <p:spPr>
          <a:xfrm>
            <a:off x="399350" y="1190315"/>
            <a:ext cx="8228400" cy="3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Roboto Light"/>
                <a:ea typeface="Roboto Light"/>
                <a:cs typeface="Roboto Light"/>
                <a:sym typeface="Roboto Light"/>
              </a:rPr>
              <a:t>   The IEEE single precision floating point standard allows us to represent less  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Roboto Light"/>
                <a:ea typeface="Roboto Light"/>
                <a:cs typeface="Roboto Light"/>
                <a:sym typeface="Roboto Light"/>
              </a:rPr>
              <a:t>    than 232 different numbers. Of these numbers: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Roboto Light"/>
                <a:ea typeface="Roboto Light"/>
                <a:cs typeface="Roboto Light"/>
                <a:sym typeface="Roboto Light"/>
              </a:rPr>
              <a:t> 	</a:t>
            </a: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(a) How many are strictly between 2</a:t>
            </a:r>
            <a:r>
              <a:rPr lang="en" sz="1500" baseline="30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−5</a:t>
            </a: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and 2</a:t>
            </a:r>
            <a:r>
              <a:rPr lang="en" sz="1500" baseline="30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−4</a:t>
            </a: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? 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None/>
            </a:pP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    (b) How many are strictly between 2</a:t>
            </a:r>
            <a:r>
              <a:rPr lang="en" sz="1500" baseline="30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13</a:t>
            </a: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and 2</a:t>
            </a:r>
            <a:r>
              <a:rPr lang="en" sz="1500" baseline="30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14</a:t>
            </a: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? 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None/>
            </a:pP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    (c) How many are strictly between 2</a:t>
            </a:r>
            <a:r>
              <a:rPr lang="en" sz="1500" baseline="30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47</a:t>
            </a: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and 2</a:t>
            </a:r>
            <a:r>
              <a:rPr lang="en" sz="1500" baseline="30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48</a:t>
            </a: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?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g15baf441360_0_48"/>
          <p:cNvSpPr txBox="1"/>
          <p:nvPr/>
        </p:nvSpPr>
        <p:spPr>
          <a:xfrm>
            <a:off x="2828925" y="420825"/>
            <a:ext cx="4465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Question-9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baf441360_0_55"/>
          <p:cNvSpPr txBox="1">
            <a:spLocks noGrp="1"/>
          </p:cNvSpPr>
          <p:nvPr>
            <p:ph type="body" idx="4294967295"/>
          </p:nvPr>
        </p:nvSpPr>
        <p:spPr>
          <a:xfrm>
            <a:off x="399350" y="1190315"/>
            <a:ext cx="8228400" cy="3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5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 dirty="0">
                <a:latin typeface="Roboto Light"/>
                <a:ea typeface="Roboto Light"/>
                <a:cs typeface="Roboto Light"/>
                <a:sym typeface="Roboto Light"/>
              </a:rPr>
              <a:t>   Sol: </a:t>
            </a:r>
            <a:endParaRPr sz="15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 dirty="0">
                <a:latin typeface="Roboto Light"/>
                <a:ea typeface="Roboto Light"/>
                <a:cs typeface="Roboto Light"/>
                <a:sym typeface="Roboto Light"/>
              </a:rPr>
              <a:t>             For all three questions, the answer is 2^23 − 1 different floating point numbers. </a:t>
            </a:r>
            <a:endParaRPr sz="15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 dirty="0">
                <a:latin typeface="Roboto Light"/>
                <a:ea typeface="Roboto Light"/>
                <a:cs typeface="Roboto Light"/>
                <a:sym typeface="Roboto Light"/>
              </a:rPr>
              <a:t>For example, between 2</a:t>
            </a:r>
            <a:r>
              <a:rPr lang="en" sz="1500" baseline="30000" dirty="0">
                <a:latin typeface="Roboto Light"/>
                <a:ea typeface="Roboto Light"/>
                <a:cs typeface="Roboto Light"/>
                <a:sym typeface="Roboto Light"/>
              </a:rPr>
              <a:t>−5</a:t>
            </a:r>
            <a:r>
              <a:rPr lang="en" sz="1500" dirty="0">
                <a:latin typeface="Roboto Light"/>
                <a:ea typeface="Roboto Light"/>
                <a:cs typeface="Roboto Light"/>
                <a:sym typeface="Roboto Light"/>
              </a:rPr>
              <a:t> and 2</a:t>
            </a:r>
            <a:r>
              <a:rPr lang="en" sz="1500" baseline="30000" dirty="0">
                <a:latin typeface="Roboto Light"/>
                <a:ea typeface="Roboto Light"/>
                <a:cs typeface="Roboto Light"/>
                <a:sym typeface="Roboto Light"/>
              </a:rPr>
              <a:t>−4 </a:t>
            </a:r>
            <a:r>
              <a:rPr lang="en" sz="1500" dirty="0">
                <a:latin typeface="Roboto Light"/>
                <a:ea typeface="Roboto Light"/>
                <a:cs typeface="Roboto Light"/>
                <a:sym typeface="Roboto Light"/>
              </a:rPr>
              <a:t>there are all the floating point numbers with 127 − 5 = 122 = (0111 1010)2 as the exponent and 1 as the sign bit. </a:t>
            </a:r>
            <a:endParaRPr sz="15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 dirty="0">
                <a:latin typeface="Roboto Light"/>
                <a:ea typeface="Roboto Light"/>
                <a:cs typeface="Roboto Light"/>
                <a:sym typeface="Roboto Light"/>
              </a:rPr>
              <a:t>Since there are 2^23 bits in the significand, and any setting of these produces a valid FPN, there are 2^23 different FPNs.</a:t>
            </a:r>
            <a:endParaRPr sz="15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 dirty="0">
                <a:latin typeface="Roboto Light"/>
                <a:ea typeface="Roboto Light"/>
                <a:cs typeface="Roboto Light"/>
                <a:sym typeface="Roboto Light"/>
              </a:rPr>
              <a:t> We exclude the number with significand all 0 s, since this is the value 1.0×2</a:t>
            </a:r>
            <a:r>
              <a:rPr lang="en" sz="1500" baseline="30000" dirty="0">
                <a:latin typeface="Roboto Light"/>
                <a:ea typeface="Roboto Light"/>
                <a:cs typeface="Roboto Light"/>
                <a:sym typeface="Roboto Light"/>
              </a:rPr>
              <a:t>−5</a:t>
            </a:r>
            <a:r>
              <a:rPr lang="en" sz="1500" dirty="0">
                <a:latin typeface="Roboto Light"/>
                <a:ea typeface="Roboto Light"/>
                <a:cs typeface="Roboto Light"/>
                <a:sym typeface="Roboto Light"/>
              </a:rPr>
              <a:t> . </a:t>
            </a:r>
            <a:endParaRPr sz="15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 dirty="0">
                <a:latin typeface="Roboto Light"/>
                <a:ea typeface="Roboto Light"/>
                <a:cs typeface="Roboto Light"/>
                <a:sym typeface="Roboto Light"/>
              </a:rPr>
              <a:t>Thus the solution 2^23 − 1</a:t>
            </a:r>
            <a:endParaRPr sz="15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0" name="Google Shape;150;g15baf441360_0_55"/>
          <p:cNvSpPr txBox="1"/>
          <p:nvPr/>
        </p:nvSpPr>
        <p:spPr>
          <a:xfrm>
            <a:off x="2828925" y="420825"/>
            <a:ext cx="4465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Question-9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baf441360_0_61"/>
          <p:cNvSpPr txBox="1">
            <a:spLocks noGrp="1"/>
          </p:cNvSpPr>
          <p:nvPr>
            <p:ph type="body" idx="4294967295"/>
          </p:nvPr>
        </p:nvSpPr>
        <p:spPr>
          <a:xfrm>
            <a:off x="399350" y="1190315"/>
            <a:ext cx="8228400" cy="3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Roboto Light"/>
                <a:ea typeface="Roboto Light"/>
                <a:cs typeface="Roboto Light"/>
                <a:sym typeface="Roboto Light"/>
              </a:rPr>
              <a:t>    Approximate the decimal number 43.00008 as a normalized binary number in scientific notation,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Roboto Light"/>
                <a:ea typeface="Roboto Light"/>
                <a:cs typeface="Roboto Light"/>
                <a:sym typeface="Roboto Light"/>
              </a:rPr>
              <a:t>    with ten bits of significand.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6" name="Google Shape;156;g15baf441360_0_61"/>
          <p:cNvSpPr txBox="1"/>
          <p:nvPr/>
        </p:nvSpPr>
        <p:spPr>
          <a:xfrm>
            <a:off x="2828925" y="420825"/>
            <a:ext cx="4465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Question-10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baf441360_0_70"/>
          <p:cNvSpPr txBox="1">
            <a:spLocks noGrp="1"/>
          </p:cNvSpPr>
          <p:nvPr>
            <p:ph type="body" idx="4294967295"/>
          </p:nvPr>
        </p:nvSpPr>
        <p:spPr>
          <a:xfrm>
            <a:off x="399350" y="1190315"/>
            <a:ext cx="8228400" cy="3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Roboto Light"/>
                <a:ea typeface="Roboto Light"/>
                <a:cs typeface="Roboto Light"/>
                <a:sym typeface="Roboto Light"/>
              </a:rPr>
              <a:t> Sol :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Roboto Light"/>
                <a:ea typeface="Roboto Light"/>
                <a:cs typeface="Roboto Light"/>
                <a:sym typeface="Roboto Light"/>
              </a:rPr>
              <a:t> To approximate 43.00008 as a normalized binary number in scientific notation, 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Roboto Light"/>
                <a:ea typeface="Roboto Light"/>
                <a:cs typeface="Roboto Light"/>
                <a:sym typeface="Roboto Light"/>
              </a:rPr>
              <a:t>  we first convert the part to the left of the decimal point to binary. 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Roboto Light"/>
                <a:ea typeface="Roboto Light"/>
                <a:cs typeface="Roboto Light"/>
                <a:sym typeface="Roboto Light"/>
              </a:rPr>
              <a:t>  Converting 43 to binary is 101011. 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Roboto Light"/>
                <a:ea typeface="Roboto Light"/>
                <a:cs typeface="Roboto Light"/>
                <a:sym typeface="Roboto Light"/>
              </a:rPr>
              <a:t>   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Roboto Light"/>
                <a:ea typeface="Roboto Light"/>
                <a:cs typeface="Roboto Light"/>
                <a:sym typeface="Roboto Light"/>
              </a:rPr>
              <a:t>   Further converting the number to 10 bits of required significand : 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Roboto Light"/>
                <a:ea typeface="Roboto Light"/>
                <a:cs typeface="Roboto Light"/>
                <a:sym typeface="Roboto Light"/>
              </a:rPr>
              <a:t>                                    43.08</a:t>
            </a:r>
            <a:r>
              <a:rPr lang="en" sz="1500" baseline="-25000">
                <a:latin typeface="Roboto Light"/>
                <a:ea typeface="Roboto Light"/>
                <a:cs typeface="Roboto Light"/>
                <a:sym typeface="Roboto Light"/>
              </a:rPr>
              <a:t>10</a:t>
            </a:r>
            <a:r>
              <a:rPr lang="en" sz="1500">
                <a:latin typeface="Roboto Light"/>
                <a:ea typeface="Roboto Light"/>
                <a:cs typeface="Roboto Light"/>
                <a:sym typeface="Roboto Light"/>
              </a:rPr>
              <a:t>  = 101011.(00008)</a:t>
            </a:r>
            <a:r>
              <a:rPr lang="en" sz="1500" baseline="-25000">
                <a:latin typeface="Roboto Light"/>
                <a:ea typeface="Roboto Light"/>
                <a:cs typeface="Roboto Light"/>
                <a:sym typeface="Roboto Light"/>
              </a:rPr>
              <a:t>10</a:t>
            </a:r>
            <a:endParaRPr sz="1500" baseline="-250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Roboto Light"/>
                <a:ea typeface="Roboto Light"/>
                <a:cs typeface="Roboto Light"/>
                <a:sym typeface="Roboto Light"/>
              </a:rPr>
              <a:t>                                                   = 1010110.(00016)</a:t>
            </a:r>
            <a:r>
              <a:rPr lang="en" sz="1500" baseline="-25000">
                <a:latin typeface="Roboto Light"/>
                <a:ea typeface="Roboto Light"/>
                <a:cs typeface="Roboto Light"/>
                <a:sym typeface="Roboto Light"/>
              </a:rPr>
              <a:t>10</a:t>
            </a:r>
            <a:r>
              <a:rPr lang="en" sz="1500">
                <a:latin typeface="Roboto Light"/>
                <a:ea typeface="Roboto Light"/>
                <a:cs typeface="Roboto Light"/>
                <a:sym typeface="Roboto Light"/>
              </a:rPr>
              <a:t> ∗ 2</a:t>
            </a:r>
            <a:r>
              <a:rPr lang="en" sz="1500" baseline="30000">
                <a:latin typeface="Roboto Light"/>
                <a:ea typeface="Roboto Light"/>
                <a:cs typeface="Roboto Light"/>
                <a:sym typeface="Roboto Light"/>
              </a:rPr>
              <a:t>−1</a:t>
            </a:r>
            <a:r>
              <a:rPr lang="en" sz="150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Roboto Light"/>
                <a:ea typeface="Roboto Light"/>
                <a:cs typeface="Roboto Light"/>
                <a:sym typeface="Roboto Light"/>
              </a:rPr>
              <a:t>                                                   = 10101100.(00032)</a:t>
            </a:r>
            <a:r>
              <a:rPr lang="en" sz="1500" baseline="-25000">
                <a:latin typeface="Roboto Light"/>
                <a:ea typeface="Roboto Light"/>
                <a:cs typeface="Roboto Light"/>
                <a:sym typeface="Roboto Light"/>
              </a:rPr>
              <a:t>10</a:t>
            </a:r>
            <a:r>
              <a:rPr lang="en" sz="1500">
                <a:latin typeface="Roboto Light"/>
                <a:ea typeface="Roboto Light"/>
                <a:cs typeface="Roboto Light"/>
                <a:sym typeface="Roboto Light"/>
              </a:rPr>
              <a:t> ∗ 2</a:t>
            </a:r>
            <a:r>
              <a:rPr lang="en" sz="1500" baseline="30000">
                <a:latin typeface="Roboto Light"/>
                <a:ea typeface="Roboto Light"/>
                <a:cs typeface="Roboto Light"/>
                <a:sym typeface="Roboto Light"/>
              </a:rPr>
              <a:t>−2 </a:t>
            </a:r>
            <a:endParaRPr sz="1500" baseline="300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Roboto Light"/>
                <a:ea typeface="Roboto Light"/>
                <a:cs typeface="Roboto Light"/>
                <a:sym typeface="Roboto Light"/>
              </a:rPr>
              <a:t>                                                   = 101011000.(00064)</a:t>
            </a:r>
            <a:r>
              <a:rPr lang="en" sz="1500" baseline="-25000">
                <a:latin typeface="Roboto Light"/>
                <a:ea typeface="Roboto Light"/>
                <a:cs typeface="Roboto Light"/>
                <a:sym typeface="Roboto Light"/>
              </a:rPr>
              <a:t>10</a:t>
            </a:r>
            <a:r>
              <a:rPr lang="en" sz="1500">
                <a:latin typeface="Roboto Light"/>
                <a:ea typeface="Roboto Light"/>
                <a:cs typeface="Roboto Light"/>
                <a:sym typeface="Roboto Light"/>
              </a:rPr>
              <a:t> ∗ 2</a:t>
            </a:r>
            <a:r>
              <a:rPr lang="en" sz="1500" baseline="30000">
                <a:latin typeface="Roboto Light"/>
                <a:ea typeface="Roboto Light"/>
                <a:cs typeface="Roboto Light"/>
                <a:sym typeface="Roboto Light"/>
              </a:rPr>
              <a:t>−3</a:t>
            </a:r>
            <a:r>
              <a:rPr lang="en" sz="150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Roboto Light"/>
                <a:ea typeface="Roboto Light"/>
                <a:cs typeface="Roboto Light"/>
                <a:sym typeface="Roboto Light"/>
              </a:rPr>
              <a:t>                                                   =  1010110000.(000128)</a:t>
            </a:r>
            <a:r>
              <a:rPr lang="en" sz="1500" baseline="-25000">
                <a:latin typeface="Roboto Light"/>
                <a:ea typeface="Roboto Light"/>
                <a:cs typeface="Roboto Light"/>
                <a:sym typeface="Roboto Light"/>
              </a:rPr>
              <a:t>10</a:t>
            </a:r>
            <a:r>
              <a:rPr lang="en" sz="1500" b="1"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lang="en" sz="1500">
                <a:latin typeface="Roboto Light"/>
                <a:ea typeface="Roboto Light"/>
                <a:cs typeface="Roboto Light"/>
                <a:sym typeface="Roboto Light"/>
              </a:rPr>
              <a:t>2</a:t>
            </a:r>
            <a:r>
              <a:rPr lang="en" sz="1500" baseline="30000">
                <a:latin typeface="Roboto Light"/>
                <a:ea typeface="Roboto Light"/>
                <a:cs typeface="Roboto Light"/>
                <a:sym typeface="Roboto Light"/>
              </a:rPr>
              <a:t>-4</a:t>
            </a:r>
            <a:endParaRPr sz="1500" baseline="300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Roboto Light"/>
                <a:ea typeface="Roboto Light"/>
                <a:cs typeface="Roboto Light"/>
                <a:sym typeface="Roboto Light"/>
              </a:rPr>
              <a:t>                     at this point we have the required  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Roboto Light"/>
                <a:ea typeface="Roboto Light"/>
                <a:cs typeface="Roboto Light"/>
                <a:sym typeface="Roboto Light"/>
              </a:rPr>
              <a:t>                      eight bits of significand. So, 43.00008 ≈ 1.010110000 ∗ 2</a:t>
            </a:r>
            <a:r>
              <a:rPr lang="en" sz="1500" baseline="30000">
                <a:latin typeface="Roboto Light"/>
                <a:ea typeface="Roboto Light"/>
                <a:cs typeface="Roboto Light"/>
                <a:sym typeface="Roboto Light"/>
              </a:rPr>
              <a:t>9</a:t>
            </a:r>
            <a:r>
              <a:rPr lang="en" sz="1500">
                <a:latin typeface="Roboto Light"/>
                <a:ea typeface="Roboto Light"/>
                <a:cs typeface="Roboto Light"/>
                <a:sym typeface="Roboto Light"/>
              </a:rPr>
              <a:t> ∗ 2</a:t>
            </a:r>
            <a:r>
              <a:rPr lang="en" sz="1500" baseline="30000">
                <a:latin typeface="Roboto Light"/>
                <a:ea typeface="Roboto Light"/>
                <a:cs typeface="Roboto Light"/>
                <a:sym typeface="Roboto Light"/>
              </a:rPr>
              <a:t>−4</a:t>
            </a:r>
            <a:r>
              <a:rPr lang="en" sz="1500">
                <a:latin typeface="Roboto Light"/>
                <a:ea typeface="Roboto Light"/>
                <a:cs typeface="Roboto Light"/>
                <a:sym typeface="Roboto Light"/>
              </a:rPr>
              <a:t> = 1.010110000 ∗ 2</a:t>
            </a:r>
            <a:r>
              <a:rPr lang="en" sz="1500" baseline="30000">
                <a:latin typeface="Roboto Light"/>
                <a:ea typeface="Roboto Light"/>
                <a:cs typeface="Roboto Light"/>
                <a:sym typeface="Roboto Light"/>
              </a:rPr>
              <a:t>5</a:t>
            </a:r>
            <a:endParaRPr sz="1300" baseline="30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2" name="Google Shape;162;g15baf441360_0_70"/>
          <p:cNvSpPr txBox="1"/>
          <p:nvPr/>
        </p:nvSpPr>
        <p:spPr>
          <a:xfrm>
            <a:off x="2828925" y="420825"/>
            <a:ext cx="4465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Question-10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Tutorial -6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043275" y="2976400"/>
            <a:ext cx="75330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Floating point numbers &amp; Operations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2252</Words>
  <Application>Microsoft Office PowerPoint</Application>
  <PresentationFormat>On-screen Show (16:9)</PresentationFormat>
  <Paragraphs>269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Noto Sans Symbols</vt:lpstr>
      <vt:lpstr>Roboto</vt:lpstr>
      <vt:lpstr>Roboto Light</vt:lpstr>
      <vt:lpstr>Symbol</vt:lpstr>
      <vt:lpstr>Times New Roman</vt:lpstr>
      <vt:lpstr>Wingdings</vt:lpstr>
      <vt:lpstr>Office Theme</vt:lpstr>
      <vt:lpstr>Office Theme</vt:lpstr>
      <vt:lpstr>Tutorial - 4</vt:lpstr>
      <vt:lpstr>Question-6 </vt:lpstr>
      <vt:lpstr>Question-6  </vt:lpstr>
      <vt:lpstr>Tutorial - 5</vt:lpstr>
      <vt:lpstr>PowerPoint Presentation</vt:lpstr>
      <vt:lpstr>PowerPoint Presentation</vt:lpstr>
      <vt:lpstr>PowerPoint Presentation</vt:lpstr>
      <vt:lpstr>PowerPoint Presentation</vt:lpstr>
      <vt:lpstr>Tutorial -6</vt:lpstr>
      <vt:lpstr>Question -6</vt:lpstr>
      <vt:lpstr>Question -6</vt:lpstr>
      <vt:lpstr>Question -7</vt:lpstr>
      <vt:lpstr>Question -7</vt:lpstr>
      <vt:lpstr>Tutorial - 7 </vt:lpstr>
      <vt:lpstr>Introduction</vt:lpstr>
      <vt:lpstr>Introduction</vt:lpstr>
      <vt:lpstr>Question-1 </vt:lpstr>
      <vt:lpstr>Question-1 </vt:lpstr>
      <vt:lpstr>PowerPoint Presentation</vt:lpstr>
      <vt:lpstr>Question-2 </vt:lpstr>
      <vt:lpstr>Question-3</vt:lpstr>
      <vt:lpstr>Question-3 </vt:lpstr>
      <vt:lpstr>Question-4</vt:lpstr>
      <vt:lpstr>Question-4</vt:lpstr>
      <vt:lpstr>Question-5</vt:lpstr>
      <vt:lpstr>Question-5</vt:lpstr>
      <vt:lpstr>Question-5</vt:lpstr>
      <vt:lpstr>PowerPoint Presentation</vt:lpstr>
      <vt:lpstr>Question-6</vt:lpstr>
      <vt:lpstr>Tutorial-7  Pipelined Processor Design</vt:lpstr>
      <vt:lpstr>Tutorial-7  Pipelined Processor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- 4</dc:title>
  <dc:subject/>
  <dc:creator>Nikumani Choudhury</dc:creator>
  <dc:description/>
  <cp:lastModifiedBy>Rhythm Sethi</cp:lastModifiedBy>
  <cp:revision>5</cp:revision>
  <dcterms:modified xsi:type="dcterms:W3CDTF">2022-12-18T13:41:48Z</dcterms:modified>
  <dc:language>en-IN</dc:language>
</cp:coreProperties>
</file>