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258" r:id="rId4"/>
    <p:sldId id="259" r:id="rId5"/>
    <p:sldId id="260" r:id="rId6"/>
    <p:sldId id="261" r:id="rId7"/>
    <p:sldId id="262" r:id="rId8"/>
    <p:sldId id="263" r:id="rId9"/>
    <p:sldId id="264" r:id="rId10"/>
    <p:sldId id="265" r:id="rId11"/>
    <p:sldId id="266" r:id="rId12"/>
    <p:sldId id="267" r:id="rId13"/>
    <p:sldId id="268" r:id="rId14"/>
    <p:sldId id="285" r:id="rId15"/>
    <p:sldId id="270" r:id="rId16"/>
    <p:sldId id="271" r:id="rId17"/>
    <p:sldId id="272" r:id="rId18"/>
    <p:sldId id="273" r:id="rId19"/>
    <p:sldId id="286" r:id="rId20"/>
    <p:sldId id="275" r:id="rId21"/>
    <p:sldId id="276" r:id="rId22"/>
    <p:sldId id="277" r:id="rId23"/>
    <p:sldId id="278" r:id="rId24"/>
    <p:sldId id="279" r:id="rId25"/>
    <p:sldId id="280" r:id="rId26"/>
    <p:sldId id="281" r:id="rId27"/>
    <p:sldId id="282" r:id="rId28"/>
    <p:sldId id="283" r:id="rId29"/>
  </p:sldIdLst>
  <p:sldSz cx="5765800" cy="3244850"/>
  <p:notesSz cx="5765800" cy="3244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7735" autoAdjust="0"/>
  </p:normalViewPr>
  <p:slideViewPr>
    <p:cSldViewPr>
      <p:cViewPr varScale="1">
        <p:scale>
          <a:sx n="155" d="100"/>
          <a:sy n="155" d="100"/>
        </p:scale>
        <p:origin x="105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0CBA85D6-5F4E-4C38-B37B-681048731A9E}" type="datetimeFigureOut">
              <a:rPr lang="zh-CN" altLang="en-US" smtClean="0"/>
              <a:t>2019/8/13</a:t>
            </a:fld>
            <a:endParaRPr lang="zh-CN" altLang="en-US"/>
          </a:p>
        </p:txBody>
      </p:sp>
      <p:sp>
        <p:nvSpPr>
          <p:cNvPr id="4" name="幻灯片图像占位符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B316B59B-FB8C-4DB9-8D2A-B5054CAA978B}" type="slidenum">
              <a:rPr lang="zh-CN" altLang="en-US" smtClean="0"/>
              <a:t>‹#›</a:t>
            </a:fld>
            <a:endParaRPr lang="zh-CN" altLang="en-US"/>
          </a:p>
        </p:txBody>
      </p:sp>
    </p:spTree>
    <p:extLst>
      <p:ext uri="{BB962C8B-B14F-4D97-AF65-F5344CB8AC3E}">
        <p14:creationId xmlns:p14="http://schemas.microsoft.com/office/powerpoint/2010/main" val="122842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a:t>
            </a:fld>
            <a:endParaRPr lang="zh-CN" altLang="en-US"/>
          </a:p>
        </p:txBody>
      </p:sp>
    </p:spTree>
    <p:extLst>
      <p:ext uri="{BB962C8B-B14F-4D97-AF65-F5344CB8AC3E}">
        <p14:creationId xmlns:p14="http://schemas.microsoft.com/office/powerpoint/2010/main" val="428470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To evaluate whether the intermediate question is fluent or natural, we utilize a length normalized language model as the validity reward this time, which allows fair competition between short and long sentences. The language model is pretrained and parameters are fixed since then. </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12</a:t>
            </a:fld>
            <a:endParaRPr lang="zh-CN" altLang="en-US"/>
          </a:p>
        </p:txBody>
      </p:sp>
    </p:spTree>
    <p:extLst>
      <p:ext uri="{BB962C8B-B14F-4D97-AF65-F5344CB8AC3E}">
        <p14:creationId xmlns:p14="http://schemas.microsoft.com/office/powerpoint/2010/main" val="3397290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The blue bars represents previous work and green bars denote our implementation. Our baseline model is seq2seq with attention and copy mechanism using merely supervised training.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According to the result, even without additional synthesized LFs, our dual learning based semantic parser outperforms our baseline by a large margin.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By involving synthesized logical forms, the performance is improved further, which is SOTA compared with previous best method, coarse2fine, 1.4% absolute improvement.</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16</a:t>
            </a:fld>
            <a:endParaRPr lang="zh-CN" altLang="en-US"/>
          </a:p>
        </p:txBody>
      </p:sp>
    </p:spTree>
    <p:extLst>
      <p:ext uri="{BB962C8B-B14F-4D97-AF65-F5344CB8AC3E}">
        <p14:creationId xmlns:p14="http://schemas.microsoft.com/office/powerpoint/2010/main" val="3720502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on dataset OVERNIGHT, we average the execution accuracy across eight domains. The improvement is also remarkable compared with our baseline models without dual learning algorithm. We achieve a competitive performance on average. Only a bit lower than cross domain method which apply domain adaptation.</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17</a:t>
            </a:fld>
            <a:endParaRPr lang="zh-CN" altLang="en-US"/>
          </a:p>
        </p:txBody>
      </p:sp>
    </p:spTree>
    <p:extLst>
      <p:ext uri="{BB962C8B-B14F-4D97-AF65-F5344CB8AC3E}">
        <p14:creationId xmlns:p14="http://schemas.microsoft.com/office/powerpoint/2010/main" val="3987594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On the slide, Pseudo represents a universal semi-supervised method. It means that we use the semantic parsing model plus unlabeled questions as well as question generation model plus unlabeled logical forms to generate pseudo training samples. These pseudo samples are mixed with labeled data to train a semantic parser.</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18</a:t>
            </a:fld>
            <a:endParaRPr lang="zh-CN" altLang="en-US"/>
          </a:p>
        </p:txBody>
      </p:sp>
    </p:spTree>
    <p:extLst>
      <p:ext uri="{BB962C8B-B14F-4D97-AF65-F5344CB8AC3E}">
        <p14:creationId xmlns:p14="http://schemas.microsoft.com/office/powerpoint/2010/main" val="107066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As we can see, logical forms are often nested and have a tree or graph structure.</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3</a:t>
            </a:fld>
            <a:endParaRPr lang="zh-CN" altLang="en-US"/>
          </a:p>
        </p:txBody>
      </p:sp>
    </p:spTree>
    <p:extLst>
      <p:ext uri="{BB962C8B-B14F-4D97-AF65-F5344CB8AC3E}">
        <p14:creationId xmlns:p14="http://schemas.microsoft.com/office/powerpoint/2010/main" val="280532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Here’s an example on the slide, you may find it rather complicated and difficult to understand. Previous work on creating a semantic parsing dataset usually follows this procedure: we first synthesize some logical forms according to some grammar rules. Then workers are employed to paraphrase the canonical query sentences. </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4</a:t>
            </a:fld>
            <a:endParaRPr lang="zh-CN" altLang="en-US"/>
          </a:p>
        </p:txBody>
      </p:sp>
    </p:spTree>
    <p:extLst>
      <p:ext uri="{BB962C8B-B14F-4D97-AF65-F5344CB8AC3E}">
        <p14:creationId xmlns:p14="http://schemas.microsoft.com/office/powerpoint/2010/main" val="210434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Unlike natural language sentences, a logical  form  is  strictly  structured. If we make no constraint on decoding process, the generated logical form will be incomplete or invalid at structure and semantic levels. </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5</a:t>
            </a:fld>
            <a:endParaRPr lang="zh-CN" altLang="en-US"/>
          </a:p>
        </p:txBody>
      </p:sp>
    </p:spTree>
    <p:extLst>
      <p:ext uri="{BB962C8B-B14F-4D97-AF65-F5344CB8AC3E}">
        <p14:creationId xmlns:p14="http://schemas.microsoft.com/office/powerpoint/2010/main" val="412566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The input and output are completely reverse. Furthermore, there is little information loss between the input and output side in both tasks. At this time, these two models are separate.</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7</a:t>
            </a:fld>
            <a:endParaRPr lang="zh-CN" altLang="en-US"/>
          </a:p>
        </p:txBody>
      </p:sp>
    </p:spTree>
    <p:extLst>
      <p:ext uri="{BB962C8B-B14F-4D97-AF65-F5344CB8AC3E}">
        <p14:creationId xmlns:p14="http://schemas.microsoft.com/office/powerpoint/2010/main" val="220729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By measuring whether these logical forms are valid at structure and semantic levels, we will get some feedback signal, called the validity reward. </a:t>
            </a:r>
          </a:p>
          <a:p>
            <a:r>
              <a:rPr lang="en-US" altLang="zh-CN" sz="1200" kern="1200">
                <a:solidFill>
                  <a:schemeClr val="tx1"/>
                </a:solidFill>
                <a:effectLst/>
                <a:latin typeface="+mn-lt"/>
                <a:ea typeface="+mn-ea"/>
                <a:cs typeface="+mn-cs"/>
              </a:rPr>
              <a:t>By measuring the difference between raw input question and our reconstructed question, we will get another training signal, called reconstruction reward.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Since the closed cycle does not depend on any supervision, unlabeled questions can be effectively utilized, thus alleviating data hungry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With respect to constrained decoding problem, prior knowledge about the structure and semantic constraints can be incorporated into the validity reward for logical 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Generally speaking, intermediate outputs are produced in one model and then checked in another. Validity reward is used to measure the quality of intermediate results, and reconstruction reward is used to evaluate the performance of the final reconstruction. These two models can teach and regularize each other through this dual learning game.</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8</a:t>
            </a:fld>
            <a:endParaRPr lang="zh-CN" altLang="en-US"/>
          </a:p>
        </p:txBody>
      </p:sp>
    </p:spTree>
    <p:extLst>
      <p:ext uri="{BB962C8B-B14F-4D97-AF65-F5344CB8AC3E}">
        <p14:creationId xmlns:p14="http://schemas.microsoft.com/office/powerpoint/2010/main" val="34904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I wanna give a few more comments on this round-robin scheme. </a:t>
            </a:r>
            <a:r>
              <a:rPr lang="en-US" altLang="zh-CN" sz="1200" b="1" kern="1200">
                <a:solidFill>
                  <a:schemeClr val="tx1"/>
                </a:solidFill>
                <a:effectLst/>
                <a:latin typeface="+mn-lt"/>
                <a:ea typeface="+mn-ea"/>
                <a:cs typeface="+mn-cs"/>
              </a:rPr>
              <a:t>Different from machine translation</a:t>
            </a:r>
            <a:r>
              <a:rPr lang="en-US" altLang="zh-CN" sz="1200" kern="1200">
                <a:solidFill>
                  <a:schemeClr val="tx1"/>
                </a:solidFill>
                <a:effectLst/>
                <a:latin typeface="+mn-lt"/>
                <a:ea typeface="+mn-ea"/>
                <a:cs typeface="+mn-cs"/>
              </a:rPr>
              <a:t>, which learns phrase mappings in general, semantic parsing has more strict constraints on the output side. If training only contains the first two stages, our algorithm will degenerate into completely unsupervised training. No supervision is provided after pretraining, the two models would be rotten, especially when training data is limited</a:t>
            </a:r>
            <a:r>
              <a:rPr lang="en-US" altLang="zh-CN" sz="1200" b="1" kern="1200">
                <a:solidFill>
                  <a:schemeClr val="tx1"/>
                </a:solidFill>
                <a:effectLst/>
                <a:latin typeface="+mn-lt"/>
                <a:ea typeface="+mn-ea"/>
                <a:cs typeface="+mn-cs"/>
              </a:rPr>
              <a:t>. On the other hand</a:t>
            </a:r>
            <a:r>
              <a:rPr lang="en-US" altLang="zh-CN" sz="1200" kern="1200">
                <a:solidFill>
                  <a:schemeClr val="tx1"/>
                </a:solidFill>
                <a:effectLst/>
                <a:latin typeface="+mn-lt"/>
                <a:ea typeface="+mn-ea"/>
                <a:cs typeface="+mn-cs"/>
              </a:rPr>
              <a:t>, the first two reinforcement learning stages try to prevent the two models from falling into a local optima due to overfitting. The supervised training tries to exploit data using strong supervision. They achieve a balance between exploration and exploitation, learning from data in both unsupervised and supervised manner. </a:t>
            </a:r>
            <a:r>
              <a:rPr lang="en-US" altLang="zh-CN" sz="1200" b="1" kern="1200">
                <a:solidFill>
                  <a:schemeClr val="tx1"/>
                </a:solidFill>
                <a:effectLst/>
                <a:latin typeface="+mn-lt"/>
                <a:ea typeface="+mn-ea"/>
                <a:cs typeface="+mn-cs"/>
              </a:rPr>
              <a:t>Lastly, </a:t>
            </a:r>
            <a:r>
              <a:rPr lang="en-US" altLang="zh-CN" sz="1200" kern="1200">
                <a:solidFill>
                  <a:schemeClr val="tx1"/>
                </a:solidFill>
                <a:effectLst/>
                <a:latin typeface="+mn-lt"/>
                <a:ea typeface="+mn-ea"/>
                <a:cs typeface="+mn-cs"/>
              </a:rPr>
              <a:t>the reinforcement learning process may have high variance, and guidance from supervised training may prevent taking a risky step at the end of an iteration.</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9</a:t>
            </a:fld>
            <a:endParaRPr lang="zh-CN" altLang="en-US"/>
          </a:p>
        </p:txBody>
      </p:sp>
    </p:spTree>
    <p:extLst>
      <p:ext uri="{BB962C8B-B14F-4D97-AF65-F5344CB8AC3E}">
        <p14:creationId xmlns:p14="http://schemas.microsoft.com/office/powerpoint/2010/main" val="74985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For each LF y subscript i, we evaluate its validity reward according to grammar check result. The validity reward for a logical form checks whether the generated LF is syntactically incorrect or it will cause runtime errors such as type consistency or empty output while execution. With the assistance of an execution engine, we can obtain these binary output signals.</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10</a:t>
            </a:fld>
            <a:endParaRPr lang="zh-CN" altLang="en-US"/>
          </a:p>
        </p:txBody>
      </p:sp>
    </p:spTree>
    <p:extLst>
      <p:ext uri="{BB962C8B-B14F-4D97-AF65-F5344CB8AC3E}">
        <p14:creationId xmlns:p14="http://schemas.microsoft.com/office/powerpoint/2010/main" val="2506532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In the reverse path, for each possible logical form, question generation model tries to reconstruct the original question.</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11</a:t>
            </a:fld>
            <a:endParaRPr lang="zh-CN" altLang="en-US"/>
          </a:p>
        </p:txBody>
      </p:sp>
    </p:spTree>
    <p:extLst>
      <p:ext uri="{BB962C8B-B14F-4D97-AF65-F5344CB8AC3E}">
        <p14:creationId xmlns:p14="http://schemas.microsoft.com/office/powerpoint/2010/main" val="254645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98684" y="304557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4119067" y="304161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4296869" y="304161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4457686" y="3055695"/>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4468178" y="3045421"/>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4478338" y="3035261"/>
            <a:ext cx="43180" cy="30480"/>
          </a:xfrm>
          <a:custGeom>
            <a:avLst/>
            <a:gdLst/>
            <a:ahLst/>
            <a:cxnLst/>
            <a:rect l="l" t="t" r="r" b="b"/>
            <a:pathLst>
              <a:path w="43179" h="30480">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4394517"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75888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4669980"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746181" y="30352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758881" y="30606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74618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75888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5021631"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503433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5034331"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945431"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502163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503433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5297094"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5309794"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5309794"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5297094" y="30733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5309794" y="30860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5603025" y="306574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5575961" y="303924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5496344" y="3035261"/>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5481104" y="3053041"/>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5648746" y="3035261"/>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5684306" y="3053041"/>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6" name="Holder 6"/>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98684" y="304557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4119067" y="304161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4296869" y="304161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4457686" y="3055695"/>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4468178" y="3045421"/>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4478338" y="3035261"/>
            <a:ext cx="43180" cy="30480"/>
          </a:xfrm>
          <a:custGeom>
            <a:avLst/>
            <a:gdLst/>
            <a:ahLst/>
            <a:cxnLst/>
            <a:rect l="l" t="t" r="r" b="b"/>
            <a:pathLst>
              <a:path w="43179" h="30480">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4394517"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75888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4669980"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746181" y="30352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758881" y="30606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74618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75888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5021631"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503433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5034331"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945431"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502163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503433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5297094"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5309794"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5309794"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5297094" y="30733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5309794" y="30860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5603025" y="306574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5575961" y="303924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5496344" y="3035261"/>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5481104" y="3053041"/>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5648746" y="3035261"/>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5684306" y="3053041"/>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4" name="Holder 4"/>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3"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98684" y="304557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4119067" y="304161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4296869" y="304161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4457686" y="3055695"/>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4468178" y="3045421"/>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4478338" y="3035261"/>
            <a:ext cx="43180" cy="30480"/>
          </a:xfrm>
          <a:custGeom>
            <a:avLst/>
            <a:gdLst/>
            <a:ahLst/>
            <a:cxnLst/>
            <a:rect l="l" t="t" r="r" b="b"/>
            <a:pathLst>
              <a:path w="43179" h="30480">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4394517"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75888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4669980"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746181" y="30352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758881" y="30606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74618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75888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5021631"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503433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5034331"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945431"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502163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503433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5297094"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5309794"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5309794"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5297094" y="30733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5309794" y="30860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5603025" y="306574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5575961" y="303924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5496344" y="3035261"/>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5481104" y="3053041"/>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5648746" y="3035261"/>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5684306" y="3053041"/>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7"/>
            <a:ext cx="5575198" cy="24447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1274991" y="862304"/>
            <a:ext cx="3215817" cy="88074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8629" y="3113560"/>
            <a:ext cx="833120" cy="124460"/>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 name="Holder 5"/>
          <p:cNvSpPr>
            <a:spLocks noGrp="1"/>
          </p:cNvSpPr>
          <p:nvPr>
            <p:ph type="dt" sz="half" idx="6"/>
          </p:nvPr>
        </p:nvSpPr>
        <p:spPr>
          <a:xfrm>
            <a:off x="477443" y="3135783"/>
            <a:ext cx="965200"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6" name="Holder 6"/>
          <p:cNvSpPr>
            <a:spLocks noGrp="1"/>
          </p:cNvSpPr>
          <p:nvPr>
            <p:ph type="sldNum" sz="quarter" idx="7"/>
          </p:nvPr>
        </p:nvSpPr>
        <p:spPr>
          <a:xfrm>
            <a:off x="5411656" y="3135783"/>
            <a:ext cx="294004"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1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1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slide" Target="slide28.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slide" Target="slide28.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200" y="259917"/>
            <a:ext cx="5429885" cy="82550"/>
          </a:xfrm>
          <a:custGeom>
            <a:avLst/>
            <a:gdLst/>
            <a:ahLst/>
            <a:cxnLst/>
            <a:rect l="l" t="t" r="r" b="b"/>
            <a:pathLst>
              <a:path w="5429885" h="82550">
                <a:moveTo>
                  <a:pt x="5378869" y="0"/>
                </a:moveTo>
                <a:lnTo>
                  <a:pt x="50800" y="0"/>
                </a:lnTo>
                <a:lnTo>
                  <a:pt x="31075" y="4008"/>
                </a:lnTo>
                <a:lnTo>
                  <a:pt x="14922" y="14922"/>
                </a:lnTo>
                <a:lnTo>
                  <a:pt x="4008" y="31075"/>
                </a:lnTo>
                <a:lnTo>
                  <a:pt x="0" y="50800"/>
                </a:lnTo>
                <a:lnTo>
                  <a:pt x="0" y="82384"/>
                </a:lnTo>
                <a:lnTo>
                  <a:pt x="5429669" y="82384"/>
                </a:lnTo>
                <a:lnTo>
                  <a:pt x="5429669" y="50800"/>
                </a:lnTo>
                <a:lnTo>
                  <a:pt x="5425661" y="31075"/>
                </a:lnTo>
                <a:lnTo>
                  <a:pt x="5414747" y="14922"/>
                </a:lnTo>
                <a:lnTo>
                  <a:pt x="5398594" y="4008"/>
                </a:lnTo>
                <a:lnTo>
                  <a:pt x="5378869" y="0"/>
                </a:lnTo>
                <a:close/>
              </a:path>
            </a:pathLst>
          </a:custGeom>
          <a:solidFill>
            <a:srgbClr val="3333B2"/>
          </a:solidFill>
        </p:spPr>
        <p:txBody>
          <a:bodyPr wrap="square" lIns="0" tIns="0" rIns="0" bIns="0" rtlCol="0"/>
          <a:lstStyle/>
          <a:p>
            <a:endParaRPr/>
          </a:p>
        </p:txBody>
      </p:sp>
      <p:sp>
        <p:nvSpPr>
          <p:cNvPr id="3" name="object 3"/>
          <p:cNvSpPr/>
          <p:nvPr/>
        </p:nvSpPr>
        <p:spPr>
          <a:xfrm>
            <a:off x="216001" y="778395"/>
            <a:ext cx="101600" cy="1016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5200" y="304345"/>
            <a:ext cx="5429885" cy="525145"/>
          </a:xfrm>
          <a:custGeom>
            <a:avLst/>
            <a:gdLst/>
            <a:ahLst/>
            <a:cxnLst/>
            <a:rect l="l" t="t" r="r" b="b"/>
            <a:pathLst>
              <a:path w="5429885" h="525144">
                <a:moveTo>
                  <a:pt x="5429669" y="0"/>
                </a:moveTo>
                <a:lnTo>
                  <a:pt x="0" y="0"/>
                </a:lnTo>
                <a:lnTo>
                  <a:pt x="0" y="474050"/>
                </a:lnTo>
                <a:lnTo>
                  <a:pt x="4008" y="493775"/>
                </a:lnTo>
                <a:lnTo>
                  <a:pt x="14922" y="509928"/>
                </a:lnTo>
                <a:lnTo>
                  <a:pt x="31075" y="520842"/>
                </a:lnTo>
                <a:lnTo>
                  <a:pt x="50800" y="524850"/>
                </a:lnTo>
                <a:lnTo>
                  <a:pt x="5378869" y="524850"/>
                </a:lnTo>
                <a:lnTo>
                  <a:pt x="5398594" y="520842"/>
                </a:lnTo>
                <a:lnTo>
                  <a:pt x="5414747" y="509928"/>
                </a:lnTo>
                <a:lnTo>
                  <a:pt x="5425661" y="493775"/>
                </a:lnTo>
                <a:lnTo>
                  <a:pt x="5429669" y="474050"/>
                </a:lnTo>
                <a:lnTo>
                  <a:pt x="5429669" y="0"/>
                </a:lnTo>
                <a:close/>
              </a:path>
            </a:pathLst>
          </a:custGeom>
          <a:solidFill>
            <a:srgbClr val="3333B2"/>
          </a:solidFill>
        </p:spPr>
        <p:txBody>
          <a:bodyPr wrap="square" lIns="0" tIns="0" rIns="0" bIns="0" rtlCol="0"/>
          <a:lstStyle/>
          <a:p>
            <a:endParaRPr/>
          </a:p>
        </p:txBody>
      </p:sp>
      <p:sp>
        <p:nvSpPr>
          <p:cNvPr id="7" name="object 7"/>
          <p:cNvSpPr/>
          <p:nvPr/>
        </p:nvSpPr>
        <p:spPr>
          <a:xfrm>
            <a:off x="5594870" y="348583"/>
            <a:ext cx="0" cy="448945"/>
          </a:xfrm>
          <a:custGeom>
            <a:avLst/>
            <a:gdLst/>
            <a:ahLst/>
            <a:cxnLst/>
            <a:rect l="l" t="t" r="r" b="b"/>
            <a:pathLst>
              <a:path h="448945">
                <a:moveTo>
                  <a:pt x="0" y="448862"/>
                </a:moveTo>
                <a:lnTo>
                  <a:pt x="0" y="0"/>
                </a:lnTo>
              </a:path>
            </a:pathLst>
          </a:custGeom>
          <a:ln w="3175">
            <a:solidFill>
              <a:srgbClr val="7F7F7F"/>
            </a:solidFill>
          </a:ln>
        </p:spPr>
        <p:txBody>
          <a:bodyPr wrap="square" lIns="0" tIns="0" rIns="0" bIns="0" rtlCol="0"/>
          <a:lstStyle/>
          <a:p>
            <a:endParaRPr/>
          </a:p>
        </p:txBody>
      </p:sp>
      <p:sp>
        <p:nvSpPr>
          <p:cNvPr id="8" name="object 8"/>
          <p:cNvSpPr/>
          <p:nvPr/>
        </p:nvSpPr>
        <p:spPr>
          <a:xfrm>
            <a:off x="5594870" y="335883"/>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9" name="object 9"/>
          <p:cNvSpPr/>
          <p:nvPr/>
        </p:nvSpPr>
        <p:spPr>
          <a:xfrm>
            <a:off x="5594870" y="323183"/>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0" name="object 10"/>
          <p:cNvSpPr/>
          <p:nvPr/>
        </p:nvSpPr>
        <p:spPr>
          <a:xfrm>
            <a:off x="5594870" y="310483"/>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11" name="object 11"/>
          <p:cNvSpPr txBox="1"/>
          <p:nvPr/>
        </p:nvSpPr>
        <p:spPr>
          <a:xfrm>
            <a:off x="1488363" y="311706"/>
            <a:ext cx="4067810" cy="47180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Semantic </a:t>
            </a:r>
            <a:r>
              <a:rPr sz="1400" spc="-75" dirty="0">
                <a:solidFill>
                  <a:srgbClr val="FFFFFF"/>
                </a:solidFill>
                <a:latin typeface="Arial"/>
                <a:cs typeface="Arial"/>
              </a:rPr>
              <a:t>Parsing </a:t>
            </a:r>
            <a:r>
              <a:rPr sz="1400" spc="5" dirty="0">
                <a:solidFill>
                  <a:srgbClr val="FFFFFF"/>
                </a:solidFill>
                <a:latin typeface="Arial"/>
                <a:cs typeface="Arial"/>
              </a:rPr>
              <a:t>with </a:t>
            </a:r>
            <a:r>
              <a:rPr sz="1400" spc="-40" dirty="0">
                <a:solidFill>
                  <a:srgbClr val="FFFFFF"/>
                </a:solidFill>
                <a:latin typeface="Arial"/>
                <a:cs typeface="Arial"/>
              </a:rPr>
              <a:t>Dual</a:t>
            </a:r>
            <a:r>
              <a:rPr sz="1400" spc="-210" dirty="0">
                <a:solidFill>
                  <a:srgbClr val="FFFFFF"/>
                </a:solidFill>
                <a:latin typeface="Arial"/>
                <a:cs typeface="Arial"/>
              </a:rPr>
              <a:t> </a:t>
            </a:r>
            <a:r>
              <a:rPr sz="1400" spc="-65" dirty="0">
                <a:solidFill>
                  <a:srgbClr val="FFFFFF"/>
                </a:solidFill>
                <a:latin typeface="Arial"/>
                <a:cs typeface="Arial"/>
              </a:rPr>
              <a:t>Learning</a:t>
            </a:r>
            <a:endParaRPr sz="1400">
              <a:latin typeface="Arial"/>
              <a:cs typeface="Arial"/>
            </a:endParaRPr>
          </a:p>
          <a:p>
            <a:pPr marR="5080" algn="r">
              <a:lnSpc>
                <a:spcPct val="100000"/>
              </a:lnSpc>
              <a:spcBef>
                <a:spcPts val="110"/>
              </a:spcBef>
            </a:pPr>
            <a:r>
              <a:rPr sz="1400" spc="-50" dirty="0">
                <a:solidFill>
                  <a:srgbClr val="FFFFFF"/>
                </a:solidFill>
                <a:latin typeface="Arial"/>
                <a:cs typeface="Arial"/>
              </a:rPr>
              <a:t>——2019</a:t>
            </a:r>
            <a:r>
              <a:rPr sz="1400" spc="-20" dirty="0">
                <a:solidFill>
                  <a:srgbClr val="FFFFFF"/>
                </a:solidFill>
                <a:latin typeface="Arial"/>
                <a:cs typeface="Arial"/>
              </a:rPr>
              <a:t> </a:t>
            </a:r>
            <a:r>
              <a:rPr sz="1400" spc="-65" dirty="0">
                <a:solidFill>
                  <a:srgbClr val="FFFFFF"/>
                </a:solidFill>
                <a:latin typeface="Arial"/>
                <a:cs typeface="Arial"/>
              </a:rPr>
              <a:t>ACL</a:t>
            </a:r>
            <a:endParaRPr sz="1400">
              <a:latin typeface="Arial"/>
              <a:cs typeface="Arial"/>
            </a:endParaRPr>
          </a:p>
        </p:txBody>
      </p:sp>
      <p:sp>
        <p:nvSpPr>
          <p:cNvPr id="12" name="object 12"/>
          <p:cNvSpPr txBox="1"/>
          <p:nvPr/>
        </p:nvSpPr>
        <p:spPr>
          <a:xfrm>
            <a:off x="1231023" y="1046973"/>
            <a:ext cx="3296920" cy="191770"/>
          </a:xfrm>
          <a:prstGeom prst="rect">
            <a:avLst/>
          </a:prstGeom>
        </p:spPr>
        <p:txBody>
          <a:bodyPr vert="horz" wrap="square" lIns="0" tIns="11430" rIns="0" bIns="0" rtlCol="0">
            <a:spAutoFit/>
          </a:bodyPr>
          <a:lstStyle/>
          <a:p>
            <a:pPr marL="12700">
              <a:lnSpc>
                <a:spcPct val="100000"/>
              </a:lnSpc>
              <a:spcBef>
                <a:spcPts val="90"/>
              </a:spcBef>
            </a:pPr>
            <a:r>
              <a:rPr sz="1100" spc="-70" dirty="0">
                <a:latin typeface="Arial"/>
                <a:cs typeface="Arial"/>
              </a:rPr>
              <a:t>Ruisheng </a:t>
            </a:r>
            <a:r>
              <a:rPr sz="1100" spc="-35" dirty="0">
                <a:latin typeface="Arial"/>
                <a:cs typeface="Arial"/>
              </a:rPr>
              <a:t>Cao*, </a:t>
            </a:r>
            <a:r>
              <a:rPr sz="1100" spc="-90" dirty="0">
                <a:latin typeface="Arial"/>
                <a:cs typeface="Arial"/>
              </a:rPr>
              <a:t>Su </a:t>
            </a:r>
            <a:r>
              <a:rPr sz="1100" dirty="0">
                <a:latin typeface="Arial"/>
                <a:cs typeface="Arial"/>
              </a:rPr>
              <a:t>Zhu*, </a:t>
            </a:r>
            <a:r>
              <a:rPr sz="1100" spc="-85" dirty="0">
                <a:latin typeface="Arial"/>
                <a:cs typeface="Arial"/>
              </a:rPr>
              <a:t>Chen </a:t>
            </a:r>
            <a:r>
              <a:rPr sz="1100" spc="-15" dirty="0">
                <a:latin typeface="Arial"/>
                <a:cs typeface="Arial"/>
              </a:rPr>
              <a:t>Liu, </a:t>
            </a:r>
            <a:r>
              <a:rPr sz="1100" spc="-50" dirty="0">
                <a:latin typeface="Arial"/>
                <a:cs typeface="Arial"/>
              </a:rPr>
              <a:t>Jieyu </a:t>
            </a:r>
            <a:r>
              <a:rPr sz="1100" spc="-5" dirty="0">
                <a:latin typeface="Arial"/>
                <a:cs typeface="Arial"/>
              </a:rPr>
              <a:t>Li </a:t>
            </a:r>
            <a:r>
              <a:rPr sz="1100" spc="-65" dirty="0">
                <a:latin typeface="Arial"/>
                <a:cs typeface="Arial"/>
              </a:rPr>
              <a:t>and </a:t>
            </a:r>
            <a:r>
              <a:rPr sz="1100" spc="-20" dirty="0">
                <a:latin typeface="Arial"/>
                <a:cs typeface="Arial"/>
              </a:rPr>
              <a:t>Kai</a:t>
            </a:r>
            <a:r>
              <a:rPr sz="1100" spc="35" dirty="0">
                <a:latin typeface="Arial"/>
                <a:cs typeface="Arial"/>
              </a:rPr>
              <a:t> </a:t>
            </a:r>
            <a:r>
              <a:rPr sz="1100" spc="-80" dirty="0">
                <a:latin typeface="Arial"/>
                <a:cs typeface="Arial"/>
              </a:rPr>
              <a:t>Yu</a:t>
            </a:r>
            <a:endParaRPr sz="1100">
              <a:latin typeface="Arial"/>
              <a:cs typeface="Arial"/>
            </a:endParaRPr>
          </a:p>
        </p:txBody>
      </p:sp>
      <p:sp>
        <p:nvSpPr>
          <p:cNvPr id="13" name="object 13"/>
          <p:cNvSpPr/>
          <p:nvPr/>
        </p:nvSpPr>
        <p:spPr>
          <a:xfrm>
            <a:off x="2187651" y="1442853"/>
            <a:ext cx="645382" cy="64408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2960852" y="1440246"/>
            <a:ext cx="647989" cy="647989"/>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1463903" y="2094520"/>
            <a:ext cx="2831465" cy="750570"/>
          </a:xfrm>
          <a:prstGeom prst="rect">
            <a:avLst/>
          </a:prstGeom>
        </p:spPr>
        <p:txBody>
          <a:bodyPr vert="horz" wrap="square" lIns="0" tIns="12065" rIns="0" bIns="0" rtlCol="0">
            <a:spAutoFit/>
          </a:bodyPr>
          <a:lstStyle/>
          <a:p>
            <a:pPr marL="566420">
              <a:lnSpc>
                <a:spcPts val="955"/>
              </a:lnSpc>
              <a:spcBef>
                <a:spcPts val="95"/>
              </a:spcBef>
            </a:pPr>
            <a:r>
              <a:rPr sz="800" spc="5" dirty="0">
                <a:latin typeface="Arial"/>
                <a:cs typeface="Arial"/>
              </a:rPr>
              <a:t>MoE </a:t>
            </a:r>
            <a:r>
              <a:rPr sz="800" spc="-10" dirty="0">
                <a:latin typeface="Arial"/>
                <a:cs typeface="Arial"/>
              </a:rPr>
              <a:t>Key </a:t>
            </a:r>
            <a:r>
              <a:rPr sz="800" spc="-15" dirty="0">
                <a:latin typeface="Arial"/>
                <a:cs typeface="Arial"/>
              </a:rPr>
              <a:t>Lab </a:t>
            </a:r>
            <a:r>
              <a:rPr sz="800" spc="5" dirty="0">
                <a:latin typeface="Arial"/>
                <a:cs typeface="Arial"/>
              </a:rPr>
              <a:t>of </a:t>
            </a:r>
            <a:r>
              <a:rPr sz="800" spc="15" dirty="0">
                <a:latin typeface="Arial"/>
                <a:cs typeface="Arial"/>
              </a:rPr>
              <a:t>Artificial</a:t>
            </a:r>
            <a:r>
              <a:rPr sz="800" spc="-110" dirty="0">
                <a:latin typeface="Arial"/>
                <a:cs typeface="Arial"/>
              </a:rPr>
              <a:t> </a:t>
            </a:r>
            <a:r>
              <a:rPr sz="800" spc="-10" dirty="0">
                <a:latin typeface="Arial"/>
                <a:cs typeface="Arial"/>
              </a:rPr>
              <a:t>Intelligence</a:t>
            </a:r>
            <a:endParaRPr sz="800">
              <a:latin typeface="Arial"/>
              <a:cs typeface="Arial"/>
            </a:endParaRPr>
          </a:p>
          <a:p>
            <a:pPr marL="12700" marR="5080" algn="ctr">
              <a:lnSpc>
                <a:spcPts val="950"/>
              </a:lnSpc>
              <a:spcBef>
                <a:spcPts val="35"/>
              </a:spcBef>
            </a:pPr>
            <a:r>
              <a:rPr sz="800" spc="-25" dirty="0">
                <a:latin typeface="Arial"/>
                <a:cs typeface="Arial"/>
              </a:rPr>
              <a:t>SpeechLab, </a:t>
            </a:r>
            <a:r>
              <a:rPr sz="800" dirty="0">
                <a:latin typeface="Arial"/>
                <a:cs typeface="Arial"/>
              </a:rPr>
              <a:t>Department of </a:t>
            </a:r>
            <a:r>
              <a:rPr sz="800" spc="-10" dirty="0">
                <a:latin typeface="Arial"/>
                <a:cs typeface="Arial"/>
              </a:rPr>
              <a:t>Computer </a:t>
            </a:r>
            <a:r>
              <a:rPr sz="800" spc="-35" dirty="0">
                <a:latin typeface="Arial"/>
                <a:cs typeface="Arial"/>
              </a:rPr>
              <a:t>Science </a:t>
            </a:r>
            <a:r>
              <a:rPr sz="800" spc="-20" dirty="0">
                <a:latin typeface="Arial"/>
                <a:cs typeface="Arial"/>
              </a:rPr>
              <a:t>and </a:t>
            </a:r>
            <a:r>
              <a:rPr sz="800" spc="-15" dirty="0">
                <a:latin typeface="Arial"/>
                <a:cs typeface="Arial"/>
              </a:rPr>
              <a:t>Engineering  </a:t>
            </a:r>
            <a:r>
              <a:rPr sz="800" spc="-25" dirty="0">
                <a:latin typeface="Arial"/>
                <a:cs typeface="Arial"/>
              </a:rPr>
              <a:t>Shanghai </a:t>
            </a:r>
            <a:r>
              <a:rPr sz="800" spc="-10" dirty="0">
                <a:latin typeface="Arial"/>
                <a:cs typeface="Arial"/>
              </a:rPr>
              <a:t>Jiao Tong University, </a:t>
            </a:r>
            <a:r>
              <a:rPr sz="800" spc="-20" dirty="0">
                <a:latin typeface="Arial"/>
                <a:cs typeface="Arial"/>
              </a:rPr>
              <a:t>Shanghai,</a:t>
            </a:r>
            <a:r>
              <a:rPr sz="800" spc="155" dirty="0">
                <a:latin typeface="Arial"/>
                <a:cs typeface="Arial"/>
              </a:rPr>
              <a:t> </a:t>
            </a:r>
            <a:r>
              <a:rPr sz="800" spc="-20" dirty="0">
                <a:latin typeface="Arial"/>
                <a:cs typeface="Arial"/>
              </a:rPr>
              <a:t>China</a:t>
            </a:r>
            <a:endParaRPr sz="800">
              <a:latin typeface="Arial"/>
              <a:cs typeface="Arial"/>
            </a:endParaRPr>
          </a:p>
          <a:p>
            <a:pPr>
              <a:lnSpc>
                <a:spcPct val="100000"/>
              </a:lnSpc>
            </a:pPr>
            <a:endParaRPr sz="800">
              <a:latin typeface="Times New Roman"/>
              <a:cs typeface="Times New Roman"/>
            </a:endParaRPr>
          </a:p>
          <a:p>
            <a:pPr marL="635" algn="ctr">
              <a:lnSpc>
                <a:spcPct val="100000"/>
              </a:lnSpc>
              <a:spcBef>
                <a:spcPts val="585"/>
              </a:spcBef>
            </a:pPr>
            <a:r>
              <a:rPr sz="1100" spc="-50" dirty="0">
                <a:latin typeface="Arial"/>
                <a:cs typeface="Arial"/>
              </a:rPr>
              <a:t>Monday </a:t>
            </a:r>
            <a:r>
              <a:rPr sz="1100" spc="-15" dirty="0">
                <a:latin typeface="Arial"/>
                <a:cs typeface="Arial"/>
              </a:rPr>
              <a:t>29</a:t>
            </a:r>
            <a:r>
              <a:rPr sz="1200" spc="-22" baseline="27777" dirty="0">
                <a:latin typeface="Arial"/>
                <a:cs typeface="Arial"/>
              </a:rPr>
              <a:t>th </a:t>
            </a:r>
            <a:r>
              <a:rPr sz="1100" spc="-45" dirty="0">
                <a:latin typeface="Arial"/>
                <a:cs typeface="Arial"/>
              </a:rPr>
              <a:t>July,</a:t>
            </a:r>
            <a:r>
              <a:rPr sz="1100" spc="-114" dirty="0">
                <a:latin typeface="Arial"/>
                <a:cs typeface="Arial"/>
              </a:rPr>
              <a:t> </a:t>
            </a:r>
            <a:r>
              <a:rPr sz="1100" spc="-70" dirty="0">
                <a:latin typeface="Arial"/>
                <a:cs typeface="Arial"/>
              </a:rPr>
              <a:t>2019</a:t>
            </a:r>
            <a:endParaRPr sz="1100">
              <a:latin typeface="Arial"/>
              <a:cs typeface="Arial"/>
            </a:endParaRPr>
          </a:p>
        </p:txBody>
      </p:sp>
      <p:sp>
        <p:nvSpPr>
          <p:cNvPr id="16" name="object 16"/>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7" name="object 17"/>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18" name="object 18"/>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9" name="object 19"/>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21" name="object 21"/>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a:t>
            </a:fld>
            <a:r>
              <a:rPr spc="-20" dirty="0"/>
              <a:t> </a:t>
            </a:r>
            <a:r>
              <a:rPr spc="150" dirty="0"/>
              <a:t>/</a:t>
            </a:r>
            <a:r>
              <a:rPr spc="40" dirty="0"/>
              <a:t> </a:t>
            </a:r>
            <a:r>
              <a:rPr spc="-20" dirty="0"/>
              <a:t>28</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10820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1. loop starts </a:t>
            </a:r>
            <a:r>
              <a:rPr sz="1400" spc="-25" dirty="0">
                <a:solidFill>
                  <a:srgbClr val="FFFFFF"/>
                </a:solidFill>
                <a:latin typeface="Arial"/>
                <a:cs typeface="Arial"/>
              </a:rPr>
              <a:t>from</a:t>
            </a:r>
            <a:r>
              <a:rPr sz="1400" spc="-170" dirty="0">
                <a:solidFill>
                  <a:srgbClr val="FFFFFF"/>
                </a:solidFill>
                <a:latin typeface="Arial"/>
                <a:cs typeface="Arial"/>
              </a:rPr>
              <a:t> </a:t>
            </a:r>
            <a:r>
              <a:rPr sz="1400" spc="-55" dirty="0">
                <a:solidFill>
                  <a:srgbClr val="FFFFFF"/>
                </a:solidFill>
                <a:latin typeface="Arial"/>
                <a:cs typeface="Arial"/>
              </a:rPr>
              <a:t>question</a:t>
            </a:r>
            <a:endParaRPr sz="1400">
              <a:latin typeface="Arial"/>
              <a:cs typeface="Arial"/>
            </a:endParaRPr>
          </a:p>
        </p:txBody>
      </p:sp>
      <p:sp>
        <p:nvSpPr>
          <p:cNvPr id="4" name="object 4"/>
          <p:cNvSpPr/>
          <p:nvPr/>
        </p:nvSpPr>
        <p:spPr>
          <a:xfrm>
            <a:off x="224262" y="557279"/>
            <a:ext cx="5307493" cy="230886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10</a:t>
            </a:fld>
            <a:r>
              <a:rPr spc="-20" dirty="0"/>
              <a:t> </a:t>
            </a:r>
            <a:r>
              <a:rPr spc="150" dirty="0"/>
              <a:t>/</a:t>
            </a:r>
            <a:r>
              <a:rPr spc="40" dirty="0"/>
              <a:t> </a:t>
            </a:r>
            <a:r>
              <a:rPr spc="-20" dirty="0"/>
              <a:t>28</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10820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1. loop starts </a:t>
            </a:r>
            <a:r>
              <a:rPr sz="1400" spc="-25" dirty="0">
                <a:solidFill>
                  <a:srgbClr val="FFFFFF"/>
                </a:solidFill>
                <a:latin typeface="Arial"/>
                <a:cs typeface="Arial"/>
              </a:rPr>
              <a:t>from</a:t>
            </a:r>
            <a:r>
              <a:rPr sz="1400" spc="-170" dirty="0">
                <a:solidFill>
                  <a:srgbClr val="FFFFFF"/>
                </a:solidFill>
                <a:latin typeface="Arial"/>
                <a:cs typeface="Arial"/>
              </a:rPr>
              <a:t> </a:t>
            </a:r>
            <a:r>
              <a:rPr sz="1400" spc="-55" dirty="0">
                <a:solidFill>
                  <a:srgbClr val="FFFFFF"/>
                </a:solidFill>
                <a:latin typeface="Arial"/>
                <a:cs typeface="Arial"/>
              </a:rPr>
              <a:t>question</a:t>
            </a:r>
            <a:endParaRPr sz="1400">
              <a:latin typeface="Arial"/>
              <a:cs typeface="Arial"/>
            </a:endParaRPr>
          </a:p>
        </p:txBody>
      </p:sp>
      <p:sp>
        <p:nvSpPr>
          <p:cNvPr id="4" name="object 4"/>
          <p:cNvSpPr/>
          <p:nvPr/>
        </p:nvSpPr>
        <p:spPr>
          <a:xfrm>
            <a:off x="216001" y="473305"/>
            <a:ext cx="5328144" cy="268885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11</a:t>
            </a:fld>
            <a:r>
              <a:rPr spc="-20" dirty="0"/>
              <a:t> </a:t>
            </a:r>
            <a:r>
              <a:rPr spc="150" dirty="0"/>
              <a:t>/</a:t>
            </a:r>
            <a:r>
              <a:rPr spc="40" dirty="0"/>
              <a:t> </a:t>
            </a:r>
            <a:r>
              <a:rPr spc="-20" dirty="0"/>
              <a:t>28</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35966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2. loop starts </a:t>
            </a:r>
            <a:r>
              <a:rPr sz="1400" spc="-25" dirty="0">
                <a:solidFill>
                  <a:srgbClr val="FFFFFF"/>
                </a:solidFill>
                <a:latin typeface="Arial"/>
                <a:cs typeface="Arial"/>
              </a:rPr>
              <a:t>from </a:t>
            </a:r>
            <a:r>
              <a:rPr sz="1400" spc="-45" dirty="0">
                <a:solidFill>
                  <a:srgbClr val="FFFFFF"/>
                </a:solidFill>
                <a:latin typeface="Arial"/>
                <a:cs typeface="Arial"/>
              </a:rPr>
              <a:t>logical</a:t>
            </a:r>
            <a:r>
              <a:rPr sz="1400" spc="-20" dirty="0">
                <a:solidFill>
                  <a:srgbClr val="FFFFFF"/>
                </a:solidFill>
                <a:latin typeface="Arial"/>
                <a:cs typeface="Arial"/>
              </a:rPr>
              <a:t> </a:t>
            </a:r>
            <a:r>
              <a:rPr sz="1400" spc="-35" dirty="0">
                <a:solidFill>
                  <a:srgbClr val="FFFFFF"/>
                </a:solidFill>
                <a:latin typeface="Arial"/>
                <a:cs typeface="Arial"/>
              </a:rPr>
              <a:t>form</a:t>
            </a:r>
            <a:endParaRPr sz="1400">
              <a:latin typeface="Arial"/>
              <a:cs typeface="Arial"/>
            </a:endParaRPr>
          </a:p>
        </p:txBody>
      </p:sp>
      <p:sp>
        <p:nvSpPr>
          <p:cNvPr id="4" name="object 4"/>
          <p:cNvSpPr/>
          <p:nvPr/>
        </p:nvSpPr>
        <p:spPr>
          <a:xfrm>
            <a:off x="224268" y="610131"/>
            <a:ext cx="5311507" cy="226927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12</a:t>
            </a:fld>
            <a:r>
              <a:rPr spc="-20" dirty="0"/>
              <a:t> </a:t>
            </a:r>
            <a:r>
              <a:rPr spc="150" dirty="0"/>
              <a:t>/</a:t>
            </a:r>
            <a:r>
              <a:rPr spc="40" dirty="0"/>
              <a:t> </a:t>
            </a:r>
            <a:r>
              <a:rPr spc="-20" dirty="0"/>
              <a:t>28</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35966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2. loop starts </a:t>
            </a:r>
            <a:r>
              <a:rPr sz="1400" spc="-25" dirty="0">
                <a:solidFill>
                  <a:srgbClr val="FFFFFF"/>
                </a:solidFill>
                <a:latin typeface="Arial"/>
                <a:cs typeface="Arial"/>
              </a:rPr>
              <a:t>from </a:t>
            </a:r>
            <a:r>
              <a:rPr sz="1400" spc="-45" dirty="0">
                <a:solidFill>
                  <a:srgbClr val="FFFFFF"/>
                </a:solidFill>
                <a:latin typeface="Arial"/>
                <a:cs typeface="Arial"/>
              </a:rPr>
              <a:t>logical</a:t>
            </a:r>
            <a:r>
              <a:rPr sz="1400" spc="-20" dirty="0">
                <a:solidFill>
                  <a:srgbClr val="FFFFFF"/>
                </a:solidFill>
                <a:latin typeface="Arial"/>
                <a:cs typeface="Arial"/>
              </a:rPr>
              <a:t> </a:t>
            </a:r>
            <a:r>
              <a:rPr sz="1400" spc="-35" dirty="0">
                <a:solidFill>
                  <a:srgbClr val="FFFFFF"/>
                </a:solidFill>
                <a:latin typeface="Arial"/>
                <a:cs typeface="Arial"/>
              </a:rPr>
              <a:t>form</a:t>
            </a:r>
            <a:endParaRPr sz="1400">
              <a:latin typeface="Arial"/>
              <a:cs typeface="Arial"/>
            </a:endParaRPr>
          </a:p>
        </p:txBody>
      </p:sp>
      <p:sp>
        <p:nvSpPr>
          <p:cNvPr id="4" name="object 4"/>
          <p:cNvSpPr/>
          <p:nvPr/>
        </p:nvSpPr>
        <p:spPr>
          <a:xfrm>
            <a:off x="249380" y="586992"/>
            <a:ext cx="5244620" cy="22780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13</a:t>
            </a:fld>
            <a:r>
              <a:rPr spc="-20" dirty="0"/>
              <a:t> </a:t>
            </a:r>
            <a:r>
              <a:rPr spc="150" dirty="0"/>
              <a:t>/</a:t>
            </a:r>
            <a:r>
              <a:rPr spc="40" dirty="0"/>
              <a:t> </a:t>
            </a:r>
            <a:r>
              <a:rPr spc="-20" dirty="0"/>
              <a:t>28</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chemeClr val="bg1">
                  <a:lumMod val="85000"/>
                </a:schemeClr>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sz="1100" spc="-3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Dual </a:t>
            </a:r>
            <a:r>
              <a:rPr sz="1100" spc="-5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Learning </a:t>
            </a:r>
            <a:r>
              <a:rPr sz="1100" spc="-60"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Framework </a:t>
            </a:r>
            <a:r>
              <a:rPr sz="1100" spc="-2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for </a:t>
            </a:r>
            <a:r>
              <a:rPr sz="1100" spc="-5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1100" spc="-6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1100" spc="-60">
                <a:solidFill>
                  <a:schemeClr val="bg1">
                    <a:lumMod val="85000"/>
                  </a:schemeClr>
                </a:solidFill>
                <a:latin typeface="Arial"/>
                <a:cs typeface="Arial"/>
              </a:rPr>
              <a:t> </a:t>
            </a:r>
            <a:endParaRPr lang="en-US" altLang="zh-CN" sz="1100" spc="-60">
              <a:solidFill>
                <a:schemeClr val="bg1">
                  <a:lumMod val="85000"/>
                </a:schemeClr>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rgbClr val="3B3BFF"/>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rgbClr val="3B3BFF"/>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rgbClr val="3B3BFF"/>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rgbClr val="3B3BFF"/>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chemeClr val="bg1">
                    <a:lumMod val="85000"/>
                  </a:schemeClr>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chemeClr val="bg1">
                  <a:lumMod val="85000"/>
                </a:schemeClr>
              </a:solidFill>
              <a:latin typeface="Arial"/>
              <a:cs typeface="Arial"/>
            </a:endParaRPr>
          </a:p>
        </p:txBody>
      </p:sp>
      <p:sp>
        <p:nvSpPr>
          <p:cNvPr id="4" name="object 4"/>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9" name="object 9"/>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14</a:t>
            </a:fld>
            <a:r>
              <a:rPr spc="-20" dirty="0"/>
              <a:t> </a:t>
            </a:r>
            <a:r>
              <a:rPr spc="150" dirty="0"/>
              <a:t>/</a:t>
            </a:r>
            <a:r>
              <a:rPr spc="40" dirty="0"/>
              <a:t> </a:t>
            </a:r>
            <a:r>
              <a:rPr spc="-20" dirty="0"/>
              <a:t>28</a:t>
            </a:r>
          </a:p>
        </p:txBody>
      </p:sp>
    </p:spTree>
    <p:extLst>
      <p:ext uri="{BB962C8B-B14F-4D97-AF65-F5344CB8AC3E}">
        <p14:creationId xmlns:p14="http://schemas.microsoft.com/office/powerpoint/2010/main" val="75006135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2222500" cy="244475"/>
          </a:xfrm>
          <a:prstGeom prst="rect">
            <a:avLst/>
          </a:prstGeom>
        </p:spPr>
        <p:txBody>
          <a:bodyPr vert="horz" wrap="square" lIns="0" tIns="17145" rIns="0" bIns="0" rtlCol="0">
            <a:spAutoFit/>
          </a:bodyPr>
          <a:lstStyle/>
          <a:p>
            <a:pPr marL="12700">
              <a:lnSpc>
                <a:spcPct val="100000"/>
              </a:lnSpc>
              <a:spcBef>
                <a:spcPts val="135"/>
              </a:spcBef>
            </a:pPr>
            <a:r>
              <a:rPr spc="-80" dirty="0"/>
              <a:t>Synthesize more </a:t>
            </a:r>
            <a:r>
              <a:rPr spc="-45" dirty="0"/>
              <a:t>logical</a:t>
            </a:r>
            <a:r>
              <a:rPr spc="-229" dirty="0"/>
              <a:t> </a:t>
            </a:r>
            <a:r>
              <a:rPr spc="-60" dirty="0"/>
              <a:t>forms</a:t>
            </a:r>
          </a:p>
        </p:txBody>
      </p:sp>
      <p:sp>
        <p:nvSpPr>
          <p:cNvPr id="3" name="object 3"/>
          <p:cNvSpPr txBox="1"/>
          <p:nvPr/>
        </p:nvSpPr>
        <p:spPr>
          <a:xfrm>
            <a:off x="347852" y="527455"/>
            <a:ext cx="4881880" cy="180819"/>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sz="1100" spc="-50" dirty="0">
                <a:latin typeface="Arial"/>
                <a:cs typeface="Arial"/>
              </a:rPr>
              <a:t>Sampling </a:t>
            </a:r>
            <a:r>
              <a:rPr sz="1100" spc="-65" dirty="0">
                <a:latin typeface="Arial"/>
                <a:cs typeface="Arial"/>
              </a:rPr>
              <a:t>and </a:t>
            </a:r>
            <a:r>
              <a:rPr sz="1100" spc="-25" dirty="0">
                <a:latin typeface="Arial"/>
                <a:cs typeface="Arial"/>
              </a:rPr>
              <a:t>modification </a:t>
            </a:r>
            <a:r>
              <a:rPr sz="1100" spc="-95" dirty="0">
                <a:latin typeface="Arial"/>
                <a:cs typeface="Arial"/>
              </a:rPr>
              <a:t>based </a:t>
            </a:r>
            <a:r>
              <a:rPr sz="1100" spc="-60" dirty="0">
                <a:latin typeface="Arial"/>
                <a:cs typeface="Arial"/>
              </a:rPr>
              <a:t>on </a:t>
            </a:r>
            <a:r>
              <a:rPr sz="1100" spc="-35" dirty="0">
                <a:latin typeface="Arial"/>
                <a:cs typeface="Arial"/>
              </a:rPr>
              <a:t>ontology </a:t>
            </a:r>
            <a:r>
              <a:rPr sz="1100" spc="-45" dirty="0">
                <a:latin typeface="Arial"/>
                <a:cs typeface="Arial"/>
              </a:rPr>
              <a:t>(4592 </a:t>
            </a:r>
            <a:r>
              <a:rPr sz="1100" spc="-70" dirty="0">
                <a:latin typeface="Arial"/>
                <a:cs typeface="Arial"/>
              </a:rPr>
              <a:t>more </a:t>
            </a:r>
            <a:r>
              <a:rPr sz="1100" spc="-35" dirty="0">
                <a:latin typeface="Arial"/>
                <a:cs typeface="Arial"/>
              </a:rPr>
              <a:t>logical </a:t>
            </a:r>
            <a:r>
              <a:rPr sz="1100" spc="-50" dirty="0">
                <a:latin typeface="Arial"/>
                <a:cs typeface="Arial"/>
              </a:rPr>
              <a:t>forms </a:t>
            </a:r>
            <a:r>
              <a:rPr sz="1100" spc="-25">
                <a:latin typeface="Arial"/>
                <a:cs typeface="Arial"/>
              </a:rPr>
              <a:t>for</a:t>
            </a:r>
            <a:r>
              <a:rPr sz="1100" spc="-10">
                <a:latin typeface="Arial"/>
                <a:cs typeface="Arial"/>
              </a:rPr>
              <a:t> </a:t>
            </a:r>
            <a:r>
              <a:rPr sz="1100" spc="95">
                <a:latin typeface="Times New Roman"/>
                <a:cs typeface="Times New Roman"/>
              </a:rPr>
              <a:t>A</a:t>
            </a:r>
            <a:r>
              <a:rPr lang="en-US" sz="1100" spc="95">
                <a:latin typeface="Times New Roman"/>
                <a:cs typeface="Times New Roman"/>
              </a:rPr>
              <a:t>TIS</a:t>
            </a:r>
            <a:r>
              <a:rPr sz="1100" spc="95">
                <a:latin typeface="Arial"/>
                <a:cs typeface="Arial"/>
              </a:rPr>
              <a:t>)</a:t>
            </a:r>
            <a:endParaRPr sz="1100">
              <a:latin typeface="Arial"/>
              <a:cs typeface="Arial"/>
            </a:endParaRPr>
          </a:p>
        </p:txBody>
      </p:sp>
      <p:sp>
        <p:nvSpPr>
          <p:cNvPr id="4" name="object 4"/>
          <p:cNvSpPr/>
          <p:nvPr/>
        </p:nvSpPr>
        <p:spPr>
          <a:xfrm>
            <a:off x="1762212" y="789383"/>
            <a:ext cx="2563144" cy="189477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47852" y="2749002"/>
            <a:ext cx="4725670" cy="180819"/>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sz="1100" spc="-20" dirty="0">
                <a:latin typeface="Arial"/>
                <a:cs typeface="Arial"/>
              </a:rPr>
              <a:t>Directly </a:t>
            </a:r>
            <a:r>
              <a:rPr sz="1100" spc="-70" dirty="0">
                <a:latin typeface="Arial"/>
                <a:cs typeface="Arial"/>
              </a:rPr>
              <a:t>revise </a:t>
            </a:r>
            <a:r>
              <a:rPr sz="1100" spc="-55" dirty="0">
                <a:latin typeface="Arial"/>
                <a:cs typeface="Arial"/>
              </a:rPr>
              <a:t>grammar </a:t>
            </a:r>
            <a:r>
              <a:rPr sz="1100" spc="-60" dirty="0">
                <a:latin typeface="Arial"/>
                <a:cs typeface="Arial"/>
              </a:rPr>
              <a:t>rules </a:t>
            </a:r>
            <a:r>
              <a:rPr sz="1100" spc="-60">
                <a:latin typeface="Arial"/>
                <a:cs typeface="Arial"/>
              </a:rPr>
              <a:t>on </a:t>
            </a:r>
            <a:r>
              <a:rPr lang="en-US" altLang="zh-CN" sz="1100" spc="-60">
                <a:latin typeface="Arial"/>
                <a:cs typeface="Arial"/>
              </a:rPr>
              <a:t> </a:t>
            </a:r>
            <a:r>
              <a:rPr sz="1100" spc="150">
                <a:latin typeface="Times New Roman"/>
                <a:cs typeface="Times New Roman"/>
              </a:rPr>
              <a:t>Overnight</a:t>
            </a:r>
            <a:r>
              <a:rPr sz="1100" spc="315">
                <a:latin typeface="Times New Roman"/>
                <a:cs typeface="Times New Roman"/>
              </a:rPr>
              <a:t> </a:t>
            </a:r>
            <a:r>
              <a:rPr sz="1100" spc="-40" dirty="0">
                <a:latin typeface="Arial"/>
                <a:cs typeface="Arial"/>
              </a:rPr>
              <a:t>(500 </a:t>
            </a:r>
            <a:r>
              <a:rPr sz="1100" spc="-70" dirty="0">
                <a:latin typeface="Arial"/>
                <a:cs typeface="Arial"/>
              </a:rPr>
              <a:t>more </a:t>
            </a:r>
            <a:r>
              <a:rPr sz="1100" spc="-35" dirty="0">
                <a:latin typeface="Arial"/>
                <a:cs typeface="Arial"/>
              </a:rPr>
              <a:t>logical </a:t>
            </a:r>
            <a:r>
              <a:rPr sz="1100" spc="-50" dirty="0">
                <a:latin typeface="Arial"/>
                <a:cs typeface="Arial"/>
              </a:rPr>
              <a:t>forms </a:t>
            </a:r>
            <a:r>
              <a:rPr sz="1100" spc="-60" dirty="0">
                <a:latin typeface="Arial"/>
                <a:cs typeface="Arial"/>
              </a:rPr>
              <a:t>on </a:t>
            </a:r>
            <a:r>
              <a:rPr sz="1100" spc="-40" dirty="0">
                <a:latin typeface="Arial"/>
                <a:cs typeface="Arial"/>
              </a:rPr>
              <a:t>avg)</a:t>
            </a:r>
            <a:endParaRPr sz="1100">
              <a:latin typeface="Arial"/>
              <a:cs typeface="Arial"/>
            </a:endParaRPr>
          </a:p>
        </p:txBody>
      </p:sp>
      <p:sp>
        <p:nvSpPr>
          <p:cNvPr id="6" name="object 6"/>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1" name="object 11"/>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15</a:t>
            </a:fld>
            <a:r>
              <a:rPr spc="-20" dirty="0"/>
              <a:t> </a:t>
            </a:r>
            <a:r>
              <a:rPr spc="150" dirty="0"/>
              <a:t>/</a:t>
            </a:r>
            <a:r>
              <a:rPr spc="40" dirty="0"/>
              <a:t> </a:t>
            </a:r>
            <a:r>
              <a:rPr spc="-20" dirty="0"/>
              <a:t>28</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055370"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Results:</a:t>
            </a:r>
            <a:r>
              <a:rPr sz="1400" spc="170" dirty="0">
                <a:solidFill>
                  <a:srgbClr val="FFFFFF"/>
                </a:solidFill>
                <a:latin typeface="Arial"/>
                <a:cs typeface="Arial"/>
              </a:rPr>
              <a:t> </a:t>
            </a:r>
            <a:r>
              <a:rPr sz="1400" spc="-50" dirty="0">
                <a:solidFill>
                  <a:srgbClr val="FFFFFF"/>
                </a:solidFill>
                <a:latin typeface="Arial"/>
                <a:cs typeface="Arial"/>
              </a:rPr>
              <a:t>ATIS</a:t>
            </a:r>
            <a:endParaRPr sz="1400">
              <a:latin typeface="Arial"/>
              <a:cs typeface="Arial"/>
            </a:endParaRPr>
          </a:p>
        </p:txBody>
      </p:sp>
      <p:sp>
        <p:nvSpPr>
          <p:cNvPr id="4" name="object 4"/>
          <p:cNvSpPr/>
          <p:nvPr/>
        </p:nvSpPr>
        <p:spPr>
          <a:xfrm>
            <a:off x="216001" y="473319"/>
            <a:ext cx="5327900" cy="266048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16</a:t>
            </a:fld>
            <a:r>
              <a:rPr spc="-20" dirty="0"/>
              <a:t> </a:t>
            </a:r>
            <a:r>
              <a:rPr spc="150" dirty="0"/>
              <a:t>/</a:t>
            </a:r>
            <a:r>
              <a:rPr spc="40" dirty="0"/>
              <a:t> </a:t>
            </a:r>
            <a:r>
              <a:rPr spc="-20" dirty="0"/>
              <a:t>28</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687195"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Results:</a:t>
            </a:r>
            <a:r>
              <a:rPr sz="1400" spc="185" dirty="0">
                <a:solidFill>
                  <a:srgbClr val="FFFFFF"/>
                </a:solidFill>
                <a:latin typeface="Arial"/>
                <a:cs typeface="Arial"/>
              </a:rPr>
              <a:t> </a:t>
            </a:r>
            <a:r>
              <a:rPr sz="1400" spc="-50" dirty="0">
                <a:solidFill>
                  <a:srgbClr val="FFFFFF"/>
                </a:solidFill>
                <a:latin typeface="Arial"/>
                <a:cs typeface="Arial"/>
              </a:rPr>
              <a:t>OVERNIGHT</a:t>
            </a:r>
            <a:endParaRPr sz="1400">
              <a:latin typeface="Arial"/>
              <a:cs typeface="Arial"/>
            </a:endParaRPr>
          </a:p>
        </p:txBody>
      </p:sp>
      <p:sp>
        <p:nvSpPr>
          <p:cNvPr id="4" name="object 4"/>
          <p:cNvSpPr/>
          <p:nvPr/>
        </p:nvSpPr>
        <p:spPr>
          <a:xfrm>
            <a:off x="216001" y="473319"/>
            <a:ext cx="5327900" cy="266048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17</a:t>
            </a:fld>
            <a:r>
              <a:rPr spc="-20" dirty="0"/>
              <a:t> </a:t>
            </a:r>
            <a:r>
              <a:rPr spc="150" dirty="0"/>
              <a:t>/</a:t>
            </a:r>
            <a:r>
              <a:rPr spc="40" dirty="0"/>
              <a:t> </a:t>
            </a:r>
            <a:r>
              <a:rPr spc="-20" dirty="0"/>
              <a:t>28</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4166870" cy="244475"/>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FFFFFF"/>
                </a:solidFill>
                <a:latin typeface="Arial"/>
                <a:cs typeface="Arial"/>
              </a:rPr>
              <a:t>Semi-supervised </a:t>
            </a:r>
            <a:r>
              <a:rPr sz="1400" spc="-50" dirty="0">
                <a:solidFill>
                  <a:srgbClr val="FFFFFF"/>
                </a:solidFill>
                <a:latin typeface="Arial"/>
                <a:cs typeface="Arial"/>
              </a:rPr>
              <a:t>experiment:</a:t>
            </a:r>
            <a:r>
              <a:rPr sz="1400" spc="150" dirty="0">
                <a:solidFill>
                  <a:srgbClr val="FFFFFF"/>
                </a:solidFill>
                <a:latin typeface="Arial"/>
                <a:cs typeface="Arial"/>
              </a:rPr>
              <a:t> </a:t>
            </a:r>
            <a:r>
              <a:rPr sz="1400" spc="-55" dirty="0">
                <a:solidFill>
                  <a:srgbClr val="FFFFFF"/>
                </a:solidFill>
                <a:latin typeface="Arial"/>
                <a:cs typeface="Arial"/>
              </a:rPr>
              <a:t>50%labeled/50%unlabeled</a:t>
            </a:r>
            <a:endParaRPr sz="1400">
              <a:latin typeface="Arial"/>
              <a:cs typeface="Arial"/>
            </a:endParaRPr>
          </a:p>
        </p:txBody>
      </p:sp>
      <p:sp>
        <p:nvSpPr>
          <p:cNvPr id="4" name="object 4"/>
          <p:cNvSpPr/>
          <p:nvPr/>
        </p:nvSpPr>
        <p:spPr>
          <a:xfrm>
            <a:off x="216001" y="473319"/>
            <a:ext cx="5327900" cy="266048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18</a:t>
            </a:fld>
            <a:r>
              <a:rPr spc="-20" dirty="0"/>
              <a:t> </a:t>
            </a:r>
            <a:r>
              <a:rPr spc="150" dirty="0"/>
              <a:t>/</a:t>
            </a:r>
            <a:r>
              <a:rPr spc="40" dirty="0"/>
              <a:t> </a:t>
            </a:r>
            <a:r>
              <a:rPr spc="-20" dirty="0"/>
              <a:t>28</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chemeClr val="bg1">
                  <a:lumMod val="85000"/>
                </a:schemeClr>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sz="1100" spc="-3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Dual </a:t>
            </a:r>
            <a:r>
              <a:rPr sz="1100" spc="-5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Learning </a:t>
            </a:r>
            <a:r>
              <a:rPr sz="1100" spc="-60"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Framework </a:t>
            </a:r>
            <a:r>
              <a:rPr sz="1100" spc="-2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for </a:t>
            </a:r>
            <a:r>
              <a:rPr sz="1100" spc="-5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1100" spc="-6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1100" spc="-60">
                <a:solidFill>
                  <a:schemeClr val="bg1">
                    <a:lumMod val="85000"/>
                  </a:schemeClr>
                </a:solidFill>
                <a:latin typeface="Arial"/>
                <a:cs typeface="Arial"/>
              </a:rPr>
              <a:t> </a:t>
            </a:r>
            <a:endParaRPr lang="en-US" altLang="zh-CN" sz="1100" spc="-60">
              <a:solidFill>
                <a:schemeClr val="bg1">
                  <a:lumMod val="85000"/>
                </a:schemeClr>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chemeClr val="bg1">
                  <a:lumMod val="85000"/>
                </a:schemeClr>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rgbClr val="3B3BFF"/>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rgbClr val="3B3BFF"/>
              </a:solidFill>
              <a:latin typeface="Arial"/>
              <a:cs typeface="Arial"/>
            </a:endParaRPr>
          </a:p>
        </p:txBody>
      </p:sp>
      <p:sp>
        <p:nvSpPr>
          <p:cNvPr id="4" name="object 4"/>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9" name="object 9"/>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19</a:t>
            </a:fld>
            <a:r>
              <a:rPr spc="-20" dirty="0"/>
              <a:t> </a:t>
            </a:r>
            <a:r>
              <a:rPr spc="150" dirty="0"/>
              <a:t>/</a:t>
            </a:r>
            <a:r>
              <a:rPr spc="40" dirty="0"/>
              <a:t> </a:t>
            </a:r>
            <a:r>
              <a:rPr spc="-20" dirty="0"/>
              <a:t>28</a:t>
            </a:r>
          </a:p>
        </p:txBody>
      </p:sp>
    </p:spTree>
    <p:extLst>
      <p:ext uri="{BB962C8B-B14F-4D97-AF65-F5344CB8AC3E}">
        <p14:creationId xmlns:p14="http://schemas.microsoft.com/office/powerpoint/2010/main" val="66465008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rgbClr val="3B3BFF"/>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sz="1100" spc="-3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Dual </a:t>
            </a:r>
            <a:r>
              <a:rPr sz="1100" spc="-5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Learning </a:t>
            </a:r>
            <a:r>
              <a:rPr sz="1100" spc="-60"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Framework </a:t>
            </a:r>
            <a:r>
              <a:rPr sz="1100" spc="-2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for </a:t>
            </a:r>
            <a:r>
              <a:rPr sz="1100" spc="-5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1100" spc="-6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1100" spc="-60">
                <a:solidFill>
                  <a:schemeClr val="bg1">
                    <a:lumMod val="85000"/>
                  </a:schemeClr>
                </a:solidFill>
                <a:latin typeface="Arial"/>
                <a:cs typeface="Arial"/>
              </a:rPr>
              <a:t> </a:t>
            </a:r>
            <a:endParaRPr lang="en-US" altLang="zh-CN" sz="1100" spc="-60">
              <a:solidFill>
                <a:schemeClr val="bg1">
                  <a:lumMod val="85000"/>
                </a:schemeClr>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chemeClr val="bg1">
                  <a:lumMod val="85000"/>
                </a:schemeClr>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chemeClr val="bg1">
                    <a:lumMod val="85000"/>
                  </a:schemeClr>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chemeClr val="bg1">
                  <a:lumMod val="85000"/>
                </a:schemeClr>
              </a:solidFill>
              <a:latin typeface="Arial"/>
              <a:cs typeface="Arial"/>
            </a:endParaRPr>
          </a:p>
        </p:txBody>
      </p:sp>
      <p:sp>
        <p:nvSpPr>
          <p:cNvPr id="4" name="object 4"/>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9" name="object 9"/>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a:t>
            </a:fld>
            <a:r>
              <a:rPr spc="-20" dirty="0"/>
              <a:t> </a:t>
            </a:r>
            <a:r>
              <a:rPr spc="150" dirty="0"/>
              <a:t>/</a:t>
            </a:r>
            <a:r>
              <a:rPr spc="40" dirty="0"/>
              <a:t> </a:t>
            </a:r>
            <a:r>
              <a:rPr spc="-20" dirty="0"/>
              <a:t>28</a:t>
            </a:r>
          </a:p>
        </p:txBody>
      </p:sp>
    </p:spTree>
    <p:extLst>
      <p:ext uri="{BB962C8B-B14F-4D97-AF65-F5344CB8AC3E}">
        <p14:creationId xmlns:p14="http://schemas.microsoft.com/office/powerpoint/2010/main" val="24574380"/>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822960" cy="244475"/>
          </a:xfrm>
          <a:prstGeom prst="rect">
            <a:avLst/>
          </a:prstGeom>
        </p:spPr>
        <p:txBody>
          <a:bodyPr vert="horz" wrap="square" lIns="0" tIns="17145" rIns="0" bIns="0" rtlCol="0">
            <a:spAutoFit/>
          </a:bodyPr>
          <a:lstStyle/>
          <a:p>
            <a:pPr marL="12700">
              <a:lnSpc>
                <a:spcPct val="100000"/>
              </a:lnSpc>
              <a:spcBef>
                <a:spcPts val="135"/>
              </a:spcBef>
            </a:pPr>
            <a:r>
              <a:rPr spc="-70" dirty="0"/>
              <a:t>Conclusion</a:t>
            </a:r>
          </a:p>
        </p:txBody>
      </p:sp>
      <p:sp>
        <p:nvSpPr>
          <p:cNvPr id="3" name="object 3"/>
          <p:cNvSpPr/>
          <p:nvPr/>
        </p:nvSpPr>
        <p:spPr>
          <a:xfrm>
            <a:off x="165200" y="799197"/>
            <a:ext cx="5429885" cy="187960"/>
          </a:xfrm>
          <a:custGeom>
            <a:avLst/>
            <a:gdLst/>
            <a:ahLst/>
            <a:cxnLst/>
            <a:rect l="l" t="t" r="r" b="b"/>
            <a:pathLst>
              <a:path w="5429885" h="187959">
                <a:moveTo>
                  <a:pt x="5378869" y="0"/>
                </a:moveTo>
                <a:lnTo>
                  <a:pt x="50800" y="0"/>
                </a:lnTo>
                <a:lnTo>
                  <a:pt x="31075" y="4008"/>
                </a:lnTo>
                <a:lnTo>
                  <a:pt x="14922" y="14922"/>
                </a:lnTo>
                <a:lnTo>
                  <a:pt x="4008" y="31075"/>
                </a:lnTo>
                <a:lnTo>
                  <a:pt x="0" y="50800"/>
                </a:lnTo>
                <a:lnTo>
                  <a:pt x="0" y="187824"/>
                </a:lnTo>
                <a:lnTo>
                  <a:pt x="5429669" y="187824"/>
                </a:lnTo>
                <a:lnTo>
                  <a:pt x="5429669" y="50800"/>
                </a:lnTo>
                <a:lnTo>
                  <a:pt x="5425661" y="31075"/>
                </a:lnTo>
                <a:lnTo>
                  <a:pt x="5414747" y="14922"/>
                </a:lnTo>
                <a:lnTo>
                  <a:pt x="5398594" y="4008"/>
                </a:lnTo>
                <a:lnTo>
                  <a:pt x="5378869" y="0"/>
                </a:lnTo>
                <a:close/>
              </a:path>
            </a:pathLst>
          </a:custGeom>
          <a:solidFill>
            <a:srgbClr val="262685"/>
          </a:solidFill>
        </p:spPr>
        <p:txBody>
          <a:bodyPr wrap="square" lIns="0" tIns="0" rIns="0" bIns="0" rtlCol="0"/>
          <a:lstStyle/>
          <a:p>
            <a:endParaRPr/>
          </a:p>
        </p:txBody>
      </p:sp>
      <p:sp>
        <p:nvSpPr>
          <p:cNvPr id="4" name="object 4"/>
          <p:cNvSpPr/>
          <p:nvPr/>
        </p:nvSpPr>
        <p:spPr>
          <a:xfrm>
            <a:off x="165201" y="974369"/>
            <a:ext cx="5429668" cy="506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5200" y="1018652"/>
            <a:ext cx="5429885" cy="365125"/>
          </a:xfrm>
          <a:custGeom>
            <a:avLst/>
            <a:gdLst/>
            <a:ahLst/>
            <a:cxnLst/>
            <a:rect l="l" t="t" r="r" b="b"/>
            <a:pathLst>
              <a:path w="5429885" h="365125">
                <a:moveTo>
                  <a:pt x="5429669" y="0"/>
                </a:moveTo>
                <a:lnTo>
                  <a:pt x="0" y="0"/>
                </a:lnTo>
                <a:lnTo>
                  <a:pt x="0" y="314161"/>
                </a:lnTo>
                <a:lnTo>
                  <a:pt x="4008" y="333885"/>
                </a:lnTo>
                <a:lnTo>
                  <a:pt x="14922" y="350038"/>
                </a:lnTo>
                <a:lnTo>
                  <a:pt x="31075" y="360953"/>
                </a:lnTo>
                <a:lnTo>
                  <a:pt x="50800" y="364961"/>
                </a:lnTo>
                <a:lnTo>
                  <a:pt x="5378869" y="364961"/>
                </a:lnTo>
                <a:lnTo>
                  <a:pt x="5398594" y="360953"/>
                </a:lnTo>
                <a:lnTo>
                  <a:pt x="5414747" y="350038"/>
                </a:lnTo>
                <a:lnTo>
                  <a:pt x="5425661" y="333885"/>
                </a:lnTo>
                <a:lnTo>
                  <a:pt x="5429669" y="314161"/>
                </a:lnTo>
                <a:lnTo>
                  <a:pt x="5429669" y="0"/>
                </a:lnTo>
                <a:close/>
              </a:path>
            </a:pathLst>
          </a:custGeom>
          <a:solidFill>
            <a:srgbClr val="E9E9F2"/>
          </a:solidFill>
        </p:spPr>
        <p:txBody>
          <a:bodyPr wrap="square" lIns="0" tIns="0" rIns="0" bIns="0" rtlCol="0"/>
          <a:lstStyle/>
          <a:p>
            <a:endParaRPr/>
          </a:p>
        </p:txBody>
      </p:sp>
      <p:sp>
        <p:nvSpPr>
          <p:cNvPr id="6" name="object 6"/>
          <p:cNvSpPr txBox="1"/>
          <p:nvPr/>
        </p:nvSpPr>
        <p:spPr>
          <a:xfrm>
            <a:off x="203301" y="746945"/>
            <a:ext cx="5282565" cy="1800860"/>
          </a:xfrm>
          <a:prstGeom prst="rect">
            <a:avLst/>
          </a:prstGeom>
        </p:spPr>
        <p:txBody>
          <a:bodyPr vert="horz" wrap="square" lIns="0" tIns="43180" rIns="0" bIns="0" rtlCol="0">
            <a:spAutoFit/>
          </a:bodyPr>
          <a:lstStyle/>
          <a:p>
            <a:pPr marL="12700">
              <a:lnSpc>
                <a:spcPct val="100000"/>
              </a:lnSpc>
              <a:spcBef>
                <a:spcPts val="340"/>
              </a:spcBef>
            </a:pPr>
            <a:r>
              <a:rPr sz="1200" spc="-100" dirty="0">
                <a:solidFill>
                  <a:srgbClr val="FFFFFF"/>
                </a:solidFill>
                <a:latin typeface="Arial"/>
                <a:cs typeface="Arial"/>
              </a:rPr>
              <a:t>Core</a:t>
            </a:r>
            <a:r>
              <a:rPr sz="1200" spc="50" dirty="0">
                <a:solidFill>
                  <a:srgbClr val="FFFFFF"/>
                </a:solidFill>
                <a:latin typeface="Arial"/>
                <a:cs typeface="Arial"/>
              </a:rPr>
              <a:t> </a:t>
            </a:r>
            <a:r>
              <a:rPr sz="1200" spc="-80" dirty="0">
                <a:solidFill>
                  <a:srgbClr val="FFFFFF"/>
                </a:solidFill>
                <a:latin typeface="Arial"/>
                <a:cs typeface="Arial"/>
              </a:rPr>
              <a:t>idea</a:t>
            </a:r>
            <a:endParaRPr sz="1200">
              <a:latin typeface="Arial"/>
              <a:cs typeface="Arial"/>
            </a:endParaRPr>
          </a:p>
          <a:p>
            <a:pPr marL="12700" marR="5080" indent="276860">
              <a:lnSpc>
                <a:spcPct val="102600"/>
              </a:lnSpc>
              <a:spcBef>
                <a:spcPts val="180"/>
              </a:spcBef>
            </a:pPr>
            <a:r>
              <a:rPr sz="1100" spc="-75" dirty="0">
                <a:latin typeface="Arial"/>
                <a:cs typeface="Arial"/>
              </a:rPr>
              <a:t>Leverage </a:t>
            </a:r>
            <a:r>
              <a:rPr sz="1100" spc="-55" dirty="0">
                <a:latin typeface="Arial"/>
                <a:cs typeface="Arial"/>
              </a:rPr>
              <a:t>query </a:t>
            </a:r>
            <a:r>
              <a:rPr sz="1100" spc="-50" dirty="0">
                <a:latin typeface="Arial"/>
                <a:cs typeface="Arial"/>
              </a:rPr>
              <a:t>generation model </a:t>
            </a:r>
            <a:r>
              <a:rPr sz="1100" spc="-65" dirty="0">
                <a:latin typeface="Arial"/>
                <a:cs typeface="Arial"/>
              </a:rPr>
              <a:t>and </a:t>
            </a:r>
            <a:r>
              <a:rPr sz="1100" spc="-25" dirty="0">
                <a:latin typeface="Arial"/>
                <a:cs typeface="Arial"/>
              </a:rPr>
              <a:t>obtain </a:t>
            </a:r>
            <a:r>
              <a:rPr sz="1100" spc="-45" dirty="0">
                <a:latin typeface="Arial"/>
                <a:cs typeface="Arial"/>
              </a:rPr>
              <a:t>effective </a:t>
            </a:r>
            <a:r>
              <a:rPr sz="1100" spc="-65" dirty="0">
                <a:latin typeface="Arial"/>
                <a:cs typeface="Arial"/>
              </a:rPr>
              <a:t>feedback signals </a:t>
            </a:r>
            <a:r>
              <a:rPr sz="1100" spc="10" dirty="0">
                <a:latin typeface="Arial"/>
                <a:cs typeface="Arial"/>
              </a:rPr>
              <a:t>to </a:t>
            </a:r>
            <a:r>
              <a:rPr sz="1100" spc="-80" dirty="0">
                <a:latin typeface="Arial"/>
                <a:cs typeface="Arial"/>
              </a:rPr>
              <a:t>enhance </a:t>
            </a:r>
            <a:r>
              <a:rPr sz="1100" spc="-30" dirty="0">
                <a:latin typeface="Arial"/>
                <a:cs typeface="Arial"/>
              </a:rPr>
              <a:t>the  </a:t>
            </a:r>
            <a:r>
              <a:rPr sz="1100" spc="-55" dirty="0">
                <a:latin typeface="Arial"/>
                <a:cs typeface="Arial"/>
              </a:rPr>
              <a:t>semantic </a:t>
            </a:r>
            <a:r>
              <a:rPr sz="1100" spc="-60" dirty="0">
                <a:latin typeface="Arial"/>
                <a:cs typeface="Arial"/>
              </a:rPr>
              <a:t>parsing</a:t>
            </a:r>
            <a:r>
              <a:rPr sz="1100" spc="-90" dirty="0">
                <a:latin typeface="Arial"/>
                <a:cs typeface="Arial"/>
              </a:rPr>
              <a:t> </a:t>
            </a:r>
            <a:r>
              <a:rPr sz="1100" spc="-75" dirty="0">
                <a:latin typeface="Arial"/>
                <a:cs typeface="Arial"/>
              </a:rPr>
              <a:t>process.</a:t>
            </a:r>
            <a:endParaRPr sz="1100">
              <a:latin typeface="Arial"/>
              <a:cs typeface="Arial"/>
            </a:endParaRPr>
          </a:p>
          <a:p>
            <a:pPr>
              <a:lnSpc>
                <a:spcPct val="100000"/>
              </a:lnSpc>
              <a:spcBef>
                <a:spcPts val="15"/>
              </a:spcBef>
            </a:pPr>
            <a:endParaRPr sz="1200">
              <a:latin typeface="Times New Roman"/>
              <a:cs typeface="Times New Roman"/>
            </a:endParaRPr>
          </a:p>
          <a:p>
            <a:pPr marL="289560" indent="-132715">
              <a:lnSpc>
                <a:spcPct val="100000"/>
              </a:lnSpc>
              <a:buClr>
                <a:srgbClr val="3333B2"/>
              </a:buClr>
              <a:buSzPct val="90909"/>
              <a:buFont typeface="Arial"/>
              <a:buChar char="•"/>
              <a:tabLst>
                <a:tab pos="290195" algn="l"/>
              </a:tabLst>
            </a:pPr>
            <a:r>
              <a:rPr sz="1100" spc="-55" dirty="0">
                <a:latin typeface="Arial"/>
                <a:cs typeface="Arial"/>
              </a:rPr>
              <a:t>Semantic </a:t>
            </a:r>
            <a:r>
              <a:rPr sz="1100" spc="-60" dirty="0">
                <a:latin typeface="Arial"/>
                <a:cs typeface="Arial"/>
              </a:rPr>
              <a:t>parsing </a:t>
            </a:r>
            <a:r>
              <a:rPr sz="1100" spc="-50" dirty="0">
                <a:latin typeface="Arial"/>
                <a:cs typeface="Arial"/>
              </a:rPr>
              <a:t>framework </a:t>
            </a:r>
            <a:r>
              <a:rPr sz="1100" spc="-95" dirty="0">
                <a:latin typeface="Arial"/>
                <a:cs typeface="Arial"/>
              </a:rPr>
              <a:t>based </a:t>
            </a:r>
            <a:r>
              <a:rPr sz="1100" spc="-60" dirty="0">
                <a:latin typeface="Arial"/>
                <a:cs typeface="Arial"/>
              </a:rPr>
              <a:t>on </a:t>
            </a:r>
            <a:r>
              <a:rPr sz="1100" spc="-45" dirty="0">
                <a:latin typeface="Arial"/>
                <a:cs typeface="Arial"/>
              </a:rPr>
              <a:t>dual </a:t>
            </a:r>
            <a:r>
              <a:rPr sz="1100" spc="-50" dirty="0">
                <a:latin typeface="Arial"/>
                <a:cs typeface="Arial"/>
              </a:rPr>
              <a:t>learning</a:t>
            </a:r>
            <a:r>
              <a:rPr sz="1100" spc="-200" dirty="0">
                <a:latin typeface="Arial"/>
                <a:cs typeface="Arial"/>
              </a:rPr>
              <a:t> </a:t>
            </a:r>
            <a:r>
              <a:rPr sz="1100" spc="-25" dirty="0">
                <a:latin typeface="Arial"/>
                <a:cs typeface="Arial"/>
              </a:rPr>
              <a:t>algorithm</a:t>
            </a:r>
            <a:endParaRPr sz="1100">
              <a:latin typeface="Arial"/>
              <a:cs typeface="Arial"/>
            </a:endParaRPr>
          </a:p>
          <a:p>
            <a:pPr>
              <a:lnSpc>
                <a:spcPct val="100000"/>
              </a:lnSpc>
              <a:spcBef>
                <a:spcPts val="15"/>
              </a:spcBef>
              <a:buClr>
                <a:srgbClr val="3333B2"/>
              </a:buClr>
              <a:buFont typeface="Arial"/>
              <a:buChar char="•"/>
            </a:pPr>
            <a:endParaRPr sz="1750">
              <a:latin typeface="Times New Roman"/>
              <a:cs typeface="Times New Roman"/>
            </a:endParaRPr>
          </a:p>
          <a:p>
            <a:pPr marL="289560" indent="-132715">
              <a:lnSpc>
                <a:spcPct val="100000"/>
              </a:lnSpc>
              <a:buClr>
                <a:srgbClr val="3333B2"/>
              </a:buClr>
              <a:buSzPct val="90909"/>
              <a:buFont typeface="Arial"/>
              <a:buChar char="•"/>
              <a:tabLst>
                <a:tab pos="290195" algn="l"/>
              </a:tabLst>
            </a:pPr>
            <a:r>
              <a:rPr sz="1100" spc="-20" dirty="0">
                <a:latin typeface="Arial"/>
                <a:cs typeface="Arial"/>
              </a:rPr>
              <a:t>Utilize </a:t>
            </a:r>
            <a:r>
              <a:rPr sz="1100" spc="-15" dirty="0">
                <a:latin typeface="Arial"/>
                <a:cs typeface="Arial"/>
              </a:rPr>
              <a:t>both </a:t>
            </a:r>
            <a:r>
              <a:rPr sz="1100" spc="-55" dirty="0">
                <a:latin typeface="Arial"/>
                <a:cs typeface="Arial"/>
              </a:rPr>
              <a:t>labeled </a:t>
            </a:r>
            <a:r>
              <a:rPr sz="1100" spc="-65" dirty="0">
                <a:latin typeface="Arial"/>
                <a:cs typeface="Arial"/>
              </a:rPr>
              <a:t>and </a:t>
            </a:r>
            <a:r>
              <a:rPr sz="1100" spc="-55" dirty="0">
                <a:latin typeface="Arial"/>
                <a:cs typeface="Arial"/>
              </a:rPr>
              <a:t>unlabeled</a:t>
            </a:r>
            <a:r>
              <a:rPr sz="1100" spc="-65" dirty="0">
                <a:latin typeface="Arial"/>
                <a:cs typeface="Arial"/>
              </a:rPr>
              <a:t> </a:t>
            </a:r>
            <a:r>
              <a:rPr sz="1100" spc="-85" dirty="0">
                <a:latin typeface="Arial"/>
                <a:cs typeface="Arial"/>
              </a:rPr>
              <a:t>samples</a:t>
            </a:r>
            <a:endParaRPr sz="1100">
              <a:latin typeface="Arial"/>
              <a:cs typeface="Arial"/>
            </a:endParaRPr>
          </a:p>
          <a:p>
            <a:pPr>
              <a:lnSpc>
                <a:spcPct val="100000"/>
              </a:lnSpc>
              <a:spcBef>
                <a:spcPts val="15"/>
              </a:spcBef>
              <a:buClr>
                <a:srgbClr val="3333B2"/>
              </a:buClr>
              <a:buFont typeface="Arial"/>
              <a:buChar char="•"/>
            </a:pPr>
            <a:endParaRPr sz="1750">
              <a:latin typeface="Times New Roman"/>
              <a:cs typeface="Times New Roman"/>
            </a:endParaRPr>
          </a:p>
          <a:p>
            <a:pPr marL="289560" indent="-132715">
              <a:lnSpc>
                <a:spcPct val="100000"/>
              </a:lnSpc>
              <a:buClr>
                <a:srgbClr val="3333B2"/>
              </a:buClr>
              <a:buSzPct val="90909"/>
              <a:buFont typeface="Arial"/>
              <a:buChar char="•"/>
              <a:tabLst>
                <a:tab pos="290195" algn="l"/>
              </a:tabLst>
            </a:pPr>
            <a:r>
              <a:rPr sz="1100" spc="-5" dirty="0">
                <a:latin typeface="Arial"/>
                <a:cs typeface="Arial"/>
              </a:rPr>
              <a:t>Implicit </a:t>
            </a:r>
            <a:r>
              <a:rPr sz="1100" spc="-30" dirty="0">
                <a:latin typeface="Arial"/>
                <a:cs typeface="Arial"/>
              </a:rPr>
              <a:t>constraint </a:t>
            </a:r>
            <a:r>
              <a:rPr sz="1100" spc="-55" dirty="0">
                <a:latin typeface="Arial"/>
                <a:cs typeface="Arial"/>
              </a:rPr>
              <a:t>signal </a:t>
            </a:r>
            <a:r>
              <a:rPr sz="1100" spc="-40" dirty="0">
                <a:latin typeface="Arial"/>
                <a:cs typeface="Arial"/>
              </a:rPr>
              <a:t>incorporated </a:t>
            </a:r>
            <a:r>
              <a:rPr sz="1100" spc="-5" dirty="0">
                <a:latin typeface="Arial"/>
                <a:cs typeface="Arial"/>
              </a:rPr>
              <a:t>into</a:t>
            </a:r>
            <a:r>
              <a:rPr sz="1100" spc="155" dirty="0">
                <a:latin typeface="Arial"/>
                <a:cs typeface="Arial"/>
              </a:rPr>
              <a:t> </a:t>
            </a:r>
            <a:r>
              <a:rPr sz="1100" spc="-65" dirty="0">
                <a:latin typeface="Arial"/>
                <a:cs typeface="Arial"/>
              </a:rPr>
              <a:t>reward</a:t>
            </a:r>
            <a:endParaRPr sz="1100">
              <a:latin typeface="Arial"/>
              <a:cs typeface="Arial"/>
            </a:endParaRPr>
          </a:p>
        </p:txBody>
      </p:sp>
      <p:sp>
        <p:nvSpPr>
          <p:cNvPr id="7" name="object 7"/>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2" name="object 12"/>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20</a:t>
            </a:fld>
            <a:r>
              <a:rPr spc="-20" dirty="0"/>
              <a:t> </a:t>
            </a:r>
            <a:r>
              <a:rPr spc="150" dirty="0"/>
              <a:t>/</a:t>
            </a:r>
            <a:r>
              <a:rPr spc="40" dirty="0"/>
              <a:t> </a:t>
            </a:r>
            <a:r>
              <a:rPr spc="-20" dirty="0"/>
              <a:t>28</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7"/>
            <a:ext cx="52895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Q </a:t>
            </a:r>
            <a:r>
              <a:rPr sz="1400" spc="125" dirty="0">
                <a:solidFill>
                  <a:srgbClr val="FFFFFF"/>
                </a:solidFill>
                <a:latin typeface="Arial"/>
                <a:cs typeface="Arial"/>
              </a:rPr>
              <a:t>&amp; </a:t>
            </a:r>
            <a:r>
              <a:rPr sz="1400" spc="-10" dirty="0">
                <a:solidFill>
                  <a:srgbClr val="FFFFFF"/>
                </a:solidFill>
                <a:latin typeface="Arial"/>
                <a:cs typeface="Arial"/>
              </a:rPr>
              <a:t>A</a:t>
            </a:r>
            <a:endParaRPr sz="1400">
              <a:latin typeface="Arial"/>
              <a:cs typeface="Arial"/>
            </a:endParaRPr>
          </a:p>
        </p:txBody>
      </p:sp>
      <p:sp>
        <p:nvSpPr>
          <p:cNvPr id="3" name="object 3"/>
          <p:cNvSpPr txBox="1">
            <a:spLocks noGrp="1"/>
          </p:cNvSpPr>
          <p:nvPr>
            <p:ph type="title"/>
          </p:nvPr>
        </p:nvSpPr>
        <p:spPr>
          <a:xfrm>
            <a:off x="1587500" y="1396701"/>
            <a:ext cx="2132609" cy="384078"/>
          </a:xfrm>
          <a:prstGeom prst="rect">
            <a:avLst/>
          </a:prstGeom>
        </p:spPr>
        <p:txBody>
          <a:bodyPr vert="horz" wrap="square" lIns="0" tIns="14604" rIns="0" bIns="0" rtlCol="0">
            <a:spAutoFit/>
          </a:bodyPr>
          <a:lstStyle/>
          <a:p>
            <a:pPr marL="12700">
              <a:lnSpc>
                <a:spcPct val="100000"/>
              </a:lnSpc>
              <a:spcBef>
                <a:spcPts val="114"/>
              </a:spcBef>
            </a:pPr>
            <a:r>
              <a:rPr sz="2400" b="1" spc="15">
                <a:solidFill>
                  <a:srgbClr val="0000FF"/>
                </a:solidFill>
                <a:latin typeface="Arial" panose="020B0604020202020204" pitchFamily="34" charset="0"/>
                <a:cs typeface="Arial" panose="020B0604020202020204" pitchFamily="34" charset="0"/>
              </a:rPr>
              <a:t>Thanks </a:t>
            </a:r>
            <a:r>
              <a:rPr lang="en-US" altLang="zh-CN" sz="2400" b="1" spc="15">
                <a:solidFill>
                  <a:srgbClr val="0000FF"/>
                </a:solidFill>
                <a:latin typeface="Arial" panose="020B0604020202020204" pitchFamily="34" charset="0"/>
                <a:cs typeface="Arial" panose="020B0604020202020204" pitchFamily="34" charset="0"/>
              </a:rPr>
              <a:t>&amp;</a:t>
            </a:r>
            <a:r>
              <a:rPr sz="2400" spc="190">
                <a:solidFill>
                  <a:srgbClr val="0000FF"/>
                </a:solidFill>
                <a:latin typeface="Arial" panose="020B0604020202020204" pitchFamily="34" charset="0"/>
                <a:cs typeface="Arial" panose="020B0604020202020204" pitchFamily="34" charset="0"/>
              </a:rPr>
              <a:t> </a:t>
            </a:r>
            <a:r>
              <a:rPr sz="2400" b="1" spc="200" dirty="0">
                <a:solidFill>
                  <a:srgbClr val="0000FF"/>
                </a:solidFill>
                <a:latin typeface="Arial" panose="020B0604020202020204" pitchFamily="34" charset="0"/>
                <a:cs typeface="Arial" panose="020B0604020202020204" pitchFamily="34" charset="0"/>
              </a:rPr>
              <a:t>QA</a:t>
            </a:r>
            <a:endParaRPr sz="2400">
              <a:latin typeface="Arial" panose="020B0604020202020204" pitchFamily="34" charset="0"/>
              <a:cs typeface="Arial" panose="020B0604020202020204" pitchFamily="34" charset="0"/>
            </a:endParaRPr>
          </a:p>
        </p:txBody>
      </p:sp>
      <p:sp>
        <p:nvSpPr>
          <p:cNvPr id="4" name="object 4"/>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9" name="object 9"/>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21</a:t>
            </a:fld>
            <a:r>
              <a:rPr spc="-20" dirty="0"/>
              <a:t> </a:t>
            </a:r>
            <a:r>
              <a:rPr spc="150" dirty="0"/>
              <a:t>/</a:t>
            </a:r>
            <a:r>
              <a:rPr spc="40" dirty="0"/>
              <a:t> </a:t>
            </a:r>
            <a:r>
              <a:rPr spc="-20" dirty="0"/>
              <a:t>28</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86042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r>
              <a:rPr spc="-10" dirty="0"/>
              <a:t>I</a:t>
            </a:r>
          </a:p>
        </p:txBody>
      </p:sp>
      <p:sp>
        <p:nvSpPr>
          <p:cNvPr id="3" name="object 3"/>
          <p:cNvSpPr/>
          <p:nvPr/>
        </p:nvSpPr>
        <p:spPr>
          <a:xfrm>
            <a:off x="253961" y="911090"/>
            <a:ext cx="101219" cy="13917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3961" y="91109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266614" y="93006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79266" y="94904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79266" y="961699"/>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266614" y="98067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266614" y="99333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266614" y="100598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266614" y="101863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310897" y="977513"/>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29876" y="91109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253961" y="1273789"/>
            <a:ext cx="101219" cy="13917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3961" y="127378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266614" y="129276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79266" y="1311746"/>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79266" y="132439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266614" y="134337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266614" y="135602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266614" y="136868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266614" y="138133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310897" y="1340213"/>
            <a:ext cx="31635" cy="4428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29876" y="127378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253961" y="1636501"/>
            <a:ext cx="101219" cy="13917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253961" y="163650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266614" y="165548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79266" y="167445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79266" y="1687110"/>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266614" y="170608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266614" y="171874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266614" y="173139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266614" y="174404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310897" y="1702925"/>
            <a:ext cx="31635" cy="44283"/>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329876" y="163650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p:nvPr/>
        </p:nvSpPr>
        <p:spPr>
          <a:xfrm>
            <a:off x="253961" y="1994984"/>
            <a:ext cx="101219" cy="13917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253961" y="199498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8" name="object 38"/>
          <p:cNvSpPr/>
          <p:nvPr/>
        </p:nvSpPr>
        <p:spPr>
          <a:xfrm>
            <a:off x="266614" y="2013963"/>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9" name="object 39"/>
          <p:cNvSpPr/>
          <p:nvPr/>
        </p:nvSpPr>
        <p:spPr>
          <a:xfrm>
            <a:off x="279266" y="2032941"/>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0" name="object 40"/>
          <p:cNvSpPr/>
          <p:nvPr/>
        </p:nvSpPr>
        <p:spPr>
          <a:xfrm>
            <a:off x="279266" y="204559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1" name="object 41"/>
          <p:cNvSpPr/>
          <p:nvPr/>
        </p:nvSpPr>
        <p:spPr>
          <a:xfrm>
            <a:off x="266614" y="206457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2" name="object 42"/>
          <p:cNvSpPr/>
          <p:nvPr/>
        </p:nvSpPr>
        <p:spPr>
          <a:xfrm>
            <a:off x="266614" y="207722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3" name="object 43"/>
          <p:cNvSpPr/>
          <p:nvPr/>
        </p:nvSpPr>
        <p:spPr>
          <a:xfrm>
            <a:off x="266614" y="208987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4" name="object 44"/>
          <p:cNvSpPr/>
          <p:nvPr/>
        </p:nvSpPr>
        <p:spPr>
          <a:xfrm>
            <a:off x="266614" y="21025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5" name="object 45"/>
          <p:cNvSpPr/>
          <p:nvPr/>
        </p:nvSpPr>
        <p:spPr>
          <a:xfrm>
            <a:off x="310897" y="2061407"/>
            <a:ext cx="31635" cy="44283"/>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329876" y="199498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47" name="object 47"/>
          <p:cNvSpPr txBox="1"/>
          <p:nvPr/>
        </p:nvSpPr>
        <p:spPr>
          <a:xfrm>
            <a:off x="253914" y="924121"/>
            <a:ext cx="4805680" cy="1417320"/>
          </a:xfrm>
          <a:prstGeom prst="rect">
            <a:avLst/>
          </a:prstGeom>
        </p:spPr>
        <p:txBody>
          <a:bodyPr vert="horz" wrap="square" lIns="0" tIns="30480" rIns="0" bIns="0" rtlCol="0">
            <a:spAutoFit/>
          </a:bodyPr>
          <a:lstStyle/>
          <a:p>
            <a:pPr marL="12700">
              <a:lnSpc>
                <a:spcPct val="100000"/>
              </a:lnSpc>
              <a:spcBef>
                <a:spcPts val="240"/>
              </a:spcBef>
            </a:pPr>
            <a:r>
              <a:rPr sz="600" u="sng" spc="-5" dirty="0">
                <a:solidFill>
                  <a:srgbClr val="3333B2"/>
                </a:solidFill>
                <a:uFill>
                  <a:solidFill>
                    <a:srgbClr val="B2B2B2"/>
                  </a:solidFill>
                </a:uFill>
                <a:latin typeface="Times New Roman"/>
                <a:cs typeface="Times New Roman"/>
              </a:rPr>
              <a:t>    </a:t>
            </a:r>
            <a:r>
              <a:rPr sz="600" u="sng" spc="-30" dirty="0">
                <a:solidFill>
                  <a:srgbClr val="3333B2"/>
                </a:solidFill>
                <a:uFill>
                  <a:solidFill>
                    <a:srgbClr val="B2B2B2"/>
                  </a:solidFill>
                </a:uFill>
                <a:latin typeface="Times New Roman"/>
                <a:cs typeface="Times New Roman"/>
              </a:rPr>
              <a:t> </a:t>
            </a:r>
            <a:r>
              <a:rPr sz="600" dirty="0">
                <a:solidFill>
                  <a:srgbClr val="3333B2"/>
                </a:solidFill>
                <a:latin typeface="Times New Roman"/>
                <a:cs typeface="Times New Roman"/>
              </a:rPr>
              <a:t>    </a:t>
            </a:r>
            <a:r>
              <a:rPr sz="600" spc="65" dirty="0">
                <a:solidFill>
                  <a:srgbClr val="3333B2"/>
                </a:solidFill>
                <a:latin typeface="Times New Roman"/>
                <a:cs typeface="Times New Roman"/>
              </a:rPr>
              <a:t> </a:t>
            </a:r>
            <a:r>
              <a:rPr sz="600" spc="-25" dirty="0">
                <a:solidFill>
                  <a:srgbClr val="3333B2"/>
                </a:solidFill>
                <a:latin typeface="Arial"/>
                <a:cs typeface="Arial"/>
              </a:rPr>
              <a:t>Chen, </a:t>
            </a:r>
            <a:r>
              <a:rPr sz="600" spc="10" dirty="0">
                <a:solidFill>
                  <a:srgbClr val="3333B2"/>
                </a:solidFill>
                <a:latin typeface="Arial"/>
                <a:cs typeface="Arial"/>
              </a:rPr>
              <a:t>B., </a:t>
            </a:r>
            <a:r>
              <a:rPr sz="600" spc="-15" dirty="0">
                <a:solidFill>
                  <a:srgbClr val="3333B2"/>
                </a:solidFill>
                <a:latin typeface="Arial"/>
                <a:cs typeface="Arial"/>
              </a:rPr>
              <a:t>Sun, </a:t>
            </a:r>
            <a:r>
              <a:rPr sz="600" spc="10" dirty="0">
                <a:solidFill>
                  <a:srgbClr val="3333B2"/>
                </a:solidFill>
                <a:latin typeface="Arial"/>
                <a:cs typeface="Arial"/>
              </a:rPr>
              <a:t>L., </a:t>
            </a:r>
            <a:r>
              <a:rPr sz="600" spc="-15" dirty="0">
                <a:solidFill>
                  <a:srgbClr val="3333B2"/>
                </a:solidFill>
                <a:latin typeface="Arial"/>
                <a:cs typeface="Arial"/>
              </a:rPr>
              <a:t>and </a:t>
            </a:r>
            <a:r>
              <a:rPr sz="600" spc="-5" dirty="0">
                <a:solidFill>
                  <a:srgbClr val="3333B2"/>
                </a:solidFill>
                <a:latin typeface="Arial"/>
                <a:cs typeface="Arial"/>
              </a:rPr>
              <a:t>Han, </a:t>
            </a:r>
            <a:r>
              <a:rPr sz="600" spc="15" dirty="0">
                <a:solidFill>
                  <a:srgbClr val="3333B2"/>
                </a:solidFill>
                <a:latin typeface="Arial"/>
                <a:cs typeface="Arial"/>
              </a:rPr>
              <a:t>X.</a:t>
            </a:r>
            <a:r>
              <a:rPr sz="600" spc="-100" dirty="0">
                <a:solidFill>
                  <a:srgbClr val="3333B2"/>
                </a:solidFill>
                <a:latin typeface="Arial"/>
                <a:cs typeface="Arial"/>
              </a:rPr>
              <a:t> </a:t>
            </a:r>
            <a:r>
              <a:rPr sz="600" spc="5" dirty="0">
                <a:solidFill>
                  <a:srgbClr val="3333B2"/>
                </a:solidFill>
                <a:latin typeface="Arial"/>
                <a:cs typeface="Arial"/>
              </a:rPr>
              <a:t>(2018).</a:t>
            </a:r>
            <a:endParaRPr sz="600">
              <a:latin typeface="Arial"/>
              <a:cs typeface="Arial"/>
            </a:endParaRPr>
          </a:p>
          <a:p>
            <a:pPr marL="208279">
              <a:lnSpc>
                <a:spcPts val="710"/>
              </a:lnSpc>
              <a:spcBef>
                <a:spcPts val="145"/>
              </a:spcBef>
            </a:pPr>
            <a:r>
              <a:rPr sz="600" spc="-10" dirty="0">
                <a:latin typeface="Arial"/>
                <a:cs typeface="Arial"/>
              </a:rPr>
              <a:t>Sequence-to-action:</a:t>
            </a:r>
            <a:r>
              <a:rPr sz="600" spc="110" dirty="0">
                <a:latin typeface="Arial"/>
                <a:cs typeface="Arial"/>
              </a:rPr>
              <a:t> </a:t>
            </a:r>
            <a:r>
              <a:rPr sz="600" spc="-5" dirty="0">
                <a:latin typeface="Arial"/>
                <a:cs typeface="Arial"/>
              </a:rPr>
              <a:t>End-to-end</a:t>
            </a:r>
            <a:r>
              <a:rPr sz="600" spc="45" dirty="0">
                <a:latin typeface="Arial"/>
                <a:cs typeface="Arial"/>
              </a:rPr>
              <a:t> </a:t>
            </a:r>
            <a:r>
              <a:rPr sz="600" spc="-10" dirty="0">
                <a:latin typeface="Arial"/>
                <a:cs typeface="Arial"/>
              </a:rPr>
              <a:t>semantic</a:t>
            </a:r>
            <a:r>
              <a:rPr sz="600" spc="45" dirty="0">
                <a:latin typeface="Arial"/>
                <a:cs typeface="Arial"/>
              </a:rPr>
              <a:t> </a:t>
            </a:r>
            <a:r>
              <a:rPr sz="600" spc="-10" dirty="0">
                <a:latin typeface="Arial"/>
                <a:cs typeface="Arial"/>
              </a:rPr>
              <a:t>graph</a:t>
            </a:r>
            <a:r>
              <a:rPr sz="600" spc="45" dirty="0">
                <a:latin typeface="Arial"/>
                <a:cs typeface="Arial"/>
              </a:rPr>
              <a:t> </a:t>
            </a:r>
            <a:r>
              <a:rPr sz="600" spc="-10" dirty="0">
                <a:latin typeface="Arial"/>
                <a:cs typeface="Arial"/>
              </a:rPr>
              <a:t>generation</a:t>
            </a:r>
            <a:r>
              <a:rPr sz="600" spc="45" dirty="0">
                <a:latin typeface="Arial"/>
                <a:cs typeface="Arial"/>
              </a:rPr>
              <a:t> </a:t>
            </a:r>
            <a:r>
              <a:rPr sz="600" dirty="0">
                <a:latin typeface="Arial"/>
                <a:cs typeface="Arial"/>
              </a:rPr>
              <a:t>for</a:t>
            </a:r>
            <a:r>
              <a:rPr sz="600" spc="45" dirty="0">
                <a:latin typeface="Arial"/>
                <a:cs typeface="Arial"/>
              </a:rPr>
              <a:t> </a:t>
            </a:r>
            <a:r>
              <a:rPr sz="600" spc="-10" dirty="0">
                <a:latin typeface="Arial"/>
                <a:cs typeface="Arial"/>
              </a:rPr>
              <a:t>semantic</a:t>
            </a:r>
            <a:r>
              <a:rPr sz="600" spc="45" dirty="0">
                <a:latin typeface="Arial"/>
                <a:cs typeface="Arial"/>
              </a:rPr>
              <a:t> </a:t>
            </a:r>
            <a:r>
              <a:rPr sz="600" spc="-15" dirty="0">
                <a:latin typeface="Arial"/>
                <a:cs typeface="Arial"/>
              </a:rPr>
              <a:t>parsing.</a:t>
            </a:r>
            <a:endParaRPr sz="600">
              <a:latin typeface="Arial"/>
              <a:cs typeface="Arial"/>
            </a:endParaRPr>
          </a:p>
          <a:p>
            <a:pPr marL="208279">
              <a:lnSpc>
                <a:spcPts val="710"/>
              </a:lnSpc>
            </a:pPr>
            <a:r>
              <a:rPr sz="600" dirty="0">
                <a:solidFill>
                  <a:srgbClr val="7A7ACD"/>
                </a:solidFill>
                <a:latin typeface="Arial"/>
                <a:cs typeface="Arial"/>
              </a:rPr>
              <a:t>In</a:t>
            </a:r>
            <a:r>
              <a:rPr sz="600" spc="55" dirty="0">
                <a:solidFill>
                  <a:srgbClr val="7A7ACD"/>
                </a:solidFill>
                <a:latin typeface="Arial"/>
                <a:cs typeface="Arial"/>
              </a:rPr>
              <a:t> </a:t>
            </a:r>
            <a:r>
              <a:rPr sz="600" i="1" spc="-20" dirty="0">
                <a:solidFill>
                  <a:srgbClr val="7A7ACD"/>
                </a:solidFill>
                <a:latin typeface="Arial"/>
                <a:cs typeface="Arial"/>
              </a:rPr>
              <a:t>Proceedings</a:t>
            </a:r>
            <a:r>
              <a:rPr sz="600" i="1" spc="55" dirty="0">
                <a:solidFill>
                  <a:srgbClr val="7A7ACD"/>
                </a:solidFill>
                <a:latin typeface="Arial"/>
                <a:cs typeface="Arial"/>
              </a:rPr>
              <a:t> </a:t>
            </a:r>
            <a:r>
              <a:rPr sz="600" i="1" spc="5" dirty="0">
                <a:solidFill>
                  <a:srgbClr val="7A7ACD"/>
                </a:solidFill>
                <a:latin typeface="Arial"/>
                <a:cs typeface="Arial"/>
              </a:rPr>
              <a:t>of</a:t>
            </a:r>
            <a:r>
              <a:rPr sz="600" i="1" spc="55" dirty="0">
                <a:solidFill>
                  <a:srgbClr val="7A7ACD"/>
                </a:solidFill>
                <a:latin typeface="Arial"/>
                <a:cs typeface="Arial"/>
              </a:rPr>
              <a:t> </a:t>
            </a:r>
            <a:r>
              <a:rPr sz="600" i="1" dirty="0">
                <a:solidFill>
                  <a:srgbClr val="7A7ACD"/>
                </a:solidFill>
                <a:latin typeface="Arial"/>
                <a:cs typeface="Arial"/>
              </a:rPr>
              <a:t>the</a:t>
            </a:r>
            <a:r>
              <a:rPr sz="600" i="1" spc="55" dirty="0">
                <a:solidFill>
                  <a:srgbClr val="7A7ACD"/>
                </a:solidFill>
                <a:latin typeface="Arial"/>
                <a:cs typeface="Arial"/>
              </a:rPr>
              <a:t> </a:t>
            </a:r>
            <a:r>
              <a:rPr sz="600" i="1" spc="5" dirty="0">
                <a:solidFill>
                  <a:srgbClr val="7A7ACD"/>
                </a:solidFill>
                <a:latin typeface="Arial"/>
                <a:cs typeface="Arial"/>
              </a:rPr>
              <a:t>56th</a:t>
            </a:r>
            <a:r>
              <a:rPr sz="600" i="1" spc="55" dirty="0">
                <a:solidFill>
                  <a:srgbClr val="7A7ACD"/>
                </a:solidFill>
                <a:latin typeface="Arial"/>
                <a:cs typeface="Arial"/>
              </a:rPr>
              <a:t> </a:t>
            </a:r>
            <a:r>
              <a:rPr sz="600" i="1" spc="-5" dirty="0">
                <a:solidFill>
                  <a:srgbClr val="7A7ACD"/>
                </a:solidFill>
                <a:latin typeface="Arial"/>
                <a:cs typeface="Arial"/>
              </a:rPr>
              <a:t>Annual</a:t>
            </a:r>
            <a:r>
              <a:rPr sz="600" i="1" spc="55" dirty="0">
                <a:solidFill>
                  <a:srgbClr val="7A7ACD"/>
                </a:solidFill>
                <a:latin typeface="Arial"/>
                <a:cs typeface="Arial"/>
              </a:rPr>
              <a:t> </a:t>
            </a:r>
            <a:r>
              <a:rPr sz="600" i="1" dirty="0">
                <a:solidFill>
                  <a:srgbClr val="7A7ACD"/>
                </a:solidFill>
                <a:latin typeface="Arial"/>
                <a:cs typeface="Arial"/>
              </a:rPr>
              <a:t>Meeting</a:t>
            </a:r>
            <a:r>
              <a:rPr sz="600" i="1" spc="55" dirty="0">
                <a:solidFill>
                  <a:srgbClr val="7A7ACD"/>
                </a:solidFill>
                <a:latin typeface="Arial"/>
                <a:cs typeface="Arial"/>
              </a:rPr>
              <a:t> </a:t>
            </a:r>
            <a:r>
              <a:rPr sz="600" i="1" spc="5" dirty="0">
                <a:solidFill>
                  <a:srgbClr val="7A7ACD"/>
                </a:solidFill>
                <a:latin typeface="Arial"/>
                <a:cs typeface="Arial"/>
              </a:rPr>
              <a:t>of</a:t>
            </a:r>
            <a:r>
              <a:rPr sz="600" i="1" spc="55" dirty="0">
                <a:solidFill>
                  <a:srgbClr val="7A7ACD"/>
                </a:solidFill>
                <a:latin typeface="Arial"/>
                <a:cs typeface="Arial"/>
              </a:rPr>
              <a:t> </a:t>
            </a:r>
            <a:r>
              <a:rPr sz="600" i="1" spc="-5" dirty="0">
                <a:solidFill>
                  <a:srgbClr val="7A7ACD"/>
                </a:solidFill>
                <a:latin typeface="Arial"/>
                <a:cs typeface="Arial"/>
              </a:rPr>
              <a:t>the</a:t>
            </a:r>
            <a:r>
              <a:rPr sz="600" i="1" spc="55" dirty="0">
                <a:solidFill>
                  <a:srgbClr val="7A7ACD"/>
                </a:solidFill>
                <a:latin typeface="Arial"/>
                <a:cs typeface="Arial"/>
              </a:rPr>
              <a:t> </a:t>
            </a:r>
            <a:r>
              <a:rPr sz="600" i="1" spc="-10" dirty="0">
                <a:solidFill>
                  <a:srgbClr val="7A7ACD"/>
                </a:solidFill>
                <a:latin typeface="Arial"/>
                <a:cs typeface="Arial"/>
              </a:rPr>
              <a:t>Association</a:t>
            </a:r>
            <a:r>
              <a:rPr sz="600" i="1" spc="60" dirty="0">
                <a:solidFill>
                  <a:srgbClr val="7A7ACD"/>
                </a:solidFill>
                <a:latin typeface="Arial"/>
                <a:cs typeface="Arial"/>
              </a:rPr>
              <a:t> </a:t>
            </a:r>
            <a:r>
              <a:rPr sz="600" i="1" dirty="0">
                <a:solidFill>
                  <a:srgbClr val="7A7ACD"/>
                </a:solidFill>
                <a:latin typeface="Arial"/>
                <a:cs typeface="Arial"/>
              </a:rPr>
              <a:t>for</a:t>
            </a:r>
            <a:r>
              <a:rPr sz="600" i="1" spc="55" dirty="0">
                <a:solidFill>
                  <a:srgbClr val="7A7ACD"/>
                </a:solidFill>
                <a:latin typeface="Arial"/>
                <a:cs typeface="Arial"/>
              </a:rPr>
              <a:t> </a:t>
            </a:r>
            <a:r>
              <a:rPr sz="600" i="1" spc="-5" dirty="0">
                <a:solidFill>
                  <a:srgbClr val="7A7ACD"/>
                </a:solidFill>
                <a:latin typeface="Arial"/>
                <a:cs typeface="Arial"/>
              </a:rPr>
              <a:t>Computational</a:t>
            </a:r>
            <a:r>
              <a:rPr sz="600" i="1" spc="50" dirty="0">
                <a:solidFill>
                  <a:srgbClr val="7A7ACD"/>
                </a:solidFill>
                <a:latin typeface="Arial"/>
                <a:cs typeface="Arial"/>
              </a:rPr>
              <a:t> </a:t>
            </a:r>
            <a:r>
              <a:rPr sz="600" i="1" spc="-5" dirty="0">
                <a:solidFill>
                  <a:srgbClr val="7A7ACD"/>
                </a:solidFill>
                <a:latin typeface="Arial"/>
                <a:cs typeface="Arial"/>
              </a:rPr>
              <a:t>Linguistics</a:t>
            </a:r>
            <a:r>
              <a:rPr sz="600" i="1" spc="55" dirty="0">
                <a:solidFill>
                  <a:srgbClr val="7A7ACD"/>
                </a:solidFill>
                <a:latin typeface="Arial"/>
                <a:cs typeface="Arial"/>
              </a:rPr>
              <a:t> </a:t>
            </a:r>
            <a:r>
              <a:rPr sz="600" i="1" spc="-5" dirty="0">
                <a:solidFill>
                  <a:srgbClr val="7A7ACD"/>
                </a:solidFill>
                <a:latin typeface="Arial"/>
                <a:cs typeface="Arial"/>
              </a:rPr>
              <a:t>(Volume</a:t>
            </a:r>
            <a:r>
              <a:rPr sz="600" i="1" spc="55" dirty="0">
                <a:solidFill>
                  <a:srgbClr val="7A7ACD"/>
                </a:solidFill>
                <a:latin typeface="Arial"/>
                <a:cs typeface="Arial"/>
              </a:rPr>
              <a:t> </a:t>
            </a:r>
            <a:r>
              <a:rPr sz="600" i="1" spc="-5" dirty="0">
                <a:solidFill>
                  <a:srgbClr val="7A7ACD"/>
                </a:solidFill>
                <a:latin typeface="Arial"/>
                <a:cs typeface="Arial"/>
              </a:rPr>
              <a:t>1:</a:t>
            </a:r>
            <a:r>
              <a:rPr sz="600" i="1" spc="125" dirty="0">
                <a:solidFill>
                  <a:srgbClr val="7A7ACD"/>
                </a:solidFill>
                <a:latin typeface="Arial"/>
                <a:cs typeface="Arial"/>
              </a:rPr>
              <a:t> </a:t>
            </a:r>
            <a:r>
              <a:rPr sz="600" i="1" spc="-10" dirty="0">
                <a:solidFill>
                  <a:srgbClr val="7A7ACD"/>
                </a:solidFill>
                <a:latin typeface="Arial"/>
                <a:cs typeface="Arial"/>
              </a:rPr>
              <a:t>Long</a:t>
            </a:r>
            <a:r>
              <a:rPr sz="600" i="1" spc="55" dirty="0">
                <a:solidFill>
                  <a:srgbClr val="7A7ACD"/>
                </a:solidFill>
                <a:latin typeface="Arial"/>
                <a:cs typeface="Arial"/>
              </a:rPr>
              <a:t> </a:t>
            </a:r>
            <a:r>
              <a:rPr sz="600" i="1" spc="-10" dirty="0">
                <a:solidFill>
                  <a:srgbClr val="7A7ACD"/>
                </a:solidFill>
                <a:latin typeface="Arial"/>
                <a:cs typeface="Arial"/>
              </a:rPr>
              <a:t>Papers)</a:t>
            </a:r>
            <a:r>
              <a:rPr sz="600" spc="-10" dirty="0">
                <a:solidFill>
                  <a:srgbClr val="7A7ACD"/>
                </a:solidFill>
                <a:latin typeface="Arial"/>
                <a:cs typeface="Arial"/>
              </a:rPr>
              <a:t>,</a:t>
            </a:r>
            <a:r>
              <a:rPr sz="600" spc="55" dirty="0">
                <a:solidFill>
                  <a:srgbClr val="7A7ACD"/>
                </a:solidFill>
                <a:latin typeface="Arial"/>
                <a:cs typeface="Arial"/>
              </a:rPr>
              <a:t> </a:t>
            </a:r>
            <a:r>
              <a:rPr sz="600" spc="-35" dirty="0">
                <a:solidFill>
                  <a:srgbClr val="7A7ACD"/>
                </a:solidFill>
                <a:latin typeface="Arial"/>
                <a:cs typeface="Arial"/>
              </a:rPr>
              <a:t>pages</a:t>
            </a:r>
            <a:r>
              <a:rPr sz="600" spc="55" dirty="0">
                <a:solidFill>
                  <a:srgbClr val="7A7ACD"/>
                </a:solidFill>
                <a:latin typeface="Arial"/>
                <a:cs typeface="Arial"/>
              </a:rPr>
              <a:t> </a:t>
            </a:r>
            <a:r>
              <a:rPr sz="600" spc="-15" dirty="0">
                <a:solidFill>
                  <a:srgbClr val="7A7ACD"/>
                </a:solidFill>
                <a:latin typeface="Arial"/>
                <a:cs typeface="Arial"/>
              </a:rPr>
              <a:t>766–777.</a:t>
            </a:r>
            <a:endParaRPr sz="600">
              <a:latin typeface="Arial"/>
              <a:cs typeface="Arial"/>
            </a:endParaRPr>
          </a:p>
          <a:p>
            <a:pPr>
              <a:lnSpc>
                <a:spcPct val="100000"/>
              </a:lnSpc>
            </a:pPr>
            <a:endParaRPr sz="500">
              <a:latin typeface="Times New Roman"/>
              <a:cs typeface="Times New Roman"/>
            </a:endParaRPr>
          </a:p>
          <a:p>
            <a:pPr marL="12700">
              <a:lnSpc>
                <a:spcPct val="100000"/>
              </a:lnSpc>
            </a:pPr>
            <a:r>
              <a:rPr sz="600" u="sng" spc="-5" dirty="0">
                <a:solidFill>
                  <a:srgbClr val="3333B2"/>
                </a:solidFill>
                <a:uFill>
                  <a:solidFill>
                    <a:srgbClr val="B2B2B2"/>
                  </a:solidFill>
                </a:uFill>
                <a:latin typeface="Times New Roman"/>
                <a:cs typeface="Times New Roman"/>
              </a:rPr>
              <a:t>    </a:t>
            </a:r>
            <a:r>
              <a:rPr sz="600" u="sng" spc="-30" dirty="0">
                <a:solidFill>
                  <a:srgbClr val="3333B2"/>
                </a:solidFill>
                <a:uFill>
                  <a:solidFill>
                    <a:srgbClr val="B2B2B2"/>
                  </a:solidFill>
                </a:uFill>
                <a:latin typeface="Times New Roman"/>
                <a:cs typeface="Times New Roman"/>
              </a:rPr>
              <a:t> </a:t>
            </a:r>
            <a:r>
              <a:rPr sz="600" dirty="0">
                <a:solidFill>
                  <a:srgbClr val="3333B2"/>
                </a:solidFill>
                <a:latin typeface="Times New Roman"/>
                <a:cs typeface="Times New Roman"/>
              </a:rPr>
              <a:t>    </a:t>
            </a:r>
            <a:r>
              <a:rPr sz="600" spc="65" dirty="0">
                <a:solidFill>
                  <a:srgbClr val="3333B2"/>
                </a:solidFill>
                <a:latin typeface="Times New Roman"/>
                <a:cs typeface="Times New Roman"/>
              </a:rPr>
              <a:t> </a:t>
            </a:r>
            <a:r>
              <a:rPr sz="600" spc="-5" dirty="0">
                <a:solidFill>
                  <a:srgbClr val="3333B2"/>
                </a:solidFill>
                <a:latin typeface="Arial"/>
                <a:cs typeface="Arial"/>
              </a:rPr>
              <a:t>Herzig, </a:t>
            </a:r>
            <a:r>
              <a:rPr sz="600" dirty="0">
                <a:solidFill>
                  <a:srgbClr val="3333B2"/>
                </a:solidFill>
                <a:latin typeface="Arial"/>
                <a:cs typeface="Arial"/>
              </a:rPr>
              <a:t>J. </a:t>
            </a:r>
            <a:r>
              <a:rPr sz="600" spc="-15" dirty="0">
                <a:solidFill>
                  <a:srgbClr val="3333B2"/>
                </a:solidFill>
                <a:latin typeface="Arial"/>
                <a:cs typeface="Arial"/>
              </a:rPr>
              <a:t>and </a:t>
            </a:r>
            <a:r>
              <a:rPr sz="600" dirty="0">
                <a:solidFill>
                  <a:srgbClr val="3333B2"/>
                </a:solidFill>
                <a:latin typeface="Arial"/>
                <a:cs typeface="Arial"/>
              </a:rPr>
              <a:t>Berant, J.</a:t>
            </a:r>
            <a:r>
              <a:rPr sz="600" spc="85" dirty="0">
                <a:solidFill>
                  <a:srgbClr val="3333B2"/>
                </a:solidFill>
                <a:latin typeface="Arial"/>
                <a:cs typeface="Arial"/>
              </a:rPr>
              <a:t> </a:t>
            </a:r>
            <a:r>
              <a:rPr sz="600" spc="5" dirty="0">
                <a:solidFill>
                  <a:srgbClr val="3333B2"/>
                </a:solidFill>
                <a:latin typeface="Arial"/>
                <a:cs typeface="Arial"/>
              </a:rPr>
              <a:t>(2017).</a:t>
            </a:r>
            <a:endParaRPr sz="600">
              <a:latin typeface="Arial"/>
              <a:cs typeface="Arial"/>
            </a:endParaRPr>
          </a:p>
          <a:p>
            <a:pPr marL="208279">
              <a:lnSpc>
                <a:spcPts val="710"/>
              </a:lnSpc>
              <a:spcBef>
                <a:spcPts val="145"/>
              </a:spcBef>
            </a:pPr>
            <a:r>
              <a:rPr sz="600" spc="-10" dirty="0">
                <a:latin typeface="Arial"/>
                <a:cs typeface="Arial"/>
              </a:rPr>
              <a:t>Neural semantic </a:t>
            </a:r>
            <a:r>
              <a:rPr sz="600" spc="-15" dirty="0">
                <a:latin typeface="Arial"/>
                <a:cs typeface="Arial"/>
              </a:rPr>
              <a:t>parsing over </a:t>
            </a:r>
            <a:r>
              <a:rPr sz="600" spc="5" dirty="0">
                <a:latin typeface="Arial"/>
                <a:cs typeface="Arial"/>
              </a:rPr>
              <a:t>multiple</a:t>
            </a:r>
            <a:r>
              <a:rPr sz="600" spc="-40" dirty="0">
                <a:latin typeface="Arial"/>
                <a:cs typeface="Arial"/>
              </a:rPr>
              <a:t> </a:t>
            </a:r>
            <a:r>
              <a:rPr sz="600" spc="-20" dirty="0">
                <a:latin typeface="Arial"/>
                <a:cs typeface="Arial"/>
              </a:rPr>
              <a:t>knowledge-bases.</a:t>
            </a:r>
            <a:endParaRPr sz="600">
              <a:latin typeface="Arial"/>
              <a:cs typeface="Arial"/>
            </a:endParaRPr>
          </a:p>
          <a:p>
            <a:pPr marL="208279">
              <a:lnSpc>
                <a:spcPts val="710"/>
              </a:lnSpc>
            </a:pPr>
            <a:r>
              <a:rPr sz="600" dirty="0">
                <a:solidFill>
                  <a:srgbClr val="7A7ACD"/>
                </a:solidFill>
                <a:latin typeface="Arial"/>
                <a:cs typeface="Arial"/>
              </a:rPr>
              <a:t>In</a:t>
            </a:r>
            <a:r>
              <a:rPr sz="600" spc="55" dirty="0">
                <a:solidFill>
                  <a:srgbClr val="7A7ACD"/>
                </a:solidFill>
                <a:latin typeface="Arial"/>
                <a:cs typeface="Arial"/>
              </a:rPr>
              <a:t> </a:t>
            </a:r>
            <a:r>
              <a:rPr sz="600" i="1" spc="-20" dirty="0">
                <a:solidFill>
                  <a:srgbClr val="7A7ACD"/>
                </a:solidFill>
                <a:latin typeface="Arial"/>
                <a:cs typeface="Arial"/>
              </a:rPr>
              <a:t>Proceedings</a:t>
            </a:r>
            <a:r>
              <a:rPr sz="600" i="1" spc="55" dirty="0">
                <a:solidFill>
                  <a:srgbClr val="7A7ACD"/>
                </a:solidFill>
                <a:latin typeface="Arial"/>
                <a:cs typeface="Arial"/>
              </a:rPr>
              <a:t> </a:t>
            </a:r>
            <a:r>
              <a:rPr sz="600" i="1" spc="5" dirty="0">
                <a:solidFill>
                  <a:srgbClr val="7A7ACD"/>
                </a:solidFill>
                <a:latin typeface="Arial"/>
                <a:cs typeface="Arial"/>
              </a:rPr>
              <a:t>of</a:t>
            </a:r>
            <a:r>
              <a:rPr sz="600" i="1" spc="55" dirty="0">
                <a:solidFill>
                  <a:srgbClr val="7A7ACD"/>
                </a:solidFill>
                <a:latin typeface="Arial"/>
                <a:cs typeface="Arial"/>
              </a:rPr>
              <a:t> </a:t>
            </a:r>
            <a:r>
              <a:rPr sz="600" i="1" dirty="0">
                <a:solidFill>
                  <a:srgbClr val="7A7ACD"/>
                </a:solidFill>
                <a:latin typeface="Arial"/>
                <a:cs typeface="Arial"/>
              </a:rPr>
              <a:t>the</a:t>
            </a:r>
            <a:r>
              <a:rPr sz="600" i="1" spc="55" dirty="0">
                <a:solidFill>
                  <a:srgbClr val="7A7ACD"/>
                </a:solidFill>
                <a:latin typeface="Arial"/>
                <a:cs typeface="Arial"/>
              </a:rPr>
              <a:t> </a:t>
            </a:r>
            <a:r>
              <a:rPr sz="600" i="1" spc="5" dirty="0">
                <a:solidFill>
                  <a:srgbClr val="7A7ACD"/>
                </a:solidFill>
                <a:latin typeface="Arial"/>
                <a:cs typeface="Arial"/>
              </a:rPr>
              <a:t>55th</a:t>
            </a:r>
            <a:r>
              <a:rPr sz="600" i="1" spc="55" dirty="0">
                <a:solidFill>
                  <a:srgbClr val="7A7ACD"/>
                </a:solidFill>
                <a:latin typeface="Arial"/>
                <a:cs typeface="Arial"/>
              </a:rPr>
              <a:t> </a:t>
            </a:r>
            <a:r>
              <a:rPr sz="600" i="1" spc="-5" dirty="0">
                <a:solidFill>
                  <a:srgbClr val="7A7ACD"/>
                </a:solidFill>
                <a:latin typeface="Arial"/>
                <a:cs typeface="Arial"/>
              </a:rPr>
              <a:t>Annual</a:t>
            </a:r>
            <a:r>
              <a:rPr sz="600" i="1" spc="55" dirty="0">
                <a:solidFill>
                  <a:srgbClr val="7A7ACD"/>
                </a:solidFill>
                <a:latin typeface="Arial"/>
                <a:cs typeface="Arial"/>
              </a:rPr>
              <a:t> </a:t>
            </a:r>
            <a:r>
              <a:rPr sz="600" i="1" dirty="0">
                <a:solidFill>
                  <a:srgbClr val="7A7ACD"/>
                </a:solidFill>
                <a:latin typeface="Arial"/>
                <a:cs typeface="Arial"/>
              </a:rPr>
              <a:t>Meeting</a:t>
            </a:r>
            <a:r>
              <a:rPr sz="600" i="1" spc="55" dirty="0">
                <a:solidFill>
                  <a:srgbClr val="7A7ACD"/>
                </a:solidFill>
                <a:latin typeface="Arial"/>
                <a:cs typeface="Arial"/>
              </a:rPr>
              <a:t> </a:t>
            </a:r>
            <a:r>
              <a:rPr sz="600" i="1" spc="5" dirty="0">
                <a:solidFill>
                  <a:srgbClr val="7A7ACD"/>
                </a:solidFill>
                <a:latin typeface="Arial"/>
                <a:cs typeface="Arial"/>
              </a:rPr>
              <a:t>of</a:t>
            </a:r>
            <a:r>
              <a:rPr sz="600" i="1" spc="55" dirty="0">
                <a:solidFill>
                  <a:srgbClr val="7A7ACD"/>
                </a:solidFill>
                <a:latin typeface="Arial"/>
                <a:cs typeface="Arial"/>
              </a:rPr>
              <a:t> </a:t>
            </a:r>
            <a:r>
              <a:rPr sz="600" i="1" spc="-5" dirty="0">
                <a:solidFill>
                  <a:srgbClr val="7A7ACD"/>
                </a:solidFill>
                <a:latin typeface="Arial"/>
                <a:cs typeface="Arial"/>
              </a:rPr>
              <a:t>the</a:t>
            </a:r>
            <a:r>
              <a:rPr sz="600" i="1" spc="60" dirty="0">
                <a:solidFill>
                  <a:srgbClr val="7A7ACD"/>
                </a:solidFill>
                <a:latin typeface="Arial"/>
                <a:cs typeface="Arial"/>
              </a:rPr>
              <a:t> </a:t>
            </a:r>
            <a:r>
              <a:rPr sz="600" i="1" spc="-10" dirty="0">
                <a:solidFill>
                  <a:srgbClr val="7A7ACD"/>
                </a:solidFill>
                <a:latin typeface="Arial"/>
                <a:cs typeface="Arial"/>
              </a:rPr>
              <a:t>Association</a:t>
            </a:r>
            <a:r>
              <a:rPr sz="600" i="1" spc="55" dirty="0">
                <a:solidFill>
                  <a:srgbClr val="7A7ACD"/>
                </a:solidFill>
                <a:latin typeface="Arial"/>
                <a:cs typeface="Arial"/>
              </a:rPr>
              <a:t> </a:t>
            </a:r>
            <a:r>
              <a:rPr sz="600" i="1" dirty="0">
                <a:solidFill>
                  <a:srgbClr val="7A7ACD"/>
                </a:solidFill>
                <a:latin typeface="Arial"/>
                <a:cs typeface="Arial"/>
              </a:rPr>
              <a:t>for</a:t>
            </a:r>
            <a:r>
              <a:rPr sz="600" i="1" spc="55" dirty="0">
                <a:solidFill>
                  <a:srgbClr val="7A7ACD"/>
                </a:solidFill>
                <a:latin typeface="Arial"/>
                <a:cs typeface="Arial"/>
              </a:rPr>
              <a:t> </a:t>
            </a:r>
            <a:r>
              <a:rPr sz="600" i="1" spc="-5" dirty="0">
                <a:solidFill>
                  <a:srgbClr val="7A7ACD"/>
                </a:solidFill>
                <a:latin typeface="Arial"/>
                <a:cs typeface="Arial"/>
              </a:rPr>
              <a:t>Computational</a:t>
            </a:r>
            <a:r>
              <a:rPr sz="600" i="1" spc="50" dirty="0">
                <a:solidFill>
                  <a:srgbClr val="7A7ACD"/>
                </a:solidFill>
                <a:latin typeface="Arial"/>
                <a:cs typeface="Arial"/>
              </a:rPr>
              <a:t> </a:t>
            </a:r>
            <a:r>
              <a:rPr sz="600" i="1" spc="-5" dirty="0">
                <a:solidFill>
                  <a:srgbClr val="7A7ACD"/>
                </a:solidFill>
                <a:latin typeface="Arial"/>
                <a:cs typeface="Arial"/>
              </a:rPr>
              <a:t>Linguistics</a:t>
            </a:r>
            <a:r>
              <a:rPr sz="600" i="1" spc="55" dirty="0">
                <a:solidFill>
                  <a:srgbClr val="7A7ACD"/>
                </a:solidFill>
                <a:latin typeface="Arial"/>
                <a:cs typeface="Arial"/>
              </a:rPr>
              <a:t> </a:t>
            </a:r>
            <a:r>
              <a:rPr sz="600" i="1" spc="-5" dirty="0">
                <a:solidFill>
                  <a:srgbClr val="7A7ACD"/>
                </a:solidFill>
                <a:latin typeface="Arial"/>
                <a:cs typeface="Arial"/>
              </a:rPr>
              <a:t>(Volume</a:t>
            </a:r>
            <a:r>
              <a:rPr sz="600" i="1" spc="55" dirty="0">
                <a:solidFill>
                  <a:srgbClr val="7A7ACD"/>
                </a:solidFill>
                <a:latin typeface="Arial"/>
                <a:cs typeface="Arial"/>
              </a:rPr>
              <a:t> </a:t>
            </a:r>
            <a:r>
              <a:rPr sz="600" i="1" spc="-5" dirty="0">
                <a:solidFill>
                  <a:srgbClr val="7A7ACD"/>
                </a:solidFill>
                <a:latin typeface="Arial"/>
                <a:cs typeface="Arial"/>
              </a:rPr>
              <a:t>2:</a:t>
            </a:r>
            <a:r>
              <a:rPr sz="600" i="1" spc="125" dirty="0">
                <a:solidFill>
                  <a:srgbClr val="7A7ACD"/>
                </a:solidFill>
                <a:latin typeface="Arial"/>
                <a:cs typeface="Arial"/>
              </a:rPr>
              <a:t> </a:t>
            </a:r>
            <a:r>
              <a:rPr sz="600" i="1" spc="-5" dirty="0">
                <a:solidFill>
                  <a:srgbClr val="7A7ACD"/>
                </a:solidFill>
                <a:latin typeface="Arial"/>
                <a:cs typeface="Arial"/>
              </a:rPr>
              <a:t>Short</a:t>
            </a:r>
            <a:r>
              <a:rPr sz="600" i="1" spc="55" dirty="0">
                <a:solidFill>
                  <a:srgbClr val="7A7ACD"/>
                </a:solidFill>
                <a:latin typeface="Arial"/>
                <a:cs typeface="Arial"/>
              </a:rPr>
              <a:t> </a:t>
            </a:r>
            <a:r>
              <a:rPr sz="600" i="1" spc="-10" dirty="0">
                <a:solidFill>
                  <a:srgbClr val="7A7ACD"/>
                </a:solidFill>
                <a:latin typeface="Arial"/>
                <a:cs typeface="Arial"/>
              </a:rPr>
              <a:t>Papers)</a:t>
            </a:r>
            <a:r>
              <a:rPr sz="600" spc="-10" dirty="0">
                <a:solidFill>
                  <a:srgbClr val="7A7ACD"/>
                </a:solidFill>
                <a:latin typeface="Arial"/>
                <a:cs typeface="Arial"/>
              </a:rPr>
              <a:t>,</a:t>
            </a:r>
            <a:r>
              <a:rPr sz="600" spc="55" dirty="0">
                <a:solidFill>
                  <a:srgbClr val="7A7ACD"/>
                </a:solidFill>
                <a:latin typeface="Arial"/>
                <a:cs typeface="Arial"/>
              </a:rPr>
              <a:t> </a:t>
            </a:r>
            <a:r>
              <a:rPr sz="600" spc="-35" dirty="0">
                <a:solidFill>
                  <a:srgbClr val="7A7ACD"/>
                </a:solidFill>
                <a:latin typeface="Arial"/>
                <a:cs typeface="Arial"/>
              </a:rPr>
              <a:t>pages</a:t>
            </a:r>
            <a:r>
              <a:rPr sz="600" spc="60" dirty="0">
                <a:solidFill>
                  <a:srgbClr val="7A7ACD"/>
                </a:solidFill>
                <a:latin typeface="Arial"/>
                <a:cs typeface="Arial"/>
              </a:rPr>
              <a:t> </a:t>
            </a:r>
            <a:r>
              <a:rPr sz="600" spc="-15" dirty="0">
                <a:solidFill>
                  <a:srgbClr val="7A7ACD"/>
                </a:solidFill>
                <a:latin typeface="Arial"/>
                <a:cs typeface="Arial"/>
              </a:rPr>
              <a:t>623–628.</a:t>
            </a:r>
            <a:endParaRPr sz="600">
              <a:latin typeface="Arial"/>
              <a:cs typeface="Arial"/>
            </a:endParaRPr>
          </a:p>
          <a:p>
            <a:pPr>
              <a:lnSpc>
                <a:spcPct val="100000"/>
              </a:lnSpc>
            </a:pPr>
            <a:endParaRPr sz="500">
              <a:latin typeface="Times New Roman"/>
              <a:cs typeface="Times New Roman"/>
            </a:endParaRPr>
          </a:p>
          <a:p>
            <a:pPr marL="12700">
              <a:lnSpc>
                <a:spcPct val="100000"/>
              </a:lnSpc>
            </a:pPr>
            <a:r>
              <a:rPr sz="600" u="sng" spc="-5" dirty="0">
                <a:solidFill>
                  <a:srgbClr val="3333B2"/>
                </a:solidFill>
                <a:uFill>
                  <a:solidFill>
                    <a:srgbClr val="B2B2B2"/>
                  </a:solidFill>
                </a:uFill>
                <a:latin typeface="Times New Roman"/>
                <a:cs typeface="Times New Roman"/>
              </a:rPr>
              <a:t>    </a:t>
            </a:r>
            <a:r>
              <a:rPr sz="600" u="sng" spc="-30" dirty="0">
                <a:solidFill>
                  <a:srgbClr val="3333B2"/>
                </a:solidFill>
                <a:uFill>
                  <a:solidFill>
                    <a:srgbClr val="B2B2B2"/>
                  </a:solidFill>
                </a:uFill>
                <a:latin typeface="Times New Roman"/>
                <a:cs typeface="Times New Roman"/>
              </a:rPr>
              <a:t> </a:t>
            </a:r>
            <a:r>
              <a:rPr sz="600" dirty="0">
                <a:solidFill>
                  <a:srgbClr val="3333B2"/>
                </a:solidFill>
                <a:latin typeface="Times New Roman"/>
                <a:cs typeface="Times New Roman"/>
              </a:rPr>
              <a:t>    </a:t>
            </a:r>
            <a:r>
              <a:rPr sz="600" spc="65" dirty="0">
                <a:solidFill>
                  <a:srgbClr val="3333B2"/>
                </a:solidFill>
                <a:latin typeface="Times New Roman"/>
                <a:cs typeface="Times New Roman"/>
              </a:rPr>
              <a:t> </a:t>
            </a:r>
            <a:r>
              <a:rPr sz="600" spc="-5" dirty="0">
                <a:solidFill>
                  <a:srgbClr val="3333B2"/>
                </a:solidFill>
                <a:latin typeface="Arial"/>
                <a:cs typeface="Arial"/>
              </a:rPr>
              <a:t>Jia, </a:t>
            </a:r>
            <a:r>
              <a:rPr sz="600" spc="-10" dirty="0">
                <a:solidFill>
                  <a:srgbClr val="3333B2"/>
                </a:solidFill>
                <a:latin typeface="Arial"/>
                <a:cs typeface="Arial"/>
              </a:rPr>
              <a:t>R. </a:t>
            </a:r>
            <a:r>
              <a:rPr sz="600" spc="-15" dirty="0">
                <a:solidFill>
                  <a:srgbClr val="3333B2"/>
                </a:solidFill>
                <a:latin typeface="Arial"/>
                <a:cs typeface="Arial"/>
              </a:rPr>
              <a:t>and </a:t>
            </a:r>
            <a:r>
              <a:rPr sz="600" spc="-5" dirty="0">
                <a:solidFill>
                  <a:srgbClr val="3333B2"/>
                </a:solidFill>
                <a:latin typeface="Arial"/>
                <a:cs typeface="Arial"/>
              </a:rPr>
              <a:t>Liang, </a:t>
            </a:r>
            <a:r>
              <a:rPr sz="600" spc="-25" dirty="0">
                <a:solidFill>
                  <a:srgbClr val="3333B2"/>
                </a:solidFill>
                <a:latin typeface="Arial"/>
                <a:cs typeface="Arial"/>
              </a:rPr>
              <a:t>P.</a:t>
            </a:r>
            <a:r>
              <a:rPr sz="600" spc="105" dirty="0">
                <a:solidFill>
                  <a:srgbClr val="3333B2"/>
                </a:solidFill>
                <a:latin typeface="Arial"/>
                <a:cs typeface="Arial"/>
              </a:rPr>
              <a:t> </a:t>
            </a:r>
            <a:r>
              <a:rPr sz="600" dirty="0">
                <a:solidFill>
                  <a:srgbClr val="3333B2"/>
                </a:solidFill>
                <a:latin typeface="Arial"/>
                <a:cs typeface="Arial"/>
              </a:rPr>
              <a:t>(2016).</a:t>
            </a:r>
            <a:endParaRPr sz="600">
              <a:latin typeface="Arial"/>
              <a:cs typeface="Arial"/>
            </a:endParaRPr>
          </a:p>
          <a:p>
            <a:pPr marL="208279">
              <a:lnSpc>
                <a:spcPts val="710"/>
              </a:lnSpc>
              <a:spcBef>
                <a:spcPts val="145"/>
              </a:spcBef>
            </a:pPr>
            <a:r>
              <a:rPr sz="600" spc="5" dirty="0">
                <a:latin typeface="Arial"/>
                <a:cs typeface="Arial"/>
              </a:rPr>
              <a:t>Data </a:t>
            </a:r>
            <a:r>
              <a:rPr sz="600" spc="-5" dirty="0">
                <a:latin typeface="Arial"/>
                <a:cs typeface="Arial"/>
              </a:rPr>
              <a:t>recombination </a:t>
            </a:r>
            <a:r>
              <a:rPr sz="600" dirty="0">
                <a:latin typeface="Arial"/>
                <a:cs typeface="Arial"/>
              </a:rPr>
              <a:t>for </a:t>
            </a:r>
            <a:r>
              <a:rPr sz="600" spc="-10" dirty="0">
                <a:latin typeface="Arial"/>
                <a:cs typeface="Arial"/>
              </a:rPr>
              <a:t>neural semantic</a:t>
            </a:r>
            <a:r>
              <a:rPr sz="600" spc="-85" dirty="0">
                <a:latin typeface="Arial"/>
                <a:cs typeface="Arial"/>
              </a:rPr>
              <a:t> </a:t>
            </a:r>
            <a:r>
              <a:rPr sz="600" spc="-15" dirty="0">
                <a:latin typeface="Arial"/>
                <a:cs typeface="Arial"/>
              </a:rPr>
              <a:t>parsing.</a:t>
            </a:r>
            <a:endParaRPr sz="600">
              <a:latin typeface="Arial"/>
              <a:cs typeface="Arial"/>
            </a:endParaRPr>
          </a:p>
          <a:p>
            <a:pPr marL="208279">
              <a:lnSpc>
                <a:spcPts val="710"/>
              </a:lnSpc>
            </a:pPr>
            <a:r>
              <a:rPr sz="600" i="1" dirty="0">
                <a:solidFill>
                  <a:srgbClr val="7A7ACD"/>
                </a:solidFill>
                <a:latin typeface="Arial"/>
                <a:cs typeface="Arial"/>
              </a:rPr>
              <a:t>arXiv preprint</a:t>
            </a:r>
            <a:r>
              <a:rPr sz="600" i="1" spc="85" dirty="0">
                <a:solidFill>
                  <a:srgbClr val="7A7ACD"/>
                </a:solidFill>
                <a:latin typeface="Arial"/>
                <a:cs typeface="Arial"/>
              </a:rPr>
              <a:t> </a:t>
            </a:r>
            <a:r>
              <a:rPr sz="600" i="1" spc="-10" dirty="0">
                <a:solidFill>
                  <a:srgbClr val="7A7ACD"/>
                </a:solidFill>
                <a:latin typeface="Arial"/>
                <a:cs typeface="Arial"/>
              </a:rPr>
              <a:t>arXiv:1606.03622</a:t>
            </a:r>
            <a:r>
              <a:rPr sz="600" spc="-10" dirty="0">
                <a:solidFill>
                  <a:srgbClr val="7A7ACD"/>
                </a:solidFill>
                <a:latin typeface="Arial"/>
                <a:cs typeface="Arial"/>
              </a:rPr>
              <a:t>.</a:t>
            </a:r>
            <a:endParaRPr sz="600">
              <a:latin typeface="Arial"/>
              <a:cs typeface="Arial"/>
            </a:endParaRPr>
          </a:p>
          <a:p>
            <a:pPr>
              <a:lnSpc>
                <a:spcPct val="100000"/>
              </a:lnSpc>
              <a:spcBef>
                <a:spcPts val="20"/>
              </a:spcBef>
            </a:pPr>
            <a:endParaRPr sz="450">
              <a:latin typeface="Times New Roman"/>
              <a:cs typeface="Times New Roman"/>
            </a:endParaRPr>
          </a:p>
          <a:p>
            <a:pPr marL="12700">
              <a:lnSpc>
                <a:spcPct val="100000"/>
              </a:lnSpc>
            </a:pPr>
            <a:r>
              <a:rPr sz="600" u="sng" spc="-5" dirty="0">
                <a:solidFill>
                  <a:srgbClr val="3333B2"/>
                </a:solidFill>
                <a:uFill>
                  <a:solidFill>
                    <a:srgbClr val="B2B2B2"/>
                  </a:solidFill>
                </a:uFill>
                <a:latin typeface="Times New Roman"/>
                <a:cs typeface="Times New Roman"/>
              </a:rPr>
              <a:t>    </a:t>
            </a:r>
            <a:r>
              <a:rPr sz="600" u="sng" spc="-30" dirty="0">
                <a:solidFill>
                  <a:srgbClr val="3333B2"/>
                </a:solidFill>
                <a:uFill>
                  <a:solidFill>
                    <a:srgbClr val="B2B2B2"/>
                  </a:solidFill>
                </a:uFill>
                <a:latin typeface="Times New Roman"/>
                <a:cs typeface="Times New Roman"/>
              </a:rPr>
              <a:t> </a:t>
            </a:r>
            <a:r>
              <a:rPr sz="600" dirty="0">
                <a:solidFill>
                  <a:srgbClr val="3333B2"/>
                </a:solidFill>
                <a:latin typeface="Times New Roman"/>
                <a:cs typeface="Times New Roman"/>
              </a:rPr>
              <a:t>    </a:t>
            </a:r>
            <a:r>
              <a:rPr sz="600" spc="65" dirty="0">
                <a:solidFill>
                  <a:srgbClr val="3333B2"/>
                </a:solidFill>
                <a:latin typeface="Times New Roman"/>
                <a:cs typeface="Times New Roman"/>
              </a:rPr>
              <a:t> </a:t>
            </a:r>
            <a:r>
              <a:rPr sz="600" spc="-15" dirty="0">
                <a:solidFill>
                  <a:srgbClr val="3333B2"/>
                </a:solidFill>
                <a:latin typeface="Arial"/>
                <a:cs typeface="Arial"/>
              </a:rPr>
              <a:t>Su, </a:t>
            </a:r>
            <a:r>
              <a:rPr sz="600" spc="15" dirty="0">
                <a:solidFill>
                  <a:srgbClr val="3333B2"/>
                </a:solidFill>
                <a:latin typeface="Arial"/>
                <a:cs typeface="Arial"/>
              </a:rPr>
              <a:t>Y. </a:t>
            </a:r>
            <a:r>
              <a:rPr sz="600" spc="-15" dirty="0">
                <a:solidFill>
                  <a:srgbClr val="3333B2"/>
                </a:solidFill>
                <a:latin typeface="Arial"/>
                <a:cs typeface="Arial"/>
              </a:rPr>
              <a:t>and Yan, </a:t>
            </a:r>
            <a:r>
              <a:rPr sz="600" spc="15" dirty="0">
                <a:solidFill>
                  <a:srgbClr val="3333B2"/>
                </a:solidFill>
                <a:latin typeface="Arial"/>
                <a:cs typeface="Arial"/>
              </a:rPr>
              <a:t>X.</a:t>
            </a:r>
            <a:r>
              <a:rPr sz="600" spc="70" dirty="0">
                <a:solidFill>
                  <a:srgbClr val="3333B2"/>
                </a:solidFill>
                <a:latin typeface="Arial"/>
                <a:cs typeface="Arial"/>
              </a:rPr>
              <a:t> </a:t>
            </a:r>
            <a:r>
              <a:rPr sz="600" spc="5" dirty="0">
                <a:solidFill>
                  <a:srgbClr val="3333B2"/>
                </a:solidFill>
                <a:latin typeface="Arial"/>
                <a:cs typeface="Arial"/>
              </a:rPr>
              <a:t>(2017).</a:t>
            </a:r>
            <a:endParaRPr sz="600">
              <a:latin typeface="Arial"/>
              <a:cs typeface="Arial"/>
            </a:endParaRPr>
          </a:p>
          <a:p>
            <a:pPr marL="208279">
              <a:lnSpc>
                <a:spcPts val="710"/>
              </a:lnSpc>
              <a:spcBef>
                <a:spcPts val="145"/>
              </a:spcBef>
            </a:pPr>
            <a:r>
              <a:rPr sz="600" spc="-20" dirty="0">
                <a:latin typeface="Arial"/>
                <a:cs typeface="Arial"/>
              </a:rPr>
              <a:t>Cross-domain </a:t>
            </a:r>
            <a:r>
              <a:rPr sz="600" spc="-10" dirty="0">
                <a:latin typeface="Arial"/>
                <a:cs typeface="Arial"/>
              </a:rPr>
              <a:t>semantic </a:t>
            </a:r>
            <a:r>
              <a:rPr sz="600" spc="-15" dirty="0">
                <a:latin typeface="Arial"/>
                <a:cs typeface="Arial"/>
              </a:rPr>
              <a:t>parsing </a:t>
            </a:r>
            <a:r>
              <a:rPr sz="600" spc="-10" dirty="0">
                <a:latin typeface="Arial"/>
                <a:cs typeface="Arial"/>
              </a:rPr>
              <a:t>via</a:t>
            </a:r>
            <a:r>
              <a:rPr sz="600" spc="-80" dirty="0">
                <a:latin typeface="Arial"/>
                <a:cs typeface="Arial"/>
              </a:rPr>
              <a:t> </a:t>
            </a:r>
            <a:r>
              <a:rPr sz="600" spc="-15" dirty="0">
                <a:latin typeface="Arial"/>
                <a:cs typeface="Arial"/>
              </a:rPr>
              <a:t>paraphrasing.</a:t>
            </a:r>
            <a:endParaRPr sz="600">
              <a:latin typeface="Arial"/>
              <a:cs typeface="Arial"/>
            </a:endParaRPr>
          </a:p>
          <a:p>
            <a:pPr marL="208279">
              <a:lnSpc>
                <a:spcPts val="710"/>
              </a:lnSpc>
            </a:pPr>
            <a:r>
              <a:rPr sz="600" i="1" dirty="0">
                <a:solidFill>
                  <a:srgbClr val="7A7ACD"/>
                </a:solidFill>
                <a:latin typeface="Arial"/>
                <a:cs typeface="Arial"/>
              </a:rPr>
              <a:t>arXiv preprint</a:t>
            </a:r>
            <a:r>
              <a:rPr sz="600" i="1" spc="85" dirty="0">
                <a:solidFill>
                  <a:srgbClr val="7A7ACD"/>
                </a:solidFill>
                <a:latin typeface="Arial"/>
                <a:cs typeface="Arial"/>
              </a:rPr>
              <a:t> </a:t>
            </a:r>
            <a:r>
              <a:rPr sz="600" i="1" spc="-10" dirty="0">
                <a:solidFill>
                  <a:srgbClr val="7A7ACD"/>
                </a:solidFill>
                <a:latin typeface="Arial"/>
                <a:cs typeface="Arial"/>
              </a:rPr>
              <a:t>arXiv:1704.05974</a:t>
            </a:r>
            <a:r>
              <a:rPr sz="600" spc="-10" dirty="0">
                <a:solidFill>
                  <a:srgbClr val="7A7ACD"/>
                </a:solidFill>
                <a:latin typeface="Arial"/>
                <a:cs typeface="Arial"/>
              </a:rPr>
              <a:t>.</a:t>
            </a:r>
            <a:endParaRPr sz="600">
              <a:latin typeface="Arial"/>
              <a:cs typeface="Arial"/>
            </a:endParaRPr>
          </a:p>
        </p:txBody>
      </p:sp>
      <p:sp>
        <p:nvSpPr>
          <p:cNvPr id="48" name="object 48"/>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49" name="object 49"/>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50" name="object 50"/>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51" name="object 51"/>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2" name="object 5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53" name="object 53"/>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7"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7"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7"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7"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7"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7"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22</a:t>
            </a:fld>
            <a:r>
              <a:rPr spc="-20" dirty="0"/>
              <a:t> </a:t>
            </a:r>
            <a:r>
              <a:rPr spc="150" dirty="0"/>
              <a:t>/</a:t>
            </a:r>
            <a:r>
              <a:rPr spc="40" dirty="0"/>
              <a:t> </a:t>
            </a:r>
            <a:r>
              <a:rPr spc="-20" dirty="0"/>
              <a:t>28</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524635" cy="244475"/>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FFFFFF"/>
                </a:solidFill>
                <a:latin typeface="Arial"/>
                <a:cs typeface="Arial"/>
              </a:rPr>
              <a:t>Baseline </a:t>
            </a:r>
            <a:r>
              <a:rPr sz="1400" spc="-30" dirty="0">
                <a:solidFill>
                  <a:srgbClr val="FFFFFF"/>
                </a:solidFill>
                <a:latin typeface="Arial"/>
                <a:cs typeface="Arial"/>
              </a:rPr>
              <a:t>Model:</a:t>
            </a:r>
            <a:r>
              <a:rPr sz="1400" spc="35" dirty="0">
                <a:solidFill>
                  <a:srgbClr val="FFFFFF"/>
                </a:solidFill>
                <a:latin typeface="Arial"/>
                <a:cs typeface="Arial"/>
              </a:rPr>
              <a:t> </a:t>
            </a:r>
            <a:r>
              <a:rPr sz="1400" spc="60" dirty="0">
                <a:solidFill>
                  <a:srgbClr val="FFFFFF"/>
                </a:solidFill>
                <a:latin typeface="Arial"/>
                <a:cs typeface="Arial"/>
              </a:rPr>
              <a:t>Att</a:t>
            </a:r>
            <a:endParaRPr sz="1400">
              <a:latin typeface="Arial"/>
              <a:cs typeface="Arial"/>
            </a:endParaRPr>
          </a:p>
        </p:txBody>
      </p:sp>
      <p:sp>
        <p:nvSpPr>
          <p:cNvPr id="4" name="object 4"/>
          <p:cNvSpPr/>
          <p:nvPr/>
        </p:nvSpPr>
        <p:spPr>
          <a:xfrm>
            <a:off x="288590" y="608342"/>
            <a:ext cx="5197336" cy="225508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23</a:t>
            </a:fld>
            <a:r>
              <a:rPr spc="-20" dirty="0"/>
              <a:t> </a:t>
            </a:r>
            <a:r>
              <a:rPr spc="150" dirty="0"/>
              <a:t>/</a:t>
            </a:r>
            <a:r>
              <a:rPr spc="40" dirty="0"/>
              <a:t> </a:t>
            </a:r>
            <a:r>
              <a:rPr spc="-20" dirty="0"/>
              <a:t>28</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762760" cy="244475"/>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FFFFFF"/>
                </a:solidFill>
                <a:latin typeface="Arial"/>
                <a:cs typeface="Arial"/>
              </a:rPr>
              <a:t>Baseline </a:t>
            </a:r>
            <a:r>
              <a:rPr sz="1400" spc="-30" dirty="0">
                <a:solidFill>
                  <a:srgbClr val="FFFFFF"/>
                </a:solidFill>
                <a:latin typeface="Arial"/>
                <a:cs typeface="Arial"/>
              </a:rPr>
              <a:t>Model:</a:t>
            </a:r>
            <a:r>
              <a:rPr sz="1400" spc="30" dirty="0">
                <a:solidFill>
                  <a:srgbClr val="FFFFFF"/>
                </a:solidFill>
                <a:latin typeface="Arial"/>
                <a:cs typeface="Arial"/>
              </a:rPr>
              <a:t> </a:t>
            </a:r>
            <a:r>
              <a:rPr sz="1400" spc="45" dirty="0">
                <a:solidFill>
                  <a:srgbClr val="FFFFFF"/>
                </a:solidFill>
                <a:latin typeface="Arial"/>
                <a:cs typeface="Arial"/>
              </a:rPr>
              <a:t>AttPtr</a:t>
            </a:r>
            <a:endParaRPr sz="1400">
              <a:latin typeface="Arial"/>
              <a:cs typeface="Arial"/>
            </a:endParaRPr>
          </a:p>
        </p:txBody>
      </p:sp>
      <p:sp>
        <p:nvSpPr>
          <p:cNvPr id="4" name="object 4"/>
          <p:cNvSpPr/>
          <p:nvPr/>
        </p:nvSpPr>
        <p:spPr>
          <a:xfrm>
            <a:off x="760599" y="547986"/>
            <a:ext cx="4227055" cy="238116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24</a:t>
            </a:fld>
            <a:r>
              <a:rPr spc="-20" dirty="0"/>
              <a:t> </a:t>
            </a:r>
            <a:r>
              <a:rPr spc="150" dirty="0"/>
              <a:t>/</a:t>
            </a:r>
            <a:r>
              <a:rPr spc="40" dirty="0"/>
              <a:t> </a:t>
            </a:r>
            <a:r>
              <a:rPr spc="-20" dirty="0"/>
              <a:t>28</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2658110" cy="244475"/>
          </a:xfrm>
          <a:prstGeom prst="rect">
            <a:avLst/>
          </a:prstGeom>
        </p:spPr>
        <p:txBody>
          <a:bodyPr vert="horz" wrap="square" lIns="0" tIns="17145" rIns="0" bIns="0" rtlCol="0">
            <a:spAutoFit/>
          </a:bodyPr>
          <a:lstStyle/>
          <a:p>
            <a:pPr marL="12700">
              <a:lnSpc>
                <a:spcPct val="100000"/>
              </a:lnSpc>
              <a:spcBef>
                <a:spcPts val="135"/>
              </a:spcBef>
            </a:pPr>
            <a:r>
              <a:rPr spc="-60" dirty="0"/>
              <a:t>Semantic </a:t>
            </a:r>
            <a:r>
              <a:rPr spc="-75" dirty="0"/>
              <a:t>Parsing </a:t>
            </a:r>
            <a:r>
              <a:rPr spc="10" dirty="0"/>
              <a:t>(Entity</a:t>
            </a:r>
            <a:r>
              <a:rPr spc="30" dirty="0"/>
              <a:t> </a:t>
            </a:r>
            <a:r>
              <a:rPr spc="-30" dirty="0"/>
              <a:t>Mapping)</a:t>
            </a:r>
          </a:p>
        </p:txBody>
      </p:sp>
      <p:sp>
        <p:nvSpPr>
          <p:cNvPr id="3" name="object 3"/>
          <p:cNvSpPr/>
          <p:nvPr/>
        </p:nvSpPr>
        <p:spPr>
          <a:xfrm>
            <a:off x="3736631" y="821270"/>
            <a:ext cx="41910" cy="0"/>
          </a:xfrm>
          <a:custGeom>
            <a:avLst/>
            <a:gdLst/>
            <a:ahLst/>
            <a:cxnLst/>
            <a:rect l="l" t="t" r="r" b="b"/>
            <a:pathLst>
              <a:path w="41910">
                <a:moveTo>
                  <a:pt x="0" y="0"/>
                </a:moveTo>
                <a:lnTo>
                  <a:pt x="41567" y="0"/>
                </a:lnTo>
              </a:path>
            </a:pathLst>
          </a:custGeom>
          <a:ln w="5054">
            <a:solidFill>
              <a:srgbClr val="000000"/>
            </a:solidFill>
          </a:ln>
        </p:spPr>
        <p:txBody>
          <a:bodyPr wrap="square" lIns="0" tIns="0" rIns="0" bIns="0" rtlCol="0"/>
          <a:lstStyle/>
          <a:p>
            <a:endParaRPr/>
          </a:p>
        </p:txBody>
      </p:sp>
      <p:sp>
        <p:nvSpPr>
          <p:cNvPr id="4" name="object 4"/>
          <p:cNvSpPr txBox="1"/>
          <p:nvPr/>
        </p:nvSpPr>
        <p:spPr>
          <a:xfrm>
            <a:off x="347852" y="368145"/>
            <a:ext cx="5022850" cy="731520"/>
          </a:xfrm>
          <a:prstGeom prst="rect">
            <a:avLst/>
          </a:prstGeom>
        </p:spPr>
        <p:txBody>
          <a:bodyPr vert="horz" wrap="square" lIns="0" tIns="80645" rIns="0" bIns="0" rtlCol="0">
            <a:spAutoFit/>
          </a:bodyPr>
          <a:lstStyle/>
          <a:p>
            <a:pPr marL="144780" indent="-132080">
              <a:lnSpc>
                <a:spcPct val="100000"/>
              </a:lnSpc>
              <a:spcBef>
                <a:spcPts val="635"/>
              </a:spcBef>
              <a:buClr>
                <a:srgbClr val="3333B2"/>
              </a:buClr>
              <a:buSzPct val="90909"/>
              <a:buFont typeface="Arial"/>
              <a:buChar char="•"/>
              <a:tabLst>
                <a:tab pos="145415" algn="l"/>
              </a:tabLst>
            </a:pPr>
            <a:r>
              <a:rPr sz="1100" spc="-25" dirty="0">
                <a:latin typeface="Arial"/>
                <a:cs typeface="Arial"/>
              </a:rPr>
              <a:t>Entities </a:t>
            </a:r>
            <a:r>
              <a:rPr sz="1100" spc="-80" dirty="0">
                <a:latin typeface="Arial"/>
                <a:cs typeface="Arial"/>
              </a:rPr>
              <a:t>are </a:t>
            </a:r>
            <a:r>
              <a:rPr sz="1100" spc="-25" dirty="0">
                <a:latin typeface="Arial"/>
                <a:cs typeface="Arial"/>
              </a:rPr>
              <a:t>identified </a:t>
            </a:r>
            <a:r>
              <a:rPr sz="1100" spc="-65" dirty="0">
                <a:latin typeface="Arial"/>
                <a:cs typeface="Arial"/>
              </a:rPr>
              <a:t>by </a:t>
            </a:r>
            <a:r>
              <a:rPr sz="1100" spc="-55" dirty="0">
                <a:latin typeface="Arial"/>
                <a:cs typeface="Arial"/>
              </a:rPr>
              <a:t>Universal </a:t>
            </a:r>
            <a:r>
              <a:rPr sz="1100" spc="-85" dirty="0">
                <a:latin typeface="Arial"/>
                <a:cs typeface="Arial"/>
              </a:rPr>
              <a:t>Resource </a:t>
            </a:r>
            <a:r>
              <a:rPr sz="1100" spc="-20" dirty="0">
                <a:latin typeface="Arial"/>
                <a:cs typeface="Arial"/>
              </a:rPr>
              <a:t>Identifier(URI) in </a:t>
            </a:r>
            <a:r>
              <a:rPr sz="1100" spc="-60" dirty="0">
                <a:latin typeface="Arial"/>
                <a:cs typeface="Arial"/>
              </a:rPr>
              <a:t>Knowledge</a:t>
            </a:r>
            <a:r>
              <a:rPr sz="1100" spc="10" dirty="0">
                <a:latin typeface="Arial"/>
                <a:cs typeface="Arial"/>
              </a:rPr>
              <a:t> </a:t>
            </a:r>
            <a:r>
              <a:rPr sz="1100" spc="-30" dirty="0">
                <a:latin typeface="Arial"/>
                <a:cs typeface="Arial"/>
              </a:rPr>
              <a:t>Base(KB)</a:t>
            </a:r>
            <a:endParaRPr sz="1100">
              <a:latin typeface="Arial"/>
              <a:cs typeface="Arial"/>
            </a:endParaRPr>
          </a:p>
          <a:p>
            <a:pPr marL="1537335">
              <a:lnSpc>
                <a:spcPct val="100000"/>
              </a:lnSpc>
              <a:spcBef>
                <a:spcPts val="530"/>
              </a:spcBef>
            </a:pPr>
            <a:r>
              <a:rPr sz="1100" i="1" spc="-70" dirty="0">
                <a:latin typeface="Arial"/>
                <a:cs typeface="Arial"/>
              </a:rPr>
              <a:t>kobe </a:t>
            </a:r>
            <a:r>
              <a:rPr sz="1100" i="1" spc="-35">
                <a:latin typeface="Arial"/>
                <a:cs typeface="Arial"/>
              </a:rPr>
              <a:t>bryant </a:t>
            </a:r>
            <a:r>
              <a:rPr sz="1100" i="1" spc="5">
                <a:latin typeface="Arial"/>
                <a:cs typeface="Arial"/>
              </a:rPr>
              <a:t>→ </a:t>
            </a:r>
            <a:r>
              <a:rPr sz="1100" i="1" spc="-60" dirty="0">
                <a:latin typeface="Arial"/>
                <a:cs typeface="Arial"/>
              </a:rPr>
              <a:t>en.player </a:t>
            </a:r>
            <a:r>
              <a:rPr sz="1100" i="1" spc="-55" dirty="0">
                <a:latin typeface="Arial"/>
                <a:cs typeface="Arial"/>
              </a:rPr>
              <a:t>.kobe</a:t>
            </a:r>
            <a:r>
              <a:rPr sz="1100" i="1" spc="90" dirty="0">
                <a:latin typeface="Arial"/>
                <a:cs typeface="Arial"/>
              </a:rPr>
              <a:t> </a:t>
            </a:r>
            <a:r>
              <a:rPr sz="1100" i="1" spc="-35" dirty="0">
                <a:latin typeface="Arial"/>
                <a:cs typeface="Arial"/>
              </a:rPr>
              <a:t>bryant</a:t>
            </a:r>
            <a:endParaRPr sz="1100">
              <a:latin typeface="Arial"/>
              <a:cs typeface="Arial"/>
            </a:endParaRPr>
          </a:p>
          <a:p>
            <a:pPr marL="144780" indent="-132080">
              <a:lnSpc>
                <a:spcPct val="100000"/>
              </a:lnSpc>
              <a:spcBef>
                <a:spcPts val="535"/>
              </a:spcBef>
              <a:buClr>
                <a:srgbClr val="3333B2"/>
              </a:buClr>
              <a:buSzPct val="90909"/>
              <a:buFont typeface="Arial"/>
              <a:buChar char="•"/>
              <a:tabLst>
                <a:tab pos="145415" algn="l"/>
              </a:tabLst>
            </a:pPr>
            <a:r>
              <a:rPr sz="1100" spc="-5" dirty="0">
                <a:latin typeface="Arial"/>
                <a:cs typeface="Arial"/>
              </a:rPr>
              <a:t>After </a:t>
            </a:r>
            <a:r>
              <a:rPr sz="1100" spc="-50" dirty="0">
                <a:latin typeface="Arial"/>
                <a:cs typeface="Arial"/>
              </a:rPr>
              <a:t>copying, </a:t>
            </a:r>
            <a:r>
              <a:rPr sz="1100" spc="-65" dirty="0">
                <a:latin typeface="Arial"/>
                <a:cs typeface="Arial"/>
              </a:rPr>
              <a:t>map </a:t>
            </a:r>
            <a:r>
              <a:rPr sz="1100" spc="-75" dirty="0">
                <a:latin typeface="Arial"/>
                <a:cs typeface="Arial"/>
              </a:rPr>
              <a:t>words </a:t>
            </a:r>
            <a:r>
              <a:rPr sz="1100" spc="10" dirty="0">
                <a:latin typeface="Arial"/>
                <a:cs typeface="Arial"/>
              </a:rPr>
              <a:t>to </a:t>
            </a:r>
            <a:r>
              <a:rPr sz="1100" spc="-55" dirty="0">
                <a:latin typeface="Arial"/>
                <a:cs typeface="Arial"/>
              </a:rPr>
              <a:t>corresponding</a:t>
            </a:r>
            <a:r>
              <a:rPr sz="1100" spc="40" dirty="0">
                <a:latin typeface="Arial"/>
                <a:cs typeface="Arial"/>
              </a:rPr>
              <a:t> </a:t>
            </a:r>
            <a:r>
              <a:rPr sz="1100" spc="-50" dirty="0">
                <a:latin typeface="Arial"/>
                <a:cs typeface="Arial"/>
              </a:rPr>
              <a:t>URI</a:t>
            </a:r>
            <a:endParaRPr sz="1100">
              <a:latin typeface="Arial"/>
              <a:cs typeface="Arial"/>
            </a:endParaRPr>
          </a:p>
        </p:txBody>
      </p:sp>
      <p:sp>
        <p:nvSpPr>
          <p:cNvPr id="5" name="object 5"/>
          <p:cNvSpPr/>
          <p:nvPr/>
        </p:nvSpPr>
        <p:spPr>
          <a:xfrm>
            <a:off x="349211" y="1206282"/>
            <a:ext cx="5061538" cy="18941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1" name="object 11"/>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25</a:t>
            </a:fld>
            <a:r>
              <a:rPr spc="-20" dirty="0"/>
              <a:t> </a:t>
            </a:r>
            <a:r>
              <a:rPr spc="150" dirty="0"/>
              <a:t>/</a:t>
            </a:r>
            <a:r>
              <a:rPr spc="40" dirty="0"/>
              <a:t> </a:t>
            </a:r>
            <a:r>
              <a:rPr spc="-20" dirty="0"/>
              <a:t>28</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4464000" cy="232756"/>
          </a:xfrm>
          <a:prstGeom prst="rect">
            <a:avLst/>
          </a:prstGeom>
        </p:spPr>
        <p:txBody>
          <a:bodyPr vert="horz" wrap="square" lIns="0" tIns="17145" rIns="0" bIns="0" rtlCol="0">
            <a:spAutoFit/>
          </a:bodyPr>
          <a:lstStyle/>
          <a:p>
            <a:pPr marL="12700">
              <a:lnSpc>
                <a:spcPct val="100000"/>
              </a:lnSpc>
              <a:spcBef>
                <a:spcPts val="135"/>
              </a:spcBef>
            </a:pPr>
            <a:r>
              <a:rPr lang="en-US" spc="-55"/>
              <a:t>Q</a:t>
            </a:r>
            <a:r>
              <a:rPr spc="-55"/>
              <a:t>uestion </a:t>
            </a:r>
            <a:r>
              <a:rPr spc="-70" dirty="0"/>
              <a:t>Generation </a:t>
            </a:r>
            <a:r>
              <a:rPr spc="-90" dirty="0"/>
              <a:t>(Reverse </a:t>
            </a:r>
            <a:r>
              <a:rPr spc="-5" dirty="0"/>
              <a:t>Entity</a:t>
            </a:r>
            <a:r>
              <a:rPr spc="-75" dirty="0"/>
              <a:t> </a:t>
            </a:r>
            <a:r>
              <a:rPr spc="-30" dirty="0"/>
              <a:t>Mapping)</a:t>
            </a:r>
          </a:p>
        </p:txBody>
      </p:sp>
      <p:sp>
        <p:nvSpPr>
          <p:cNvPr id="3" name="object 3"/>
          <p:cNvSpPr txBox="1"/>
          <p:nvPr/>
        </p:nvSpPr>
        <p:spPr>
          <a:xfrm>
            <a:off x="347852" y="437221"/>
            <a:ext cx="3646170" cy="191770"/>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sz="1100" spc="-80" dirty="0">
                <a:latin typeface="Arial"/>
                <a:cs typeface="Arial"/>
              </a:rPr>
              <a:t>Reversely </a:t>
            </a:r>
            <a:r>
              <a:rPr sz="1100" spc="-65" dirty="0">
                <a:latin typeface="Arial"/>
                <a:cs typeface="Arial"/>
              </a:rPr>
              <a:t>map </a:t>
            </a:r>
            <a:r>
              <a:rPr sz="1100" spc="5" dirty="0">
                <a:latin typeface="Arial"/>
                <a:cs typeface="Arial"/>
              </a:rPr>
              <a:t>KB </a:t>
            </a:r>
            <a:r>
              <a:rPr sz="1100" spc="-15" dirty="0">
                <a:latin typeface="Arial"/>
                <a:cs typeface="Arial"/>
              </a:rPr>
              <a:t>entity </a:t>
            </a:r>
            <a:r>
              <a:rPr sz="1100" spc="10" dirty="0">
                <a:latin typeface="Arial"/>
                <a:cs typeface="Arial"/>
              </a:rPr>
              <a:t>to </a:t>
            </a:r>
            <a:r>
              <a:rPr sz="1100" spc="-65" dirty="0">
                <a:latin typeface="Arial"/>
                <a:cs typeface="Arial"/>
              </a:rPr>
              <a:t>possible </a:t>
            </a:r>
            <a:r>
              <a:rPr sz="1100" spc="-55" dirty="0">
                <a:latin typeface="Arial"/>
                <a:cs typeface="Arial"/>
              </a:rPr>
              <a:t>noun </a:t>
            </a:r>
            <a:r>
              <a:rPr sz="1100" spc="-75" dirty="0">
                <a:latin typeface="Arial"/>
                <a:cs typeface="Arial"/>
              </a:rPr>
              <a:t>phrase </a:t>
            </a:r>
            <a:r>
              <a:rPr sz="1100" spc="-60" dirty="0">
                <a:latin typeface="Arial"/>
                <a:cs typeface="Arial"/>
              </a:rPr>
              <a:t>before</a:t>
            </a:r>
            <a:r>
              <a:rPr sz="1100" spc="-55" dirty="0">
                <a:latin typeface="Arial"/>
                <a:cs typeface="Arial"/>
              </a:rPr>
              <a:t> </a:t>
            </a:r>
            <a:r>
              <a:rPr sz="1100" spc="-95" dirty="0">
                <a:latin typeface="Arial"/>
                <a:cs typeface="Arial"/>
              </a:rPr>
              <a:t>QG</a:t>
            </a:r>
            <a:endParaRPr sz="1100">
              <a:latin typeface="Arial"/>
              <a:cs typeface="Arial"/>
            </a:endParaRPr>
          </a:p>
        </p:txBody>
      </p:sp>
      <p:sp>
        <p:nvSpPr>
          <p:cNvPr id="4" name="object 4"/>
          <p:cNvSpPr/>
          <p:nvPr/>
        </p:nvSpPr>
        <p:spPr>
          <a:xfrm>
            <a:off x="407186" y="775739"/>
            <a:ext cx="4923403" cy="21941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3"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26</a:t>
            </a:fld>
            <a:r>
              <a:rPr spc="-20" dirty="0"/>
              <a:t> </a:t>
            </a:r>
            <a:r>
              <a:rPr spc="150" dirty="0"/>
              <a:t>/</a:t>
            </a:r>
            <a:r>
              <a:rPr spc="40" dirty="0"/>
              <a:t> </a:t>
            </a:r>
            <a:r>
              <a:rPr spc="-20" dirty="0"/>
              <a:t>28</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4749165" cy="244475"/>
          </a:xfrm>
          <a:prstGeom prst="rect">
            <a:avLst/>
          </a:prstGeom>
        </p:spPr>
        <p:txBody>
          <a:bodyPr vert="horz" wrap="square" lIns="0" tIns="17145" rIns="0" bIns="0" rtlCol="0">
            <a:spAutoFit/>
          </a:bodyPr>
          <a:lstStyle/>
          <a:p>
            <a:pPr marL="12700">
              <a:lnSpc>
                <a:spcPct val="100000"/>
              </a:lnSpc>
              <a:spcBef>
                <a:spcPts val="135"/>
              </a:spcBef>
            </a:pPr>
            <a:r>
              <a:rPr spc="-75" dirty="0"/>
              <a:t>Semi-supervised: </a:t>
            </a:r>
            <a:r>
              <a:rPr spc="-65" dirty="0"/>
              <a:t>vary </a:t>
            </a:r>
            <a:r>
              <a:rPr spc="-10" dirty="0"/>
              <a:t>ratio </a:t>
            </a:r>
            <a:r>
              <a:rPr spc="-85" dirty="0"/>
              <a:t>between </a:t>
            </a:r>
            <a:r>
              <a:rPr spc="-70" dirty="0"/>
              <a:t>labeled </a:t>
            </a:r>
            <a:r>
              <a:rPr spc="-75" dirty="0"/>
              <a:t>and </a:t>
            </a:r>
            <a:r>
              <a:rPr spc="-65" dirty="0"/>
              <a:t>unlabeled</a:t>
            </a:r>
            <a:r>
              <a:rPr spc="180" dirty="0"/>
              <a:t> </a:t>
            </a:r>
            <a:r>
              <a:rPr spc="-40" dirty="0"/>
              <a:t>data</a:t>
            </a:r>
          </a:p>
        </p:txBody>
      </p:sp>
      <p:sp>
        <p:nvSpPr>
          <p:cNvPr id="3" name="object 3"/>
          <p:cNvSpPr/>
          <p:nvPr/>
        </p:nvSpPr>
        <p:spPr>
          <a:xfrm>
            <a:off x="222929" y="696277"/>
            <a:ext cx="2511671" cy="192963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75856" y="2740049"/>
            <a:ext cx="2527300" cy="191770"/>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sz="1100" spc="-55" dirty="0">
                <a:latin typeface="Arial"/>
                <a:cs typeface="Arial"/>
              </a:rPr>
              <a:t>unlabeled </a:t>
            </a:r>
            <a:r>
              <a:rPr sz="1100" spc="-35" dirty="0">
                <a:latin typeface="Arial"/>
                <a:cs typeface="Arial"/>
              </a:rPr>
              <a:t>data </a:t>
            </a:r>
            <a:r>
              <a:rPr sz="1100" spc="204" dirty="0">
                <a:latin typeface="Arial"/>
                <a:cs typeface="Arial"/>
              </a:rPr>
              <a:t>= </a:t>
            </a:r>
            <a:r>
              <a:rPr sz="1100" spc="-10" dirty="0">
                <a:latin typeface="Arial"/>
                <a:cs typeface="Arial"/>
              </a:rPr>
              <a:t>train </a:t>
            </a:r>
            <a:r>
              <a:rPr sz="1100" spc="-60" dirty="0">
                <a:latin typeface="Arial"/>
                <a:cs typeface="Arial"/>
              </a:rPr>
              <a:t>set </a:t>
            </a:r>
            <a:r>
              <a:rPr sz="1100" spc="-5" dirty="0">
                <a:latin typeface="Arial"/>
                <a:cs typeface="Arial"/>
              </a:rPr>
              <a:t>- </a:t>
            </a:r>
            <a:r>
              <a:rPr sz="1100" spc="-55" dirty="0">
                <a:latin typeface="Arial"/>
                <a:cs typeface="Arial"/>
              </a:rPr>
              <a:t>labeled</a:t>
            </a:r>
            <a:r>
              <a:rPr sz="1100" spc="-195" dirty="0">
                <a:latin typeface="Arial"/>
                <a:cs typeface="Arial"/>
              </a:rPr>
              <a:t> </a:t>
            </a:r>
            <a:r>
              <a:rPr sz="1100" spc="-35" dirty="0">
                <a:latin typeface="Arial"/>
                <a:cs typeface="Arial"/>
              </a:rPr>
              <a:t>data</a:t>
            </a:r>
            <a:endParaRPr sz="1100">
              <a:latin typeface="Arial"/>
              <a:cs typeface="Arial"/>
            </a:endParaRPr>
          </a:p>
        </p:txBody>
      </p:sp>
      <p:sp>
        <p:nvSpPr>
          <p:cNvPr id="5" name="object 5"/>
          <p:cNvSpPr/>
          <p:nvPr/>
        </p:nvSpPr>
        <p:spPr>
          <a:xfrm>
            <a:off x="3028144" y="695860"/>
            <a:ext cx="2518567" cy="192131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083852" y="2732657"/>
            <a:ext cx="1671955" cy="191770"/>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sz="1100" spc="-55" dirty="0">
                <a:latin typeface="Arial"/>
                <a:cs typeface="Arial"/>
              </a:rPr>
              <a:t>labeled </a:t>
            </a:r>
            <a:r>
              <a:rPr sz="1100" spc="-35" dirty="0">
                <a:latin typeface="Arial"/>
                <a:cs typeface="Arial"/>
              </a:rPr>
              <a:t>data </a:t>
            </a:r>
            <a:r>
              <a:rPr sz="1100" spc="204" dirty="0">
                <a:latin typeface="Arial"/>
                <a:cs typeface="Arial"/>
              </a:rPr>
              <a:t>= </a:t>
            </a:r>
            <a:r>
              <a:rPr sz="1100" spc="-55" dirty="0">
                <a:latin typeface="Arial"/>
                <a:cs typeface="Arial"/>
              </a:rPr>
              <a:t>30%,</a:t>
            </a:r>
            <a:r>
              <a:rPr sz="1100" spc="40" dirty="0">
                <a:latin typeface="Arial"/>
                <a:cs typeface="Arial"/>
              </a:rPr>
              <a:t> </a:t>
            </a:r>
            <a:r>
              <a:rPr sz="1100" spc="-40" dirty="0">
                <a:latin typeface="Arial"/>
                <a:cs typeface="Arial"/>
              </a:rPr>
              <a:t>fixed</a:t>
            </a:r>
            <a:endParaRPr sz="1100">
              <a:latin typeface="Arial"/>
              <a:cs typeface="Arial"/>
            </a:endParaRPr>
          </a:p>
        </p:txBody>
      </p:sp>
      <p:sp>
        <p:nvSpPr>
          <p:cNvPr id="7" name="object 7"/>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2" name="object 12"/>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27</a:t>
            </a:fld>
            <a:r>
              <a:rPr spc="-20" dirty="0"/>
              <a:t> </a:t>
            </a:r>
            <a:r>
              <a:rPr spc="150" dirty="0"/>
              <a:t>/</a:t>
            </a:r>
            <a:r>
              <a:rPr spc="40" dirty="0"/>
              <a:t> </a:t>
            </a:r>
            <a:r>
              <a:rPr spc="-20" dirty="0"/>
              <a:t>28</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3515995" cy="244475"/>
          </a:xfrm>
          <a:prstGeom prst="rect">
            <a:avLst/>
          </a:prstGeom>
        </p:spPr>
        <p:txBody>
          <a:bodyPr vert="horz" wrap="square" lIns="0" tIns="17145" rIns="0" bIns="0" rtlCol="0">
            <a:spAutoFit/>
          </a:bodyPr>
          <a:lstStyle/>
          <a:p>
            <a:pPr marL="12700">
              <a:lnSpc>
                <a:spcPct val="100000"/>
              </a:lnSpc>
              <a:spcBef>
                <a:spcPts val="135"/>
              </a:spcBef>
            </a:pPr>
            <a:r>
              <a:rPr spc="-25" dirty="0"/>
              <a:t>Different </a:t>
            </a:r>
            <a:r>
              <a:rPr spc="-75" dirty="0"/>
              <a:t>choice </a:t>
            </a:r>
            <a:r>
              <a:rPr spc="-25" dirty="0"/>
              <a:t>for </a:t>
            </a:r>
            <a:r>
              <a:rPr spc="-45" dirty="0"/>
              <a:t>logical </a:t>
            </a:r>
            <a:r>
              <a:rPr spc="-35" dirty="0"/>
              <a:t>form </a:t>
            </a:r>
            <a:r>
              <a:rPr spc="-20" dirty="0"/>
              <a:t>validity</a:t>
            </a:r>
            <a:r>
              <a:rPr spc="55" dirty="0"/>
              <a:t> </a:t>
            </a:r>
            <a:r>
              <a:rPr spc="-75" dirty="0"/>
              <a:t>reward</a:t>
            </a:r>
          </a:p>
        </p:txBody>
      </p:sp>
      <p:graphicFrame>
        <p:nvGraphicFramePr>
          <p:cNvPr id="3" name="object 3"/>
          <p:cNvGraphicFramePr>
            <a:graphicFrameLocks noGrp="1"/>
          </p:cNvGraphicFramePr>
          <p:nvPr>
            <p:extLst>
              <p:ext uri="{D42A27DB-BD31-4B8C-83A1-F6EECF244321}">
                <p14:modId xmlns:p14="http://schemas.microsoft.com/office/powerpoint/2010/main" val="3841426859"/>
              </p:ext>
            </p:extLst>
          </p:nvPr>
        </p:nvGraphicFramePr>
        <p:xfrm>
          <a:off x="1274991" y="862304"/>
          <a:ext cx="3206113" cy="872490"/>
        </p:xfrm>
        <a:graphic>
          <a:graphicData uri="http://schemas.openxmlformats.org/drawingml/2006/table">
            <a:tbl>
              <a:tblPr firstRow="1" bandRow="1">
                <a:tableStyleId>{2D5ABB26-0587-4C30-8999-92F81FD0307C}</a:tableStyleId>
              </a:tblPr>
              <a:tblGrid>
                <a:gridCol w="834390">
                  <a:extLst>
                    <a:ext uri="{9D8B030D-6E8A-4147-A177-3AD203B41FA5}">
                      <a16:colId xmlns:a16="http://schemas.microsoft.com/office/drawing/2014/main" val="20000"/>
                    </a:ext>
                  </a:extLst>
                </a:gridCol>
                <a:gridCol w="1035685">
                  <a:extLst>
                    <a:ext uri="{9D8B030D-6E8A-4147-A177-3AD203B41FA5}">
                      <a16:colId xmlns:a16="http://schemas.microsoft.com/office/drawing/2014/main" val="20001"/>
                    </a:ext>
                  </a:extLst>
                </a:gridCol>
                <a:gridCol w="442594">
                  <a:extLst>
                    <a:ext uri="{9D8B030D-6E8A-4147-A177-3AD203B41FA5}">
                      <a16:colId xmlns:a16="http://schemas.microsoft.com/office/drawing/2014/main" val="20002"/>
                    </a:ext>
                  </a:extLst>
                </a:gridCol>
                <a:gridCol w="893444">
                  <a:extLst>
                    <a:ext uri="{9D8B030D-6E8A-4147-A177-3AD203B41FA5}">
                      <a16:colId xmlns:a16="http://schemas.microsoft.com/office/drawing/2014/main" val="20003"/>
                    </a:ext>
                  </a:extLst>
                </a:gridCol>
              </a:tblGrid>
              <a:tr h="176530">
                <a:tc>
                  <a:txBody>
                    <a:bodyPr/>
                    <a:lstStyle/>
                    <a:p>
                      <a:pPr marL="78105">
                        <a:lnSpc>
                          <a:spcPts val="1190"/>
                        </a:lnSpc>
                      </a:pPr>
                      <a:r>
                        <a:rPr sz="1100" spc="-25" dirty="0">
                          <a:latin typeface="Arial"/>
                          <a:cs typeface="Arial"/>
                        </a:rPr>
                        <a:t>Method</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ts val="1190"/>
                        </a:lnSpc>
                      </a:pPr>
                      <a:r>
                        <a:rPr sz="1100" spc="-15" dirty="0">
                          <a:latin typeface="Arial"/>
                          <a:cs typeface="Arial"/>
                        </a:rPr>
                        <a:t>Validity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470">
                        <a:lnSpc>
                          <a:spcPts val="1190"/>
                        </a:lnSpc>
                      </a:pPr>
                      <a:r>
                        <a:rPr sz="1100" spc="-40" dirty="0">
                          <a:latin typeface="Times New Roman" panose="02020603050405020304" pitchFamily="18" charset="0"/>
                          <a:cs typeface="Times New Roman" panose="02020603050405020304" pitchFamily="18" charset="0"/>
                        </a:rPr>
                        <a:t>ATIS</a:t>
                      </a:r>
                      <a:endParaRPr sz="1100">
                        <a:latin typeface="Times New Roman" panose="02020603050405020304" pitchFamily="18" charset="0"/>
                        <a:cs typeface="Times New Roman" panose="02020603050405020304" pitchFamily="18"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75" algn="ctr">
                        <a:lnSpc>
                          <a:spcPts val="1190"/>
                        </a:lnSpc>
                      </a:pPr>
                      <a:r>
                        <a:rPr sz="1100" spc="150" dirty="0">
                          <a:latin typeface="Times New Roman"/>
                          <a:cs typeface="Times New Roman"/>
                        </a:rPr>
                        <a:t>Overnight</a:t>
                      </a: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76530">
                <a:tc rowSpan="2">
                  <a:txBody>
                    <a:bodyPr/>
                    <a:lstStyle/>
                    <a:p>
                      <a:pPr marL="78105">
                        <a:lnSpc>
                          <a:spcPts val="1190"/>
                        </a:lnSpc>
                      </a:pPr>
                      <a:r>
                        <a:rPr sz="1100" spc="225" dirty="0">
                          <a:latin typeface="Times New Roman"/>
                          <a:cs typeface="Times New Roman"/>
                        </a:rPr>
                        <a:t>Att</a:t>
                      </a:r>
                      <a:endParaRPr sz="1100">
                        <a:latin typeface="Times New Roman"/>
                        <a:cs typeface="Times New Roman"/>
                      </a:endParaRPr>
                    </a:p>
                    <a:p>
                      <a:pPr marL="234950">
                        <a:lnSpc>
                          <a:spcPct val="100000"/>
                        </a:lnSpc>
                        <a:spcBef>
                          <a:spcPts val="35"/>
                        </a:spcBef>
                      </a:pPr>
                      <a:r>
                        <a:rPr sz="1100" spc="300" dirty="0">
                          <a:latin typeface="Times New Roman"/>
                          <a:cs typeface="Times New Roman"/>
                        </a:rPr>
                        <a:t>+</a:t>
                      </a:r>
                      <a:r>
                        <a:rPr sz="1100" spc="95" dirty="0">
                          <a:latin typeface="Times New Roman"/>
                          <a:cs typeface="Times New Roman"/>
                        </a:rPr>
                        <a:t> </a:t>
                      </a:r>
                      <a:r>
                        <a:rPr sz="1100" spc="165" dirty="0">
                          <a:latin typeface="Times New Roman"/>
                          <a:cs typeface="Times New Roman"/>
                        </a:rPr>
                        <a:t>Dual</a:t>
                      </a: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6510" algn="ctr">
                        <a:lnSpc>
                          <a:spcPts val="1190"/>
                        </a:lnSpc>
                      </a:pPr>
                      <a:r>
                        <a:rPr sz="1100" i="1" spc="15" dirty="0">
                          <a:latin typeface="Arial"/>
                          <a:cs typeface="Arial"/>
                        </a:rPr>
                        <a:t>LM</a:t>
                      </a:r>
                      <a:r>
                        <a:rPr sz="1200" i="1" spc="22" baseline="-13888" dirty="0">
                          <a:latin typeface="Arial"/>
                          <a:cs typeface="Arial"/>
                        </a:rPr>
                        <a:t>lf</a:t>
                      </a:r>
                      <a:endParaRPr sz="1200" baseline="-13888">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9695">
                        <a:lnSpc>
                          <a:spcPts val="1190"/>
                        </a:lnSpc>
                      </a:pPr>
                      <a:r>
                        <a:rPr sz="1100" spc="-55" dirty="0">
                          <a:latin typeface="Arial"/>
                          <a:cs typeface="Arial"/>
                        </a:rPr>
                        <a:t>80.6</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190"/>
                        </a:lnSpc>
                      </a:pPr>
                      <a:r>
                        <a:rPr sz="1100" spc="-55" dirty="0">
                          <a:latin typeface="Arial"/>
                          <a:cs typeface="Arial"/>
                        </a:rPr>
                        <a:t>71.5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71450">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ts val="1150"/>
                        </a:lnSpc>
                      </a:pPr>
                      <a:r>
                        <a:rPr sz="1100" spc="-55" dirty="0">
                          <a:latin typeface="Arial"/>
                          <a:cs typeface="Arial"/>
                        </a:rPr>
                        <a:t>grammar</a:t>
                      </a:r>
                      <a:r>
                        <a:rPr sz="1100" spc="20" dirty="0">
                          <a:latin typeface="Arial"/>
                          <a:cs typeface="Arial"/>
                        </a:rPr>
                        <a:t> </a:t>
                      </a:r>
                      <a:r>
                        <a:rPr sz="1100" spc="-65" dirty="0">
                          <a:latin typeface="Arial"/>
                          <a:cs typeface="Arial"/>
                        </a:rPr>
                        <a:t>check</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7630">
                        <a:lnSpc>
                          <a:spcPts val="1150"/>
                        </a:lnSpc>
                      </a:pPr>
                      <a:r>
                        <a:rPr sz="1100" b="1" spc="-55" dirty="0">
                          <a:latin typeface="Trebuchet MS"/>
                          <a:cs typeface="Trebuchet MS"/>
                        </a:rPr>
                        <a:t>81.7</a:t>
                      </a:r>
                      <a:endParaRPr sz="11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150"/>
                        </a:lnSpc>
                      </a:pPr>
                      <a:r>
                        <a:rPr sz="1100" b="1" spc="-55" dirty="0">
                          <a:latin typeface="Trebuchet MS"/>
                          <a:cs typeface="Trebuchet MS"/>
                        </a:rPr>
                        <a:t>72.9</a:t>
                      </a:r>
                      <a:endParaRPr sz="11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76530">
                <a:tc rowSpan="2">
                  <a:txBody>
                    <a:bodyPr/>
                    <a:lstStyle/>
                    <a:p>
                      <a:pPr marL="78105">
                        <a:lnSpc>
                          <a:spcPts val="1190"/>
                        </a:lnSpc>
                      </a:pPr>
                      <a:r>
                        <a:rPr sz="1100" spc="250" dirty="0">
                          <a:latin typeface="Times New Roman"/>
                          <a:cs typeface="Times New Roman"/>
                        </a:rPr>
                        <a:t>AttPtr</a:t>
                      </a:r>
                      <a:endParaRPr sz="1100">
                        <a:latin typeface="Times New Roman"/>
                        <a:cs typeface="Times New Roman"/>
                      </a:endParaRPr>
                    </a:p>
                    <a:p>
                      <a:pPr marL="234950">
                        <a:lnSpc>
                          <a:spcPct val="100000"/>
                        </a:lnSpc>
                        <a:spcBef>
                          <a:spcPts val="35"/>
                        </a:spcBef>
                      </a:pPr>
                      <a:r>
                        <a:rPr sz="1100" spc="300" dirty="0">
                          <a:latin typeface="Times New Roman"/>
                          <a:cs typeface="Times New Roman"/>
                        </a:rPr>
                        <a:t>+</a:t>
                      </a:r>
                      <a:r>
                        <a:rPr sz="1100" spc="95" dirty="0">
                          <a:latin typeface="Times New Roman"/>
                          <a:cs typeface="Times New Roman"/>
                        </a:rPr>
                        <a:t> </a:t>
                      </a:r>
                      <a:r>
                        <a:rPr sz="1100" spc="165" dirty="0">
                          <a:latin typeface="Times New Roman"/>
                          <a:cs typeface="Times New Roman"/>
                        </a:rPr>
                        <a:t>Dual</a:t>
                      </a:r>
                      <a:endParaRPr sz="11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6510" algn="ctr">
                        <a:lnSpc>
                          <a:spcPts val="1190"/>
                        </a:lnSpc>
                      </a:pPr>
                      <a:r>
                        <a:rPr sz="1100" i="1" spc="15" dirty="0">
                          <a:latin typeface="Arial"/>
                          <a:cs typeface="Arial"/>
                        </a:rPr>
                        <a:t>LM</a:t>
                      </a:r>
                      <a:r>
                        <a:rPr sz="1200" i="1" spc="22" baseline="-13888" dirty="0">
                          <a:latin typeface="Arial"/>
                          <a:cs typeface="Arial"/>
                        </a:rPr>
                        <a:t>lf</a:t>
                      </a:r>
                      <a:endParaRPr sz="1200" baseline="-13888">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9695">
                        <a:lnSpc>
                          <a:spcPts val="1190"/>
                        </a:lnSpc>
                      </a:pPr>
                      <a:r>
                        <a:rPr sz="1100" spc="-55" dirty="0">
                          <a:latin typeface="Arial"/>
                          <a:cs typeface="Arial"/>
                        </a:rPr>
                        <a:t>86.2</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190"/>
                        </a:lnSpc>
                      </a:pPr>
                      <a:r>
                        <a:rPr sz="1100" spc="-55" dirty="0">
                          <a:latin typeface="Arial"/>
                          <a:cs typeface="Arial"/>
                        </a:rPr>
                        <a:t>71.4</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71450">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810" algn="ctr">
                        <a:lnSpc>
                          <a:spcPts val="1150"/>
                        </a:lnSpc>
                      </a:pPr>
                      <a:r>
                        <a:rPr sz="1100" spc="-55" dirty="0">
                          <a:latin typeface="Arial"/>
                          <a:cs typeface="Arial"/>
                        </a:rPr>
                        <a:t>grammar</a:t>
                      </a:r>
                      <a:r>
                        <a:rPr sz="1100" spc="20" dirty="0">
                          <a:latin typeface="Arial"/>
                          <a:cs typeface="Arial"/>
                        </a:rPr>
                        <a:t> </a:t>
                      </a:r>
                      <a:r>
                        <a:rPr sz="1100" spc="-65" dirty="0">
                          <a:latin typeface="Arial"/>
                          <a:cs typeface="Arial"/>
                        </a:rPr>
                        <a:t>check</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7630">
                        <a:lnSpc>
                          <a:spcPts val="1150"/>
                        </a:lnSpc>
                      </a:pPr>
                      <a:r>
                        <a:rPr sz="1100" b="1" spc="-55" dirty="0">
                          <a:latin typeface="Trebuchet MS"/>
                          <a:cs typeface="Trebuchet MS"/>
                        </a:rPr>
                        <a:t>86.8</a:t>
                      </a:r>
                      <a:endParaRPr sz="11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gn="ctr">
                        <a:lnSpc>
                          <a:spcPts val="1150"/>
                        </a:lnSpc>
                      </a:pPr>
                      <a:r>
                        <a:rPr sz="1100" b="1" spc="-55" dirty="0">
                          <a:latin typeface="Trebuchet MS"/>
                          <a:cs typeface="Trebuchet MS"/>
                        </a:rPr>
                        <a:t>73.0</a:t>
                      </a:r>
                      <a:endParaRPr sz="1100">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347852" y="1892196"/>
            <a:ext cx="4070350" cy="655955"/>
          </a:xfrm>
          <a:prstGeom prst="rect">
            <a:avLst/>
          </a:prstGeom>
        </p:spPr>
        <p:txBody>
          <a:bodyPr vert="horz" wrap="square" lIns="0" tIns="55244" rIns="0" bIns="0" rtlCol="0">
            <a:spAutoFit/>
          </a:bodyPr>
          <a:lstStyle/>
          <a:p>
            <a:pPr marL="144780" indent="-132080">
              <a:lnSpc>
                <a:spcPct val="100000"/>
              </a:lnSpc>
              <a:spcBef>
                <a:spcPts val="434"/>
              </a:spcBef>
              <a:buClr>
                <a:srgbClr val="3333B2"/>
              </a:buClr>
              <a:buSzPct val="90909"/>
              <a:buFont typeface="Arial"/>
              <a:buChar char="•"/>
              <a:tabLst>
                <a:tab pos="145415" algn="l"/>
              </a:tabLst>
            </a:pPr>
            <a:r>
              <a:rPr sz="1100" spc="-55" dirty="0">
                <a:latin typeface="Arial"/>
                <a:cs typeface="Arial"/>
              </a:rPr>
              <a:t>labeled </a:t>
            </a:r>
            <a:r>
              <a:rPr sz="1100" spc="-35" dirty="0">
                <a:latin typeface="Arial"/>
                <a:cs typeface="Arial"/>
              </a:rPr>
              <a:t>data </a:t>
            </a:r>
            <a:r>
              <a:rPr sz="1100" spc="204" dirty="0">
                <a:latin typeface="Arial"/>
                <a:cs typeface="Arial"/>
              </a:rPr>
              <a:t>= </a:t>
            </a:r>
            <a:r>
              <a:rPr sz="1100" spc="-55" dirty="0">
                <a:latin typeface="Arial"/>
                <a:cs typeface="Arial"/>
              </a:rPr>
              <a:t>50%, unlabeled </a:t>
            </a:r>
            <a:r>
              <a:rPr sz="1100" spc="-35" dirty="0">
                <a:latin typeface="Arial"/>
                <a:cs typeface="Arial"/>
              </a:rPr>
              <a:t>data </a:t>
            </a:r>
            <a:r>
              <a:rPr sz="1100" spc="204" dirty="0">
                <a:latin typeface="Arial"/>
                <a:cs typeface="Arial"/>
              </a:rPr>
              <a:t>=</a:t>
            </a:r>
            <a:r>
              <a:rPr sz="1100" spc="405" dirty="0">
                <a:latin typeface="Arial"/>
                <a:cs typeface="Arial"/>
              </a:rPr>
              <a:t> </a:t>
            </a:r>
            <a:r>
              <a:rPr sz="1100" spc="-70" dirty="0">
                <a:latin typeface="Arial"/>
                <a:cs typeface="Arial"/>
              </a:rPr>
              <a:t>50%</a:t>
            </a:r>
            <a:endParaRPr sz="1100">
              <a:latin typeface="Arial"/>
              <a:cs typeface="Arial"/>
            </a:endParaRPr>
          </a:p>
          <a:p>
            <a:pPr marL="144780" indent="-132080">
              <a:lnSpc>
                <a:spcPct val="100000"/>
              </a:lnSpc>
              <a:spcBef>
                <a:spcPts val="334"/>
              </a:spcBef>
              <a:buClr>
                <a:srgbClr val="3333B2"/>
              </a:buClr>
              <a:buSzPct val="90909"/>
              <a:buChar char="•"/>
              <a:tabLst>
                <a:tab pos="145415" algn="l"/>
              </a:tabLst>
            </a:pPr>
            <a:r>
              <a:rPr sz="1100" i="1" spc="15" dirty="0">
                <a:latin typeface="Arial"/>
                <a:cs typeface="Arial"/>
              </a:rPr>
              <a:t>LM</a:t>
            </a:r>
            <a:r>
              <a:rPr sz="1200" i="1" spc="22" baseline="-13888" dirty="0">
                <a:latin typeface="Arial"/>
                <a:cs typeface="Arial"/>
              </a:rPr>
              <a:t>lf </a:t>
            </a:r>
            <a:r>
              <a:rPr sz="1100" spc="-90" dirty="0">
                <a:latin typeface="Arial"/>
                <a:cs typeface="Arial"/>
              </a:rPr>
              <a:t>means </a:t>
            </a:r>
            <a:r>
              <a:rPr sz="1100" spc="-60" dirty="0">
                <a:latin typeface="Arial"/>
                <a:cs typeface="Arial"/>
              </a:rPr>
              <a:t>using </a:t>
            </a:r>
            <a:r>
              <a:rPr sz="1100" spc="-90" dirty="0">
                <a:latin typeface="Arial"/>
                <a:cs typeface="Arial"/>
              </a:rPr>
              <a:t>a </a:t>
            </a:r>
            <a:r>
              <a:rPr sz="1100" spc="-35" dirty="0">
                <a:latin typeface="Arial"/>
                <a:cs typeface="Arial"/>
              </a:rPr>
              <a:t>logical </a:t>
            </a:r>
            <a:r>
              <a:rPr sz="1100" spc="-30" dirty="0">
                <a:latin typeface="Arial"/>
                <a:cs typeface="Arial"/>
              </a:rPr>
              <a:t>form </a:t>
            </a:r>
            <a:r>
              <a:rPr sz="1100" spc="-65" dirty="0">
                <a:latin typeface="Arial"/>
                <a:cs typeface="Arial"/>
              </a:rPr>
              <a:t>language </a:t>
            </a:r>
            <a:r>
              <a:rPr sz="1100" spc="-50" dirty="0">
                <a:latin typeface="Arial"/>
                <a:cs typeface="Arial"/>
              </a:rPr>
              <a:t>model </a:t>
            </a:r>
            <a:r>
              <a:rPr sz="1100" spc="-25" dirty="0">
                <a:latin typeface="Arial"/>
                <a:cs typeface="Arial"/>
              </a:rPr>
              <a:t>for </a:t>
            </a:r>
            <a:r>
              <a:rPr sz="1100" spc="-20" dirty="0">
                <a:latin typeface="Arial"/>
                <a:cs typeface="Arial"/>
              </a:rPr>
              <a:t>validity</a:t>
            </a:r>
            <a:r>
              <a:rPr sz="1100" spc="-85" dirty="0">
                <a:latin typeface="Arial"/>
                <a:cs typeface="Arial"/>
              </a:rPr>
              <a:t> </a:t>
            </a:r>
            <a:r>
              <a:rPr sz="1100" spc="-65" dirty="0">
                <a:latin typeface="Arial"/>
                <a:cs typeface="Arial"/>
              </a:rPr>
              <a:t>reward</a:t>
            </a:r>
            <a:endParaRPr sz="1100">
              <a:latin typeface="Arial"/>
              <a:cs typeface="Arial"/>
            </a:endParaRPr>
          </a:p>
          <a:p>
            <a:pPr marL="144780" indent="-132080">
              <a:lnSpc>
                <a:spcPct val="100000"/>
              </a:lnSpc>
              <a:spcBef>
                <a:spcPts val="330"/>
              </a:spcBef>
              <a:buClr>
                <a:srgbClr val="3333B2"/>
              </a:buClr>
              <a:buSzPct val="90909"/>
              <a:buFont typeface="Arial"/>
              <a:buChar char="•"/>
              <a:tabLst>
                <a:tab pos="145415" algn="l"/>
              </a:tabLst>
            </a:pPr>
            <a:r>
              <a:rPr sz="1100" spc="-25" dirty="0">
                <a:latin typeface="Arial"/>
                <a:cs typeface="Arial"/>
              </a:rPr>
              <a:t>“grammar check” </a:t>
            </a:r>
            <a:r>
              <a:rPr sz="1100" spc="-90" dirty="0">
                <a:latin typeface="Arial"/>
                <a:cs typeface="Arial"/>
              </a:rPr>
              <a:t>means </a:t>
            </a:r>
            <a:r>
              <a:rPr sz="1100" spc="-60" dirty="0">
                <a:latin typeface="Arial"/>
                <a:cs typeface="Arial"/>
              </a:rPr>
              <a:t>using </a:t>
            </a:r>
            <a:r>
              <a:rPr sz="1100" spc="-30" dirty="0">
                <a:latin typeface="Arial"/>
                <a:cs typeface="Arial"/>
              </a:rPr>
              <a:t>the structure </a:t>
            </a:r>
            <a:r>
              <a:rPr sz="1100" spc="-65" dirty="0">
                <a:latin typeface="Arial"/>
                <a:cs typeface="Arial"/>
              </a:rPr>
              <a:t>and </a:t>
            </a:r>
            <a:r>
              <a:rPr sz="1100" spc="-55" dirty="0">
                <a:latin typeface="Arial"/>
                <a:cs typeface="Arial"/>
              </a:rPr>
              <a:t>semantic</a:t>
            </a:r>
            <a:r>
              <a:rPr sz="1100" spc="70" dirty="0">
                <a:latin typeface="Arial"/>
                <a:cs typeface="Arial"/>
              </a:rPr>
              <a:t> </a:t>
            </a:r>
            <a:r>
              <a:rPr sz="1100" spc="-65" dirty="0">
                <a:latin typeface="Arial"/>
                <a:cs typeface="Arial"/>
              </a:rPr>
              <a:t>check</a:t>
            </a:r>
            <a:endParaRPr sz="1100">
              <a:latin typeface="Arial"/>
              <a:cs typeface="Arial"/>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2"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28</a:t>
            </a:fld>
            <a:r>
              <a:rPr spc="-20" dirty="0"/>
              <a:t> </a:t>
            </a:r>
            <a:r>
              <a:rPr spc="150" dirty="0"/>
              <a:t>/</a:t>
            </a:r>
            <a:r>
              <a:rPr spc="40" dirty="0"/>
              <a:t> </a:t>
            </a:r>
            <a:r>
              <a:rPr spc="-20" dirty="0"/>
              <a:t>28</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947545"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Arial"/>
                <a:cs typeface="Arial"/>
              </a:rPr>
              <a:t>What </a:t>
            </a:r>
            <a:r>
              <a:rPr sz="1400" spc="-75" dirty="0">
                <a:solidFill>
                  <a:srgbClr val="FFFFFF"/>
                </a:solidFill>
                <a:latin typeface="Arial"/>
                <a:cs typeface="Arial"/>
              </a:rPr>
              <a:t>is </a:t>
            </a:r>
            <a:r>
              <a:rPr sz="1400" spc="-60" dirty="0">
                <a:solidFill>
                  <a:srgbClr val="FFFFFF"/>
                </a:solidFill>
                <a:latin typeface="Arial"/>
                <a:cs typeface="Arial"/>
              </a:rPr>
              <a:t>Semantic</a:t>
            </a:r>
            <a:r>
              <a:rPr sz="1400" spc="-30" dirty="0">
                <a:solidFill>
                  <a:srgbClr val="FFFFFF"/>
                </a:solidFill>
                <a:latin typeface="Arial"/>
                <a:cs typeface="Arial"/>
              </a:rPr>
              <a:t> </a:t>
            </a:r>
            <a:r>
              <a:rPr sz="1400" spc="-75" dirty="0">
                <a:solidFill>
                  <a:srgbClr val="FFFFFF"/>
                </a:solidFill>
                <a:latin typeface="Arial"/>
                <a:cs typeface="Arial"/>
              </a:rPr>
              <a:t>Parsing</a:t>
            </a:r>
            <a:endParaRPr sz="1400">
              <a:latin typeface="Arial"/>
              <a:cs typeface="Arial"/>
            </a:endParaRPr>
          </a:p>
        </p:txBody>
      </p:sp>
      <p:sp>
        <p:nvSpPr>
          <p:cNvPr id="4" name="object 4"/>
          <p:cNvSpPr/>
          <p:nvPr/>
        </p:nvSpPr>
        <p:spPr>
          <a:xfrm>
            <a:off x="592477" y="541718"/>
            <a:ext cx="4606602" cy="239763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solidFill>
                <a:schemeClr val="bg1"/>
              </a:solidFill>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3</a:t>
            </a:fld>
            <a:r>
              <a:rPr spc="-20" dirty="0"/>
              <a:t> </a:t>
            </a:r>
            <a:r>
              <a:rPr spc="150" dirty="0"/>
              <a:t>/</a:t>
            </a:r>
            <a:r>
              <a:rPr spc="40" dirty="0"/>
              <a:t> </a:t>
            </a:r>
            <a:r>
              <a:rPr spc="-20" dirty="0"/>
              <a:t>28</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2058670" cy="244475"/>
          </a:xfrm>
          <a:prstGeom prst="rect">
            <a:avLst/>
          </a:prstGeom>
        </p:spPr>
        <p:txBody>
          <a:bodyPr vert="horz" wrap="square" lIns="0" tIns="17145" rIns="0" bIns="0" rtlCol="0">
            <a:spAutoFit/>
          </a:bodyPr>
          <a:lstStyle/>
          <a:p>
            <a:pPr marL="12700">
              <a:lnSpc>
                <a:spcPct val="100000"/>
              </a:lnSpc>
              <a:spcBef>
                <a:spcPts val="135"/>
              </a:spcBef>
            </a:pPr>
            <a:r>
              <a:rPr spc="-45" dirty="0"/>
              <a:t>Bottlenecks </a:t>
            </a:r>
            <a:r>
              <a:rPr spc="-40" dirty="0"/>
              <a:t>1: data</a:t>
            </a:r>
            <a:r>
              <a:rPr spc="-240" dirty="0"/>
              <a:t> </a:t>
            </a:r>
            <a:r>
              <a:rPr spc="-55" dirty="0"/>
              <a:t>hungry</a:t>
            </a:r>
          </a:p>
        </p:txBody>
      </p:sp>
      <p:sp>
        <p:nvSpPr>
          <p:cNvPr id="3" name="object 3"/>
          <p:cNvSpPr txBox="1"/>
          <p:nvPr/>
        </p:nvSpPr>
        <p:spPr>
          <a:xfrm>
            <a:off x="347852" y="455014"/>
            <a:ext cx="3582035" cy="191770"/>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sz="1100" spc="-55" dirty="0">
                <a:latin typeface="Arial"/>
                <a:cs typeface="Arial"/>
              </a:rPr>
              <a:t>Semantic </a:t>
            </a:r>
            <a:r>
              <a:rPr sz="1100" spc="-30" dirty="0">
                <a:latin typeface="Arial"/>
                <a:cs typeface="Arial"/>
              </a:rPr>
              <a:t>annotation </a:t>
            </a:r>
            <a:r>
              <a:rPr sz="1100" spc="-60" dirty="0">
                <a:latin typeface="Arial"/>
                <a:cs typeface="Arial"/>
              </a:rPr>
              <a:t>is </a:t>
            </a:r>
            <a:r>
              <a:rPr sz="1100" spc="-45" dirty="0">
                <a:latin typeface="Arial"/>
                <a:cs typeface="Arial"/>
              </a:rPr>
              <a:t>labor-intensive </a:t>
            </a:r>
            <a:r>
              <a:rPr sz="1100" spc="-65" dirty="0">
                <a:latin typeface="Arial"/>
                <a:cs typeface="Arial"/>
              </a:rPr>
              <a:t>and</a:t>
            </a:r>
            <a:r>
              <a:rPr sz="1100" spc="65" dirty="0">
                <a:latin typeface="Arial"/>
                <a:cs typeface="Arial"/>
              </a:rPr>
              <a:t> </a:t>
            </a:r>
            <a:r>
              <a:rPr sz="1100" spc="-45" dirty="0">
                <a:latin typeface="Arial"/>
                <a:cs typeface="Arial"/>
              </a:rPr>
              <a:t>time-consuming</a:t>
            </a:r>
            <a:endParaRPr sz="1100">
              <a:latin typeface="Arial"/>
              <a:cs typeface="Arial"/>
            </a:endParaRPr>
          </a:p>
        </p:txBody>
      </p:sp>
      <p:sp>
        <p:nvSpPr>
          <p:cNvPr id="4" name="object 4"/>
          <p:cNvSpPr/>
          <p:nvPr/>
        </p:nvSpPr>
        <p:spPr>
          <a:xfrm>
            <a:off x="762334" y="845763"/>
            <a:ext cx="4218415" cy="173340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95399" y="2720903"/>
            <a:ext cx="2769235" cy="177800"/>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Arial"/>
                <a:cs typeface="Arial"/>
              </a:rPr>
              <a:t>Figure:</a:t>
            </a:r>
            <a:r>
              <a:rPr sz="1000" spc="-30" dirty="0">
                <a:latin typeface="Arial"/>
                <a:cs typeface="Arial"/>
              </a:rPr>
              <a:t>Training </a:t>
            </a:r>
            <a:r>
              <a:rPr sz="1000" spc="-60" dirty="0">
                <a:latin typeface="Arial"/>
                <a:cs typeface="Arial"/>
              </a:rPr>
              <a:t>example </a:t>
            </a:r>
            <a:r>
              <a:rPr sz="1000" spc="-20" dirty="0">
                <a:latin typeface="Arial"/>
                <a:cs typeface="Arial"/>
              </a:rPr>
              <a:t>from </a:t>
            </a:r>
            <a:r>
              <a:rPr sz="1000" spc="-40" dirty="0">
                <a:latin typeface="Arial"/>
                <a:cs typeface="Arial"/>
              </a:rPr>
              <a:t>dataset</a:t>
            </a:r>
            <a:r>
              <a:rPr sz="1000" spc="145" dirty="0">
                <a:latin typeface="Arial"/>
                <a:cs typeface="Arial"/>
              </a:rPr>
              <a:t> </a:t>
            </a:r>
            <a:r>
              <a:rPr sz="1000" spc="140" dirty="0">
                <a:latin typeface="Times New Roman"/>
                <a:cs typeface="Times New Roman"/>
              </a:rPr>
              <a:t>Overnight</a:t>
            </a:r>
            <a:endParaRPr sz="1000">
              <a:latin typeface="Times New Roman"/>
              <a:cs typeface="Times New Roman"/>
            </a:endParaRPr>
          </a:p>
        </p:txBody>
      </p:sp>
      <p:sp>
        <p:nvSpPr>
          <p:cNvPr id="6" name="object 6"/>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1" name="object 11"/>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4</a:t>
            </a:fld>
            <a:r>
              <a:rPr spc="-20" dirty="0"/>
              <a:t> </a:t>
            </a:r>
            <a:r>
              <a:rPr spc="150" dirty="0"/>
              <a:t>/</a:t>
            </a:r>
            <a:r>
              <a:rPr spc="40" dirty="0"/>
              <a:t> </a:t>
            </a:r>
            <a:r>
              <a:rPr spc="-20" dirty="0"/>
              <a:t>28</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928620" cy="57594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Arial"/>
                <a:cs typeface="Arial"/>
              </a:rPr>
              <a:t>Bottlenecks </a:t>
            </a:r>
            <a:r>
              <a:rPr sz="1400" spc="-40" dirty="0">
                <a:solidFill>
                  <a:srgbClr val="FFFFFF"/>
                </a:solidFill>
                <a:latin typeface="Arial"/>
                <a:cs typeface="Arial"/>
              </a:rPr>
              <a:t>2: </a:t>
            </a:r>
            <a:r>
              <a:rPr sz="1400" spc="-60" dirty="0">
                <a:solidFill>
                  <a:srgbClr val="FFFFFF"/>
                </a:solidFill>
                <a:latin typeface="Arial"/>
                <a:cs typeface="Arial"/>
              </a:rPr>
              <a:t>constrained</a:t>
            </a:r>
            <a:r>
              <a:rPr sz="1400" spc="-210" dirty="0">
                <a:solidFill>
                  <a:srgbClr val="FFFFFF"/>
                </a:solidFill>
                <a:latin typeface="Arial"/>
                <a:cs typeface="Arial"/>
              </a:rPr>
              <a:t> </a:t>
            </a:r>
            <a:r>
              <a:rPr sz="1400" spc="-65" dirty="0">
                <a:solidFill>
                  <a:srgbClr val="FFFFFF"/>
                </a:solidFill>
                <a:latin typeface="Arial"/>
                <a:cs typeface="Arial"/>
              </a:rPr>
              <a:t>decoding</a:t>
            </a:r>
            <a:endParaRPr sz="1400">
              <a:latin typeface="Arial"/>
              <a:cs typeface="Arial"/>
            </a:endParaRPr>
          </a:p>
          <a:p>
            <a:pPr>
              <a:lnSpc>
                <a:spcPct val="100000"/>
              </a:lnSpc>
              <a:spcBef>
                <a:spcPts val="35"/>
              </a:spcBef>
            </a:pPr>
            <a:endParaRPr sz="1100">
              <a:latin typeface="Times New Roman"/>
              <a:cs typeface="Times New Roman"/>
            </a:endParaRPr>
          </a:p>
          <a:p>
            <a:pPr marL="397510" indent="-132715">
              <a:lnSpc>
                <a:spcPct val="100000"/>
              </a:lnSpc>
              <a:buClr>
                <a:srgbClr val="3333B2"/>
              </a:buClr>
              <a:buSzPct val="90909"/>
              <a:buFont typeface="Arial"/>
              <a:buChar char="•"/>
              <a:tabLst>
                <a:tab pos="398145" algn="l"/>
              </a:tabLst>
            </a:pPr>
            <a:r>
              <a:rPr sz="1100" spc="-5" dirty="0">
                <a:latin typeface="Arial"/>
                <a:cs typeface="Arial"/>
              </a:rPr>
              <a:t>Output </a:t>
            </a:r>
            <a:r>
              <a:rPr sz="1100" spc="-95" dirty="0">
                <a:latin typeface="Arial"/>
                <a:cs typeface="Arial"/>
              </a:rPr>
              <a:t>space </a:t>
            </a:r>
            <a:r>
              <a:rPr sz="1100" spc="-55" dirty="0">
                <a:latin typeface="Arial"/>
                <a:cs typeface="Arial"/>
              </a:rPr>
              <a:t>should </a:t>
            </a:r>
            <a:r>
              <a:rPr sz="1100" spc="-75" dirty="0">
                <a:latin typeface="Arial"/>
                <a:cs typeface="Arial"/>
              </a:rPr>
              <a:t>be </a:t>
            </a:r>
            <a:r>
              <a:rPr sz="1100" spc="-5" dirty="0">
                <a:latin typeface="Arial"/>
                <a:cs typeface="Arial"/>
              </a:rPr>
              <a:t>strictly</a:t>
            </a:r>
            <a:r>
              <a:rPr sz="1100" spc="25" dirty="0">
                <a:latin typeface="Arial"/>
                <a:cs typeface="Arial"/>
              </a:rPr>
              <a:t> </a:t>
            </a:r>
            <a:r>
              <a:rPr sz="1100" spc="-50" dirty="0">
                <a:latin typeface="Arial"/>
                <a:cs typeface="Arial"/>
              </a:rPr>
              <a:t>constrained</a:t>
            </a:r>
            <a:endParaRPr sz="1100">
              <a:latin typeface="Arial"/>
              <a:cs typeface="Arial"/>
            </a:endParaRPr>
          </a:p>
        </p:txBody>
      </p:sp>
      <p:sp>
        <p:nvSpPr>
          <p:cNvPr id="4" name="object 4"/>
          <p:cNvSpPr/>
          <p:nvPr/>
        </p:nvSpPr>
        <p:spPr>
          <a:xfrm>
            <a:off x="807513" y="802219"/>
            <a:ext cx="4158883" cy="21519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5</a:t>
            </a:fld>
            <a:r>
              <a:rPr spc="-20" dirty="0"/>
              <a:t> </a:t>
            </a:r>
            <a:r>
              <a:rPr spc="150" dirty="0"/>
              <a:t>/</a:t>
            </a:r>
            <a:r>
              <a:rPr spc="40" dirty="0"/>
              <a:t> </a:t>
            </a:r>
            <a:r>
              <a:rPr spc="-20" dirty="0"/>
              <a:t>28</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chemeClr val="bg1">
                  <a:lumMod val="85000"/>
                </a:schemeClr>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sz="1100" spc="-35">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Dual </a:t>
            </a:r>
            <a:r>
              <a:rPr sz="1100" spc="-55" dirty="0">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Learning </a:t>
            </a:r>
            <a:r>
              <a:rPr sz="1100" spc="-60" dirty="0">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Framework </a:t>
            </a:r>
            <a:r>
              <a:rPr sz="1100" spc="-25" dirty="0">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for </a:t>
            </a:r>
            <a:r>
              <a:rPr sz="1100" spc="-55" dirty="0">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Semantic </a:t>
            </a:r>
            <a:r>
              <a:rPr sz="1100" spc="-60">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Parsing </a:t>
            </a:r>
            <a:r>
              <a:rPr sz="1100" spc="-60">
                <a:solidFill>
                  <a:srgbClr val="3B3BFF"/>
                </a:solidFill>
                <a:latin typeface="Arial"/>
                <a:cs typeface="Arial"/>
              </a:rPr>
              <a:t> </a:t>
            </a:r>
            <a:endParaRPr lang="en-US" altLang="zh-CN" sz="1100" spc="-60">
              <a:solidFill>
                <a:srgbClr val="3B3BFF"/>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chemeClr val="bg1">
                  <a:lumMod val="85000"/>
                </a:schemeClr>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chemeClr val="bg1">
                    <a:lumMod val="85000"/>
                  </a:schemeClr>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chemeClr val="bg1">
                  <a:lumMod val="85000"/>
                </a:schemeClr>
              </a:solidFill>
              <a:latin typeface="Arial"/>
              <a:cs typeface="Arial"/>
            </a:endParaRPr>
          </a:p>
        </p:txBody>
      </p:sp>
      <p:sp>
        <p:nvSpPr>
          <p:cNvPr id="4" name="object 4"/>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9" name="object 9"/>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6"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6</a:t>
            </a:fld>
            <a:r>
              <a:rPr spc="-20" dirty="0"/>
              <a:t> </a:t>
            </a:r>
            <a:r>
              <a:rPr spc="150" dirty="0"/>
              <a:t>/</a:t>
            </a:r>
            <a:r>
              <a:rPr spc="40" dirty="0"/>
              <a:t> </a:t>
            </a:r>
            <a:r>
              <a:rPr spc="-20" dirty="0"/>
              <a:t>28</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736089"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FFFFFF"/>
                </a:solidFill>
                <a:latin typeface="Arial"/>
                <a:cs typeface="Arial"/>
              </a:rPr>
              <a:t>Our </a:t>
            </a:r>
            <a:r>
              <a:rPr sz="1400" spc="-40" dirty="0">
                <a:solidFill>
                  <a:srgbClr val="FFFFFF"/>
                </a:solidFill>
                <a:latin typeface="Arial"/>
                <a:cs typeface="Arial"/>
              </a:rPr>
              <a:t>method:</a:t>
            </a:r>
            <a:r>
              <a:rPr sz="1400" spc="290" dirty="0">
                <a:solidFill>
                  <a:srgbClr val="FFFFFF"/>
                </a:solidFill>
                <a:latin typeface="Arial"/>
                <a:cs typeface="Arial"/>
              </a:rPr>
              <a:t> </a:t>
            </a:r>
            <a:r>
              <a:rPr sz="1400" spc="-65" dirty="0">
                <a:solidFill>
                  <a:srgbClr val="FFFFFF"/>
                </a:solidFill>
                <a:latin typeface="Arial"/>
                <a:cs typeface="Arial"/>
              </a:rPr>
              <a:t>Overview</a:t>
            </a:r>
            <a:endParaRPr sz="1400">
              <a:latin typeface="Arial"/>
              <a:cs typeface="Arial"/>
            </a:endParaRPr>
          </a:p>
        </p:txBody>
      </p:sp>
      <p:sp>
        <p:nvSpPr>
          <p:cNvPr id="4" name="object 4"/>
          <p:cNvSpPr/>
          <p:nvPr/>
        </p:nvSpPr>
        <p:spPr>
          <a:xfrm>
            <a:off x="921193" y="616692"/>
            <a:ext cx="4012918" cy="22632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7</a:t>
            </a:fld>
            <a:r>
              <a:rPr spc="-20" dirty="0"/>
              <a:t> </a:t>
            </a:r>
            <a:r>
              <a:rPr spc="150" dirty="0"/>
              <a:t>/</a:t>
            </a:r>
            <a:r>
              <a:rPr spc="40" dirty="0"/>
              <a:t> </a:t>
            </a:r>
            <a:r>
              <a:rPr spc="-20" dirty="0"/>
              <a:t>28</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736089"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FFFFFF"/>
                </a:solidFill>
                <a:latin typeface="Arial"/>
                <a:cs typeface="Arial"/>
              </a:rPr>
              <a:t>Our </a:t>
            </a:r>
            <a:r>
              <a:rPr sz="1400" spc="-40" dirty="0">
                <a:solidFill>
                  <a:srgbClr val="FFFFFF"/>
                </a:solidFill>
                <a:latin typeface="Arial"/>
                <a:cs typeface="Arial"/>
              </a:rPr>
              <a:t>method:</a:t>
            </a:r>
            <a:r>
              <a:rPr sz="1400" spc="290" dirty="0">
                <a:solidFill>
                  <a:srgbClr val="FFFFFF"/>
                </a:solidFill>
                <a:latin typeface="Arial"/>
                <a:cs typeface="Arial"/>
              </a:rPr>
              <a:t> </a:t>
            </a:r>
            <a:r>
              <a:rPr sz="1400" spc="-65" dirty="0">
                <a:solidFill>
                  <a:srgbClr val="FFFFFF"/>
                </a:solidFill>
                <a:latin typeface="Arial"/>
                <a:cs typeface="Arial"/>
              </a:rPr>
              <a:t>Overview</a:t>
            </a:r>
            <a:endParaRPr sz="1400">
              <a:latin typeface="Arial"/>
              <a:cs typeface="Arial"/>
            </a:endParaRPr>
          </a:p>
        </p:txBody>
      </p:sp>
      <p:sp>
        <p:nvSpPr>
          <p:cNvPr id="4" name="object 4"/>
          <p:cNvSpPr/>
          <p:nvPr/>
        </p:nvSpPr>
        <p:spPr>
          <a:xfrm>
            <a:off x="482422" y="473294"/>
            <a:ext cx="4795191" cy="262709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8</a:t>
            </a:fld>
            <a:r>
              <a:rPr spc="-20" dirty="0"/>
              <a:t> </a:t>
            </a:r>
            <a:r>
              <a:rPr spc="150" dirty="0"/>
              <a:t>/</a:t>
            </a:r>
            <a:r>
              <a:rPr spc="40" dirty="0"/>
              <a:t> </a:t>
            </a:r>
            <a:r>
              <a:rPr spc="-20" dirty="0"/>
              <a:t>28</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176145"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FFFFFF"/>
                </a:solidFill>
                <a:latin typeface="Arial"/>
                <a:cs typeface="Arial"/>
              </a:rPr>
              <a:t>Training </a:t>
            </a:r>
            <a:r>
              <a:rPr sz="1400" spc="-60" dirty="0">
                <a:solidFill>
                  <a:srgbClr val="FFFFFF"/>
                </a:solidFill>
                <a:latin typeface="Arial"/>
                <a:cs typeface="Arial"/>
              </a:rPr>
              <a:t>Procedure: </a:t>
            </a:r>
            <a:r>
              <a:rPr sz="1400" spc="-80" dirty="0">
                <a:solidFill>
                  <a:srgbClr val="FFFFFF"/>
                </a:solidFill>
                <a:latin typeface="Arial"/>
                <a:cs typeface="Arial"/>
              </a:rPr>
              <a:t>3</a:t>
            </a:r>
            <a:r>
              <a:rPr sz="1400" spc="-229" dirty="0">
                <a:solidFill>
                  <a:srgbClr val="FFFFFF"/>
                </a:solidFill>
                <a:latin typeface="Arial"/>
                <a:cs typeface="Arial"/>
              </a:rPr>
              <a:t> </a:t>
            </a:r>
            <a:r>
              <a:rPr sz="1400" spc="-95" dirty="0">
                <a:solidFill>
                  <a:srgbClr val="FFFFFF"/>
                </a:solidFill>
                <a:latin typeface="Arial"/>
                <a:cs typeface="Arial"/>
              </a:rPr>
              <a:t>stages</a:t>
            </a:r>
            <a:endParaRPr sz="1400">
              <a:latin typeface="Arial"/>
              <a:cs typeface="Arial"/>
            </a:endParaRPr>
          </a:p>
        </p:txBody>
      </p:sp>
      <p:sp>
        <p:nvSpPr>
          <p:cNvPr id="4" name="object 4"/>
          <p:cNvSpPr/>
          <p:nvPr/>
        </p:nvSpPr>
        <p:spPr>
          <a:xfrm>
            <a:off x="489850" y="483137"/>
            <a:ext cx="4772866" cy="248486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919973"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839946" y="3130346"/>
            <a:ext cx="1920239" cy="10985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16510" rIns="0" bIns="0" rtlCol="0">
            <a:spAutoFit/>
          </a:body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0" name="object 10"/>
          <p:cNvSpPr txBox="1"/>
          <p:nvPr/>
        </p:nvSpPr>
        <p:spPr>
          <a:xfrm>
            <a:off x="2241232" y="3135783"/>
            <a:ext cx="1277620" cy="89768"/>
          </a:xfrm>
          <a:prstGeom prst="rect">
            <a:avLst/>
          </a:prstGeom>
        </p:spPr>
        <p:txBody>
          <a:bodyPr vert="horz" wrap="square" lIns="0" tIns="0" rIns="0" bIns="0" rtlCol="0">
            <a:spAutoFit/>
          </a:bodyPr>
          <a:lstStyle/>
          <a:p>
            <a:pPr marL="12700">
              <a:lnSpc>
                <a:spcPts val="675"/>
              </a:lnSpc>
            </a:pPr>
            <a:r>
              <a:rPr sz="600" spc="-1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Semantic </a:t>
            </a:r>
            <a:r>
              <a:rPr sz="600" spc="-2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Parsing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with </a:t>
            </a:r>
            <a:r>
              <a:rPr sz="60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Dual</a:t>
            </a:r>
            <a:r>
              <a:rPr sz="600" spc="50"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 </a:t>
            </a:r>
            <a:r>
              <a:rPr sz="600" spc="-15" dirty="0">
                <a:solidFill>
                  <a:schemeClr val="bg1"/>
                </a:solidFill>
                <a:latin typeface="Arial"/>
                <a:cs typeface="Arial"/>
                <a:hlinkClick r:id="rId4" action="ppaction://hlinksldjump">
                  <a:extLst>
                    <a:ext uri="{A12FA001-AC4F-418D-AE19-62706E023703}">
                      <ahyp:hlinkClr xmlns:ahyp="http://schemas.microsoft.com/office/drawing/2018/hyperlinkcolor" val="tx"/>
                    </a:ext>
                  </a:extLst>
                </a:hlinkClick>
              </a:rPr>
              <a:t>Learning</a:t>
            </a:r>
            <a:endParaRPr sz="600">
              <a:solidFill>
                <a:schemeClr val="bg1"/>
              </a:solidFill>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675"/>
              </a:lnSpc>
            </a:pPr>
            <a:fld id="{81D60167-4931-47E6-BA6A-407CBD079E47}" type="slidenum">
              <a:rPr spc="-20" dirty="0"/>
              <a:t>9</a:t>
            </a:fld>
            <a:r>
              <a:rPr spc="-20" dirty="0"/>
              <a:t> </a:t>
            </a:r>
            <a:r>
              <a:rPr spc="150" dirty="0"/>
              <a:t>/</a:t>
            </a:r>
            <a:r>
              <a:rPr spc="40" dirty="0"/>
              <a:t> </a:t>
            </a:r>
            <a:r>
              <a:rPr spc="-20" dirty="0"/>
              <a:t>28</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1856</Words>
  <Application>Microsoft Office PowerPoint</Application>
  <PresentationFormat>自定义</PresentationFormat>
  <Paragraphs>264</Paragraphs>
  <Slides>28</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Arial</vt:lpstr>
      <vt:lpstr>Calibri</vt:lpstr>
      <vt:lpstr>Times New Roman</vt:lpstr>
      <vt:lpstr>Trebuchet MS</vt:lpstr>
      <vt:lpstr>Office Theme</vt:lpstr>
      <vt:lpstr>PowerPoint 演示文稿</vt:lpstr>
      <vt:lpstr>Outline</vt:lpstr>
      <vt:lpstr>PowerPoint 演示文稿</vt:lpstr>
      <vt:lpstr>Bottlenecks 1: data hungry</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Synthesize more logical forms</vt:lpstr>
      <vt:lpstr>PowerPoint 演示文稿</vt:lpstr>
      <vt:lpstr>PowerPoint 演示文稿</vt:lpstr>
      <vt:lpstr>PowerPoint 演示文稿</vt:lpstr>
      <vt:lpstr>Outline</vt:lpstr>
      <vt:lpstr>Conclusion</vt:lpstr>
      <vt:lpstr>Thanks &amp; QA</vt:lpstr>
      <vt:lpstr>ReferencesI</vt:lpstr>
      <vt:lpstr>PowerPoint 演示文稿</vt:lpstr>
      <vt:lpstr>PowerPoint 演示文稿</vt:lpstr>
      <vt:lpstr>Semantic Parsing (Entity Mapping)</vt:lpstr>
      <vt:lpstr>Question Generation (Reverse Entity Mapping)</vt:lpstr>
      <vt:lpstr>Semi-supervised: vary ratio between labeled and unlabeled data</vt:lpstr>
      <vt:lpstr>Different choice for logical form validity reward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Parsing with Dual Learning  to——2019 ACL</dc:title>
  <dc:creator>Ruisheng Cao*, Su Zhu*, Chen Liu, Jieyu Li and Kai Yu</dc:creator>
  <cp:lastModifiedBy>瑞升 曹</cp:lastModifiedBy>
  <cp:revision>5</cp:revision>
  <dcterms:created xsi:type="dcterms:W3CDTF">2019-07-29T05:59:44Z</dcterms:created>
  <dcterms:modified xsi:type="dcterms:W3CDTF">2019-08-13T03:53:29Z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2019-07-28T00:00:00Z</vt:filetime>
  </property>
  <property fmtid="{D5CDD505-2E9C-101B-9397-08002B2CF9AE}" pid="3" name="Creator">
    <vt:lpwstr>LaTeX with Beamer class</vt:lpwstr>
  </property>
  <property fmtid="{D5CDD505-2E9C-101B-9397-08002B2CF9AE}" pid="4" name="LastSaved">
    <vt:filetime>2019-07-29T00:00:00Z</vt:filetime>
  </property>
</Properties>
</file>