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84" r:id="rId3"/>
    <p:sldId id="258" r:id="rId4"/>
    <p:sldId id="259" r:id="rId5"/>
    <p:sldId id="288" r:id="rId6"/>
    <p:sldId id="289" r:id="rId7"/>
    <p:sldId id="290" r:id="rId8"/>
    <p:sldId id="260" r:id="rId9"/>
    <p:sldId id="261" r:id="rId10"/>
    <p:sldId id="262" r:id="rId11"/>
    <p:sldId id="263" r:id="rId12"/>
    <p:sldId id="264" r:id="rId13"/>
    <p:sldId id="291" r:id="rId14"/>
    <p:sldId id="265" r:id="rId15"/>
    <p:sldId id="293" r:id="rId16"/>
    <p:sldId id="295" r:id="rId17"/>
    <p:sldId id="296" r:id="rId18"/>
    <p:sldId id="266" r:id="rId19"/>
    <p:sldId id="301" r:id="rId20"/>
    <p:sldId id="302" r:id="rId21"/>
    <p:sldId id="292" r:id="rId22"/>
    <p:sldId id="297" r:id="rId23"/>
    <p:sldId id="298" r:id="rId24"/>
    <p:sldId id="285" r:id="rId25"/>
    <p:sldId id="270" r:id="rId26"/>
    <p:sldId id="271" r:id="rId27"/>
    <p:sldId id="304" r:id="rId28"/>
    <p:sldId id="305" r:id="rId29"/>
    <p:sldId id="273" r:id="rId30"/>
    <p:sldId id="286" r:id="rId31"/>
    <p:sldId id="275" r:id="rId32"/>
    <p:sldId id="276" r:id="rId33"/>
    <p:sldId id="277" r:id="rId34"/>
  </p:sldIdLst>
  <p:sldSz cx="5765800" cy="3244850"/>
  <p:notesSz cx="5765800" cy="32448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3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81704" autoAdjust="0"/>
  </p:normalViewPr>
  <p:slideViewPr>
    <p:cSldViewPr>
      <p:cViewPr varScale="1">
        <p:scale>
          <a:sx n="113" d="100"/>
          <a:sy n="113" d="100"/>
        </p:scale>
        <p:origin x="1168"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498725" cy="16192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265488" y="0"/>
            <a:ext cx="2498725" cy="161925"/>
          </a:xfrm>
          <a:prstGeom prst="rect">
            <a:avLst/>
          </a:prstGeom>
        </p:spPr>
        <p:txBody>
          <a:bodyPr vert="horz" lIns="91440" tIns="45720" rIns="91440" bIns="45720" rtlCol="0"/>
          <a:lstStyle>
            <a:lvl1pPr algn="r">
              <a:defRPr sz="1200"/>
            </a:lvl1pPr>
          </a:lstStyle>
          <a:p>
            <a:fld id="{0CBA85D6-5F4E-4C38-B37B-681048731A9E}" type="datetimeFigureOut">
              <a:rPr lang="zh-CN" altLang="en-US" smtClean="0"/>
              <a:t>2020/6/18</a:t>
            </a:fld>
            <a:endParaRPr lang="zh-CN" altLang="en-US"/>
          </a:p>
        </p:txBody>
      </p:sp>
      <p:sp>
        <p:nvSpPr>
          <p:cNvPr id="4" name="幻灯片图像占位符 3"/>
          <p:cNvSpPr>
            <a:spLocks noGrp="1" noRot="1" noChangeAspect="1"/>
          </p:cNvSpPr>
          <p:nvPr>
            <p:ph type="sldImg" idx="2"/>
          </p:nvPr>
        </p:nvSpPr>
        <p:spPr>
          <a:xfrm>
            <a:off x="1911350" y="406400"/>
            <a:ext cx="1943100" cy="10937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576263" y="1562100"/>
            <a:ext cx="4613275" cy="1277938"/>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3082925"/>
            <a:ext cx="2498725" cy="16192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265488" y="3082925"/>
            <a:ext cx="2498725" cy="161925"/>
          </a:xfrm>
          <a:prstGeom prst="rect">
            <a:avLst/>
          </a:prstGeom>
        </p:spPr>
        <p:txBody>
          <a:bodyPr vert="horz" lIns="91440" tIns="45720" rIns="91440" bIns="45720" rtlCol="0" anchor="b"/>
          <a:lstStyle>
            <a:lvl1pPr algn="r">
              <a:defRPr sz="1200"/>
            </a:lvl1pPr>
          </a:lstStyle>
          <a:p>
            <a:fld id="{B316B59B-FB8C-4DB9-8D2A-B5054CAA978B}" type="slidenum">
              <a:rPr lang="zh-CN" altLang="en-US" smtClean="0"/>
              <a:t>‹#›</a:t>
            </a:fld>
            <a:endParaRPr lang="zh-CN" altLang="en-US"/>
          </a:p>
        </p:txBody>
      </p:sp>
    </p:spTree>
    <p:extLst>
      <p:ext uri="{BB962C8B-B14F-4D97-AF65-F5344CB8AC3E}">
        <p14:creationId xmlns:p14="http://schemas.microsoft.com/office/powerpoint/2010/main" val="1228420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effectLst/>
                <a:latin typeface="+mn-lt"/>
                <a:ea typeface="+mn-ea"/>
                <a:cs typeface="+mn-cs"/>
              </a:rPr>
              <a:t>Hello, everyone, it’s great honor to give this presentation. My name is Ruisheng Cao, from SpeechLab, Shanghai Jiao Tong University, China. Today, my topic is Unsupervised Dual Paraphrasing for Two-stage Semantic Parsing.</a:t>
            </a:r>
            <a:endParaRPr lang="zh-CN" altLang="zh-CN" sz="1200" kern="120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316B59B-FB8C-4DB9-8D2A-B5054CAA978B}" type="slidenum">
              <a:rPr lang="zh-CN" altLang="en-US" smtClean="0"/>
              <a:t>1</a:t>
            </a:fld>
            <a:endParaRPr lang="zh-CN" altLang="en-US"/>
          </a:p>
        </p:txBody>
      </p:sp>
    </p:spTree>
    <p:extLst>
      <p:ext uri="{BB962C8B-B14F-4D97-AF65-F5344CB8AC3E}">
        <p14:creationId xmlns:p14="http://schemas.microsoft.com/office/powerpoint/2010/main" val="4284702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effectLst/>
                <a:latin typeface="+mn-lt"/>
                <a:ea typeface="+mn-ea"/>
                <a:cs typeface="+mn-cs"/>
              </a:rPr>
              <a:t>In the pre-training phase, we also need to initialize the paraphrase model. We use denoising auto-encoder task in the hope that both models can recover the original input from the corrupted version. The noisy channels will be elaborated later. </a:t>
            </a:r>
            <a:endParaRPr lang="zh-CN" altLang="zh-CN" sz="1200" kern="120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316B59B-FB8C-4DB9-8D2A-B5054CAA978B}" type="slidenum">
              <a:rPr lang="zh-CN" altLang="en-US" smtClean="0"/>
              <a:t>12</a:t>
            </a:fld>
            <a:endParaRPr lang="zh-CN" altLang="en-US"/>
          </a:p>
        </p:txBody>
      </p:sp>
    </p:spTree>
    <p:extLst>
      <p:ext uri="{BB962C8B-B14F-4D97-AF65-F5344CB8AC3E}">
        <p14:creationId xmlns:p14="http://schemas.microsoft.com/office/powerpoint/2010/main" val="749850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effectLst/>
                <a:latin typeface="+mn-lt"/>
                <a:ea typeface="+mn-ea"/>
                <a:cs typeface="+mn-cs"/>
              </a:rPr>
              <a:t>Furthermore, some auxiliary models are also pretrained and saved for later usage, including language models for two types of utterances and a sentence classifier for style discrimination. </a:t>
            </a:r>
            <a:endParaRPr lang="zh-CN" altLang="zh-CN" sz="1200" kern="120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316B59B-FB8C-4DB9-8D2A-B5054CAA978B}" type="slidenum">
              <a:rPr lang="zh-CN" altLang="en-US" smtClean="0"/>
              <a:t>13</a:t>
            </a:fld>
            <a:endParaRPr lang="zh-CN" altLang="en-US"/>
          </a:p>
        </p:txBody>
      </p:sp>
    </p:spTree>
    <p:extLst>
      <p:ext uri="{BB962C8B-B14F-4D97-AF65-F5344CB8AC3E}">
        <p14:creationId xmlns:p14="http://schemas.microsoft.com/office/powerpoint/2010/main" val="1154033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effectLst/>
                <a:latin typeface="+mn-lt"/>
                <a:ea typeface="+mn-ea"/>
                <a:cs typeface="+mn-cs"/>
              </a:rPr>
              <a:t>After pretraining, the paraphrase model is just a noisy-copying model, we improve upon it by two self-training dual tasks, namely back-translation and dual reinforcement learning. We call this phase cycle learning. </a:t>
            </a:r>
            <a:endParaRPr lang="zh-CN" altLang="zh-CN" sz="1200" kern="120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5"/>
          </p:nvPr>
        </p:nvSpPr>
        <p:spPr/>
        <p:txBody>
          <a:bodyPr/>
          <a:lstStyle/>
          <a:p>
            <a:fld id="{B316B59B-FB8C-4DB9-8D2A-B5054CAA978B}" type="slidenum">
              <a:rPr lang="zh-CN" altLang="en-US" smtClean="0"/>
              <a:t>14</a:t>
            </a:fld>
            <a:endParaRPr lang="zh-CN" altLang="en-US"/>
          </a:p>
        </p:txBody>
      </p:sp>
    </p:spTree>
    <p:extLst>
      <p:ext uri="{BB962C8B-B14F-4D97-AF65-F5344CB8AC3E}">
        <p14:creationId xmlns:p14="http://schemas.microsoft.com/office/powerpoint/2010/main" val="2506532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effectLst/>
                <a:latin typeface="+mn-lt"/>
                <a:ea typeface="+mn-ea"/>
                <a:cs typeface="+mn-cs"/>
              </a:rPr>
              <a:t>In back-translation, we utilize the dual model to provide pseudo training samples for each other. This is common practice in unsupervised neural machine translation. </a:t>
            </a:r>
            <a:endParaRPr lang="zh-CN" altLang="zh-CN" sz="1200" kern="120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5"/>
          </p:nvPr>
        </p:nvSpPr>
        <p:spPr/>
        <p:txBody>
          <a:bodyPr/>
          <a:lstStyle/>
          <a:p>
            <a:fld id="{B316B59B-FB8C-4DB9-8D2A-B5054CAA978B}" type="slidenum">
              <a:rPr lang="zh-CN" altLang="en-US" smtClean="0"/>
              <a:t>15</a:t>
            </a:fld>
            <a:endParaRPr lang="zh-CN" altLang="en-US"/>
          </a:p>
        </p:txBody>
      </p:sp>
    </p:spTree>
    <p:extLst>
      <p:ext uri="{BB962C8B-B14F-4D97-AF65-F5344CB8AC3E}">
        <p14:creationId xmlns:p14="http://schemas.microsoft.com/office/powerpoint/2010/main" val="902397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a:solidFill>
                  <a:schemeClr val="tx1"/>
                </a:solidFill>
                <a:effectLst/>
                <a:latin typeface="+mn-lt"/>
                <a:ea typeface="+mn-ea"/>
                <a:cs typeface="+mn-cs"/>
              </a:rPr>
              <a:t>To encourage more exploration during cycle learning, we introduce the dual reinforcement learning strategy and optimize the system through policy gradient. Take natural language x as an example, we sample one output canonical utterance z, and evaluate the quality from different aspects.  Then the reinforce algorithm is employed to update parameters.</a:t>
            </a:r>
            <a:endParaRPr lang="zh-CN" altLang="zh-CN" sz="1200" kern="120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316B59B-FB8C-4DB9-8D2A-B5054CAA978B}" type="slidenum">
              <a:rPr lang="zh-CN" altLang="en-US" smtClean="0"/>
              <a:t>16</a:t>
            </a:fld>
            <a:endParaRPr lang="zh-CN" altLang="en-US"/>
          </a:p>
        </p:txBody>
      </p:sp>
    </p:spTree>
    <p:extLst>
      <p:ext uri="{BB962C8B-B14F-4D97-AF65-F5344CB8AC3E}">
        <p14:creationId xmlns:p14="http://schemas.microsoft.com/office/powerpoint/2010/main" val="730094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effectLst/>
                <a:latin typeface="+mn-lt"/>
                <a:ea typeface="+mn-ea"/>
                <a:cs typeface="+mn-cs"/>
              </a:rPr>
              <a:t>In each iteration, these two tasks are employed in turn. Now, two remaining questions are how to corrupt the input utterance in DAE task and how to design rewards in cycle learning phase. </a:t>
            </a:r>
            <a:endParaRPr lang="zh-CN" altLang="en-US"/>
          </a:p>
        </p:txBody>
      </p:sp>
      <p:sp>
        <p:nvSpPr>
          <p:cNvPr id="4" name="灯片编号占位符 3"/>
          <p:cNvSpPr>
            <a:spLocks noGrp="1"/>
          </p:cNvSpPr>
          <p:nvPr>
            <p:ph type="sldNum" sz="quarter" idx="5"/>
          </p:nvPr>
        </p:nvSpPr>
        <p:spPr/>
        <p:txBody>
          <a:bodyPr/>
          <a:lstStyle/>
          <a:p>
            <a:fld id="{B316B59B-FB8C-4DB9-8D2A-B5054CAA978B}" type="slidenum">
              <a:rPr lang="zh-CN" altLang="en-US" smtClean="0"/>
              <a:t>17</a:t>
            </a:fld>
            <a:endParaRPr lang="zh-CN" altLang="en-US"/>
          </a:p>
        </p:txBody>
      </p:sp>
    </p:spTree>
    <p:extLst>
      <p:ext uri="{BB962C8B-B14F-4D97-AF65-F5344CB8AC3E}">
        <p14:creationId xmlns:p14="http://schemas.microsoft.com/office/powerpoint/2010/main" val="2337021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effectLst/>
                <a:latin typeface="+mn-lt"/>
                <a:ea typeface="+mn-ea"/>
                <a:cs typeface="+mn-cs"/>
              </a:rPr>
              <a:t>As for the noisy channel, we propose three strategies. The first one is importance aware dropping. Different words are dropped with different dropping rates. We inject a bias towards dropping more frequent words (such as function words) in the corpus instead of less frequent words (such as content words). The dropping rate is calculated by simple word count.</a:t>
            </a:r>
            <a:endParaRPr lang="zh-CN" altLang="zh-CN" sz="1200" kern="120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316B59B-FB8C-4DB9-8D2A-B5054CAA978B}" type="slidenum">
              <a:rPr lang="zh-CN" altLang="en-US" smtClean="0"/>
              <a:t>18</a:t>
            </a:fld>
            <a:endParaRPr lang="zh-CN" altLang="en-US"/>
          </a:p>
        </p:txBody>
      </p:sp>
    </p:spTree>
    <p:extLst>
      <p:ext uri="{BB962C8B-B14F-4D97-AF65-F5344CB8AC3E}">
        <p14:creationId xmlns:p14="http://schemas.microsoft.com/office/powerpoint/2010/main" val="2546454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a:solidFill>
                  <a:schemeClr val="tx1"/>
                </a:solidFill>
                <a:effectLst/>
                <a:latin typeface="+mn-lt"/>
                <a:ea typeface="+mn-ea"/>
                <a:cs typeface="+mn-cs"/>
              </a:rPr>
              <a:t>The next one is mixed source addition. To encourage shared encoder E to learn a common representation space for different types of utterances, we propose to insert extra words from another source into the input.</a:t>
            </a:r>
            <a:endParaRPr lang="zh-CN" altLang="en-US"/>
          </a:p>
        </p:txBody>
      </p:sp>
      <p:sp>
        <p:nvSpPr>
          <p:cNvPr id="4" name="灯片编号占位符 3"/>
          <p:cNvSpPr>
            <a:spLocks noGrp="1"/>
          </p:cNvSpPr>
          <p:nvPr>
            <p:ph type="sldNum" sz="quarter" idx="5"/>
          </p:nvPr>
        </p:nvSpPr>
        <p:spPr/>
        <p:txBody>
          <a:bodyPr/>
          <a:lstStyle/>
          <a:p>
            <a:fld id="{B316B59B-FB8C-4DB9-8D2A-B5054CAA978B}" type="slidenum">
              <a:rPr lang="zh-CN" altLang="en-US" smtClean="0"/>
              <a:t>19</a:t>
            </a:fld>
            <a:endParaRPr lang="zh-CN" altLang="en-US"/>
          </a:p>
        </p:txBody>
      </p:sp>
    </p:spTree>
    <p:extLst>
      <p:ext uri="{BB962C8B-B14F-4D97-AF65-F5344CB8AC3E}">
        <p14:creationId xmlns:p14="http://schemas.microsoft.com/office/powerpoint/2010/main" val="14605798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a:solidFill>
                  <a:schemeClr val="tx1"/>
                </a:solidFill>
                <a:effectLst/>
                <a:latin typeface="+mn-lt"/>
                <a:ea typeface="+mn-ea"/>
                <a:cs typeface="+mn-cs"/>
              </a:rPr>
              <a:t>The last one is bigram shuffling. Instead of shuffling words, we split the input utterance into bigrams first and shuffle at bigram level. These three types of noise are applied successively for each sample in the minibatch.</a:t>
            </a:r>
            <a:endParaRPr lang="zh-CN" altLang="zh-CN" sz="1200" kern="120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316B59B-FB8C-4DB9-8D2A-B5054CAA978B}" type="slidenum">
              <a:rPr lang="zh-CN" altLang="en-US" smtClean="0"/>
              <a:t>20</a:t>
            </a:fld>
            <a:endParaRPr lang="zh-CN" altLang="en-US"/>
          </a:p>
        </p:txBody>
      </p:sp>
    </p:spTree>
    <p:extLst>
      <p:ext uri="{BB962C8B-B14F-4D97-AF65-F5344CB8AC3E}">
        <p14:creationId xmlns:p14="http://schemas.microsoft.com/office/powerpoint/2010/main" val="20823306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effectLst/>
                <a:latin typeface="+mn-lt"/>
                <a:ea typeface="+mn-ea"/>
                <a:cs typeface="+mn-cs"/>
              </a:rPr>
              <a:t>About the reward design, we use two separate language models and take the length-normalized log probability to evaluate the fluency of the sampled utterance. </a:t>
            </a:r>
            <a:endParaRPr lang="zh-CN" altLang="zh-CN" sz="1200" kern="120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5"/>
          </p:nvPr>
        </p:nvSpPr>
        <p:spPr/>
        <p:txBody>
          <a:bodyPr/>
          <a:lstStyle/>
          <a:p>
            <a:fld id="{B316B59B-FB8C-4DB9-8D2A-B5054CAA978B}" type="slidenum">
              <a:rPr lang="zh-CN" altLang="en-US" smtClean="0"/>
              <a:t>21</a:t>
            </a:fld>
            <a:endParaRPr lang="zh-CN" altLang="en-US"/>
          </a:p>
        </p:txBody>
      </p:sp>
    </p:spTree>
    <p:extLst>
      <p:ext uri="{BB962C8B-B14F-4D97-AF65-F5344CB8AC3E}">
        <p14:creationId xmlns:p14="http://schemas.microsoft.com/office/powerpoint/2010/main" val="1590662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effectLst/>
                <a:latin typeface="+mn-lt"/>
                <a:ea typeface="+mn-ea"/>
                <a:cs typeface="+mn-cs"/>
              </a:rPr>
              <a:t>The first question is what is semantic parsing. It aims to convert a natural language utterance into a structured meaning representation, which can be executed in a knowledge base to extract answers. There are various forms of semantic representations, in this talk, we focus on logical forms, particularly Lambda Dependency-Based Compositional Semantics, abbreviated Lambda DCS . </a:t>
            </a:r>
            <a:endParaRPr lang="zh-CN" altLang="zh-CN" sz="1200" kern="120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316B59B-FB8C-4DB9-8D2A-B5054CAA978B}" type="slidenum">
              <a:rPr lang="zh-CN" altLang="en-US" smtClean="0"/>
              <a:t>3</a:t>
            </a:fld>
            <a:endParaRPr lang="zh-CN" altLang="en-US"/>
          </a:p>
        </p:txBody>
      </p:sp>
    </p:spTree>
    <p:extLst>
      <p:ext uri="{BB962C8B-B14F-4D97-AF65-F5344CB8AC3E}">
        <p14:creationId xmlns:p14="http://schemas.microsoft.com/office/powerpoint/2010/main" val="2805327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effectLst/>
                <a:latin typeface="+mn-lt"/>
                <a:ea typeface="+mn-ea"/>
                <a:cs typeface="+mn-cs"/>
              </a:rPr>
              <a:t>A sentence classifier is employed to discriminate the characteristics of the generated utterance. Natural language should be diverse, casual and flexible, while the canonical utterance should be rigid and follow some rule patterns.</a:t>
            </a:r>
            <a:endParaRPr lang="zh-CN" altLang="zh-CN" sz="1200" kern="120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5"/>
          </p:nvPr>
        </p:nvSpPr>
        <p:spPr/>
        <p:txBody>
          <a:bodyPr/>
          <a:lstStyle/>
          <a:p>
            <a:fld id="{B316B59B-FB8C-4DB9-8D2A-B5054CAA978B}" type="slidenum">
              <a:rPr lang="zh-CN" altLang="en-US" smtClean="0"/>
              <a:t>22</a:t>
            </a:fld>
            <a:endParaRPr lang="zh-CN" altLang="en-US"/>
          </a:p>
        </p:txBody>
      </p:sp>
    </p:spTree>
    <p:extLst>
      <p:ext uri="{BB962C8B-B14F-4D97-AF65-F5344CB8AC3E}">
        <p14:creationId xmlns:p14="http://schemas.microsoft.com/office/powerpoint/2010/main" val="3566581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effectLst/>
                <a:latin typeface="+mn-lt"/>
                <a:ea typeface="+mn-ea"/>
                <a:cs typeface="+mn-cs"/>
              </a:rPr>
              <a:t>To measure the relevance between input and output utterances, we also follow the common practice to take the loglikelihood from the dual model. All these rewards are summarized to provide more informative and accurate reward signals.</a:t>
            </a:r>
            <a:endParaRPr lang="zh-CN" altLang="zh-CN" sz="1200" kern="120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316B59B-FB8C-4DB9-8D2A-B5054CAA978B}" type="slidenum">
              <a:rPr lang="zh-CN" altLang="en-US" smtClean="0"/>
              <a:t>23</a:t>
            </a:fld>
            <a:endParaRPr lang="zh-CN" altLang="en-US"/>
          </a:p>
        </p:txBody>
      </p:sp>
    </p:spTree>
    <p:extLst>
      <p:ext uri="{BB962C8B-B14F-4D97-AF65-F5344CB8AC3E}">
        <p14:creationId xmlns:p14="http://schemas.microsoft.com/office/powerpoint/2010/main" val="22862059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a:solidFill>
                  <a:schemeClr val="tx1"/>
                </a:solidFill>
                <a:effectLst/>
                <a:latin typeface="+mn-lt"/>
                <a:ea typeface="+mn-ea"/>
                <a:cs typeface="+mn-cs"/>
              </a:rPr>
              <a:t>We conduct experiments on two datasets Overnight and GeoGranno, which are collected in paraphrase and detection mode respectively</a:t>
            </a:r>
            <a:endParaRPr lang="zh-CN" altLang="en-US"/>
          </a:p>
        </p:txBody>
      </p:sp>
      <p:sp>
        <p:nvSpPr>
          <p:cNvPr id="4" name="灯片编号占位符 3"/>
          <p:cNvSpPr>
            <a:spLocks noGrp="1"/>
          </p:cNvSpPr>
          <p:nvPr>
            <p:ph type="sldNum" sz="quarter" idx="5"/>
          </p:nvPr>
        </p:nvSpPr>
        <p:spPr/>
        <p:txBody>
          <a:bodyPr/>
          <a:lstStyle/>
          <a:p>
            <a:fld id="{B316B59B-FB8C-4DB9-8D2A-B5054CAA978B}" type="slidenum">
              <a:rPr lang="zh-CN" altLang="en-US" smtClean="0"/>
              <a:t>25</a:t>
            </a:fld>
            <a:endParaRPr lang="zh-CN" altLang="en-US"/>
          </a:p>
        </p:txBody>
      </p:sp>
    </p:spTree>
    <p:extLst>
      <p:ext uri="{BB962C8B-B14F-4D97-AF65-F5344CB8AC3E}">
        <p14:creationId xmlns:p14="http://schemas.microsoft.com/office/powerpoint/2010/main" val="297592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a:solidFill>
                  <a:schemeClr val="tx1"/>
                </a:solidFill>
                <a:effectLst/>
                <a:latin typeface="+mn-lt"/>
                <a:ea typeface="+mn-ea"/>
                <a:cs typeface="+mn-cs"/>
              </a:rPr>
              <a:t>In supervised settings, our pipelined two stage parsers are competitive to the one stage parser on two benchmarks. Even a little higher on dataset Overnight.</a:t>
            </a:r>
            <a:endParaRPr lang="zh-CN" altLang="en-US"/>
          </a:p>
        </p:txBody>
      </p:sp>
      <p:sp>
        <p:nvSpPr>
          <p:cNvPr id="4" name="灯片编号占位符 3"/>
          <p:cNvSpPr>
            <a:spLocks noGrp="1"/>
          </p:cNvSpPr>
          <p:nvPr>
            <p:ph type="sldNum" sz="quarter" idx="5"/>
          </p:nvPr>
        </p:nvSpPr>
        <p:spPr/>
        <p:txBody>
          <a:bodyPr/>
          <a:lstStyle/>
          <a:p>
            <a:fld id="{B316B59B-FB8C-4DB9-8D2A-B5054CAA978B}" type="slidenum">
              <a:rPr lang="zh-CN" altLang="en-US" smtClean="0"/>
              <a:t>26</a:t>
            </a:fld>
            <a:endParaRPr lang="zh-CN" altLang="en-US"/>
          </a:p>
        </p:txBody>
      </p:sp>
    </p:spTree>
    <p:extLst>
      <p:ext uri="{BB962C8B-B14F-4D97-AF65-F5344CB8AC3E}">
        <p14:creationId xmlns:p14="http://schemas.microsoft.com/office/powerpoint/2010/main" val="37205025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a:solidFill>
                  <a:schemeClr val="tx1"/>
                </a:solidFill>
                <a:effectLst/>
                <a:latin typeface="+mn-lt"/>
                <a:ea typeface="+mn-ea"/>
                <a:cs typeface="+mn-cs"/>
              </a:rPr>
              <a:t>As for unsupervised settings, on Overnight, our framework surpasses traditional supervised method in the original paper. With only 5% percent labeled data, the performance improved from 60.7% to 68.4%. With 30% percent labeled data, it is competitive to traditional neural network models with supervised training. With full data, it achieves the best results among previous work, not considering cross domain benefits or extra data sources. The conclusions are almost the same on another dataset.</a:t>
            </a:r>
            <a:endParaRPr lang="zh-CN" altLang="en-US"/>
          </a:p>
        </p:txBody>
      </p:sp>
      <p:sp>
        <p:nvSpPr>
          <p:cNvPr id="4" name="灯片编号占位符 3"/>
          <p:cNvSpPr>
            <a:spLocks noGrp="1"/>
          </p:cNvSpPr>
          <p:nvPr>
            <p:ph type="sldNum" sz="quarter" idx="5"/>
          </p:nvPr>
        </p:nvSpPr>
        <p:spPr/>
        <p:txBody>
          <a:bodyPr/>
          <a:lstStyle/>
          <a:p>
            <a:fld id="{B316B59B-FB8C-4DB9-8D2A-B5054CAA978B}" type="slidenum">
              <a:rPr lang="zh-CN" altLang="en-US" smtClean="0"/>
              <a:t>27</a:t>
            </a:fld>
            <a:endParaRPr lang="zh-CN" altLang="en-US"/>
          </a:p>
        </p:txBody>
      </p:sp>
    </p:spTree>
    <p:extLst>
      <p:ext uri="{BB962C8B-B14F-4D97-AF65-F5344CB8AC3E}">
        <p14:creationId xmlns:p14="http://schemas.microsoft.com/office/powerpoint/2010/main" val="2136196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a:solidFill>
                  <a:schemeClr val="tx1"/>
                </a:solidFill>
                <a:effectLst/>
                <a:latin typeface="+mn-lt"/>
                <a:ea typeface="+mn-ea"/>
                <a:cs typeface="+mn-cs"/>
              </a:rPr>
              <a:t>The conclusions are almost the same on another dataset.</a:t>
            </a:r>
            <a:endParaRPr lang="zh-CN" altLang="en-US"/>
          </a:p>
        </p:txBody>
      </p:sp>
      <p:sp>
        <p:nvSpPr>
          <p:cNvPr id="4" name="灯片编号占位符 3"/>
          <p:cNvSpPr>
            <a:spLocks noGrp="1"/>
          </p:cNvSpPr>
          <p:nvPr>
            <p:ph type="sldNum" sz="quarter" idx="5"/>
          </p:nvPr>
        </p:nvSpPr>
        <p:spPr/>
        <p:txBody>
          <a:bodyPr/>
          <a:lstStyle/>
          <a:p>
            <a:fld id="{B316B59B-FB8C-4DB9-8D2A-B5054CAA978B}" type="slidenum">
              <a:rPr lang="zh-CN" altLang="en-US" smtClean="0"/>
              <a:t>28</a:t>
            </a:fld>
            <a:endParaRPr lang="zh-CN" altLang="en-US"/>
          </a:p>
        </p:txBody>
      </p:sp>
    </p:spTree>
    <p:extLst>
      <p:ext uri="{BB962C8B-B14F-4D97-AF65-F5344CB8AC3E}">
        <p14:creationId xmlns:p14="http://schemas.microsoft.com/office/powerpoint/2010/main" val="39573708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a:solidFill>
                  <a:schemeClr val="tx1"/>
                </a:solidFill>
                <a:effectLst/>
                <a:latin typeface="+mn-lt"/>
                <a:ea typeface="+mn-ea"/>
                <a:cs typeface="+mn-cs"/>
              </a:rPr>
              <a:t>In the ablation study, we compare different noise types in DAE and tasks in cycle learning phase. From the table on the left, we can find the more types of noise we introduce, the better the performance. Dropping and addition noise are generally more effective than shuffling in this task.</a:t>
            </a:r>
            <a:endParaRPr lang="zh-CN" altLang="zh-CN" sz="1200" kern="1200">
              <a:solidFill>
                <a:schemeClr val="tx1"/>
              </a:solidFill>
              <a:effectLst/>
              <a:latin typeface="+mn-lt"/>
              <a:ea typeface="+mn-ea"/>
              <a:cs typeface="+mn-cs"/>
            </a:endParaRPr>
          </a:p>
          <a:p>
            <a:r>
              <a:rPr lang="en-US" altLang="zh-CN" sz="1200" kern="1200">
                <a:solidFill>
                  <a:schemeClr val="tx1"/>
                </a:solidFill>
                <a:effectLst/>
                <a:latin typeface="+mn-lt"/>
                <a:ea typeface="+mn-ea"/>
                <a:cs typeface="+mn-cs"/>
              </a:rPr>
              <a:t> </a:t>
            </a:r>
            <a:endParaRPr lang="zh-CN" altLang="zh-CN" sz="1200" kern="1200">
              <a:solidFill>
                <a:schemeClr val="tx1"/>
              </a:solidFill>
              <a:effectLst/>
              <a:latin typeface="+mn-lt"/>
              <a:ea typeface="+mn-ea"/>
              <a:cs typeface="+mn-cs"/>
            </a:endParaRPr>
          </a:p>
          <a:p>
            <a:r>
              <a:rPr lang="en-US" altLang="zh-CN" sz="1200" kern="1200">
                <a:solidFill>
                  <a:schemeClr val="tx1"/>
                </a:solidFill>
                <a:effectLst/>
                <a:latin typeface="+mn-lt"/>
                <a:ea typeface="+mn-ea"/>
                <a:cs typeface="+mn-cs"/>
              </a:rPr>
              <a:t>From the table on the right, dual reinforcement learning seems to perform best among three tasks. Denoising auto-encoder will be a hurdle and make little contribution in cycle learning.</a:t>
            </a:r>
            <a:endParaRPr lang="zh-CN" altLang="zh-CN" sz="1200" kern="120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5"/>
          </p:nvPr>
        </p:nvSpPr>
        <p:spPr/>
        <p:txBody>
          <a:bodyPr/>
          <a:lstStyle/>
          <a:p>
            <a:fld id="{B316B59B-FB8C-4DB9-8D2A-B5054CAA978B}" type="slidenum">
              <a:rPr lang="zh-CN" altLang="en-US" smtClean="0"/>
              <a:t>29</a:t>
            </a:fld>
            <a:endParaRPr lang="zh-CN" altLang="en-US"/>
          </a:p>
        </p:txBody>
      </p:sp>
    </p:spTree>
    <p:extLst>
      <p:ext uri="{BB962C8B-B14F-4D97-AF65-F5344CB8AC3E}">
        <p14:creationId xmlns:p14="http://schemas.microsoft.com/office/powerpoint/2010/main" val="10706640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To sum up, in this work, we cast…</a:t>
            </a:r>
            <a:endParaRPr lang="zh-CN" altLang="en-US"/>
          </a:p>
        </p:txBody>
      </p:sp>
      <p:sp>
        <p:nvSpPr>
          <p:cNvPr id="4" name="灯片编号占位符 3"/>
          <p:cNvSpPr>
            <a:spLocks noGrp="1"/>
          </p:cNvSpPr>
          <p:nvPr>
            <p:ph type="sldNum" sz="quarter" idx="5"/>
          </p:nvPr>
        </p:nvSpPr>
        <p:spPr/>
        <p:txBody>
          <a:bodyPr/>
          <a:lstStyle/>
          <a:p>
            <a:fld id="{B316B59B-FB8C-4DB9-8D2A-B5054CAA978B}" type="slidenum">
              <a:rPr lang="zh-CN" altLang="en-US" smtClean="0"/>
              <a:t>31</a:t>
            </a:fld>
            <a:endParaRPr lang="zh-CN" altLang="en-US"/>
          </a:p>
        </p:txBody>
      </p:sp>
    </p:spTree>
    <p:extLst>
      <p:ext uri="{BB962C8B-B14F-4D97-AF65-F5344CB8AC3E}">
        <p14:creationId xmlns:p14="http://schemas.microsoft.com/office/powerpoint/2010/main" val="1662776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effectLst/>
                <a:latin typeface="+mn-lt"/>
                <a:ea typeface="+mn-ea"/>
                <a:cs typeface="+mn-cs"/>
              </a:rPr>
              <a:t>How to construct a semantic parser from scratch if no labeled data is available. A typical procedure proceeds in this way:</a:t>
            </a:r>
            <a:endParaRPr lang="zh-CN" altLang="zh-CN"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effectLst/>
                <a:latin typeface="+mn-lt"/>
                <a:ea typeface="+mn-ea"/>
                <a:cs typeface="+mn-cs"/>
              </a:rPr>
              <a:t>First, canonical utterances paired with logical forms are automatically generated by recursively applying grammar rules. Canonical utterances denote pseudo-language utterances, which is generated by rule templates but does not sound natural. </a:t>
            </a:r>
            <a:endParaRPr lang="zh-CN" altLang="zh-CN" sz="1200" kern="120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5"/>
          </p:nvPr>
        </p:nvSpPr>
        <p:spPr/>
        <p:txBody>
          <a:bodyPr/>
          <a:lstStyle/>
          <a:p>
            <a:fld id="{B316B59B-FB8C-4DB9-8D2A-B5054CAA978B}" type="slidenum">
              <a:rPr lang="zh-CN" altLang="en-US" smtClean="0"/>
              <a:t>4</a:t>
            </a:fld>
            <a:endParaRPr lang="zh-CN" altLang="en-US"/>
          </a:p>
        </p:txBody>
      </p:sp>
    </p:spTree>
    <p:extLst>
      <p:ext uri="{BB962C8B-B14F-4D97-AF65-F5344CB8AC3E}">
        <p14:creationId xmlns:p14="http://schemas.microsoft.com/office/powerpoint/2010/main" val="2104349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a:solidFill>
                  <a:schemeClr val="tx1"/>
                </a:solidFill>
                <a:effectLst/>
                <a:latin typeface="+mn-lt"/>
                <a:ea typeface="+mn-ea"/>
                <a:cs typeface="+mn-cs"/>
              </a:rPr>
              <a:t>Given cu and lf pairs, the researchers collect natural language utterance, logical form pairs by crowdsourcing. There are two paradigms to simplify annotation. We call the first one paraphrase mode. Crowd workers are required to paraphrase those canonical utterances into natural language utterances.</a:t>
            </a:r>
            <a:endParaRPr lang="zh-CN" altLang="en-US"/>
          </a:p>
        </p:txBody>
      </p:sp>
      <p:sp>
        <p:nvSpPr>
          <p:cNvPr id="4" name="灯片编号占位符 3"/>
          <p:cNvSpPr>
            <a:spLocks noGrp="1"/>
          </p:cNvSpPr>
          <p:nvPr>
            <p:ph type="sldNum" sz="quarter" idx="5"/>
          </p:nvPr>
        </p:nvSpPr>
        <p:spPr/>
        <p:txBody>
          <a:bodyPr/>
          <a:lstStyle/>
          <a:p>
            <a:fld id="{B316B59B-FB8C-4DB9-8D2A-B5054CAA978B}" type="slidenum">
              <a:rPr lang="zh-CN" altLang="en-US" smtClean="0"/>
              <a:t>5</a:t>
            </a:fld>
            <a:endParaRPr lang="zh-CN" altLang="en-US"/>
          </a:p>
        </p:txBody>
      </p:sp>
    </p:spTree>
    <p:extLst>
      <p:ext uri="{BB962C8B-B14F-4D97-AF65-F5344CB8AC3E}">
        <p14:creationId xmlns:p14="http://schemas.microsoft.com/office/powerpoint/2010/main" val="1041010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a:solidFill>
                  <a:schemeClr val="tx1"/>
                </a:solidFill>
                <a:effectLst/>
                <a:latin typeface="+mn-lt"/>
                <a:ea typeface="+mn-ea"/>
                <a:cs typeface="+mn-cs"/>
              </a:rPr>
              <a:t>The second one is detection mode. Natural language utterances are first accumulated from real world user queries. Next, workers are required to select the correct canonical utterance for each given natural language utterance from some candidate list.</a:t>
            </a:r>
            <a:endParaRPr lang="zh-CN" altLang="en-US"/>
          </a:p>
        </p:txBody>
      </p:sp>
      <p:sp>
        <p:nvSpPr>
          <p:cNvPr id="4" name="灯片编号占位符 3"/>
          <p:cNvSpPr>
            <a:spLocks noGrp="1"/>
          </p:cNvSpPr>
          <p:nvPr>
            <p:ph type="sldNum" sz="quarter" idx="5"/>
          </p:nvPr>
        </p:nvSpPr>
        <p:spPr/>
        <p:txBody>
          <a:bodyPr/>
          <a:lstStyle/>
          <a:p>
            <a:fld id="{B316B59B-FB8C-4DB9-8D2A-B5054CAA978B}" type="slidenum">
              <a:rPr lang="zh-CN" altLang="en-US" smtClean="0"/>
              <a:t>6</a:t>
            </a:fld>
            <a:endParaRPr lang="zh-CN" altLang="en-US"/>
          </a:p>
        </p:txBody>
      </p:sp>
    </p:spTree>
    <p:extLst>
      <p:ext uri="{BB962C8B-B14F-4D97-AF65-F5344CB8AC3E}">
        <p14:creationId xmlns:p14="http://schemas.microsoft.com/office/powerpoint/2010/main" val="3253031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effectLst/>
                <a:latin typeface="+mn-lt"/>
                <a:ea typeface="+mn-ea"/>
                <a:cs typeface="+mn-cs"/>
              </a:rPr>
              <a:t>Finally, given natural language utterance, logical form pairs, we could build a one stage semantic parser upon them.</a:t>
            </a:r>
            <a:endParaRPr lang="zh-CN" altLang="zh-CN" sz="1200" kern="120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316B59B-FB8C-4DB9-8D2A-B5054CAA978B}" type="slidenum">
              <a:rPr lang="zh-CN" altLang="en-US" smtClean="0"/>
              <a:t>7</a:t>
            </a:fld>
            <a:endParaRPr lang="zh-CN" altLang="en-US"/>
          </a:p>
        </p:txBody>
      </p:sp>
    </p:spTree>
    <p:extLst>
      <p:ext uri="{BB962C8B-B14F-4D97-AF65-F5344CB8AC3E}">
        <p14:creationId xmlns:p14="http://schemas.microsoft.com/office/powerpoint/2010/main" val="2664735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effectLst/>
                <a:latin typeface="+mn-lt"/>
                <a:ea typeface="+mn-ea"/>
                <a:cs typeface="+mn-cs"/>
              </a:rPr>
              <a:t>Obviously, there are two drawbacks through the entire procedure. First, nontrivial human labor is indispensable, no matter paraphrase or detection mode. Next, after dataset construction, the canonical utterances are thrown away, which leads to low utilization.</a:t>
            </a:r>
            <a:endParaRPr lang="zh-CN" altLang="zh-CN" sz="1200" kern="120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5"/>
          </p:nvPr>
        </p:nvSpPr>
        <p:spPr/>
        <p:txBody>
          <a:bodyPr/>
          <a:lstStyle/>
          <a:p>
            <a:fld id="{B316B59B-FB8C-4DB9-8D2A-B5054CAA978B}" type="slidenum">
              <a:rPr lang="zh-CN" altLang="en-US" smtClean="0"/>
              <a:t>8</a:t>
            </a:fld>
            <a:endParaRPr lang="zh-CN" altLang="en-US"/>
          </a:p>
        </p:txBody>
      </p:sp>
    </p:spTree>
    <p:extLst>
      <p:ext uri="{BB962C8B-B14F-4D97-AF65-F5344CB8AC3E}">
        <p14:creationId xmlns:p14="http://schemas.microsoft.com/office/powerpoint/2010/main" val="4125665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effectLst/>
                <a:latin typeface="+mn-lt"/>
                <a:ea typeface="+mn-ea"/>
                <a:cs typeface="+mn-cs"/>
              </a:rPr>
              <a:t>To this end, we propose an unsupervised two-stage framework for semantic parsing. The entire semantic parser is split into two stages: the first stage aims to paraphrase input natural language utterances into canonical utterances. It performs semantic normalization and reduce diversity in expression. While the second stage expects to accept intermediate canonical utterances and outputs target logical forms. The first stage can be trained in an unsupervised fashion by utilizing the shared encoder and an additional decoder for nl.</a:t>
            </a:r>
            <a:endParaRPr lang="zh-CN" altLang="zh-CN" sz="1200" kern="120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B316B59B-FB8C-4DB9-8D2A-B5054CAA978B}" type="slidenum">
              <a:rPr lang="zh-CN" altLang="en-US" smtClean="0"/>
              <a:t>10</a:t>
            </a:fld>
            <a:endParaRPr lang="zh-CN" altLang="en-US"/>
          </a:p>
        </p:txBody>
      </p:sp>
    </p:spTree>
    <p:extLst>
      <p:ext uri="{BB962C8B-B14F-4D97-AF65-F5344CB8AC3E}">
        <p14:creationId xmlns:p14="http://schemas.microsoft.com/office/powerpoint/2010/main" val="2207295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a:solidFill>
                  <a:schemeClr val="tx1"/>
                </a:solidFill>
                <a:effectLst/>
                <a:latin typeface="+mn-lt"/>
                <a:ea typeface="+mn-ea"/>
                <a:cs typeface="+mn-cs"/>
              </a:rPr>
              <a:t>The entire training process can be split into two phases. The first phase is pre-training. The second stage parser is directly trained with cu, lf pairs via traditional supervised training. It aims to learn the inner mappings embedded in the grammar rules and some structure constraints. This naïve parser is saved and fixed for evaluation. </a:t>
            </a:r>
            <a:endParaRPr lang="zh-CN" altLang="en-US"/>
          </a:p>
        </p:txBody>
      </p:sp>
      <p:sp>
        <p:nvSpPr>
          <p:cNvPr id="4" name="灯片编号占位符 3"/>
          <p:cNvSpPr>
            <a:spLocks noGrp="1"/>
          </p:cNvSpPr>
          <p:nvPr>
            <p:ph type="sldNum" sz="quarter" idx="5"/>
          </p:nvPr>
        </p:nvSpPr>
        <p:spPr/>
        <p:txBody>
          <a:bodyPr/>
          <a:lstStyle/>
          <a:p>
            <a:fld id="{B316B59B-FB8C-4DB9-8D2A-B5054CAA978B}" type="slidenum">
              <a:rPr lang="zh-CN" altLang="en-US" smtClean="0"/>
              <a:t>11</a:t>
            </a:fld>
            <a:endParaRPr lang="zh-CN" altLang="en-US"/>
          </a:p>
        </p:txBody>
      </p:sp>
    </p:spTree>
    <p:extLst>
      <p:ext uri="{BB962C8B-B14F-4D97-AF65-F5344CB8AC3E}">
        <p14:creationId xmlns:p14="http://schemas.microsoft.com/office/powerpoint/2010/main" val="349045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2435" y="1005903"/>
            <a:ext cx="4900930" cy="68141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864870" y="1817116"/>
            <a:ext cx="4036060" cy="8112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Arial"/>
                <a:cs typeface="Arial"/>
              </a:defRPr>
            </a:lvl1pPr>
          </a:lstStyle>
          <a:p>
            <a:pPr marL="12700">
              <a:lnSpc>
                <a:spcPct val="100000"/>
              </a:lnSpc>
              <a:spcBef>
                <a:spcPts val="130"/>
              </a:spcBef>
            </a:pPr>
            <a:r>
              <a:rPr spc="-10" dirty="0"/>
              <a:t>Monday </a:t>
            </a:r>
            <a:r>
              <a:rPr dirty="0"/>
              <a:t>29</a:t>
            </a:r>
            <a:r>
              <a:rPr sz="750" baseline="27777" dirty="0"/>
              <a:t>th </a:t>
            </a:r>
            <a:r>
              <a:rPr sz="600" spc="-10" dirty="0"/>
              <a:t>July,</a:t>
            </a:r>
            <a:r>
              <a:rPr sz="600" spc="50" dirty="0"/>
              <a:t> </a:t>
            </a:r>
            <a:r>
              <a:rPr sz="600" spc="-20" dirty="0"/>
              <a:t>2019</a:t>
            </a:r>
            <a:endParaRPr sz="600"/>
          </a:p>
        </p:txBody>
      </p:sp>
      <p:sp>
        <p:nvSpPr>
          <p:cNvPr id="5" name="Holder 5"/>
          <p:cNvSpPr>
            <a:spLocks noGrp="1"/>
          </p:cNvSpPr>
          <p:nvPr>
            <p:ph type="dt" sz="half" idx="6"/>
          </p:nvPr>
        </p:nvSpPr>
        <p:spPr/>
        <p:txBody>
          <a:bodyPr lIns="0" tIns="0" rIns="0" bIns="0"/>
          <a:lstStyle>
            <a:lvl1pPr>
              <a:defRPr sz="600" b="0" i="0">
                <a:solidFill>
                  <a:schemeClr val="bg1"/>
                </a:solidFill>
                <a:latin typeface="Arial"/>
                <a:cs typeface="Arial"/>
              </a:defRPr>
            </a:lvl1pPr>
          </a:lstStyle>
          <a:p>
            <a:pPr marL="12700">
              <a:lnSpc>
                <a:spcPts val="675"/>
              </a:lnSpc>
            </a:pPr>
            <a:r>
              <a:rPr spc="-20" dirty="0"/>
              <a:t>Ruisheng </a:t>
            </a:r>
            <a:r>
              <a:rPr spc="-30" dirty="0"/>
              <a:t>Cao</a:t>
            </a:r>
            <a:r>
              <a:rPr spc="-20" dirty="0"/>
              <a:t> </a:t>
            </a:r>
            <a:r>
              <a:rPr spc="-10" dirty="0"/>
              <a:t>(SpeechLab)</a:t>
            </a:r>
          </a:p>
        </p:txBody>
      </p:sp>
      <p:sp>
        <p:nvSpPr>
          <p:cNvPr id="6" name="Holder 6"/>
          <p:cNvSpPr>
            <a:spLocks noGrp="1"/>
          </p:cNvSpPr>
          <p:nvPr>
            <p:ph type="sldNum" sz="quarter" idx="7"/>
          </p:nvPr>
        </p:nvSpPr>
        <p:spPr/>
        <p:txBody>
          <a:bodyPr lIns="0" tIns="0" rIns="0" bIns="0"/>
          <a:lstStyle>
            <a:lvl1pPr>
              <a:defRPr sz="600" b="0" i="0">
                <a:solidFill>
                  <a:schemeClr val="bg1"/>
                </a:solidFill>
                <a:latin typeface="Arial"/>
                <a:cs typeface="Arial"/>
              </a:defRPr>
            </a:lvl1pPr>
          </a:lstStyle>
          <a:p>
            <a:pPr marL="25400">
              <a:lnSpc>
                <a:spcPts val="675"/>
              </a:lnSpc>
            </a:pPr>
            <a:fld id="{81D60167-4931-47E6-BA6A-407CBD079E47}" type="slidenum">
              <a:rPr spc="-20" dirty="0"/>
              <a:t>‹#›</a:t>
            </a:fld>
            <a:r>
              <a:rPr spc="-20" dirty="0"/>
              <a:t> </a:t>
            </a:r>
            <a:r>
              <a:rPr spc="150" dirty="0"/>
              <a:t>/</a:t>
            </a:r>
            <a:r>
              <a:rPr spc="40" dirty="0"/>
              <a:t> </a:t>
            </a:r>
            <a:r>
              <a:rPr spc="-20" dirty="0"/>
              <a:t>28</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198684" y="3045573"/>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k object 17"/>
          <p:cNvSpPr/>
          <p:nvPr/>
        </p:nvSpPr>
        <p:spPr>
          <a:xfrm>
            <a:off x="4119067" y="3041611"/>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k object 18"/>
          <p:cNvSpPr/>
          <p:nvPr/>
        </p:nvSpPr>
        <p:spPr>
          <a:xfrm>
            <a:off x="4296869" y="3041611"/>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9" name="bk object 19"/>
          <p:cNvSpPr/>
          <p:nvPr/>
        </p:nvSpPr>
        <p:spPr>
          <a:xfrm>
            <a:off x="4457686" y="3055695"/>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20" name="bk object 20"/>
          <p:cNvSpPr/>
          <p:nvPr/>
        </p:nvSpPr>
        <p:spPr>
          <a:xfrm>
            <a:off x="4468178" y="3045421"/>
            <a:ext cx="43180" cy="30480"/>
          </a:xfrm>
          <a:custGeom>
            <a:avLst/>
            <a:gdLst/>
            <a:ahLst/>
            <a:cxnLst/>
            <a:rect l="l" t="t" r="r" b="b"/>
            <a:pathLst>
              <a:path w="43179"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21" name="bk object 21"/>
          <p:cNvSpPr/>
          <p:nvPr/>
        </p:nvSpPr>
        <p:spPr>
          <a:xfrm>
            <a:off x="4478338" y="3035261"/>
            <a:ext cx="43180" cy="30480"/>
          </a:xfrm>
          <a:custGeom>
            <a:avLst/>
            <a:gdLst/>
            <a:ahLst/>
            <a:cxnLst/>
            <a:rect l="l" t="t" r="r" b="b"/>
            <a:pathLst>
              <a:path w="43179" h="30480">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22" name="bk object 22"/>
          <p:cNvSpPr/>
          <p:nvPr/>
        </p:nvSpPr>
        <p:spPr>
          <a:xfrm>
            <a:off x="4394517" y="3041611"/>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k object 23"/>
          <p:cNvSpPr/>
          <p:nvPr/>
        </p:nvSpPr>
        <p:spPr>
          <a:xfrm>
            <a:off x="4758881" y="3047961"/>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4" name="bk object 24"/>
          <p:cNvSpPr/>
          <p:nvPr/>
        </p:nvSpPr>
        <p:spPr>
          <a:xfrm>
            <a:off x="4669980" y="3041611"/>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5" name="bk object 25"/>
          <p:cNvSpPr/>
          <p:nvPr/>
        </p:nvSpPr>
        <p:spPr>
          <a:xfrm>
            <a:off x="4746181" y="3035261"/>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6" name="bk object 26"/>
          <p:cNvSpPr/>
          <p:nvPr/>
        </p:nvSpPr>
        <p:spPr>
          <a:xfrm>
            <a:off x="4758881" y="3060661"/>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7" name="bk object 27"/>
          <p:cNvSpPr/>
          <p:nvPr/>
        </p:nvSpPr>
        <p:spPr>
          <a:xfrm>
            <a:off x="4746181" y="3073361"/>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8" name="bk object 28"/>
          <p:cNvSpPr/>
          <p:nvPr/>
        </p:nvSpPr>
        <p:spPr>
          <a:xfrm>
            <a:off x="4758881" y="3086061"/>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9" name="bk object 29"/>
          <p:cNvSpPr/>
          <p:nvPr/>
        </p:nvSpPr>
        <p:spPr>
          <a:xfrm>
            <a:off x="5021631" y="3035261"/>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0" name="bk object 30"/>
          <p:cNvSpPr/>
          <p:nvPr/>
        </p:nvSpPr>
        <p:spPr>
          <a:xfrm>
            <a:off x="5034331" y="3047961"/>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1" name="bk object 31"/>
          <p:cNvSpPr/>
          <p:nvPr/>
        </p:nvSpPr>
        <p:spPr>
          <a:xfrm>
            <a:off x="5034331" y="3060661"/>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2" name="bk object 32"/>
          <p:cNvSpPr/>
          <p:nvPr/>
        </p:nvSpPr>
        <p:spPr>
          <a:xfrm>
            <a:off x="4945431" y="3041611"/>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33" name="bk object 33"/>
          <p:cNvSpPr/>
          <p:nvPr/>
        </p:nvSpPr>
        <p:spPr>
          <a:xfrm>
            <a:off x="5021631" y="3073361"/>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34" name="bk object 34"/>
          <p:cNvSpPr/>
          <p:nvPr/>
        </p:nvSpPr>
        <p:spPr>
          <a:xfrm>
            <a:off x="5034331" y="3086061"/>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35" name="bk object 35"/>
          <p:cNvSpPr/>
          <p:nvPr/>
        </p:nvSpPr>
        <p:spPr>
          <a:xfrm>
            <a:off x="5297094" y="3035261"/>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6" name="bk object 36"/>
          <p:cNvSpPr/>
          <p:nvPr/>
        </p:nvSpPr>
        <p:spPr>
          <a:xfrm>
            <a:off x="5309794" y="3047961"/>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7" name="bk object 37"/>
          <p:cNvSpPr/>
          <p:nvPr/>
        </p:nvSpPr>
        <p:spPr>
          <a:xfrm>
            <a:off x="5309794" y="3060661"/>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8" name="bk object 38"/>
          <p:cNvSpPr/>
          <p:nvPr/>
        </p:nvSpPr>
        <p:spPr>
          <a:xfrm>
            <a:off x="5297094" y="3073361"/>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9" name="bk object 39"/>
          <p:cNvSpPr/>
          <p:nvPr/>
        </p:nvSpPr>
        <p:spPr>
          <a:xfrm>
            <a:off x="5309794" y="3086061"/>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40" name="bk object 40"/>
          <p:cNvSpPr/>
          <p:nvPr/>
        </p:nvSpPr>
        <p:spPr>
          <a:xfrm>
            <a:off x="5603025" y="306574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p>
        </p:txBody>
      </p:sp>
      <p:sp>
        <p:nvSpPr>
          <p:cNvPr id="41" name="bk object 41"/>
          <p:cNvSpPr/>
          <p:nvPr/>
        </p:nvSpPr>
        <p:spPr>
          <a:xfrm>
            <a:off x="5575961" y="303924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p>
        </p:txBody>
      </p:sp>
      <p:sp>
        <p:nvSpPr>
          <p:cNvPr id="42" name="bk object 42"/>
          <p:cNvSpPr/>
          <p:nvPr/>
        </p:nvSpPr>
        <p:spPr>
          <a:xfrm>
            <a:off x="5496344" y="3035261"/>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43" name="bk object 43"/>
          <p:cNvSpPr/>
          <p:nvPr/>
        </p:nvSpPr>
        <p:spPr>
          <a:xfrm>
            <a:off x="5481104" y="3053041"/>
            <a:ext cx="30480" cy="12700"/>
          </a:xfrm>
          <a:custGeom>
            <a:avLst/>
            <a:gdLst/>
            <a:ahLst/>
            <a:cxnLst/>
            <a:rect l="l" t="t" r="r" b="b"/>
            <a:pathLst>
              <a:path w="30479" h="12700">
                <a:moveTo>
                  <a:pt x="30480" y="0"/>
                </a:moveTo>
                <a:lnTo>
                  <a:pt x="15240" y="12700"/>
                </a:lnTo>
                <a:lnTo>
                  <a:pt x="0" y="0"/>
                </a:lnTo>
              </a:path>
            </a:pathLst>
          </a:custGeom>
          <a:ln w="5060">
            <a:solidFill>
              <a:srgbClr val="ADADE0"/>
            </a:solidFill>
          </a:ln>
        </p:spPr>
        <p:txBody>
          <a:bodyPr wrap="square" lIns="0" tIns="0" rIns="0" bIns="0" rtlCol="0"/>
          <a:lstStyle/>
          <a:p>
            <a:endParaRPr/>
          </a:p>
        </p:txBody>
      </p:sp>
      <p:sp>
        <p:nvSpPr>
          <p:cNvPr id="44" name="bk object 44"/>
          <p:cNvSpPr/>
          <p:nvPr/>
        </p:nvSpPr>
        <p:spPr>
          <a:xfrm>
            <a:off x="5648746" y="3035261"/>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45" name="bk object 45"/>
          <p:cNvSpPr/>
          <p:nvPr/>
        </p:nvSpPr>
        <p:spPr>
          <a:xfrm>
            <a:off x="5684306" y="3053041"/>
            <a:ext cx="30480" cy="12700"/>
          </a:xfrm>
          <a:custGeom>
            <a:avLst/>
            <a:gdLst/>
            <a:ahLst/>
            <a:cxnLst/>
            <a:rect l="l" t="t" r="r" b="b"/>
            <a:pathLst>
              <a:path w="30479" h="12700">
                <a:moveTo>
                  <a:pt x="30479" y="0"/>
                </a:moveTo>
                <a:lnTo>
                  <a:pt x="15239" y="12700"/>
                </a:lnTo>
                <a:lnTo>
                  <a:pt x="0" y="0"/>
                </a:lnTo>
              </a:path>
            </a:pathLst>
          </a:custGeom>
          <a:ln w="5060">
            <a:solidFill>
              <a:srgbClr val="ADADE0"/>
            </a:solidFill>
          </a:ln>
        </p:spPr>
        <p:txBody>
          <a:bodyPr wrap="square" lIns="0" tIns="0" rIns="0" bIns="0" rtlCol="0"/>
          <a:lstStyle/>
          <a:p>
            <a:endParaRPr/>
          </a:p>
        </p:txBody>
      </p:sp>
      <p:sp>
        <p:nvSpPr>
          <p:cNvPr id="46" name="bk object 46"/>
          <p:cNvSpPr/>
          <p:nvPr/>
        </p:nvSpPr>
        <p:spPr>
          <a:xfrm>
            <a:off x="0" y="0"/>
            <a:ext cx="5760085" cy="350520"/>
          </a:xfrm>
          <a:custGeom>
            <a:avLst/>
            <a:gdLst/>
            <a:ahLst/>
            <a:cxnLst/>
            <a:rect l="l" t="t" r="r" b="b"/>
            <a:pathLst>
              <a:path w="5760085" h="350520">
                <a:moveTo>
                  <a:pt x="0" y="350126"/>
                </a:moveTo>
                <a:lnTo>
                  <a:pt x="5759996" y="350126"/>
                </a:lnTo>
                <a:lnTo>
                  <a:pt x="5759996" y="0"/>
                </a:lnTo>
                <a:lnTo>
                  <a:pt x="0" y="0"/>
                </a:lnTo>
                <a:lnTo>
                  <a:pt x="0" y="350126"/>
                </a:lnTo>
                <a:close/>
              </a:path>
            </a:pathLst>
          </a:custGeom>
          <a:solidFill>
            <a:srgbClr val="3333B2"/>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400" b="0"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Arial"/>
                <a:cs typeface="Arial"/>
              </a:defRPr>
            </a:lvl1pPr>
          </a:lstStyle>
          <a:p>
            <a:pPr marL="12700">
              <a:lnSpc>
                <a:spcPct val="100000"/>
              </a:lnSpc>
              <a:spcBef>
                <a:spcPts val="130"/>
              </a:spcBef>
            </a:pPr>
            <a:r>
              <a:rPr spc="-10" dirty="0"/>
              <a:t>Monday </a:t>
            </a:r>
            <a:r>
              <a:rPr dirty="0"/>
              <a:t>29</a:t>
            </a:r>
            <a:r>
              <a:rPr sz="750" baseline="27777" dirty="0"/>
              <a:t>th </a:t>
            </a:r>
            <a:r>
              <a:rPr sz="600" spc="-10" dirty="0"/>
              <a:t>July,</a:t>
            </a:r>
            <a:r>
              <a:rPr sz="600" spc="50" dirty="0"/>
              <a:t> </a:t>
            </a:r>
            <a:r>
              <a:rPr sz="600" spc="-20" dirty="0"/>
              <a:t>2019</a:t>
            </a:r>
            <a:endParaRPr sz="600"/>
          </a:p>
        </p:txBody>
      </p:sp>
      <p:sp>
        <p:nvSpPr>
          <p:cNvPr id="5" name="Holder 5"/>
          <p:cNvSpPr>
            <a:spLocks noGrp="1"/>
          </p:cNvSpPr>
          <p:nvPr>
            <p:ph type="dt" sz="half" idx="6"/>
          </p:nvPr>
        </p:nvSpPr>
        <p:spPr/>
        <p:txBody>
          <a:bodyPr lIns="0" tIns="0" rIns="0" bIns="0"/>
          <a:lstStyle>
            <a:lvl1pPr>
              <a:defRPr sz="600" b="0" i="0">
                <a:solidFill>
                  <a:schemeClr val="bg1"/>
                </a:solidFill>
                <a:latin typeface="Arial"/>
                <a:cs typeface="Arial"/>
              </a:defRPr>
            </a:lvl1pPr>
          </a:lstStyle>
          <a:p>
            <a:pPr marL="12700">
              <a:lnSpc>
                <a:spcPts val="675"/>
              </a:lnSpc>
            </a:pPr>
            <a:r>
              <a:rPr spc="-20" dirty="0"/>
              <a:t>Ruisheng </a:t>
            </a:r>
            <a:r>
              <a:rPr spc="-30" dirty="0"/>
              <a:t>Cao</a:t>
            </a:r>
            <a:r>
              <a:rPr spc="-20" dirty="0"/>
              <a:t> </a:t>
            </a:r>
            <a:r>
              <a:rPr spc="-10" dirty="0"/>
              <a:t>(SpeechLab)</a:t>
            </a:r>
          </a:p>
        </p:txBody>
      </p:sp>
      <p:sp>
        <p:nvSpPr>
          <p:cNvPr id="6" name="Holder 6"/>
          <p:cNvSpPr>
            <a:spLocks noGrp="1"/>
          </p:cNvSpPr>
          <p:nvPr>
            <p:ph type="sldNum" sz="quarter" idx="7"/>
          </p:nvPr>
        </p:nvSpPr>
        <p:spPr/>
        <p:txBody>
          <a:bodyPr lIns="0" tIns="0" rIns="0" bIns="0"/>
          <a:lstStyle>
            <a:lvl1pPr>
              <a:defRPr sz="600" b="0" i="0">
                <a:solidFill>
                  <a:schemeClr val="bg1"/>
                </a:solidFill>
                <a:latin typeface="Arial"/>
                <a:cs typeface="Arial"/>
              </a:defRPr>
            </a:lvl1pPr>
          </a:lstStyle>
          <a:p>
            <a:pPr marL="25400">
              <a:lnSpc>
                <a:spcPts val="675"/>
              </a:lnSpc>
            </a:pPr>
            <a:fld id="{81D60167-4931-47E6-BA6A-407CBD079E47}" type="slidenum">
              <a:rPr spc="-20" dirty="0"/>
              <a:t>‹#›</a:t>
            </a:fld>
            <a:r>
              <a:rPr spc="-20" dirty="0"/>
              <a:t> </a:t>
            </a:r>
            <a:r>
              <a:rPr spc="150" dirty="0"/>
              <a:t>/</a:t>
            </a:r>
            <a:r>
              <a:rPr spc="40" dirty="0"/>
              <a:t> </a:t>
            </a:r>
            <a:r>
              <a:rPr spc="-20" dirty="0"/>
              <a:t>28</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Arial"/>
                <a:cs typeface="Arial"/>
              </a:defRPr>
            </a:lvl1pPr>
          </a:lstStyle>
          <a:p>
            <a:endParaRPr/>
          </a:p>
        </p:txBody>
      </p:sp>
      <p:sp>
        <p:nvSpPr>
          <p:cNvPr id="3" name="Holder 3"/>
          <p:cNvSpPr>
            <a:spLocks noGrp="1"/>
          </p:cNvSpPr>
          <p:nvPr>
            <p:ph sz="half" idx="2"/>
          </p:nvPr>
        </p:nvSpPr>
        <p:spPr>
          <a:xfrm>
            <a:off x="288290" y="746315"/>
            <a:ext cx="2508123" cy="21416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969387" y="746315"/>
            <a:ext cx="2508123" cy="21416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0" i="0">
                <a:solidFill>
                  <a:schemeClr val="bg1"/>
                </a:solidFill>
                <a:latin typeface="Arial"/>
                <a:cs typeface="Arial"/>
              </a:defRPr>
            </a:lvl1pPr>
          </a:lstStyle>
          <a:p>
            <a:pPr marL="12700">
              <a:lnSpc>
                <a:spcPct val="100000"/>
              </a:lnSpc>
              <a:spcBef>
                <a:spcPts val="130"/>
              </a:spcBef>
            </a:pPr>
            <a:r>
              <a:rPr spc="-10" dirty="0"/>
              <a:t>Monday </a:t>
            </a:r>
            <a:r>
              <a:rPr dirty="0"/>
              <a:t>29</a:t>
            </a:r>
            <a:r>
              <a:rPr sz="750" baseline="27777" dirty="0"/>
              <a:t>th </a:t>
            </a:r>
            <a:r>
              <a:rPr sz="600" spc="-10" dirty="0"/>
              <a:t>July,</a:t>
            </a:r>
            <a:r>
              <a:rPr sz="600" spc="50" dirty="0"/>
              <a:t> </a:t>
            </a:r>
            <a:r>
              <a:rPr sz="600" spc="-20" dirty="0"/>
              <a:t>2019</a:t>
            </a:r>
            <a:endParaRPr sz="600"/>
          </a:p>
        </p:txBody>
      </p:sp>
      <p:sp>
        <p:nvSpPr>
          <p:cNvPr id="6" name="Holder 6"/>
          <p:cNvSpPr>
            <a:spLocks noGrp="1"/>
          </p:cNvSpPr>
          <p:nvPr>
            <p:ph type="dt" sz="half" idx="6"/>
          </p:nvPr>
        </p:nvSpPr>
        <p:spPr/>
        <p:txBody>
          <a:bodyPr lIns="0" tIns="0" rIns="0" bIns="0"/>
          <a:lstStyle>
            <a:lvl1pPr>
              <a:defRPr sz="600" b="0" i="0">
                <a:solidFill>
                  <a:schemeClr val="bg1"/>
                </a:solidFill>
                <a:latin typeface="Arial"/>
                <a:cs typeface="Arial"/>
              </a:defRPr>
            </a:lvl1pPr>
          </a:lstStyle>
          <a:p>
            <a:pPr marL="12700">
              <a:lnSpc>
                <a:spcPts val="675"/>
              </a:lnSpc>
            </a:pPr>
            <a:r>
              <a:rPr spc="-20" dirty="0"/>
              <a:t>Ruisheng </a:t>
            </a:r>
            <a:r>
              <a:rPr spc="-30" dirty="0"/>
              <a:t>Cao</a:t>
            </a:r>
            <a:r>
              <a:rPr spc="-20" dirty="0"/>
              <a:t> </a:t>
            </a:r>
            <a:r>
              <a:rPr spc="-10" dirty="0"/>
              <a:t>(SpeechLab)</a:t>
            </a:r>
          </a:p>
        </p:txBody>
      </p:sp>
      <p:sp>
        <p:nvSpPr>
          <p:cNvPr id="7" name="Holder 7"/>
          <p:cNvSpPr>
            <a:spLocks noGrp="1"/>
          </p:cNvSpPr>
          <p:nvPr>
            <p:ph type="sldNum" sz="quarter" idx="7"/>
          </p:nvPr>
        </p:nvSpPr>
        <p:spPr/>
        <p:txBody>
          <a:bodyPr lIns="0" tIns="0" rIns="0" bIns="0"/>
          <a:lstStyle>
            <a:lvl1pPr>
              <a:defRPr sz="600" b="0" i="0">
                <a:solidFill>
                  <a:schemeClr val="bg1"/>
                </a:solidFill>
                <a:latin typeface="Arial"/>
                <a:cs typeface="Arial"/>
              </a:defRPr>
            </a:lvl1pPr>
          </a:lstStyle>
          <a:p>
            <a:pPr marL="25400">
              <a:lnSpc>
                <a:spcPts val="675"/>
              </a:lnSpc>
            </a:pPr>
            <a:fld id="{81D60167-4931-47E6-BA6A-407CBD079E47}" type="slidenum">
              <a:rPr spc="-20" dirty="0"/>
              <a:t>‹#›</a:t>
            </a:fld>
            <a:r>
              <a:rPr spc="-20" dirty="0"/>
              <a:t> </a:t>
            </a:r>
            <a:r>
              <a:rPr spc="150" dirty="0"/>
              <a:t>/</a:t>
            </a:r>
            <a:r>
              <a:rPr spc="40" dirty="0"/>
              <a:t> </a:t>
            </a:r>
            <a:r>
              <a:rPr spc="-20" dirty="0"/>
              <a:t>28</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198684" y="3045573"/>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k object 17"/>
          <p:cNvSpPr/>
          <p:nvPr/>
        </p:nvSpPr>
        <p:spPr>
          <a:xfrm>
            <a:off x="4119067" y="3041611"/>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k object 18"/>
          <p:cNvSpPr/>
          <p:nvPr/>
        </p:nvSpPr>
        <p:spPr>
          <a:xfrm>
            <a:off x="4296869" y="3041611"/>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9" name="bk object 19"/>
          <p:cNvSpPr/>
          <p:nvPr/>
        </p:nvSpPr>
        <p:spPr>
          <a:xfrm>
            <a:off x="4457686" y="3055695"/>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20" name="bk object 20"/>
          <p:cNvSpPr/>
          <p:nvPr/>
        </p:nvSpPr>
        <p:spPr>
          <a:xfrm>
            <a:off x="4468178" y="3045421"/>
            <a:ext cx="43180" cy="30480"/>
          </a:xfrm>
          <a:custGeom>
            <a:avLst/>
            <a:gdLst/>
            <a:ahLst/>
            <a:cxnLst/>
            <a:rect l="l" t="t" r="r" b="b"/>
            <a:pathLst>
              <a:path w="43179"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21" name="bk object 21"/>
          <p:cNvSpPr/>
          <p:nvPr/>
        </p:nvSpPr>
        <p:spPr>
          <a:xfrm>
            <a:off x="4478338" y="3035261"/>
            <a:ext cx="43180" cy="30480"/>
          </a:xfrm>
          <a:custGeom>
            <a:avLst/>
            <a:gdLst/>
            <a:ahLst/>
            <a:cxnLst/>
            <a:rect l="l" t="t" r="r" b="b"/>
            <a:pathLst>
              <a:path w="43179" h="30480">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22" name="bk object 22"/>
          <p:cNvSpPr/>
          <p:nvPr/>
        </p:nvSpPr>
        <p:spPr>
          <a:xfrm>
            <a:off x="4394517" y="3041611"/>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k object 23"/>
          <p:cNvSpPr/>
          <p:nvPr/>
        </p:nvSpPr>
        <p:spPr>
          <a:xfrm>
            <a:off x="4758881" y="3047961"/>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4" name="bk object 24"/>
          <p:cNvSpPr/>
          <p:nvPr/>
        </p:nvSpPr>
        <p:spPr>
          <a:xfrm>
            <a:off x="4669980" y="3041611"/>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5" name="bk object 25"/>
          <p:cNvSpPr/>
          <p:nvPr/>
        </p:nvSpPr>
        <p:spPr>
          <a:xfrm>
            <a:off x="4746181" y="3035261"/>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6" name="bk object 26"/>
          <p:cNvSpPr/>
          <p:nvPr/>
        </p:nvSpPr>
        <p:spPr>
          <a:xfrm>
            <a:off x="4758881" y="3060661"/>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7" name="bk object 27"/>
          <p:cNvSpPr/>
          <p:nvPr/>
        </p:nvSpPr>
        <p:spPr>
          <a:xfrm>
            <a:off x="4746181" y="3073361"/>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8" name="bk object 28"/>
          <p:cNvSpPr/>
          <p:nvPr/>
        </p:nvSpPr>
        <p:spPr>
          <a:xfrm>
            <a:off x="4758881" y="3086061"/>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9" name="bk object 29"/>
          <p:cNvSpPr/>
          <p:nvPr/>
        </p:nvSpPr>
        <p:spPr>
          <a:xfrm>
            <a:off x="5021631" y="3035261"/>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0" name="bk object 30"/>
          <p:cNvSpPr/>
          <p:nvPr/>
        </p:nvSpPr>
        <p:spPr>
          <a:xfrm>
            <a:off x="5034331" y="3047961"/>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1" name="bk object 31"/>
          <p:cNvSpPr/>
          <p:nvPr/>
        </p:nvSpPr>
        <p:spPr>
          <a:xfrm>
            <a:off x="5034331" y="3060661"/>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2" name="bk object 32"/>
          <p:cNvSpPr/>
          <p:nvPr/>
        </p:nvSpPr>
        <p:spPr>
          <a:xfrm>
            <a:off x="4945431" y="3041611"/>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33" name="bk object 33"/>
          <p:cNvSpPr/>
          <p:nvPr/>
        </p:nvSpPr>
        <p:spPr>
          <a:xfrm>
            <a:off x="5021631" y="3073361"/>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34" name="bk object 34"/>
          <p:cNvSpPr/>
          <p:nvPr/>
        </p:nvSpPr>
        <p:spPr>
          <a:xfrm>
            <a:off x="5034331" y="3086061"/>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35" name="bk object 35"/>
          <p:cNvSpPr/>
          <p:nvPr/>
        </p:nvSpPr>
        <p:spPr>
          <a:xfrm>
            <a:off x="5297094" y="3035261"/>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6" name="bk object 36"/>
          <p:cNvSpPr/>
          <p:nvPr/>
        </p:nvSpPr>
        <p:spPr>
          <a:xfrm>
            <a:off x="5309794" y="3047961"/>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7" name="bk object 37"/>
          <p:cNvSpPr/>
          <p:nvPr/>
        </p:nvSpPr>
        <p:spPr>
          <a:xfrm>
            <a:off x="5309794" y="3060661"/>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8" name="bk object 38"/>
          <p:cNvSpPr/>
          <p:nvPr/>
        </p:nvSpPr>
        <p:spPr>
          <a:xfrm>
            <a:off x="5297094" y="3073361"/>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9" name="bk object 39"/>
          <p:cNvSpPr/>
          <p:nvPr/>
        </p:nvSpPr>
        <p:spPr>
          <a:xfrm>
            <a:off x="5309794" y="3086061"/>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40" name="bk object 40"/>
          <p:cNvSpPr/>
          <p:nvPr/>
        </p:nvSpPr>
        <p:spPr>
          <a:xfrm>
            <a:off x="5603025" y="306574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p>
        </p:txBody>
      </p:sp>
      <p:sp>
        <p:nvSpPr>
          <p:cNvPr id="41" name="bk object 41"/>
          <p:cNvSpPr/>
          <p:nvPr/>
        </p:nvSpPr>
        <p:spPr>
          <a:xfrm>
            <a:off x="5575961" y="303924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p>
        </p:txBody>
      </p:sp>
      <p:sp>
        <p:nvSpPr>
          <p:cNvPr id="42" name="bk object 42"/>
          <p:cNvSpPr/>
          <p:nvPr/>
        </p:nvSpPr>
        <p:spPr>
          <a:xfrm>
            <a:off x="5496344" y="3035261"/>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43" name="bk object 43"/>
          <p:cNvSpPr/>
          <p:nvPr/>
        </p:nvSpPr>
        <p:spPr>
          <a:xfrm>
            <a:off x="5481104" y="3053041"/>
            <a:ext cx="30480" cy="12700"/>
          </a:xfrm>
          <a:custGeom>
            <a:avLst/>
            <a:gdLst/>
            <a:ahLst/>
            <a:cxnLst/>
            <a:rect l="l" t="t" r="r" b="b"/>
            <a:pathLst>
              <a:path w="30479" h="12700">
                <a:moveTo>
                  <a:pt x="30480" y="0"/>
                </a:moveTo>
                <a:lnTo>
                  <a:pt x="15240" y="12700"/>
                </a:lnTo>
                <a:lnTo>
                  <a:pt x="0" y="0"/>
                </a:lnTo>
              </a:path>
            </a:pathLst>
          </a:custGeom>
          <a:ln w="5060">
            <a:solidFill>
              <a:srgbClr val="ADADE0"/>
            </a:solidFill>
          </a:ln>
        </p:spPr>
        <p:txBody>
          <a:bodyPr wrap="square" lIns="0" tIns="0" rIns="0" bIns="0" rtlCol="0"/>
          <a:lstStyle/>
          <a:p>
            <a:endParaRPr/>
          </a:p>
        </p:txBody>
      </p:sp>
      <p:sp>
        <p:nvSpPr>
          <p:cNvPr id="44" name="bk object 44"/>
          <p:cNvSpPr/>
          <p:nvPr/>
        </p:nvSpPr>
        <p:spPr>
          <a:xfrm>
            <a:off x="5648746" y="3035261"/>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45" name="bk object 45"/>
          <p:cNvSpPr/>
          <p:nvPr/>
        </p:nvSpPr>
        <p:spPr>
          <a:xfrm>
            <a:off x="5684306" y="3053041"/>
            <a:ext cx="30480" cy="12700"/>
          </a:xfrm>
          <a:custGeom>
            <a:avLst/>
            <a:gdLst/>
            <a:ahLst/>
            <a:cxnLst/>
            <a:rect l="l" t="t" r="r" b="b"/>
            <a:pathLst>
              <a:path w="30479" h="12700">
                <a:moveTo>
                  <a:pt x="30479" y="0"/>
                </a:moveTo>
                <a:lnTo>
                  <a:pt x="15239" y="12700"/>
                </a:lnTo>
                <a:lnTo>
                  <a:pt x="0" y="0"/>
                </a:lnTo>
              </a:path>
            </a:pathLst>
          </a:custGeom>
          <a:ln w="5060">
            <a:solidFill>
              <a:srgbClr val="ADADE0"/>
            </a:solidFill>
          </a:ln>
        </p:spPr>
        <p:txBody>
          <a:bodyPr wrap="square" lIns="0" tIns="0" rIns="0" bIns="0" rtlCol="0"/>
          <a:lstStyle/>
          <a:p>
            <a:endParaRPr/>
          </a:p>
        </p:txBody>
      </p:sp>
      <p:sp>
        <p:nvSpPr>
          <p:cNvPr id="46" name="bk object 46"/>
          <p:cNvSpPr/>
          <p:nvPr/>
        </p:nvSpPr>
        <p:spPr>
          <a:xfrm>
            <a:off x="0" y="0"/>
            <a:ext cx="5760085" cy="350520"/>
          </a:xfrm>
          <a:custGeom>
            <a:avLst/>
            <a:gdLst/>
            <a:ahLst/>
            <a:cxnLst/>
            <a:rect l="l" t="t" r="r" b="b"/>
            <a:pathLst>
              <a:path w="5760085" h="350520">
                <a:moveTo>
                  <a:pt x="0" y="350126"/>
                </a:moveTo>
                <a:lnTo>
                  <a:pt x="5759996" y="350126"/>
                </a:lnTo>
                <a:lnTo>
                  <a:pt x="5759996" y="0"/>
                </a:lnTo>
                <a:lnTo>
                  <a:pt x="0" y="0"/>
                </a:lnTo>
                <a:lnTo>
                  <a:pt x="0" y="350126"/>
                </a:lnTo>
                <a:close/>
              </a:path>
            </a:pathLst>
          </a:custGeom>
          <a:solidFill>
            <a:srgbClr val="3333B2"/>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400" b="0"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600" b="0" i="0">
                <a:solidFill>
                  <a:schemeClr val="bg1"/>
                </a:solidFill>
                <a:latin typeface="Arial"/>
                <a:cs typeface="Arial"/>
              </a:defRPr>
            </a:lvl1pPr>
          </a:lstStyle>
          <a:p>
            <a:pPr marL="12700">
              <a:lnSpc>
                <a:spcPct val="100000"/>
              </a:lnSpc>
              <a:spcBef>
                <a:spcPts val="130"/>
              </a:spcBef>
            </a:pPr>
            <a:r>
              <a:rPr spc="-10" dirty="0"/>
              <a:t>Monday </a:t>
            </a:r>
            <a:r>
              <a:rPr dirty="0"/>
              <a:t>29</a:t>
            </a:r>
            <a:r>
              <a:rPr sz="750" baseline="27777" dirty="0"/>
              <a:t>th </a:t>
            </a:r>
            <a:r>
              <a:rPr sz="600" spc="-10" dirty="0"/>
              <a:t>July,</a:t>
            </a:r>
            <a:r>
              <a:rPr sz="600" spc="50" dirty="0"/>
              <a:t> </a:t>
            </a:r>
            <a:r>
              <a:rPr sz="600" spc="-20" dirty="0"/>
              <a:t>2019</a:t>
            </a:r>
            <a:endParaRPr sz="600"/>
          </a:p>
        </p:txBody>
      </p:sp>
      <p:sp>
        <p:nvSpPr>
          <p:cNvPr id="4" name="Holder 4"/>
          <p:cNvSpPr>
            <a:spLocks noGrp="1"/>
          </p:cNvSpPr>
          <p:nvPr>
            <p:ph type="dt" sz="half" idx="6"/>
          </p:nvPr>
        </p:nvSpPr>
        <p:spPr/>
        <p:txBody>
          <a:bodyPr lIns="0" tIns="0" rIns="0" bIns="0"/>
          <a:lstStyle>
            <a:lvl1pPr>
              <a:defRPr sz="600" b="0" i="0">
                <a:solidFill>
                  <a:schemeClr val="bg1"/>
                </a:solidFill>
                <a:latin typeface="Arial"/>
                <a:cs typeface="Arial"/>
              </a:defRPr>
            </a:lvl1pPr>
          </a:lstStyle>
          <a:p>
            <a:pPr marL="12700">
              <a:lnSpc>
                <a:spcPts val="675"/>
              </a:lnSpc>
            </a:pPr>
            <a:r>
              <a:rPr spc="-20" dirty="0"/>
              <a:t>Ruisheng </a:t>
            </a:r>
            <a:r>
              <a:rPr spc="-30" dirty="0"/>
              <a:t>Cao</a:t>
            </a:r>
            <a:r>
              <a:rPr spc="-20" dirty="0"/>
              <a:t> </a:t>
            </a:r>
            <a:r>
              <a:rPr spc="-10" dirty="0"/>
              <a:t>(SpeechLab)</a:t>
            </a:r>
          </a:p>
        </p:txBody>
      </p:sp>
      <p:sp>
        <p:nvSpPr>
          <p:cNvPr id="5" name="Holder 5"/>
          <p:cNvSpPr>
            <a:spLocks noGrp="1"/>
          </p:cNvSpPr>
          <p:nvPr>
            <p:ph type="sldNum" sz="quarter" idx="7"/>
          </p:nvPr>
        </p:nvSpPr>
        <p:spPr/>
        <p:txBody>
          <a:bodyPr lIns="0" tIns="0" rIns="0" bIns="0"/>
          <a:lstStyle>
            <a:lvl1pPr>
              <a:defRPr sz="600" b="0" i="0">
                <a:solidFill>
                  <a:schemeClr val="bg1"/>
                </a:solidFill>
                <a:latin typeface="Arial"/>
                <a:cs typeface="Arial"/>
              </a:defRPr>
            </a:lvl1pPr>
          </a:lstStyle>
          <a:p>
            <a:pPr marL="25400">
              <a:lnSpc>
                <a:spcPts val="675"/>
              </a:lnSpc>
            </a:pPr>
            <a:fld id="{81D60167-4931-47E6-BA6A-407CBD079E47}" type="slidenum">
              <a:rPr spc="-20" dirty="0"/>
              <a:t>‹#›</a:t>
            </a:fld>
            <a:r>
              <a:rPr spc="-20" dirty="0"/>
              <a:t> </a:t>
            </a:r>
            <a:r>
              <a:rPr spc="150" dirty="0"/>
              <a:t>/</a:t>
            </a:r>
            <a:r>
              <a:rPr spc="40" dirty="0"/>
              <a:t> </a:t>
            </a:r>
            <a:r>
              <a:rPr spc="-20" dirty="0"/>
              <a:t>28</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00" b="0" i="0">
                <a:solidFill>
                  <a:schemeClr val="bg1"/>
                </a:solidFill>
                <a:latin typeface="Arial"/>
                <a:cs typeface="Arial"/>
              </a:defRPr>
            </a:lvl1pPr>
          </a:lstStyle>
          <a:p>
            <a:pPr marL="12700">
              <a:lnSpc>
                <a:spcPct val="100000"/>
              </a:lnSpc>
              <a:spcBef>
                <a:spcPts val="130"/>
              </a:spcBef>
            </a:pPr>
            <a:r>
              <a:rPr spc="-10" dirty="0"/>
              <a:t>Monday </a:t>
            </a:r>
            <a:r>
              <a:rPr dirty="0"/>
              <a:t>29</a:t>
            </a:r>
            <a:r>
              <a:rPr sz="750" baseline="27777" dirty="0"/>
              <a:t>th </a:t>
            </a:r>
            <a:r>
              <a:rPr sz="600" spc="-10" dirty="0"/>
              <a:t>July,</a:t>
            </a:r>
            <a:r>
              <a:rPr sz="600" spc="50" dirty="0"/>
              <a:t> </a:t>
            </a:r>
            <a:r>
              <a:rPr sz="600" spc="-20" dirty="0"/>
              <a:t>2019</a:t>
            </a:r>
            <a:endParaRPr sz="600"/>
          </a:p>
        </p:txBody>
      </p:sp>
      <p:sp>
        <p:nvSpPr>
          <p:cNvPr id="3" name="Holder 3"/>
          <p:cNvSpPr>
            <a:spLocks noGrp="1"/>
          </p:cNvSpPr>
          <p:nvPr>
            <p:ph type="dt" sz="half" idx="6"/>
          </p:nvPr>
        </p:nvSpPr>
        <p:spPr/>
        <p:txBody>
          <a:bodyPr lIns="0" tIns="0" rIns="0" bIns="0"/>
          <a:lstStyle>
            <a:lvl1pPr>
              <a:defRPr sz="600" b="0" i="0">
                <a:solidFill>
                  <a:schemeClr val="bg1"/>
                </a:solidFill>
                <a:latin typeface="Arial"/>
                <a:cs typeface="Arial"/>
              </a:defRPr>
            </a:lvl1pPr>
          </a:lstStyle>
          <a:p>
            <a:pPr marL="12700">
              <a:lnSpc>
                <a:spcPts val="675"/>
              </a:lnSpc>
            </a:pPr>
            <a:r>
              <a:rPr spc="-20" dirty="0"/>
              <a:t>Ruisheng </a:t>
            </a:r>
            <a:r>
              <a:rPr spc="-30" dirty="0"/>
              <a:t>Cao</a:t>
            </a:r>
            <a:r>
              <a:rPr spc="-20" dirty="0"/>
              <a:t> </a:t>
            </a:r>
            <a:r>
              <a:rPr spc="-10" dirty="0"/>
              <a:t>(SpeechLab)</a:t>
            </a:r>
          </a:p>
        </p:txBody>
      </p:sp>
      <p:sp>
        <p:nvSpPr>
          <p:cNvPr id="4" name="Holder 4"/>
          <p:cNvSpPr>
            <a:spLocks noGrp="1"/>
          </p:cNvSpPr>
          <p:nvPr>
            <p:ph type="sldNum" sz="quarter" idx="7"/>
          </p:nvPr>
        </p:nvSpPr>
        <p:spPr/>
        <p:txBody>
          <a:bodyPr lIns="0" tIns="0" rIns="0" bIns="0"/>
          <a:lstStyle>
            <a:lvl1pPr>
              <a:defRPr sz="600" b="0" i="0">
                <a:solidFill>
                  <a:schemeClr val="bg1"/>
                </a:solidFill>
                <a:latin typeface="Arial"/>
                <a:cs typeface="Arial"/>
              </a:defRPr>
            </a:lvl1pPr>
          </a:lstStyle>
          <a:p>
            <a:pPr marL="25400">
              <a:lnSpc>
                <a:spcPts val="675"/>
              </a:lnSpc>
            </a:pPr>
            <a:fld id="{81D60167-4931-47E6-BA6A-407CBD079E47}" type="slidenum">
              <a:rPr spc="-20" dirty="0"/>
              <a:t>‹#›</a:t>
            </a:fld>
            <a:r>
              <a:rPr spc="-20" dirty="0"/>
              <a:t> </a:t>
            </a:r>
            <a:r>
              <a:rPr spc="150" dirty="0"/>
              <a:t>/</a:t>
            </a:r>
            <a:r>
              <a:rPr spc="40" dirty="0"/>
              <a:t> </a:t>
            </a:r>
            <a:r>
              <a:rPr spc="-20" dirty="0"/>
              <a:t>28</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198684" y="3045573"/>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k object 17"/>
          <p:cNvSpPr/>
          <p:nvPr/>
        </p:nvSpPr>
        <p:spPr>
          <a:xfrm>
            <a:off x="4119067" y="3041611"/>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k object 18"/>
          <p:cNvSpPr/>
          <p:nvPr/>
        </p:nvSpPr>
        <p:spPr>
          <a:xfrm>
            <a:off x="4296869" y="3041611"/>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9" name="bk object 19"/>
          <p:cNvSpPr/>
          <p:nvPr/>
        </p:nvSpPr>
        <p:spPr>
          <a:xfrm>
            <a:off x="4457686" y="3055695"/>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20" name="bk object 20"/>
          <p:cNvSpPr/>
          <p:nvPr/>
        </p:nvSpPr>
        <p:spPr>
          <a:xfrm>
            <a:off x="4468178" y="3045421"/>
            <a:ext cx="43180" cy="30480"/>
          </a:xfrm>
          <a:custGeom>
            <a:avLst/>
            <a:gdLst/>
            <a:ahLst/>
            <a:cxnLst/>
            <a:rect l="l" t="t" r="r" b="b"/>
            <a:pathLst>
              <a:path w="43179" h="30480">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21" name="bk object 21"/>
          <p:cNvSpPr/>
          <p:nvPr/>
        </p:nvSpPr>
        <p:spPr>
          <a:xfrm>
            <a:off x="4478338" y="3035261"/>
            <a:ext cx="43180" cy="30480"/>
          </a:xfrm>
          <a:custGeom>
            <a:avLst/>
            <a:gdLst/>
            <a:ahLst/>
            <a:cxnLst/>
            <a:rect l="l" t="t" r="r" b="b"/>
            <a:pathLst>
              <a:path w="43179" h="30480">
                <a:moveTo>
                  <a:pt x="0" y="10160"/>
                </a:moveTo>
                <a:lnTo>
                  <a:pt x="0" y="0"/>
                </a:lnTo>
                <a:lnTo>
                  <a:pt x="43181" y="0"/>
                </a:lnTo>
                <a:lnTo>
                  <a:pt x="43181" y="30480"/>
                </a:lnTo>
                <a:lnTo>
                  <a:pt x="33020" y="30480"/>
                </a:lnTo>
              </a:path>
            </a:pathLst>
          </a:custGeom>
          <a:ln w="5060">
            <a:solidFill>
              <a:srgbClr val="ADADE0"/>
            </a:solidFill>
          </a:ln>
        </p:spPr>
        <p:txBody>
          <a:bodyPr wrap="square" lIns="0" tIns="0" rIns="0" bIns="0" rtlCol="0"/>
          <a:lstStyle/>
          <a:p>
            <a:endParaRPr/>
          </a:p>
        </p:txBody>
      </p:sp>
      <p:sp>
        <p:nvSpPr>
          <p:cNvPr id="22" name="bk object 22"/>
          <p:cNvSpPr/>
          <p:nvPr/>
        </p:nvSpPr>
        <p:spPr>
          <a:xfrm>
            <a:off x="4394517" y="3041611"/>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k object 23"/>
          <p:cNvSpPr/>
          <p:nvPr/>
        </p:nvSpPr>
        <p:spPr>
          <a:xfrm>
            <a:off x="4758881" y="3047961"/>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4" name="bk object 24"/>
          <p:cNvSpPr/>
          <p:nvPr/>
        </p:nvSpPr>
        <p:spPr>
          <a:xfrm>
            <a:off x="4669980" y="3041611"/>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5" name="bk object 25"/>
          <p:cNvSpPr/>
          <p:nvPr/>
        </p:nvSpPr>
        <p:spPr>
          <a:xfrm>
            <a:off x="4746181" y="3035261"/>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6" name="bk object 26"/>
          <p:cNvSpPr/>
          <p:nvPr/>
        </p:nvSpPr>
        <p:spPr>
          <a:xfrm>
            <a:off x="4758881" y="3060661"/>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7" name="bk object 27"/>
          <p:cNvSpPr/>
          <p:nvPr/>
        </p:nvSpPr>
        <p:spPr>
          <a:xfrm>
            <a:off x="4746181" y="3073361"/>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8" name="bk object 28"/>
          <p:cNvSpPr/>
          <p:nvPr/>
        </p:nvSpPr>
        <p:spPr>
          <a:xfrm>
            <a:off x="4758881" y="3086061"/>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29" name="bk object 29"/>
          <p:cNvSpPr/>
          <p:nvPr/>
        </p:nvSpPr>
        <p:spPr>
          <a:xfrm>
            <a:off x="5021631" y="3035261"/>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0" name="bk object 30"/>
          <p:cNvSpPr/>
          <p:nvPr/>
        </p:nvSpPr>
        <p:spPr>
          <a:xfrm>
            <a:off x="5034331" y="3047961"/>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1" name="bk object 31"/>
          <p:cNvSpPr/>
          <p:nvPr/>
        </p:nvSpPr>
        <p:spPr>
          <a:xfrm>
            <a:off x="5034331" y="3060661"/>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2" name="bk object 32"/>
          <p:cNvSpPr/>
          <p:nvPr/>
        </p:nvSpPr>
        <p:spPr>
          <a:xfrm>
            <a:off x="4945431" y="3041611"/>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33" name="bk object 33"/>
          <p:cNvSpPr/>
          <p:nvPr/>
        </p:nvSpPr>
        <p:spPr>
          <a:xfrm>
            <a:off x="5021631" y="3073361"/>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34" name="bk object 34"/>
          <p:cNvSpPr/>
          <p:nvPr/>
        </p:nvSpPr>
        <p:spPr>
          <a:xfrm>
            <a:off x="5034331" y="3086061"/>
            <a:ext cx="38100" cy="0"/>
          </a:xfrm>
          <a:custGeom>
            <a:avLst/>
            <a:gdLst/>
            <a:ahLst/>
            <a:cxnLst/>
            <a:rect l="l" t="t" r="r" b="b"/>
            <a:pathLst>
              <a:path w="38100">
                <a:moveTo>
                  <a:pt x="0" y="0"/>
                </a:moveTo>
                <a:lnTo>
                  <a:pt x="38101" y="0"/>
                </a:lnTo>
              </a:path>
            </a:pathLst>
          </a:custGeom>
          <a:ln w="7591">
            <a:solidFill>
              <a:srgbClr val="D6D6EF"/>
            </a:solidFill>
          </a:ln>
        </p:spPr>
        <p:txBody>
          <a:bodyPr wrap="square" lIns="0" tIns="0" rIns="0" bIns="0" rtlCol="0"/>
          <a:lstStyle/>
          <a:p>
            <a:endParaRPr/>
          </a:p>
        </p:txBody>
      </p:sp>
      <p:sp>
        <p:nvSpPr>
          <p:cNvPr id="35" name="bk object 35"/>
          <p:cNvSpPr/>
          <p:nvPr/>
        </p:nvSpPr>
        <p:spPr>
          <a:xfrm>
            <a:off x="5297094" y="3035261"/>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6" name="bk object 36"/>
          <p:cNvSpPr/>
          <p:nvPr/>
        </p:nvSpPr>
        <p:spPr>
          <a:xfrm>
            <a:off x="5309794" y="3047961"/>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7" name="bk object 37"/>
          <p:cNvSpPr/>
          <p:nvPr/>
        </p:nvSpPr>
        <p:spPr>
          <a:xfrm>
            <a:off x="5309794" y="3060661"/>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38" name="bk object 38"/>
          <p:cNvSpPr/>
          <p:nvPr/>
        </p:nvSpPr>
        <p:spPr>
          <a:xfrm>
            <a:off x="5297094" y="3073361"/>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9" name="bk object 39"/>
          <p:cNvSpPr/>
          <p:nvPr/>
        </p:nvSpPr>
        <p:spPr>
          <a:xfrm>
            <a:off x="5309794" y="3086061"/>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40" name="bk object 40"/>
          <p:cNvSpPr/>
          <p:nvPr/>
        </p:nvSpPr>
        <p:spPr>
          <a:xfrm>
            <a:off x="5603025" y="3065741"/>
            <a:ext cx="20320" cy="20320"/>
          </a:xfrm>
          <a:custGeom>
            <a:avLst/>
            <a:gdLst/>
            <a:ahLst/>
            <a:cxnLst/>
            <a:rect l="l" t="t" r="r" b="b"/>
            <a:pathLst>
              <a:path w="20320" h="20319">
                <a:moveTo>
                  <a:pt x="0" y="0"/>
                </a:moveTo>
                <a:lnTo>
                  <a:pt x="20321" y="20320"/>
                </a:lnTo>
              </a:path>
            </a:pathLst>
          </a:custGeom>
          <a:ln w="7591">
            <a:solidFill>
              <a:srgbClr val="ADADE0"/>
            </a:solidFill>
          </a:ln>
        </p:spPr>
        <p:txBody>
          <a:bodyPr wrap="square" lIns="0" tIns="0" rIns="0" bIns="0" rtlCol="0"/>
          <a:lstStyle/>
          <a:p>
            <a:endParaRPr/>
          </a:p>
        </p:txBody>
      </p:sp>
      <p:sp>
        <p:nvSpPr>
          <p:cNvPr id="41" name="bk object 41"/>
          <p:cNvSpPr/>
          <p:nvPr/>
        </p:nvSpPr>
        <p:spPr>
          <a:xfrm>
            <a:off x="5575961" y="3039246"/>
            <a:ext cx="30480" cy="30480"/>
          </a:xfrm>
          <a:custGeom>
            <a:avLst/>
            <a:gdLst/>
            <a:ahLst/>
            <a:cxnLst/>
            <a:rect l="l" t="t" r="r" b="b"/>
            <a:pathLst>
              <a:path w="30479" h="30480">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p>
        </p:txBody>
      </p:sp>
      <p:sp>
        <p:nvSpPr>
          <p:cNvPr id="42" name="bk object 42"/>
          <p:cNvSpPr/>
          <p:nvPr/>
        </p:nvSpPr>
        <p:spPr>
          <a:xfrm>
            <a:off x="5496344" y="3035261"/>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43" name="bk object 43"/>
          <p:cNvSpPr/>
          <p:nvPr/>
        </p:nvSpPr>
        <p:spPr>
          <a:xfrm>
            <a:off x="5481104" y="3053041"/>
            <a:ext cx="30480" cy="12700"/>
          </a:xfrm>
          <a:custGeom>
            <a:avLst/>
            <a:gdLst/>
            <a:ahLst/>
            <a:cxnLst/>
            <a:rect l="l" t="t" r="r" b="b"/>
            <a:pathLst>
              <a:path w="30479" h="12700">
                <a:moveTo>
                  <a:pt x="30480" y="0"/>
                </a:moveTo>
                <a:lnTo>
                  <a:pt x="15240" y="12700"/>
                </a:lnTo>
                <a:lnTo>
                  <a:pt x="0" y="0"/>
                </a:lnTo>
              </a:path>
            </a:pathLst>
          </a:custGeom>
          <a:ln w="5060">
            <a:solidFill>
              <a:srgbClr val="ADADE0"/>
            </a:solidFill>
          </a:ln>
        </p:spPr>
        <p:txBody>
          <a:bodyPr wrap="square" lIns="0" tIns="0" rIns="0" bIns="0" rtlCol="0"/>
          <a:lstStyle/>
          <a:p>
            <a:endParaRPr/>
          </a:p>
        </p:txBody>
      </p:sp>
      <p:sp>
        <p:nvSpPr>
          <p:cNvPr id="44" name="bk object 44"/>
          <p:cNvSpPr/>
          <p:nvPr/>
        </p:nvSpPr>
        <p:spPr>
          <a:xfrm>
            <a:off x="5648746" y="3035261"/>
            <a:ext cx="50800" cy="5080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ln w="5060">
            <a:solidFill>
              <a:srgbClr val="ADADE0"/>
            </a:solidFill>
          </a:ln>
        </p:spPr>
        <p:txBody>
          <a:bodyPr wrap="square" lIns="0" tIns="0" rIns="0" bIns="0" rtlCol="0"/>
          <a:lstStyle/>
          <a:p>
            <a:endParaRPr/>
          </a:p>
        </p:txBody>
      </p:sp>
      <p:sp>
        <p:nvSpPr>
          <p:cNvPr id="45" name="bk object 45"/>
          <p:cNvSpPr/>
          <p:nvPr/>
        </p:nvSpPr>
        <p:spPr>
          <a:xfrm>
            <a:off x="5684306" y="3053041"/>
            <a:ext cx="30480" cy="12700"/>
          </a:xfrm>
          <a:custGeom>
            <a:avLst/>
            <a:gdLst/>
            <a:ahLst/>
            <a:cxnLst/>
            <a:rect l="l" t="t" r="r" b="b"/>
            <a:pathLst>
              <a:path w="30479" h="12700">
                <a:moveTo>
                  <a:pt x="30479" y="0"/>
                </a:moveTo>
                <a:lnTo>
                  <a:pt x="15239" y="12700"/>
                </a:lnTo>
                <a:lnTo>
                  <a:pt x="0" y="0"/>
                </a:lnTo>
              </a:path>
            </a:pathLst>
          </a:custGeom>
          <a:ln w="5060">
            <a:solidFill>
              <a:srgbClr val="ADADE0"/>
            </a:solidFill>
          </a:ln>
        </p:spPr>
        <p:txBody>
          <a:bodyPr wrap="square" lIns="0" tIns="0" rIns="0" bIns="0" rtlCol="0"/>
          <a:lstStyle/>
          <a:p>
            <a:endParaRPr/>
          </a:p>
        </p:txBody>
      </p:sp>
      <p:sp>
        <p:nvSpPr>
          <p:cNvPr id="2" name="Holder 2"/>
          <p:cNvSpPr>
            <a:spLocks noGrp="1"/>
          </p:cNvSpPr>
          <p:nvPr>
            <p:ph type="title"/>
          </p:nvPr>
        </p:nvSpPr>
        <p:spPr>
          <a:xfrm>
            <a:off x="95300" y="59877"/>
            <a:ext cx="5575198" cy="244475"/>
          </a:xfrm>
          <a:prstGeom prst="rect">
            <a:avLst/>
          </a:prstGeom>
        </p:spPr>
        <p:txBody>
          <a:bodyPr wrap="square" lIns="0" tIns="0" rIns="0" bIns="0">
            <a:spAutoFit/>
          </a:bodyPr>
          <a:lstStyle>
            <a:lvl1pPr>
              <a:defRPr sz="1400" b="0" i="0">
                <a:solidFill>
                  <a:schemeClr val="bg1"/>
                </a:solidFill>
                <a:latin typeface="Arial"/>
                <a:cs typeface="Arial"/>
              </a:defRPr>
            </a:lvl1pPr>
          </a:lstStyle>
          <a:p>
            <a:endParaRPr/>
          </a:p>
        </p:txBody>
      </p:sp>
      <p:sp>
        <p:nvSpPr>
          <p:cNvPr id="3" name="Holder 3"/>
          <p:cNvSpPr>
            <a:spLocks noGrp="1"/>
          </p:cNvSpPr>
          <p:nvPr>
            <p:ph type="body" idx="1"/>
          </p:nvPr>
        </p:nvSpPr>
        <p:spPr>
          <a:xfrm>
            <a:off x="1274991" y="862304"/>
            <a:ext cx="3215817" cy="88074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428629" y="3113560"/>
            <a:ext cx="833120" cy="124460"/>
          </a:xfrm>
          <a:prstGeom prst="rect">
            <a:avLst/>
          </a:prstGeom>
        </p:spPr>
        <p:txBody>
          <a:bodyPr wrap="square" lIns="0" tIns="0" rIns="0" bIns="0">
            <a:spAutoFit/>
          </a:bodyPr>
          <a:lstStyle>
            <a:lvl1pPr>
              <a:defRPr sz="600" b="0" i="0">
                <a:solidFill>
                  <a:schemeClr val="bg1"/>
                </a:solidFill>
                <a:latin typeface="Arial"/>
                <a:cs typeface="Arial"/>
              </a:defRPr>
            </a:lvl1pPr>
          </a:lstStyle>
          <a:p>
            <a:pPr marL="12700">
              <a:lnSpc>
                <a:spcPct val="100000"/>
              </a:lnSpc>
              <a:spcBef>
                <a:spcPts val="130"/>
              </a:spcBef>
            </a:pPr>
            <a:r>
              <a:rPr spc="-10" dirty="0"/>
              <a:t>Monday </a:t>
            </a:r>
            <a:r>
              <a:rPr dirty="0"/>
              <a:t>29</a:t>
            </a:r>
            <a:r>
              <a:rPr sz="750" baseline="27777" dirty="0"/>
              <a:t>th </a:t>
            </a:r>
            <a:r>
              <a:rPr sz="600" spc="-10" dirty="0"/>
              <a:t>July,</a:t>
            </a:r>
            <a:r>
              <a:rPr sz="600" spc="50" dirty="0"/>
              <a:t> </a:t>
            </a:r>
            <a:r>
              <a:rPr sz="600" spc="-20" dirty="0"/>
              <a:t>2019</a:t>
            </a:r>
            <a:endParaRPr sz="600"/>
          </a:p>
        </p:txBody>
      </p:sp>
      <p:sp>
        <p:nvSpPr>
          <p:cNvPr id="5" name="Holder 5"/>
          <p:cNvSpPr>
            <a:spLocks noGrp="1"/>
          </p:cNvSpPr>
          <p:nvPr>
            <p:ph type="dt" sz="half" idx="6"/>
          </p:nvPr>
        </p:nvSpPr>
        <p:spPr>
          <a:xfrm>
            <a:off x="477443" y="3135783"/>
            <a:ext cx="965200" cy="102235"/>
          </a:xfrm>
          <a:prstGeom prst="rect">
            <a:avLst/>
          </a:prstGeom>
        </p:spPr>
        <p:txBody>
          <a:bodyPr wrap="square" lIns="0" tIns="0" rIns="0" bIns="0">
            <a:spAutoFit/>
          </a:bodyPr>
          <a:lstStyle>
            <a:lvl1pPr>
              <a:defRPr sz="600" b="0" i="0">
                <a:solidFill>
                  <a:schemeClr val="bg1"/>
                </a:solidFill>
                <a:latin typeface="Arial"/>
                <a:cs typeface="Arial"/>
              </a:defRPr>
            </a:lvl1pPr>
          </a:lstStyle>
          <a:p>
            <a:pPr marL="12700">
              <a:lnSpc>
                <a:spcPts val="675"/>
              </a:lnSpc>
            </a:pPr>
            <a:r>
              <a:rPr spc="-20" dirty="0"/>
              <a:t>Ruisheng </a:t>
            </a:r>
            <a:r>
              <a:rPr spc="-30" dirty="0"/>
              <a:t>Cao</a:t>
            </a:r>
            <a:r>
              <a:rPr spc="-20" dirty="0"/>
              <a:t> </a:t>
            </a:r>
            <a:r>
              <a:rPr spc="-10" dirty="0"/>
              <a:t>(SpeechLab)</a:t>
            </a:r>
          </a:p>
        </p:txBody>
      </p:sp>
      <p:sp>
        <p:nvSpPr>
          <p:cNvPr id="6" name="Holder 6"/>
          <p:cNvSpPr>
            <a:spLocks noGrp="1"/>
          </p:cNvSpPr>
          <p:nvPr>
            <p:ph type="sldNum" sz="quarter" idx="7"/>
          </p:nvPr>
        </p:nvSpPr>
        <p:spPr>
          <a:xfrm>
            <a:off x="5411656" y="3135783"/>
            <a:ext cx="294004" cy="102235"/>
          </a:xfrm>
          <a:prstGeom prst="rect">
            <a:avLst/>
          </a:prstGeom>
        </p:spPr>
        <p:txBody>
          <a:bodyPr wrap="square" lIns="0" tIns="0" rIns="0" bIns="0">
            <a:spAutoFit/>
          </a:bodyPr>
          <a:lstStyle>
            <a:lvl1pPr>
              <a:defRPr sz="600" b="0" i="0">
                <a:solidFill>
                  <a:schemeClr val="bg1"/>
                </a:solidFill>
                <a:latin typeface="Arial"/>
                <a:cs typeface="Arial"/>
              </a:defRPr>
            </a:lvl1pPr>
          </a:lstStyle>
          <a:p>
            <a:pPr marL="25400">
              <a:lnSpc>
                <a:spcPts val="675"/>
              </a:lnSpc>
            </a:pPr>
            <a:fld id="{81D60167-4931-47E6-BA6A-407CBD079E47}" type="slidenum">
              <a:rPr spc="-20" dirty="0"/>
              <a:t>‹#›</a:t>
            </a:fld>
            <a:r>
              <a:rPr spc="-20" dirty="0"/>
              <a:t> </a:t>
            </a:r>
            <a:r>
              <a:rPr spc="150" dirty="0"/>
              <a:t>/</a:t>
            </a:r>
            <a:r>
              <a:rPr spc="40" dirty="0"/>
              <a:t> </a:t>
            </a:r>
            <a:r>
              <a:rPr spc="-20" dirty="0"/>
              <a:t>28</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10.xml"/><Relationship Id="rId16" Type="http://schemas.openxmlformats.org/officeDocument/2006/relationships/image" Target="../media/image25.png"/><Relationship Id="rId1" Type="http://schemas.openxmlformats.org/officeDocument/2006/relationships/slideLayout" Target="../slideLayouts/slideLayout5.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6.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25.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17.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png"/><Relationship Id="rId18" Type="http://schemas.openxmlformats.org/officeDocument/2006/relationships/image" Target="../media/image48.png"/><Relationship Id="rId3" Type="http://schemas.openxmlformats.org/officeDocument/2006/relationships/image" Target="../media/image41.png"/><Relationship Id="rId7" Type="http://schemas.openxmlformats.org/officeDocument/2006/relationships/image" Target="../media/image53.png"/><Relationship Id="rId12" Type="http://schemas.openxmlformats.org/officeDocument/2006/relationships/image" Target="../media/image58.png"/><Relationship Id="rId17" Type="http://schemas.openxmlformats.org/officeDocument/2006/relationships/image" Target="../media/image49.png"/><Relationship Id="rId2" Type="http://schemas.openxmlformats.org/officeDocument/2006/relationships/notesSlide" Target="../notesSlides/notesSlide15.xml"/><Relationship Id="rId16" Type="http://schemas.openxmlformats.org/officeDocument/2006/relationships/image" Target="../media/image62.png"/><Relationship Id="rId1" Type="http://schemas.openxmlformats.org/officeDocument/2006/relationships/slideLayout" Target="../slideLayouts/slideLayout5.xml"/><Relationship Id="rId6" Type="http://schemas.openxmlformats.org/officeDocument/2006/relationships/image" Target="../media/image52.png"/><Relationship Id="rId11" Type="http://schemas.openxmlformats.org/officeDocument/2006/relationships/image" Target="../media/image57.png"/><Relationship Id="rId5" Type="http://schemas.openxmlformats.org/officeDocument/2006/relationships/image" Target="../media/image51.png"/><Relationship Id="rId15" Type="http://schemas.openxmlformats.org/officeDocument/2006/relationships/image" Target="../media/image61.png"/><Relationship Id="rId10" Type="http://schemas.openxmlformats.org/officeDocument/2006/relationships/image" Target="../media/image56.png"/><Relationship Id="rId19" Type="http://schemas.openxmlformats.org/officeDocument/2006/relationships/image" Target="../media/image25.png"/><Relationship Id="rId4" Type="http://schemas.openxmlformats.org/officeDocument/2006/relationships/image" Target="../media/image42.png"/><Relationship Id="rId9" Type="http://schemas.openxmlformats.org/officeDocument/2006/relationships/image" Target="../media/image55.png"/><Relationship Id="rId14" Type="http://schemas.openxmlformats.org/officeDocument/2006/relationships/image" Target="../media/image60.png"/></Relationships>
</file>

<file path=ppt/slides/_rels/slide1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65.png"/><Relationship Id="rId4" Type="http://schemas.openxmlformats.org/officeDocument/2006/relationships/image" Target="../media/image64.png"/></Relationships>
</file>

<file path=ppt/slides/_rels/slide1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67.png"/></Relationships>
</file>

<file path=ppt/slides/_rels/slide2.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slide" Target="slide30.xml"/></Relationships>
</file>

<file path=ppt/slides/_rels/slide2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70.png"/></Relationships>
</file>

<file path=ppt/slides/_rels/slide2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76.png"/><Relationship Id="rId4" Type="http://schemas.openxmlformats.org/officeDocument/2006/relationships/image" Target="../media/image75.png"/></Relationships>
</file>

<file path=ppt/slides/_rels/slide2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slide" Target="slide30.xml"/><Relationship Id="rId4" Type="http://schemas.openxmlformats.org/officeDocument/2006/relationships/slide" Target="slide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78.png"/></Relationships>
</file>

<file path=ppt/slides/_rels/slide2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80.png"/></Relationships>
</file>

<file path=ppt/slides/_rels/slide2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8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slide" Target="slide30.xml"/><Relationship Id="rId4" Type="http://schemas.openxmlformats.org/officeDocument/2006/relationships/slide" Target="slide24.xml"/></Relationships>
</file>

<file path=ppt/slides/_rels/slide3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slide" Target="slide30.xml"/><Relationship Id="rId4" Type="http://schemas.openxmlformats.org/officeDocument/2006/relationships/slide" Target="slide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2806699" y="3135783"/>
            <a:ext cx="2953486" cy="10223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2" name="object 2"/>
          <p:cNvSpPr/>
          <p:nvPr/>
        </p:nvSpPr>
        <p:spPr>
          <a:xfrm>
            <a:off x="165200" y="259917"/>
            <a:ext cx="5429885" cy="82550"/>
          </a:xfrm>
          <a:custGeom>
            <a:avLst/>
            <a:gdLst/>
            <a:ahLst/>
            <a:cxnLst/>
            <a:rect l="l" t="t" r="r" b="b"/>
            <a:pathLst>
              <a:path w="5429885" h="82550">
                <a:moveTo>
                  <a:pt x="5378869" y="0"/>
                </a:moveTo>
                <a:lnTo>
                  <a:pt x="50800" y="0"/>
                </a:lnTo>
                <a:lnTo>
                  <a:pt x="31075" y="4008"/>
                </a:lnTo>
                <a:lnTo>
                  <a:pt x="14922" y="14922"/>
                </a:lnTo>
                <a:lnTo>
                  <a:pt x="4008" y="31075"/>
                </a:lnTo>
                <a:lnTo>
                  <a:pt x="0" y="50800"/>
                </a:lnTo>
                <a:lnTo>
                  <a:pt x="0" y="82384"/>
                </a:lnTo>
                <a:lnTo>
                  <a:pt x="5429669" y="82384"/>
                </a:lnTo>
                <a:lnTo>
                  <a:pt x="5429669" y="50800"/>
                </a:lnTo>
                <a:lnTo>
                  <a:pt x="5425661" y="31075"/>
                </a:lnTo>
                <a:lnTo>
                  <a:pt x="5414747" y="14922"/>
                </a:lnTo>
                <a:lnTo>
                  <a:pt x="5398594" y="4008"/>
                </a:lnTo>
                <a:lnTo>
                  <a:pt x="5378869" y="0"/>
                </a:lnTo>
                <a:close/>
              </a:path>
            </a:pathLst>
          </a:custGeom>
          <a:solidFill>
            <a:srgbClr val="3333B2"/>
          </a:solidFill>
        </p:spPr>
        <p:txBody>
          <a:bodyPr wrap="square" lIns="0" tIns="0" rIns="0" bIns="0" rtlCol="0"/>
          <a:lstStyle/>
          <a:p>
            <a:endParaRPr/>
          </a:p>
        </p:txBody>
      </p:sp>
      <p:sp>
        <p:nvSpPr>
          <p:cNvPr id="3" name="object 3"/>
          <p:cNvSpPr/>
          <p:nvPr/>
        </p:nvSpPr>
        <p:spPr>
          <a:xfrm>
            <a:off x="216001" y="778395"/>
            <a:ext cx="101600" cy="1016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65200" y="304345"/>
            <a:ext cx="5429885" cy="525145"/>
          </a:xfrm>
          <a:custGeom>
            <a:avLst/>
            <a:gdLst/>
            <a:ahLst/>
            <a:cxnLst/>
            <a:rect l="l" t="t" r="r" b="b"/>
            <a:pathLst>
              <a:path w="5429885" h="525144">
                <a:moveTo>
                  <a:pt x="5429669" y="0"/>
                </a:moveTo>
                <a:lnTo>
                  <a:pt x="0" y="0"/>
                </a:lnTo>
                <a:lnTo>
                  <a:pt x="0" y="474050"/>
                </a:lnTo>
                <a:lnTo>
                  <a:pt x="4008" y="493775"/>
                </a:lnTo>
                <a:lnTo>
                  <a:pt x="14922" y="509928"/>
                </a:lnTo>
                <a:lnTo>
                  <a:pt x="31075" y="520842"/>
                </a:lnTo>
                <a:lnTo>
                  <a:pt x="50800" y="524850"/>
                </a:lnTo>
                <a:lnTo>
                  <a:pt x="5378869" y="524850"/>
                </a:lnTo>
                <a:lnTo>
                  <a:pt x="5398594" y="520842"/>
                </a:lnTo>
                <a:lnTo>
                  <a:pt x="5414747" y="509928"/>
                </a:lnTo>
                <a:lnTo>
                  <a:pt x="5425661" y="493775"/>
                </a:lnTo>
                <a:lnTo>
                  <a:pt x="5429669" y="474050"/>
                </a:lnTo>
                <a:lnTo>
                  <a:pt x="5429669" y="0"/>
                </a:lnTo>
                <a:close/>
              </a:path>
            </a:pathLst>
          </a:custGeom>
          <a:solidFill>
            <a:srgbClr val="3333B2"/>
          </a:solidFill>
        </p:spPr>
        <p:txBody>
          <a:bodyPr wrap="square" lIns="0" tIns="0" rIns="0" bIns="0" rtlCol="0"/>
          <a:lstStyle/>
          <a:p>
            <a:endParaRPr/>
          </a:p>
        </p:txBody>
      </p:sp>
      <p:sp>
        <p:nvSpPr>
          <p:cNvPr id="7" name="object 7"/>
          <p:cNvSpPr/>
          <p:nvPr/>
        </p:nvSpPr>
        <p:spPr>
          <a:xfrm>
            <a:off x="5594870" y="348583"/>
            <a:ext cx="0" cy="448945"/>
          </a:xfrm>
          <a:custGeom>
            <a:avLst/>
            <a:gdLst/>
            <a:ahLst/>
            <a:cxnLst/>
            <a:rect l="l" t="t" r="r" b="b"/>
            <a:pathLst>
              <a:path h="448945">
                <a:moveTo>
                  <a:pt x="0" y="448862"/>
                </a:moveTo>
                <a:lnTo>
                  <a:pt x="0" y="0"/>
                </a:lnTo>
              </a:path>
            </a:pathLst>
          </a:custGeom>
          <a:ln w="3175">
            <a:solidFill>
              <a:srgbClr val="7F7F7F"/>
            </a:solidFill>
          </a:ln>
        </p:spPr>
        <p:txBody>
          <a:bodyPr wrap="square" lIns="0" tIns="0" rIns="0" bIns="0" rtlCol="0"/>
          <a:lstStyle/>
          <a:p>
            <a:endParaRPr/>
          </a:p>
        </p:txBody>
      </p:sp>
      <p:sp>
        <p:nvSpPr>
          <p:cNvPr id="8" name="object 8"/>
          <p:cNvSpPr/>
          <p:nvPr/>
        </p:nvSpPr>
        <p:spPr>
          <a:xfrm>
            <a:off x="5594870" y="335883"/>
            <a:ext cx="0" cy="12700"/>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a:p>
        </p:txBody>
      </p:sp>
      <p:sp>
        <p:nvSpPr>
          <p:cNvPr id="9" name="object 9"/>
          <p:cNvSpPr/>
          <p:nvPr/>
        </p:nvSpPr>
        <p:spPr>
          <a:xfrm>
            <a:off x="5594870" y="323183"/>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a:p>
        </p:txBody>
      </p:sp>
      <p:sp>
        <p:nvSpPr>
          <p:cNvPr id="10" name="object 10"/>
          <p:cNvSpPr/>
          <p:nvPr/>
        </p:nvSpPr>
        <p:spPr>
          <a:xfrm>
            <a:off x="5594870" y="310483"/>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a:p>
        </p:txBody>
      </p:sp>
      <p:sp>
        <p:nvSpPr>
          <p:cNvPr id="11" name="object 11"/>
          <p:cNvSpPr txBox="1"/>
          <p:nvPr/>
        </p:nvSpPr>
        <p:spPr>
          <a:xfrm>
            <a:off x="520708" y="311706"/>
            <a:ext cx="5035465" cy="461024"/>
          </a:xfrm>
          <a:prstGeom prst="rect">
            <a:avLst/>
          </a:prstGeom>
        </p:spPr>
        <p:txBody>
          <a:bodyPr vert="horz" wrap="square" lIns="0" tIns="17145" rIns="0" bIns="0" rtlCol="0">
            <a:spAutoFit/>
          </a:bodyPr>
          <a:lstStyle/>
          <a:p>
            <a:pPr marL="12700">
              <a:lnSpc>
                <a:spcPct val="100000"/>
              </a:lnSpc>
              <a:spcBef>
                <a:spcPts val="135"/>
              </a:spcBef>
            </a:pPr>
            <a:r>
              <a:rPr lang="en-US" sz="1400" spc="-60">
                <a:solidFill>
                  <a:srgbClr val="FFFFFF"/>
                </a:solidFill>
                <a:latin typeface="Arial"/>
                <a:cs typeface="Arial"/>
              </a:rPr>
              <a:t>U</a:t>
            </a:r>
            <a:r>
              <a:rPr lang="en-US" altLang="zh-CN" sz="1400" spc="-60">
                <a:solidFill>
                  <a:srgbClr val="FFFFFF"/>
                </a:solidFill>
                <a:latin typeface="Arial"/>
                <a:cs typeface="Arial"/>
              </a:rPr>
              <a:t>nsupervised Dual Paraphrasing for Two-stage Semantic Parsing</a:t>
            </a:r>
            <a:endParaRPr sz="1400">
              <a:latin typeface="Arial"/>
              <a:cs typeface="Arial"/>
            </a:endParaRPr>
          </a:p>
          <a:p>
            <a:pPr marR="5080" algn="r">
              <a:lnSpc>
                <a:spcPct val="100000"/>
              </a:lnSpc>
              <a:spcBef>
                <a:spcPts val="110"/>
              </a:spcBef>
            </a:pPr>
            <a:r>
              <a:rPr sz="1400" spc="-50">
                <a:solidFill>
                  <a:srgbClr val="FFFFFF"/>
                </a:solidFill>
                <a:latin typeface="Arial"/>
                <a:cs typeface="Arial"/>
              </a:rPr>
              <a:t>——20</a:t>
            </a:r>
            <a:r>
              <a:rPr lang="en-US" altLang="zh-CN" sz="1400" spc="-50">
                <a:solidFill>
                  <a:srgbClr val="FFFFFF"/>
                </a:solidFill>
                <a:latin typeface="Arial"/>
                <a:cs typeface="Arial"/>
              </a:rPr>
              <a:t>20</a:t>
            </a:r>
            <a:r>
              <a:rPr sz="1400" spc="-20">
                <a:solidFill>
                  <a:srgbClr val="FFFFFF"/>
                </a:solidFill>
                <a:latin typeface="Arial"/>
                <a:cs typeface="Arial"/>
              </a:rPr>
              <a:t> </a:t>
            </a:r>
            <a:r>
              <a:rPr sz="1400" spc="-65" dirty="0">
                <a:solidFill>
                  <a:srgbClr val="FFFFFF"/>
                </a:solidFill>
                <a:latin typeface="Arial"/>
                <a:cs typeface="Arial"/>
              </a:rPr>
              <a:t>ACL</a:t>
            </a:r>
            <a:endParaRPr sz="1400">
              <a:latin typeface="Arial"/>
              <a:cs typeface="Arial"/>
            </a:endParaRPr>
          </a:p>
        </p:txBody>
      </p:sp>
      <p:sp>
        <p:nvSpPr>
          <p:cNvPr id="12" name="object 12"/>
          <p:cNvSpPr txBox="1"/>
          <p:nvPr/>
        </p:nvSpPr>
        <p:spPr>
          <a:xfrm>
            <a:off x="1358899" y="1046973"/>
            <a:ext cx="3169043" cy="362920"/>
          </a:xfrm>
          <a:prstGeom prst="rect">
            <a:avLst/>
          </a:prstGeom>
        </p:spPr>
        <p:txBody>
          <a:bodyPr vert="horz" wrap="square" lIns="0" tIns="11430" rIns="0" bIns="0" rtlCol="0">
            <a:spAutoFit/>
          </a:bodyPr>
          <a:lstStyle/>
          <a:p>
            <a:pPr marL="12700" algn="ctr">
              <a:lnSpc>
                <a:spcPct val="100000"/>
              </a:lnSpc>
              <a:spcBef>
                <a:spcPts val="90"/>
              </a:spcBef>
            </a:pPr>
            <a:r>
              <a:rPr sz="1100" spc="-70">
                <a:latin typeface="Times New Roman" panose="02020603050405020304" pitchFamily="18" charset="0"/>
                <a:ea typeface="华文楷体" panose="02010600040101010101" pitchFamily="2" charset="-122"/>
                <a:cs typeface="Times New Roman" panose="02020603050405020304" pitchFamily="18" charset="0"/>
              </a:rPr>
              <a:t>Ruisheng </a:t>
            </a:r>
            <a:r>
              <a:rPr sz="1100" spc="-35">
                <a:latin typeface="Times New Roman" panose="02020603050405020304" pitchFamily="18" charset="0"/>
                <a:ea typeface="华文楷体" panose="02010600040101010101" pitchFamily="2" charset="-122"/>
                <a:cs typeface="Times New Roman" panose="02020603050405020304" pitchFamily="18" charset="0"/>
              </a:rPr>
              <a:t>Cao, </a:t>
            </a:r>
            <a:r>
              <a:rPr sz="1100" spc="-90">
                <a:latin typeface="Times New Roman" panose="02020603050405020304" pitchFamily="18" charset="0"/>
                <a:ea typeface="华文楷体" panose="02010600040101010101" pitchFamily="2" charset="-122"/>
                <a:cs typeface="Times New Roman" panose="02020603050405020304" pitchFamily="18" charset="0"/>
              </a:rPr>
              <a:t>Su </a:t>
            </a:r>
            <a:r>
              <a:rPr sz="1100">
                <a:latin typeface="Times New Roman" panose="02020603050405020304" pitchFamily="18" charset="0"/>
                <a:ea typeface="华文楷体" panose="02010600040101010101" pitchFamily="2" charset="-122"/>
                <a:cs typeface="Times New Roman" panose="02020603050405020304" pitchFamily="18" charset="0"/>
              </a:rPr>
              <a:t>Zhu, </a:t>
            </a:r>
            <a:r>
              <a:rPr lang="en-US" sz="1100">
                <a:latin typeface="Times New Roman" panose="02020603050405020304" pitchFamily="18" charset="0"/>
                <a:ea typeface="华文楷体" panose="02010600040101010101" pitchFamily="2" charset="-122"/>
                <a:cs typeface="Times New Roman" panose="02020603050405020304" pitchFamily="18" charset="0"/>
              </a:rPr>
              <a:t>Chenyu Yang, </a:t>
            </a:r>
            <a:r>
              <a:rPr sz="1100" spc="-85">
                <a:latin typeface="Times New Roman" panose="02020603050405020304" pitchFamily="18" charset="0"/>
                <a:ea typeface="华文楷体" panose="02010600040101010101" pitchFamily="2" charset="-122"/>
                <a:cs typeface="Times New Roman" panose="02020603050405020304" pitchFamily="18" charset="0"/>
              </a:rPr>
              <a:t>Chen </a:t>
            </a:r>
            <a:r>
              <a:rPr sz="1100" spc="-15">
                <a:latin typeface="Times New Roman" panose="02020603050405020304" pitchFamily="18" charset="0"/>
                <a:ea typeface="华文楷体" panose="02010600040101010101" pitchFamily="2" charset="-122"/>
                <a:cs typeface="Times New Roman" panose="02020603050405020304" pitchFamily="18" charset="0"/>
              </a:rPr>
              <a:t>Liu,</a:t>
            </a:r>
            <a:endParaRPr lang="en-US" altLang="zh-CN" sz="1100" spc="-15">
              <a:latin typeface="Times New Roman" panose="02020603050405020304" pitchFamily="18" charset="0"/>
              <a:ea typeface="华文楷体" panose="02010600040101010101" pitchFamily="2" charset="-122"/>
              <a:cs typeface="Times New Roman" panose="02020603050405020304" pitchFamily="18" charset="0"/>
            </a:endParaRPr>
          </a:p>
          <a:p>
            <a:pPr marL="12700" algn="ctr">
              <a:lnSpc>
                <a:spcPct val="100000"/>
              </a:lnSpc>
              <a:spcBef>
                <a:spcPts val="90"/>
              </a:spcBef>
            </a:pPr>
            <a:r>
              <a:rPr lang="en-US" sz="1100" spc="-50">
                <a:latin typeface="Times New Roman" panose="02020603050405020304" pitchFamily="18" charset="0"/>
                <a:ea typeface="华文楷体" panose="02010600040101010101" pitchFamily="2" charset="-122"/>
                <a:cs typeface="Times New Roman" panose="02020603050405020304" pitchFamily="18" charset="0"/>
              </a:rPr>
              <a:t>Rao Ma, Yanbin Zhao, Chen Lu</a:t>
            </a:r>
            <a:r>
              <a:rPr sz="1100" spc="-5">
                <a:latin typeface="Times New Roman" panose="02020603050405020304" pitchFamily="18" charset="0"/>
                <a:ea typeface="华文楷体" panose="02010600040101010101" pitchFamily="2" charset="-122"/>
                <a:cs typeface="Times New Roman" panose="02020603050405020304" pitchFamily="18" charset="0"/>
              </a:rPr>
              <a:t> </a:t>
            </a:r>
            <a:r>
              <a:rPr sz="1100" spc="-65">
                <a:latin typeface="Times New Roman" panose="02020603050405020304" pitchFamily="18" charset="0"/>
                <a:ea typeface="华文楷体" panose="02010600040101010101" pitchFamily="2" charset="-122"/>
                <a:cs typeface="Times New Roman" panose="02020603050405020304" pitchFamily="18" charset="0"/>
              </a:rPr>
              <a:t>and</a:t>
            </a:r>
            <a:r>
              <a:rPr lang="en-US" altLang="zh-CN" sz="1100" spc="-65">
                <a:latin typeface="Times New Roman" panose="02020603050405020304" pitchFamily="18" charset="0"/>
                <a:ea typeface="华文楷体" panose="02010600040101010101" pitchFamily="2" charset="-122"/>
                <a:cs typeface="Times New Roman" panose="02020603050405020304" pitchFamily="18" charset="0"/>
              </a:rPr>
              <a:t> </a:t>
            </a:r>
            <a:r>
              <a:rPr sz="1100" spc="-20">
                <a:latin typeface="Times New Roman" panose="02020603050405020304" pitchFamily="18" charset="0"/>
                <a:ea typeface="华文楷体" panose="02010600040101010101" pitchFamily="2" charset="-122"/>
                <a:cs typeface="Times New Roman" panose="02020603050405020304" pitchFamily="18" charset="0"/>
              </a:rPr>
              <a:t>Kai</a:t>
            </a:r>
            <a:r>
              <a:rPr sz="1100" spc="35">
                <a:latin typeface="Times New Roman" panose="02020603050405020304" pitchFamily="18" charset="0"/>
                <a:ea typeface="华文楷体" panose="02010600040101010101" pitchFamily="2" charset="-122"/>
                <a:cs typeface="Times New Roman" panose="02020603050405020304" pitchFamily="18" charset="0"/>
              </a:rPr>
              <a:t> </a:t>
            </a:r>
            <a:r>
              <a:rPr sz="1100" spc="-80" dirty="0">
                <a:latin typeface="Times New Roman" panose="02020603050405020304" pitchFamily="18" charset="0"/>
                <a:ea typeface="华文楷体" panose="02010600040101010101" pitchFamily="2" charset="-122"/>
                <a:cs typeface="Times New Roman" panose="02020603050405020304" pitchFamily="18" charset="0"/>
              </a:rPr>
              <a:t>Yu</a:t>
            </a:r>
            <a:endParaRPr sz="11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 name="object 13"/>
          <p:cNvSpPr/>
          <p:nvPr/>
        </p:nvSpPr>
        <p:spPr>
          <a:xfrm>
            <a:off x="2187651" y="1442853"/>
            <a:ext cx="645382" cy="644086"/>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2960852" y="1440246"/>
            <a:ext cx="647989" cy="647989"/>
          </a:xfrm>
          <a:prstGeom prst="rect">
            <a:avLst/>
          </a:prstGeom>
          <a:blipFill>
            <a:blip r:embed="rId5" cstate="print"/>
            <a:stretch>
              <a:fillRect/>
            </a:stretch>
          </a:blipFill>
        </p:spPr>
        <p:txBody>
          <a:bodyPr wrap="square" lIns="0" tIns="0" rIns="0" bIns="0" rtlCol="0"/>
          <a:lstStyle/>
          <a:p>
            <a:endParaRPr/>
          </a:p>
        </p:txBody>
      </p:sp>
      <p:sp>
        <p:nvSpPr>
          <p:cNvPr id="15" name="object 15"/>
          <p:cNvSpPr txBox="1"/>
          <p:nvPr/>
        </p:nvSpPr>
        <p:spPr>
          <a:xfrm>
            <a:off x="1463903" y="2094520"/>
            <a:ext cx="2831465" cy="766235"/>
          </a:xfrm>
          <a:prstGeom prst="rect">
            <a:avLst/>
          </a:prstGeom>
        </p:spPr>
        <p:txBody>
          <a:bodyPr vert="horz" wrap="square" lIns="0" tIns="12065" rIns="0" bIns="0" rtlCol="0">
            <a:spAutoFit/>
          </a:bodyPr>
          <a:lstStyle/>
          <a:p>
            <a:pPr marL="566420">
              <a:lnSpc>
                <a:spcPts val="955"/>
              </a:lnSpc>
              <a:spcBef>
                <a:spcPts val="95"/>
              </a:spcBef>
            </a:pPr>
            <a:r>
              <a:rPr sz="800" spc="5" dirty="0">
                <a:latin typeface="Times New Roman" panose="02020603050405020304" pitchFamily="18" charset="0"/>
                <a:cs typeface="Times New Roman" panose="02020603050405020304" pitchFamily="18" charset="0"/>
              </a:rPr>
              <a:t>MoE </a:t>
            </a:r>
            <a:r>
              <a:rPr sz="800" spc="-10" dirty="0">
                <a:latin typeface="Times New Roman" panose="02020603050405020304" pitchFamily="18" charset="0"/>
                <a:cs typeface="Times New Roman" panose="02020603050405020304" pitchFamily="18" charset="0"/>
              </a:rPr>
              <a:t>Key </a:t>
            </a:r>
            <a:r>
              <a:rPr sz="800" spc="-15" dirty="0">
                <a:latin typeface="Times New Roman" panose="02020603050405020304" pitchFamily="18" charset="0"/>
                <a:cs typeface="Times New Roman" panose="02020603050405020304" pitchFamily="18" charset="0"/>
              </a:rPr>
              <a:t>Lab </a:t>
            </a:r>
            <a:r>
              <a:rPr sz="800" spc="5" dirty="0">
                <a:latin typeface="Times New Roman" panose="02020603050405020304" pitchFamily="18" charset="0"/>
                <a:cs typeface="Times New Roman" panose="02020603050405020304" pitchFamily="18" charset="0"/>
              </a:rPr>
              <a:t>of </a:t>
            </a:r>
            <a:r>
              <a:rPr sz="800" spc="15" dirty="0">
                <a:latin typeface="Times New Roman" panose="02020603050405020304" pitchFamily="18" charset="0"/>
                <a:cs typeface="Times New Roman" panose="02020603050405020304" pitchFamily="18" charset="0"/>
              </a:rPr>
              <a:t>Artificial</a:t>
            </a:r>
            <a:r>
              <a:rPr sz="800" spc="-110" dirty="0">
                <a:latin typeface="Times New Roman" panose="02020603050405020304" pitchFamily="18" charset="0"/>
                <a:cs typeface="Times New Roman" panose="02020603050405020304" pitchFamily="18" charset="0"/>
              </a:rPr>
              <a:t> </a:t>
            </a:r>
            <a:r>
              <a:rPr sz="800" spc="-10" dirty="0">
                <a:latin typeface="Times New Roman" panose="02020603050405020304" pitchFamily="18" charset="0"/>
                <a:cs typeface="Times New Roman" panose="02020603050405020304" pitchFamily="18" charset="0"/>
              </a:rPr>
              <a:t>Intelligence</a:t>
            </a:r>
            <a:endParaRPr sz="800">
              <a:latin typeface="Times New Roman" panose="02020603050405020304" pitchFamily="18" charset="0"/>
              <a:cs typeface="Times New Roman" panose="02020603050405020304" pitchFamily="18" charset="0"/>
            </a:endParaRPr>
          </a:p>
          <a:p>
            <a:pPr marL="12700" marR="5080" algn="ctr">
              <a:lnSpc>
                <a:spcPts val="950"/>
              </a:lnSpc>
              <a:spcBef>
                <a:spcPts val="35"/>
              </a:spcBef>
            </a:pPr>
            <a:r>
              <a:rPr sz="800" spc="-25" dirty="0">
                <a:latin typeface="Times New Roman" panose="02020603050405020304" pitchFamily="18" charset="0"/>
                <a:cs typeface="Times New Roman" panose="02020603050405020304" pitchFamily="18" charset="0"/>
              </a:rPr>
              <a:t>SpeechLab, </a:t>
            </a:r>
            <a:r>
              <a:rPr sz="800" dirty="0">
                <a:latin typeface="Times New Roman" panose="02020603050405020304" pitchFamily="18" charset="0"/>
                <a:cs typeface="Times New Roman" panose="02020603050405020304" pitchFamily="18" charset="0"/>
              </a:rPr>
              <a:t>Department of </a:t>
            </a:r>
            <a:r>
              <a:rPr sz="800" spc="-10" dirty="0">
                <a:latin typeface="Times New Roman" panose="02020603050405020304" pitchFamily="18" charset="0"/>
                <a:cs typeface="Times New Roman" panose="02020603050405020304" pitchFamily="18" charset="0"/>
              </a:rPr>
              <a:t>Computer </a:t>
            </a:r>
            <a:r>
              <a:rPr sz="800" spc="-35" dirty="0">
                <a:latin typeface="Times New Roman" panose="02020603050405020304" pitchFamily="18" charset="0"/>
                <a:cs typeface="Times New Roman" panose="02020603050405020304" pitchFamily="18" charset="0"/>
              </a:rPr>
              <a:t>Science </a:t>
            </a:r>
            <a:r>
              <a:rPr sz="800" spc="-20" dirty="0">
                <a:latin typeface="Times New Roman" panose="02020603050405020304" pitchFamily="18" charset="0"/>
                <a:cs typeface="Times New Roman" panose="02020603050405020304" pitchFamily="18" charset="0"/>
              </a:rPr>
              <a:t>and </a:t>
            </a:r>
            <a:r>
              <a:rPr sz="800" spc="-15">
                <a:latin typeface="Times New Roman" panose="02020603050405020304" pitchFamily="18" charset="0"/>
                <a:cs typeface="Times New Roman" panose="02020603050405020304" pitchFamily="18" charset="0"/>
              </a:rPr>
              <a:t>Engineering  </a:t>
            </a:r>
            <a:r>
              <a:rPr lang="en-US" sz="800" spc="-15">
                <a:latin typeface="Times New Roman" panose="02020603050405020304" pitchFamily="18" charset="0"/>
                <a:cs typeface="Times New Roman" panose="02020603050405020304" pitchFamily="18" charset="0"/>
              </a:rPr>
              <a:t>AI Institute, </a:t>
            </a:r>
            <a:r>
              <a:rPr sz="800" spc="-25">
                <a:latin typeface="Times New Roman" panose="02020603050405020304" pitchFamily="18" charset="0"/>
                <a:cs typeface="Times New Roman" panose="02020603050405020304" pitchFamily="18" charset="0"/>
              </a:rPr>
              <a:t>Shanghai </a:t>
            </a:r>
            <a:r>
              <a:rPr sz="800" spc="-10" dirty="0">
                <a:latin typeface="Times New Roman" panose="02020603050405020304" pitchFamily="18" charset="0"/>
                <a:cs typeface="Times New Roman" panose="02020603050405020304" pitchFamily="18" charset="0"/>
              </a:rPr>
              <a:t>Jiao Tong University, </a:t>
            </a:r>
            <a:r>
              <a:rPr sz="800" spc="-20" dirty="0">
                <a:latin typeface="Times New Roman" panose="02020603050405020304" pitchFamily="18" charset="0"/>
                <a:cs typeface="Times New Roman" panose="02020603050405020304" pitchFamily="18" charset="0"/>
              </a:rPr>
              <a:t>Shanghai,</a:t>
            </a:r>
            <a:r>
              <a:rPr sz="800" spc="155" dirty="0">
                <a:latin typeface="Times New Roman" panose="02020603050405020304" pitchFamily="18" charset="0"/>
                <a:cs typeface="Times New Roman" panose="02020603050405020304" pitchFamily="18" charset="0"/>
              </a:rPr>
              <a:t> </a:t>
            </a:r>
            <a:r>
              <a:rPr sz="800" spc="-20" dirty="0">
                <a:latin typeface="Times New Roman" panose="02020603050405020304" pitchFamily="18" charset="0"/>
                <a:cs typeface="Times New Roman" panose="02020603050405020304" pitchFamily="18" charset="0"/>
              </a:rPr>
              <a:t>China</a:t>
            </a:r>
            <a:endParaRPr sz="800">
              <a:latin typeface="Times New Roman" panose="02020603050405020304" pitchFamily="18" charset="0"/>
              <a:cs typeface="Times New Roman" panose="02020603050405020304" pitchFamily="18" charset="0"/>
            </a:endParaRPr>
          </a:p>
          <a:p>
            <a:pPr>
              <a:lnSpc>
                <a:spcPct val="100000"/>
              </a:lnSpc>
            </a:pPr>
            <a:endParaRPr sz="800">
              <a:latin typeface="Times New Roman" panose="02020603050405020304" pitchFamily="18" charset="0"/>
              <a:cs typeface="Times New Roman" panose="02020603050405020304" pitchFamily="18" charset="0"/>
            </a:endParaRPr>
          </a:p>
          <a:p>
            <a:pPr marL="635" algn="ctr">
              <a:lnSpc>
                <a:spcPct val="100000"/>
              </a:lnSpc>
              <a:spcBef>
                <a:spcPts val="585"/>
              </a:spcBef>
            </a:pPr>
            <a:r>
              <a:rPr lang="en-US" sz="1100" spc="-50">
                <a:latin typeface="Times New Roman" panose="02020603050405020304" pitchFamily="18" charset="0"/>
                <a:cs typeface="Times New Roman" panose="02020603050405020304" pitchFamily="18" charset="0"/>
              </a:rPr>
              <a:t>Wednesday</a:t>
            </a:r>
            <a:r>
              <a:rPr sz="1100" spc="-50">
                <a:latin typeface="Times New Roman" panose="02020603050405020304" pitchFamily="18" charset="0"/>
                <a:cs typeface="Times New Roman" panose="02020603050405020304" pitchFamily="18" charset="0"/>
              </a:rPr>
              <a:t> </a:t>
            </a:r>
            <a:r>
              <a:rPr lang="en-US" altLang="zh-CN" sz="1100" spc="-15">
                <a:latin typeface="Times New Roman" panose="02020603050405020304" pitchFamily="18" charset="0"/>
                <a:cs typeface="Times New Roman" panose="02020603050405020304" pitchFamily="18" charset="0"/>
              </a:rPr>
              <a:t>8</a:t>
            </a:r>
            <a:r>
              <a:rPr sz="1200" spc="-22" baseline="27777">
                <a:latin typeface="Times New Roman" panose="02020603050405020304" pitchFamily="18" charset="0"/>
                <a:cs typeface="Times New Roman" panose="02020603050405020304" pitchFamily="18" charset="0"/>
              </a:rPr>
              <a:t>th </a:t>
            </a:r>
            <a:r>
              <a:rPr sz="1100" spc="-45" dirty="0">
                <a:latin typeface="Times New Roman" panose="02020603050405020304" pitchFamily="18" charset="0"/>
                <a:cs typeface="Times New Roman" panose="02020603050405020304" pitchFamily="18" charset="0"/>
              </a:rPr>
              <a:t>July</a:t>
            </a:r>
            <a:r>
              <a:rPr sz="1100" spc="-45">
                <a:latin typeface="Times New Roman" panose="02020603050405020304" pitchFamily="18" charset="0"/>
                <a:cs typeface="Times New Roman" panose="02020603050405020304" pitchFamily="18" charset="0"/>
              </a:rPr>
              <a:t>,</a:t>
            </a:r>
            <a:r>
              <a:rPr sz="1100" spc="-114">
                <a:latin typeface="Times New Roman" panose="02020603050405020304" pitchFamily="18" charset="0"/>
                <a:cs typeface="Times New Roman" panose="02020603050405020304" pitchFamily="18" charset="0"/>
              </a:rPr>
              <a:t> </a:t>
            </a:r>
            <a:r>
              <a:rPr sz="1100" spc="-70">
                <a:latin typeface="Times New Roman" panose="02020603050405020304" pitchFamily="18" charset="0"/>
                <a:cs typeface="Times New Roman" panose="02020603050405020304" pitchFamily="18" charset="0"/>
              </a:rPr>
              <a:t>20</a:t>
            </a:r>
            <a:r>
              <a:rPr lang="en-US" altLang="zh-CN" sz="1100" spc="-70">
                <a:latin typeface="Times New Roman" panose="02020603050405020304" pitchFamily="18" charset="0"/>
                <a:cs typeface="Times New Roman" panose="02020603050405020304" pitchFamily="18" charset="0"/>
              </a:rPr>
              <a:t>20</a:t>
            </a:r>
            <a:endParaRPr sz="1100">
              <a:latin typeface="Times New Roman" panose="02020603050405020304" pitchFamily="18" charset="0"/>
              <a:cs typeface="Times New Roman" panose="02020603050405020304" pitchFamily="18" charset="0"/>
            </a:endParaRPr>
          </a:p>
        </p:txBody>
      </p:sp>
      <p:sp>
        <p:nvSpPr>
          <p:cNvPr id="16" name="object 16"/>
          <p:cNvSpPr/>
          <p:nvPr/>
        </p:nvSpPr>
        <p:spPr>
          <a:xfrm>
            <a:off x="0" y="3137967"/>
            <a:ext cx="2882900" cy="100051"/>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19" name="object 19"/>
          <p:cNvSpPr txBox="1">
            <a:spLocks noGrp="1"/>
          </p:cNvSpPr>
          <p:nvPr>
            <p:ph type="ftr" sz="quarter" idx="5"/>
          </p:nvPr>
        </p:nvSpPr>
        <p:spPr>
          <a:xfrm>
            <a:off x="3836755" y="3129014"/>
            <a:ext cx="1083449" cy="109004"/>
          </a:xfrm>
          <a:prstGeom prst="rect">
            <a:avLst/>
          </a:prstGeom>
        </p:spPr>
        <p:txBody>
          <a:bodyPr vert="horz" wrap="square" lIns="0" tIns="16510" rIns="0" bIns="0" rtlCol="0">
            <a:spAutoFit/>
          </a:bodyPr>
          <a:lstStyle/>
          <a:p>
            <a:pPr marL="12700">
              <a:lnSpc>
                <a:spcPct val="100000"/>
              </a:lnSpc>
              <a:spcBef>
                <a:spcPts val="130"/>
              </a:spcBef>
            </a:pPr>
            <a:r>
              <a:rPr lang="en-US" spc="-10"/>
              <a:t>Wednesday</a:t>
            </a:r>
            <a:r>
              <a:rPr spc="-10"/>
              <a:t> </a:t>
            </a:r>
            <a:r>
              <a:rPr lang="en-US" altLang="zh-CN" spc="-10"/>
              <a:t>8</a:t>
            </a:r>
            <a:r>
              <a:rPr sz="750" baseline="27777"/>
              <a:t>th </a:t>
            </a:r>
            <a:r>
              <a:rPr sz="600" spc="-10" dirty="0"/>
              <a:t>July</a:t>
            </a:r>
            <a:r>
              <a:rPr sz="600" spc="-10"/>
              <a:t>,</a:t>
            </a:r>
            <a:r>
              <a:rPr sz="600" spc="50"/>
              <a:t> </a:t>
            </a:r>
            <a:r>
              <a:rPr sz="600" spc="-20"/>
              <a:t>20</a:t>
            </a:r>
            <a:r>
              <a:rPr lang="en-US" altLang="zh-CN" sz="600" spc="-20"/>
              <a:t>20</a:t>
            </a:r>
            <a:endParaRPr sz="600"/>
          </a:p>
        </p:txBody>
      </p:sp>
      <p:sp>
        <p:nvSpPr>
          <p:cNvPr id="20" name="object 20"/>
          <p:cNvSpPr txBox="1">
            <a:spLocks noGrp="1"/>
          </p:cNvSpPr>
          <p:nvPr>
            <p:ph type="dt" sz="half" idx="6"/>
          </p:nvPr>
        </p:nvSpPr>
        <p:spPr>
          <a:xfrm>
            <a:off x="981303" y="3142615"/>
            <a:ext cx="965200" cy="102235"/>
          </a:xfrm>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22" name="object 22"/>
          <p:cNvSpPr txBox="1">
            <a:spLocks noGrp="1"/>
          </p:cNvSpPr>
          <p:nvPr>
            <p:ph type="sldNum" sz="quarter" idx="7"/>
          </p:nvPr>
        </p:nvSpPr>
        <p:spPr>
          <a:xfrm>
            <a:off x="5411656" y="3135783"/>
            <a:ext cx="294004" cy="89768"/>
          </a:xfrm>
          <a:prstGeom prst="rect">
            <a:avLst/>
          </a:prstGeom>
        </p:spPr>
        <p:txBody>
          <a:bodyPr vert="horz" wrap="square" lIns="0" tIns="0" rIns="0" bIns="0" rtlCol="0">
            <a:spAutoFit/>
          </a:bodyPr>
          <a:lstStyle/>
          <a:p>
            <a:pPr marL="25400">
              <a:lnSpc>
                <a:spcPts val="675"/>
              </a:lnSpc>
            </a:pPr>
            <a:fld id="{81D60167-4931-47E6-BA6A-407CBD079E47}" type="slidenum">
              <a:rPr spc="-20" dirty="0"/>
              <a:t>1</a:t>
            </a:fld>
            <a:r>
              <a:rPr spc="-20" dirty="0"/>
              <a:t> </a:t>
            </a:r>
            <a:r>
              <a:rPr spc="150"/>
              <a:t>/</a:t>
            </a:r>
            <a:r>
              <a:rPr spc="40"/>
              <a:t> </a:t>
            </a:r>
            <a:r>
              <a:rPr lang="en-US" altLang="zh-CN" spc="-20"/>
              <a:t>32</a:t>
            </a:r>
            <a:endParaRPr spc="-20" dirty="0"/>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760085" cy="350520"/>
          </a:xfrm>
          <a:custGeom>
            <a:avLst/>
            <a:gdLst/>
            <a:ahLst/>
            <a:cxnLst/>
            <a:rect l="l" t="t" r="r" b="b"/>
            <a:pathLst>
              <a:path w="5760085" h="350520">
                <a:moveTo>
                  <a:pt x="0" y="350126"/>
                </a:moveTo>
                <a:lnTo>
                  <a:pt x="5759996" y="350126"/>
                </a:lnTo>
                <a:lnTo>
                  <a:pt x="5759996"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7"/>
            <a:ext cx="1736089" cy="244475"/>
          </a:xfrm>
          <a:prstGeom prst="rect">
            <a:avLst/>
          </a:prstGeom>
        </p:spPr>
        <p:txBody>
          <a:bodyPr vert="horz" wrap="square" lIns="0" tIns="17145" rIns="0" bIns="0" rtlCol="0">
            <a:spAutoFit/>
          </a:bodyPr>
          <a:lstStyle/>
          <a:p>
            <a:pPr marL="12700">
              <a:lnSpc>
                <a:spcPct val="100000"/>
              </a:lnSpc>
              <a:spcBef>
                <a:spcPts val="135"/>
              </a:spcBef>
            </a:pPr>
            <a:r>
              <a:rPr sz="1400" spc="-35" dirty="0">
                <a:solidFill>
                  <a:srgbClr val="FFFFFF"/>
                </a:solidFill>
                <a:latin typeface="Arial"/>
                <a:cs typeface="Arial"/>
              </a:rPr>
              <a:t>Our </a:t>
            </a:r>
            <a:r>
              <a:rPr sz="1400" spc="-40" dirty="0">
                <a:solidFill>
                  <a:srgbClr val="FFFFFF"/>
                </a:solidFill>
                <a:latin typeface="Arial"/>
                <a:cs typeface="Arial"/>
              </a:rPr>
              <a:t>method:</a:t>
            </a:r>
            <a:r>
              <a:rPr sz="1400" spc="290" dirty="0">
                <a:solidFill>
                  <a:srgbClr val="FFFFFF"/>
                </a:solidFill>
                <a:latin typeface="Arial"/>
                <a:cs typeface="Arial"/>
              </a:rPr>
              <a:t> </a:t>
            </a:r>
            <a:r>
              <a:rPr sz="1400" spc="-65" dirty="0">
                <a:solidFill>
                  <a:srgbClr val="FFFFFF"/>
                </a:solidFill>
                <a:latin typeface="Arial"/>
                <a:cs typeface="Arial"/>
              </a:rPr>
              <a:t>Overview</a:t>
            </a:r>
            <a:endParaRPr sz="1400">
              <a:latin typeface="Arial"/>
              <a:cs typeface="Arial"/>
            </a:endParaRPr>
          </a:p>
        </p:txBody>
      </p:sp>
      <p:sp>
        <p:nvSpPr>
          <p:cNvPr id="12" name="object 18">
            <a:extLst>
              <a:ext uri="{FF2B5EF4-FFF2-40B4-BE49-F238E27FC236}">
                <a16:creationId xmlns:a16="http://schemas.microsoft.com/office/drawing/2014/main" id="{53646A72-EA03-46E1-9CFA-61C867B277FA}"/>
              </a:ext>
            </a:extLst>
          </p:cNvPr>
          <p:cNvSpPr/>
          <p:nvPr/>
        </p:nvSpPr>
        <p:spPr>
          <a:xfrm>
            <a:off x="2806699" y="3135783"/>
            <a:ext cx="2953486" cy="10223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13" name="object 16">
            <a:extLst>
              <a:ext uri="{FF2B5EF4-FFF2-40B4-BE49-F238E27FC236}">
                <a16:creationId xmlns:a16="http://schemas.microsoft.com/office/drawing/2014/main" id="{A6FA2A63-ECC2-4233-941E-18057CB4466B}"/>
              </a:ext>
            </a:extLst>
          </p:cNvPr>
          <p:cNvSpPr/>
          <p:nvPr/>
        </p:nvSpPr>
        <p:spPr>
          <a:xfrm>
            <a:off x="0" y="3137967"/>
            <a:ext cx="2882900" cy="100051"/>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14" name="object 19">
            <a:extLst>
              <a:ext uri="{FF2B5EF4-FFF2-40B4-BE49-F238E27FC236}">
                <a16:creationId xmlns:a16="http://schemas.microsoft.com/office/drawing/2014/main" id="{BD80149A-FDAB-4A08-BC81-8F9752CB7BD8}"/>
              </a:ext>
            </a:extLst>
          </p:cNvPr>
          <p:cNvSpPr txBox="1">
            <a:spLocks noGrp="1"/>
          </p:cNvSpPr>
          <p:nvPr>
            <p:ph type="ftr" sz="quarter" idx="5"/>
          </p:nvPr>
        </p:nvSpPr>
        <p:spPr>
          <a:xfrm>
            <a:off x="3836755" y="3129014"/>
            <a:ext cx="1083449" cy="109004"/>
          </a:xfrm>
          <a:prstGeom prst="rect">
            <a:avLst/>
          </a:prstGeom>
        </p:spPr>
        <p:txBody>
          <a:bodyPr vert="horz" wrap="square" lIns="0" tIns="16510" rIns="0" bIns="0" rtlCol="0">
            <a:spAutoFit/>
          </a:bodyPr>
          <a:lstStyle/>
          <a:p>
            <a:pPr marL="12700">
              <a:lnSpc>
                <a:spcPct val="100000"/>
              </a:lnSpc>
              <a:spcBef>
                <a:spcPts val="130"/>
              </a:spcBef>
            </a:pPr>
            <a:r>
              <a:rPr lang="en-US" spc="-10"/>
              <a:t>Wednesday</a:t>
            </a:r>
            <a:r>
              <a:rPr spc="-10"/>
              <a:t> </a:t>
            </a:r>
            <a:r>
              <a:rPr lang="en-US" altLang="zh-CN" spc="-10"/>
              <a:t>8</a:t>
            </a:r>
            <a:r>
              <a:rPr sz="750" baseline="27777"/>
              <a:t>th </a:t>
            </a:r>
            <a:r>
              <a:rPr sz="600" spc="-10" dirty="0"/>
              <a:t>July</a:t>
            </a:r>
            <a:r>
              <a:rPr sz="600" spc="-10"/>
              <a:t>,</a:t>
            </a:r>
            <a:r>
              <a:rPr sz="600" spc="50"/>
              <a:t> </a:t>
            </a:r>
            <a:r>
              <a:rPr sz="600" spc="-20"/>
              <a:t>20</a:t>
            </a:r>
            <a:r>
              <a:rPr lang="en-US" altLang="zh-CN" sz="600" spc="-20"/>
              <a:t>20</a:t>
            </a:r>
            <a:endParaRPr sz="600"/>
          </a:p>
        </p:txBody>
      </p:sp>
      <p:sp>
        <p:nvSpPr>
          <p:cNvPr id="15" name="object 20">
            <a:extLst>
              <a:ext uri="{FF2B5EF4-FFF2-40B4-BE49-F238E27FC236}">
                <a16:creationId xmlns:a16="http://schemas.microsoft.com/office/drawing/2014/main" id="{9BF9FCE9-A35D-4E94-B709-74927766C149}"/>
              </a:ext>
            </a:extLst>
          </p:cNvPr>
          <p:cNvSpPr txBox="1">
            <a:spLocks noGrp="1"/>
          </p:cNvSpPr>
          <p:nvPr>
            <p:ph type="dt" sz="half" idx="6"/>
          </p:nvPr>
        </p:nvSpPr>
        <p:spPr>
          <a:xfrm>
            <a:off x="981303" y="3142615"/>
            <a:ext cx="965200" cy="102235"/>
          </a:xfrm>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6" name="object 22">
            <a:extLst>
              <a:ext uri="{FF2B5EF4-FFF2-40B4-BE49-F238E27FC236}">
                <a16:creationId xmlns:a16="http://schemas.microsoft.com/office/drawing/2014/main" id="{8AD67840-FA7A-4085-AC3A-504BA5947620}"/>
              </a:ext>
            </a:extLst>
          </p:cNvPr>
          <p:cNvSpPr txBox="1">
            <a:spLocks noGrp="1"/>
          </p:cNvSpPr>
          <p:nvPr>
            <p:ph type="sldNum" sz="quarter" idx="7"/>
          </p:nvPr>
        </p:nvSpPr>
        <p:spPr>
          <a:xfrm>
            <a:off x="5411656" y="3135783"/>
            <a:ext cx="294004" cy="89768"/>
          </a:xfrm>
          <a:prstGeom prst="rect">
            <a:avLst/>
          </a:prstGeom>
        </p:spPr>
        <p:txBody>
          <a:bodyPr vert="horz" wrap="square" lIns="0" tIns="0" rIns="0" bIns="0" rtlCol="0">
            <a:spAutoFit/>
          </a:bodyPr>
          <a:lstStyle/>
          <a:p>
            <a:pPr marL="25400">
              <a:lnSpc>
                <a:spcPts val="675"/>
              </a:lnSpc>
            </a:pPr>
            <a:fld id="{81D60167-4931-47E6-BA6A-407CBD079E47}" type="slidenum">
              <a:rPr spc="-20" dirty="0"/>
              <a:t>10</a:t>
            </a:fld>
            <a:r>
              <a:rPr spc="-20" dirty="0"/>
              <a:t> </a:t>
            </a:r>
            <a:r>
              <a:rPr spc="150"/>
              <a:t>/</a:t>
            </a:r>
            <a:r>
              <a:rPr spc="40"/>
              <a:t> </a:t>
            </a:r>
            <a:r>
              <a:rPr lang="en-US" altLang="zh-CN" spc="-20"/>
              <a:t>32</a:t>
            </a:r>
            <a:endParaRPr spc="-20" dirty="0"/>
          </a:p>
        </p:txBody>
      </p:sp>
      <p:pic>
        <p:nvPicPr>
          <p:cNvPr id="5" name="图片 4">
            <a:extLst>
              <a:ext uri="{FF2B5EF4-FFF2-40B4-BE49-F238E27FC236}">
                <a16:creationId xmlns:a16="http://schemas.microsoft.com/office/drawing/2014/main" id="{88B8954A-B676-4FD5-B39E-7AD11C5693FD}"/>
              </a:ext>
            </a:extLst>
          </p:cNvPr>
          <p:cNvPicPr>
            <a:picLocks noChangeAspect="1"/>
          </p:cNvPicPr>
          <p:nvPr/>
        </p:nvPicPr>
        <p:blipFill>
          <a:blip r:embed="rId3"/>
          <a:stretch>
            <a:fillRect/>
          </a:stretch>
        </p:blipFill>
        <p:spPr>
          <a:xfrm>
            <a:off x="-5715" y="708025"/>
            <a:ext cx="5765800" cy="2232456"/>
          </a:xfrm>
          <a:prstGeom prst="rect">
            <a:avLst/>
          </a:prstGeom>
        </p:spPr>
      </p:pic>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760085" cy="350520"/>
          </a:xfrm>
          <a:custGeom>
            <a:avLst/>
            <a:gdLst/>
            <a:ahLst/>
            <a:cxnLst/>
            <a:rect l="l" t="t" r="r" b="b"/>
            <a:pathLst>
              <a:path w="5760085" h="350520">
                <a:moveTo>
                  <a:pt x="0" y="350126"/>
                </a:moveTo>
                <a:lnTo>
                  <a:pt x="5759996" y="350126"/>
                </a:lnTo>
                <a:lnTo>
                  <a:pt x="5759996"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299" y="59877"/>
            <a:ext cx="3569557" cy="232756"/>
          </a:xfrm>
          <a:prstGeom prst="rect">
            <a:avLst/>
          </a:prstGeom>
        </p:spPr>
        <p:txBody>
          <a:bodyPr vert="horz" wrap="square" lIns="0" tIns="17145" rIns="0" bIns="0" rtlCol="0">
            <a:spAutoFit/>
          </a:bodyPr>
          <a:lstStyle/>
          <a:p>
            <a:pPr marL="12700">
              <a:lnSpc>
                <a:spcPct val="100000"/>
              </a:lnSpc>
              <a:spcBef>
                <a:spcPts val="135"/>
              </a:spcBef>
            </a:pPr>
            <a:r>
              <a:rPr lang="en-US" sz="1400" spc="-35">
                <a:solidFill>
                  <a:srgbClr val="FFFFFF"/>
                </a:solidFill>
                <a:latin typeface="Arial"/>
                <a:cs typeface="Arial"/>
              </a:rPr>
              <a:t>Training procedure: pre-training phase</a:t>
            </a:r>
            <a:endParaRPr sz="1400">
              <a:latin typeface="Arial"/>
              <a:cs typeface="Arial"/>
            </a:endParaRPr>
          </a:p>
        </p:txBody>
      </p:sp>
      <p:sp>
        <p:nvSpPr>
          <p:cNvPr id="12" name="object 18">
            <a:extLst>
              <a:ext uri="{FF2B5EF4-FFF2-40B4-BE49-F238E27FC236}">
                <a16:creationId xmlns:a16="http://schemas.microsoft.com/office/drawing/2014/main" id="{2359FF94-F90C-41BB-96D5-77425842DD48}"/>
              </a:ext>
            </a:extLst>
          </p:cNvPr>
          <p:cNvSpPr/>
          <p:nvPr/>
        </p:nvSpPr>
        <p:spPr>
          <a:xfrm>
            <a:off x="2806699" y="3135783"/>
            <a:ext cx="2953486" cy="10223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13" name="object 16">
            <a:extLst>
              <a:ext uri="{FF2B5EF4-FFF2-40B4-BE49-F238E27FC236}">
                <a16:creationId xmlns:a16="http://schemas.microsoft.com/office/drawing/2014/main" id="{8FE87323-7355-47D9-878B-D334C936883F}"/>
              </a:ext>
            </a:extLst>
          </p:cNvPr>
          <p:cNvSpPr/>
          <p:nvPr/>
        </p:nvSpPr>
        <p:spPr>
          <a:xfrm>
            <a:off x="0" y="3137967"/>
            <a:ext cx="2882900" cy="100051"/>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14" name="object 19">
            <a:extLst>
              <a:ext uri="{FF2B5EF4-FFF2-40B4-BE49-F238E27FC236}">
                <a16:creationId xmlns:a16="http://schemas.microsoft.com/office/drawing/2014/main" id="{4288FFA5-E9FB-418A-B2B9-6DE439B044BC}"/>
              </a:ext>
            </a:extLst>
          </p:cNvPr>
          <p:cNvSpPr txBox="1">
            <a:spLocks noGrp="1"/>
          </p:cNvSpPr>
          <p:nvPr>
            <p:ph type="ftr" sz="quarter" idx="5"/>
          </p:nvPr>
        </p:nvSpPr>
        <p:spPr>
          <a:xfrm>
            <a:off x="3836755" y="3129014"/>
            <a:ext cx="1083449" cy="109004"/>
          </a:xfrm>
          <a:prstGeom prst="rect">
            <a:avLst/>
          </a:prstGeom>
        </p:spPr>
        <p:txBody>
          <a:bodyPr vert="horz" wrap="square" lIns="0" tIns="16510" rIns="0" bIns="0" rtlCol="0">
            <a:spAutoFit/>
          </a:bodyPr>
          <a:lstStyle/>
          <a:p>
            <a:pPr marL="12700">
              <a:lnSpc>
                <a:spcPct val="100000"/>
              </a:lnSpc>
              <a:spcBef>
                <a:spcPts val="130"/>
              </a:spcBef>
            </a:pPr>
            <a:r>
              <a:rPr lang="en-US" spc="-10"/>
              <a:t>Wednesday</a:t>
            </a:r>
            <a:r>
              <a:rPr spc="-10"/>
              <a:t> </a:t>
            </a:r>
            <a:r>
              <a:rPr lang="en-US" altLang="zh-CN" spc="-10"/>
              <a:t>8</a:t>
            </a:r>
            <a:r>
              <a:rPr sz="750" baseline="27777"/>
              <a:t>th </a:t>
            </a:r>
            <a:r>
              <a:rPr sz="600" spc="-10" dirty="0"/>
              <a:t>July</a:t>
            </a:r>
            <a:r>
              <a:rPr sz="600" spc="-10"/>
              <a:t>,</a:t>
            </a:r>
            <a:r>
              <a:rPr sz="600" spc="50"/>
              <a:t> </a:t>
            </a:r>
            <a:r>
              <a:rPr sz="600" spc="-20"/>
              <a:t>20</a:t>
            </a:r>
            <a:r>
              <a:rPr lang="en-US" altLang="zh-CN" sz="600" spc="-20"/>
              <a:t>20</a:t>
            </a:r>
            <a:endParaRPr sz="600"/>
          </a:p>
        </p:txBody>
      </p:sp>
      <p:sp>
        <p:nvSpPr>
          <p:cNvPr id="15" name="object 20">
            <a:extLst>
              <a:ext uri="{FF2B5EF4-FFF2-40B4-BE49-F238E27FC236}">
                <a16:creationId xmlns:a16="http://schemas.microsoft.com/office/drawing/2014/main" id="{8F312FC0-DA5F-466F-AACB-5E62DCEEAF8B}"/>
              </a:ext>
            </a:extLst>
          </p:cNvPr>
          <p:cNvSpPr txBox="1">
            <a:spLocks noGrp="1"/>
          </p:cNvSpPr>
          <p:nvPr>
            <p:ph type="dt" sz="half" idx="6"/>
          </p:nvPr>
        </p:nvSpPr>
        <p:spPr>
          <a:xfrm>
            <a:off x="981303" y="3142615"/>
            <a:ext cx="965200" cy="102235"/>
          </a:xfrm>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6" name="object 22">
            <a:extLst>
              <a:ext uri="{FF2B5EF4-FFF2-40B4-BE49-F238E27FC236}">
                <a16:creationId xmlns:a16="http://schemas.microsoft.com/office/drawing/2014/main" id="{9DB8F9CB-4201-46F1-8C34-95DF1D4EBAAE}"/>
              </a:ext>
            </a:extLst>
          </p:cNvPr>
          <p:cNvSpPr txBox="1">
            <a:spLocks noGrp="1"/>
          </p:cNvSpPr>
          <p:nvPr>
            <p:ph type="sldNum" sz="quarter" idx="7"/>
          </p:nvPr>
        </p:nvSpPr>
        <p:spPr>
          <a:xfrm>
            <a:off x="5411656" y="3135783"/>
            <a:ext cx="294004" cy="89768"/>
          </a:xfrm>
          <a:prstGeom prst="rect">
            <a:avLst/>
          </a:prstGeom>
        </p:spPr>
        <p:txBody>
          <a:bodyPr vert="horz" wrap="square" lIns="0" tIns="0" rIns="0" bIns="0" rtlCol="0">
            <a:spAutoFit/>
          </a:bodyPr>
          <a:lstStyle/>
          <a:p>
            <a:pPr marL="25400">
              <a:lnSpc>
                <a:spcPts val="675"/>
              </a:lnSpc>
            </a:pPr>
            <a:fld id="{81D60167-4931-47E6-BA6A-407CBD079E47}" type="slidenum">
              <a:rPr spc="-20" dirty="0"/>
              <a:t>11</a:t>
            </a:fld>
            <a:r>
              <a:rPr spc="-20" dirty="0"/>
              <a:t> </a:t>
            </a:r>
            <a:r>
              <a:rPr spc="150"/>
              <a:t>/</a:t>
            </a:r>
            <a:r>
              <a:rPr spc="40"/>
              <a:t> </a:t>
            </a:r>
            <a:r>
              <a:rPr lang="en-US" altLang="zh-CN" spc="-20"/>
              <a:t>32</a:t>
            </a:r>
            <a:endParaRPr spc="-20" dirty="0"/>
          </a:p>
        </p:txBody>
      </p:sp>
      <p:sp>
        <p:nvSpPr>
          <p:cNvPr id="4" name="文本框 3">
            <a:extLst>
              <a:ext uri="{FF2B5EF4-FFF2-40B4-BE49-F238E27FC236}">
                <a16:creationId xmlns:a16="http://schemas.microsoft.com/office/drawing/2014/main" id="{702C5E8E-8A02-4308-84C0-8FEB4BEE405A}"/>
              </a:ext>
            </a:extLst>
          </p:cNvPr>
          <p:cNvSpPr txBox="1"/>
          <p:nvPr/>
        </p:nvSpPr>
        <p:spPr>
          <a:xfrm>
            <a:off x="368300" y="479425"/>
            <a:ext cx="4953000" cy="1569660"/>
          </a:xfrm>
          <a:prstGeom prst="rect">
            <a:avLst/>
          </a:prstGeom>
          <a:noFill/>
        </p:spPr>
        <p:txBody>
          <a:bodyPr wrap="square" rtlCol="0">
            <a:spAutoFit/>
          </a:bodyPr>
          <a:lstStyle/>
          <a:p>
            <a:pPr marL="171450" indent="-171450">
              <a:buFont typeface="Arial" panose="020B0604020202020204" pitchFamily="34" charset="0"/>
              <a:buChar char="•"/>
            </a:pPr>
            <a:r>
              <a:rPr lang="en-US" altLang="zh-CN" sz="1200">
                <a:latin typeface="Times New Roman" panose="02020603050405020304" pitchFamily="18" charset="0"/>
                <a:cs typeface="Times New Roman" panose="02020603050405020304" pitchFamily="18" charset="0"/>
              </a:rPr>
              <a:t>Training naïve semantic parser with (cu, lf) pairs via supervised training</a:t>
            </a:r>
          </a:p>
          <a:p>
            <a:pPr marL="171450" indent="-171450">
              <a:buFont typeface="Arial" panose="020B0604020202020204" pitchFamily="34" charset="0"/>
              <a:buChar char="•"/>
            </a:pPr>
            <a:endParaRPr lang="en-US" altLang="zh-CN" sz="1200">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US" altLang="zh-CN" sz="1200">
                <a:latin typeface="Times New Roman" panose="02020603050405020304" pitchFamily="18" charset="0"/>
                <a:cs typeface="Times New Roman" panose="02020603050405020304" pitchFamily="18" charset="0"/>
              </a:rPr>
              <a:t>Learn inner mappings embedded in the grammar rules</a:t>
            </a:r>
          </a:p>
          <a:p>
            <a:pPr marL="628650" lvl="1" indent="-171450">
              <a:buFont typeface="Arial" panose="020B0604020202020204" pitchFamily="34" charset="0"/>
              <a:buChar char="•"/>
            </a:pPr>
            <a:endParaRPr lang="en-US" altLang="zh-CN" sz="1200">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US" altLang="zh-CN" sz="1200">
                <a:latin typeface="Times New Roman" panose="02020603050405020304" pitchFamily="18" charset="0"/>
                <a:cs typeface="Times New Roman" panose="02020603050405020304" pitchFamily="18" charset="0"/>
              </a:rPr>
              <a:t>Saved and fixed for evaluation</a:t>
            </a:r>
          </a:p>
          <a:p>
            <a:endParaRPr lang="en-US" altLang="zh-CN" sz="120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n-US" altLang="zh-CN" sz="120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n-US" altLang="zh-CN" sz="12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5A6960D-7C6A-4670-BBFC-7CC10FE11FB3}"/>
                  </a:ext>
                </a:extLst>
              </p:cNvPr>
              <p:cNvSpPr txBox="1"/>
              <p:nvPr/>
            </p:nvSpPr>
            <p:spPr>
              <a:xfrm>
                <a:off x="728818" y="1682711"/>
                <a:ext cx="37479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cs typeface="Times New Roman" panose="02020603050405020304" pitchFamily="18" charset="0"/>
                        </a:rPr>
                        <m:t>𝒛</m:t>
                      </m:r>
                    </m:oMath>
                  </m:oMathPara>
                </a14:m>
                <a:endParaRPr lang="zh-CN" altLang="en-US" sz="2800" b="1">
                  <a:latin typeface="Times New Roman" panose="02020603050405020304" pitchFamily="18" charset="0"/>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E5A6960D-7C6A-4670-BBFC-7CC10FE11FB3}"/>
                  </a:ext>
                </a:extLst>
              </p:cNvPr>
              <p:cNvSpPr txBox="1">
                <a:spLocks noRot="1" noChangeAspect="1" noMove="1" noResize="1" noEditPoints="1" noAdjustHandles="1" noChangeArrowheads="1" noChangeShapeType="1" noTextEdit="1"/>
              </p:cNvSpPr>
              <p:nvPr/>
            </p:nvSpPr>
            <p:spPr>
              <a:xfrm>
                <a:off x="728818" y="1682711"/>
                <a:ext cx="374793" cy="523220"/>
              </a:xfrm>
              <a:prstGeom prst="rect">
                <a:avLst/>
              </a:prstGeom>
              <a:blipFill>
                <a:blip r:embed="rId3"/>
                <a:stretch>
                  <a:fillRect/>
                </a:stretch>
              </a:blipFill>
            </p:spPr>
            <p:txBody>
              <a:bodyPr/>
              <a:lstStyle/>
              <a:p>
                <a:r>
                  <a:rPr lang="zh-CN" altLang="en-US">
                    <a:noFill/>
                  </a:rPr>
                  <a:t> </a:t>
                </a:r>
              </a:p>
            </p:txBody>
          </p:sp>
        </mc:Fallback>
      </mc:AlternateContent>
      <p:cxnSp>
        <p:nvCxnSpPr>
          <p:cNvPr id="11" name="直接箭头连接符 10">
            <a:extLst>
              <a:ext uri="{FF2B5EF4-FFF2-40B4-BE49-F238E27FC236}">
                <a16:creationId xmlns:a16="http://schemas.microsoft.com/office/drawing/2014/main" id="{D8CCA4E4-066E-49C1-9E64-E5D766FD8447}"/>
              </a:ext>
            </a:extLst>
          </p:cNvPr>
          <p:cNvCxnSpPr>
            <a:cxnSpLocks/>
          </p:cNvCxnSpPr>
          <p:nvPr/>
        </p:nvCxnSpPr>
        <p:spPr>
          <a:xfrm>
            <a:off x="1155224" y="1984023"/>
            <a:ext cx="2989222" cy="0"/>
          </a:xfrm>
          <a:prstGeom prst="straightConnector1">
            <a:avLst/>
          </a:prstGeom>
          <a:ln w="28575">
            <a:solidFill>
              <a:schemeClr val="tx1"/>
            </a:solidFill>
            <a:headEnd type="none" w="med" len="med"/>
            <a:tailEnd type="arrow" w="med" len="med"/>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17" name="矩形: 圆角 16">
                <a:extLst>
                  <a:ext uri="{FF2B5EF4-FFF2-40B4-BE49-F238E27FC236}">
                    <a16:creationId xmlns:a16="http://schemas.microsoft.com/office/drawing/2014/main" id="{EFCEEB6C-E6EC-47D8-8CF7-ABC97764BE2D}"/>
                  </a:ext>
                </a:extLst>
              </p:cNvPr>
              <p:cNvSpPr/>
              <p:nvPr/>
            </p:nvSpPr>
            <p:spPr>
              <a:xfrm>
                <a:off x="2004147" y="1650844"/>
                <a:ext cx="1428444" cy="657381"/>
              </a:xfrm>
              <a:prstGeom prst="roundRect">
                <a:avLst/>
              </a:prstGeom>
              <a:solidFill>
                <a:schemeClr val="bg1">
                  <a:lumMod val="8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39" tIns="45721" rIns="91439" bIns="45721" numCol="1" spcCol="0" rtlCol="0" fromWordArt="0" anchor="ctr" anchorCtr="0" forceAA="0" compatLnSpc="1">
                <a:prstTxWarp prst="textNoShape">
                  <a:avLst/>
                </a:prstTxWarp>
                <a:noAutofit/>
              </a:bodyPr>
              <a:lstStyle/>
              <a:p>
                <a:pPr algn="ctr"/>
                <a:r>
                  <a:rPr lang="en-US" altLang="zh-CN" b="1">
                    <a:solidFill>
                      <a:schemeClr val="tx1"/>
                    </a:solidFill>
                    <a:latin typeface="Times New Roman" panose="02020603050405020304" pitchFamily="18" charset="0"/>
                    <a:cs typeface="Times New Roman" panose="02020603050405020304" pitchFamily="18" charset="0"/>
                  </a:rPr>
                  <a:t>Parser</a:t>
                </a:r>
                <a:r>
                  <a:rPr lang="en-US" altLang="zh-CN" b="1">
                    <a:solidFill>
                      <a:schemeClr val="tx1"/>
                    </a:solidFill>
                    <a:latin typeface="Arial" panose="020B0604020202020204" pitchFamily="34" charset="0"/>
                    <a:cs typeface="Arial" panose="020B0604020202020204" pitchFamily="34" charset="0"/>
                  </a:rPr>
                  <a:t> </a:t>
                </a:r>
                <a14:m>
                  <m:oMath xmlns:m="http://schemas.openxmlformats.org/officeDocument/2006/math">
                    <m:sSub>
                      <m:sSubPr>
                        <m:ctrlPr>
                          <a:rPr lang="en-US" altLang="zh-CN" b="1" i="1" smtClean="0">
                            <a:solidFill>
                              <a:schemeClr val="tx1"/>
                            </a:solidFill>
                            <a:latin typeface="Cambria Math" panose="02040503050406030204" pitchFamily="18" charset="0"/>
                            <a:cs typeface="Arial" panose="020B0604020202020204" pitchFamily="34" charset="0"/>
                          </a:rPr>
                        </m:ctrlPr>
                      </m:sSubPr>
                      <m:e>
                        <m:r>
                          <a:rPr lang="en-US" altLang="zh-CN" b="1" i="1" smtClean="0">
                            <a:solidFill>
                              <a:schemeClr val="tx1"/>
                            </a:solidFill>
                            <a:latin typeface="Cambria Math" panose="02040503050406030204" pitchFamily="18" charset="0"/>
                            <a:cs typeface="Arial" panose="020B0604020202020204" pitchFamily="34" charset="0"/>
                          </a:rPr>
                          <m:t>𝑷</m:t>
                        </m:r>
                      </m:e>
                      <m:sub>
                        <m:r>
                          <a:rPr lang="en-US" altLang="zh-CN" b="1" i="1" smtClean="0">
                            <a:solidFill>
                              <a:schemeClr val="tx1"/>
                            </a:solidFill>
                            <a:latin typeface="Cambria Math" panose="02040503050406030204" pitchFamily="18" charset="0"/>
                            <a:cs typeface="Arial" panose="020B0604020202020204" pitchFamily="34" charset="0"/>
                          </a:rPr>
                          <m:t>𝒏𝒔𝒑</m:t>
                        </m:r>
                      </m:sub>
                    </m:sSub>
                  </m:oMath>
                </a14:m>
                <a:endParaRPr lang="zh-CN" altLang="en-US" b="1">
                  <a:solidFill>
                    <a:schemeClr val="tx1"/>
                  </a:solidFill>
                  <a:latin typeface="Arial" panose="020B0604020202020204" pitchFamily="34" charset="0"/>
                  <a:cs typeface="Arial" panose="020B0604020202020204" pitchFamily="34" charset="0"/>
                </a:endParaRPr>
              </a:p>
            </p:txBody>
          </p:sp>
        </mc:Choice>
        <mc:Fallback xmlns="">
          <p:sp>
            <p:nvSpPr>
              <p:cNvPr id="17" name="矩形: 圆角 16">
                <a:extLst>
                  <a:ext uri="{FF2B5EF4-FFF2-40B4-BE49-F238E27FC236}">
                    <a16:creationId xmlns:a16="http://schemas.microsoft.com/office/drawing/2014/main" id="{EFCEEB6C-E6EC-47D8-8CF7-ABC97764BE2D}"/>
                  </a:ext>
                </a:extLst>
              </p:cNvPr>
              <p:cNvSpPr>
                <a:spLocks noRot="1" noChangeAspect="1" noMove="1" noResize="1" noEditPoints="1" noAdjustHandles="1" noChangeArrowheads="1" noChangeShapeType="1" noTextEdit="1"/>
              </p:cNvSpPr>
              <p:nvPr/>
            </p:nvSpPr>
            <p:spPr>
              <a:xfrm>
                <a:off x="2004147" y="1650844"/>
                <a:ext cx="1428444" cy="657381"/>
              </a:xfrm>
              <a:prstGeom prst="roundRect">
                <a:avLst/>
              </a:prstGeom>
              <a:blipFill>
                <a:blip r:embed="rId4"/>
                <a:stretch>
                  <a:fillRect l="-128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0DDDE058-C624-423D-A8C0-4589ABB41A9D}"/>
                  </a:ext>
                </a:extLst>
              </p:cNvPr>
              <p:cNvSpPr txBox="1"/>
              <p:nvPr/>
            </p:nvSpPr>
            <p:spPr>
              <a:xfrm>
                <a:off x="4130463" y="1682711"/>
                <a:ext cx="440389"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cs typeface="Times New Roman" panose="02020603050405020304" pitchFamily="18" charset="0"/>
                        </a:rPr>
                        <m:t>𝒚</m:t>
                      </m:r>
                    </m:oMath>
                  </m:oMathPara>
                </a14:m>
                <a:endParaRPr lang="zh-CN" altLang="en-US" sz="2800" b="1">
                  <a:latin typeface="Times New Roman" panose="02020603050405020304" pitchFamily="18" charset="0"/>
                  <a:cs typeface="Times New Roman" panose="02020603050405020304" pitchFamily="18" charset="0"/>
                </a:endParaRPr>
              </a:p>
            </p:txBody>
          </p:sp>
        </mc:Choice>
        <mc:Fallback xmlns="">
          <p:sp>
            <p:nvSpPr>
              <p:cNvPr id="18" name="文本框 17">
                <a:extLst>
                  <a:ext uri="{FF2B5EF4-FFF2-40B4-BE49-F238E27FC236}">
                    <a16:creationId xmlns:a16="http://schemas.microsoft.com/office/drawing/2014/main" id="{0DDDE058-C624-423D-A8C0-4589ABB41A9D}"/>
                  </a:ext>
                </a:extLst>
              </p:cNvPr>
              <p:cNvSpPr txBox="1">
                <a:spLocks noRot="1" noChangeAspect="1" noMove="1" noResize="1" noEditPoints="1" noAdjustHandles="1" noChangeArrowheads="1" noChangeShapeType="1" noTextEdit="1"/>
              </p:cNvSpPr>
              <p:nvPr/>
            </p:nvSpPr>
            <p:spPr>
              <a:xfrm>
                <a:off x="4130463" y="1682711"/>
                <a:ext cx="440389" cy="523220"/>
              </a:xfrm>
              <a:prstGeom prst="rect">
                <a:avLst/>
              </a:prstGeom>
              <a:blipFill>
                <a:blip r:embed="rId5"/>
                <a:stretch>
                  <a:fillRect/>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462F27BE-07C5-47FA-BD62-3EE4899C379E}"/>
              </a:ext>
            </a:extLst>
          </p:cNvPr>
          <p:cNvSpPr txBox="1"/>
          <p:nvPr/>
        </p:nvSpPr>
        <p:spPr>
          <a:xfrm>
            <a:off x="-296459" y="2284411"/>
            <a:ext cx="2425345" cy="253916"/>
          </a:xfrm>
          <a:prstGeom prst="rect">
            <a:avLst/>
          </a:prstGeom>
          <a:noFill/>
        </p:spPr>
        <p:txBody>
          <a:bodyPr wrap="square" rtlCol="0">
            <a:spAutoFit/>
          </a:bodyPr>
          <a:lstStyle/>
          <a:p>
            <a:pPr algn="ctr"/>
            <a:r>
              <a:rPr lang="en-US" altLang="zh-CN" sz="1050" b="1" i="1">
                <a:solidFill>
                  <a:schemeClr val="accent6">
                    <a:lumMod val="75000"/>
                  </a:schemeClr>
                </a:solidFill>
                <a:latin typeface="Times New Roman" panose="02020603050405020304" pitchFamily="18" charset="0"/>
                <a:cs typeface="Times New Roman" panose="02020603050405020304" pitchFamily="18" charset="0"/>
              </a:rPr>
              <a:t>Canonical utterances</a:t>
            </a:r>
            <a:endParaRPr lang="zh-CN" altLang="en-US" sz="1200" b="1" i="1">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038CB16F-2625-4F82-99CD-B22BC9CB94DE}"/>
              </a:ext>
            </a:extLst>
          </p:cNvPr>
          <p:cNvSpPr txBox="1"/>
          <p:nvPr/>
        </p:nvSpPr>
        <p:spPr>
          <a:xfrm>
            <a:off x="3664857" y="2305987"/>
            <a:ext cx="1371600" cy="253916"/>
          </a:xfrm>
          <a:prstGeom prst="rect">
            <a:avLst/>
          </a:prstGeom>
          <a:noFill/>
        </p:spPr>
        <p:txBody>
          <a:bodyPr wrap="square" rtlCol="0">
            <a:spAutoFit/>
          </a:bodyPr>
          <a:lstStyle/>
          <a:p>
            <a:pPr algn="ctr"/>
            <a:r>
              <a:rPr lang="en-US" altLang="zh-CN" sz="1050" b="1" i="1">
                <a:solidFill>
                  <a:schemeClr val="tx2">
                    <a:lumMod val="60000"/>
                    <a:lumOff val="40000"/>
                  </a:schemeClr>
                </a:solidFill>
                <a:latin typeface="Times New Roman" panose="02020603050405020304" pitchFamily="18" charset="0"/>
                <a:cs typeface="Times New Roman" panose="02020603050405020304" pitchFamily="18" charset="0"/>
              </a:rPr>
              <a:t>Logical forms</a:t>
            </a:r>
            <a:endParaRPr lang="zh-CN" altLang="en-US" sz="1200" b="1" i="1">
              <a:solidFill>
                <a:schemeClr val="tx2">
                  <a:lumMod val="60000"/>
                  <a:lumOff val="40000"/>
                </a:schemeClr>
              </a:solidFill>
              <a:latin typeface="Times New Roman" panose="02020603050405020304" pitchFamily="18" charset="0"/>
              <a:cs typeface="Times New Roman" panose="02020603050405020304" pitchFamily="18" charset="0"/>
            </a:endParaRP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760085" cy="350520"/>
          </a:xfrm>
          <a:custGeom>
            <a:avLst/>
            <a:gdLst/>
            <a:ahLst/>
            <a:cxnLst/>
            <a:rect l="l" t="t" r="r" b="b"/>
            <a:pathLst>
              <a:path w="5760085" h="350520">
                <a:moveTo>
                  <a:pt x="0" y="350126"/>
                </a:moveTo>
                <a:lnTo>
                  <a:pt x="5759996" y="350126"/>
                </a:lnTo>
                <a:lnTo>
                  <a:pt x="5759996"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7"/>
            <a:ext cx="3549600" cy="232756"/>
          </a:xfrm>
          <a:prstGeom prst="rect">
            <a:avLst/>
          </a:prstGeom>
        </p:spPr>
        <p:txBody>
          <a:bodyPr vert="horz" wrap="square" lIns="0" tIns="17145" rIns="0" bIns="0" rtlCol="0">
            <a:spAutoFit/>
          </a:bodyPr>
          <a:lstStyle/>
          <a:p>
            <a:pPr marL="12700">
              <a:lnSpc>
                <a:spcPct val="100000"/>
              </a:lnSpc>
              <a:spcBef>
                <a:spcPts val="135"/>
              </a:spcBef>
            </a:pPr>
            <a:r>
              <a:rPr sz="1400" spc="-35">
                <a:solidFill>
                  <a:srgbClr val="FFFFFF"/>
                </a:solidFill>
                <a:latin typeface="Arial"/>
                <a:cs typeface="Arial"/>
              </a:rPr>
              <a:t>Training </a:t>
            </a:r>
            <a:r>
              <a:rPr lang="en-US" sz="1400" spc="-60">
                <a:solidFill>
                  <a:srgbClr val="FFFFFF"/>
                </a:solidFill>
                <a:latin typeface="Arial"/>
                <a:cs typeface="Arial"/>
              </a:rPr>
              <a:t>procedure: pre-training phase</a:t>
            </a:r>
            <a:endParaRPr sz="1400">
              <a:latin typeface="Arial"/>
              <a:cs typeface="Arial"/>
            </a:endParaRPr>
          </a:p>
        </p:txBody>
      </p:sp>
      <p:sp>
        <p:nvSpPr>
          <p:cNvPr id="12" name="object 18">
            <a:extLst>
              <a:ext uri="{FF2B5EF4-FFF2-40B4-BE49-F238E27FC236}">
                <a16:creationId xmlns:a16="http://schemas.microsoft.com/office/drawing/2014/main" id="{4F931521-71AB-4581-8426-8E377E90ADCF}"/>
              </a:ext>
            </a:extLst>
          </p:cNvPr>
          <p:cNvSpPr/>
          <p:nvPr/>
        </p:nvSpPr>
        <p:spPr>
          <a:xfrm>
            <a:off x="2806699" y="3135783"/>
            <a:ext cx="2953486" cy="10223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13" name="object 16">
            <a:extLst>
              <a:ext uri="{FF2B5EF4-FFF2-40B4-BE49-F238E27FC236}">
                <a16:creationId xmlns:a16="http://schemas.microsoft.com/office/drawing/2014/main" id="{A6810FB1-15CA-4285-B5B4-4DC79B8DFF50}"/>
              </a:ext>
            </a:extLst>
          </p:cNvPr>
          <p:cNvSpPr/>
          <p:nvPr/>
        </p:nvSpPr>
        <p:spPr>
          <a:xfrm>
            <a:off x="0" y="3137967"/>
            <a:ext cx="2882900" cy="100051"/>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14" name="object 19">
            <a:extLst>
              <a:ext uri="{FF2B5EF4-FFF2-40B4-BE49-F238E27FC236}">
                <a16:creationId xmlns:a16="http://schemas.microsoft.com/office/drawing/2014/main" id="{8B3EB147-F2D6-4BDD-A602-7B1EFC13EE94}"/>
              </a:ext>
            </a:extLst>
          </p:cNvPr>
          <p:cNvSpPr txBox="1">
            <a:spLocks noGrp="1"/>
          </p:cNvSpPr>
          <p:nvPr>
            <p:ph type="ftr" sz="quarter" idx="5"/>
          </p:nvPr>
        </p:nvSpPr>
        <p:spPr>
          <a:xfrm>
            <a:off x="3836755" y="3129014"/>
            <a:ext cx="1083449" cy="109004"/>
          </a:xfrm>
          <a:prstGeom prst="rect">
            <a:avLst/>
          </a:prstGeom>
        </p:spPr>
        <p:txBody>
          <a:bodyPr vert="horz" wrap="square" lIns="0" tIns="16510" rIns="0" bIns="0" rtlCol="0">
            <a:spAutoFit/>
          </a:bodyPr>
          <a:lstStyle/>
          <a:p>
            <a:pPr marL="12700">
              <a:lnSpc>
                <a:spcPct val="100000"/>
              </a:lnSpc>
              <a:spcBef>
                <a:spcPts val="130"/>
              </a:spcBef>
            </a:pPr>
            <a:r>
              <a:rPr lang="en-US" spc="-10"/>
              <a:t>Wednesday</a:t>
            </a:r>
            <a:r>
              <a:rPr spc="-10"/>
              <a:t> </a:t>
            </a:r>
            <a:r>
              <a:rPr lang="en-US" altLang="zh-CN" spc="-10"/>
              <a:t>8</a:t>
            </a:r>
            <a:r>
              <a:rPr sz="750" baseline="27777"/>
              <a:t>th </a:t>
            </a:r>
            <a:r>
              <a:rPr sz="600" spc="-10" dirty="0"/>
              <a:t>July</a:t>
            </a:r>
            <a:r>
              <a:rPr sz="600" spc="-10"/>
              <a:t>,</a:t>
            </a:r>
            <a:r>
              <a:rPr sz="600" spc="50"/>
              <a:t> </a:t>
            </a:r>
            <a:r>
              <a:rPr sz="600" spc="-20"/>
              <a:t>20</a:t>
            </a:r>
            <a:r>
              <a:rPr lang="en-US" altLang="zh-CN" sz="600" spc="-20"/>
              <a:t>20</a:t>
            </a:r>
            <a:endParaRPr sz="600"/>
          </a:p>
        </p:txBody>
      </p:sp>
      <p:sp>
        <p:nvSpPr>
          <p:cNvPr id="15" name="object 20">
            <a:extLst>
              <a:ext uri="{FF2B5EF4-FFF2-40B4-BE49-F238E27FC236}">
                <a16:creationId xmlns:a16="http://schemas.microsoft.com/office/drawing/2014/main" id="{4C5B6195-8E89-423C-AD24-71F4CA49D6F0}"/>
              </a:ext>
            </a:extLst>
          </p:cNvPr>
          <p:cNvSpPr txBox="1">
            <a:spLocks noGrp="1"/>
          </p:cNvSpPr>
          <p:nvPr>
            <p:ph type="dt" sz="half" idx="6"/>
          </p:nvPr>
        </p:nvSpPr>
        <p:spPr>
          <a:xfrm>
            <a:off x="981303" y="3142615"/>
            <a:ext cx="965200" cy="102235"/>
          </a:xfrm>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6" name="object 22">
            <a:extLst>
              <a:ext uri="{FF2B5EF4-FFF2-40B4-BE49-F238E27FC236}">
                <a16:creationId xmlns:a16="http://schemas.microsoft.com/office/drawing/2014/main" id="{E607198B-5605-4DDE-8BCE-0FBD62AC36BA}"/>
              </a:ext>
            </a:extLst>
          </p:cNvPr>
          <p:cNvSpPr txBox="1">
            <a:spLocks noGrp="1"/>
          </p:cNvSpPr>
          <p:nvPr>
            <p:ph type="sldNum" sz="quarter" idx="7"/>
          </p:nvPr>
        </p:nvSpPr>
        <p:spPr>
          <a:xfrm>
            <a:off x="5411656" y="3135783"/>
            <a:ext cx="294004" cy="89768"/>
          </a:xfrm>
          <a:prstGeom prst="rect">
            <a:avLst/>
          </a:prstGeom>
        </p:spPr>
        <p:txBody>
          <a:bodyPr vert="horz" wrap="square" lIns="0" tIns="0" rIns="0" bIns="0" rtlCol="0">
            <a:spAutoFit/>
          </a:bodyPr>
          <a:lstStyle/>
          <a:p>
            <a:pPr marL="25400">
              <a:lnSpc>
                <a:spcPts val="675"/>
              </a:lnSpc>
            </a:pPr>
            <a:fld id="{81D60167-4931-47E6-BA6A-407CBD079E47}" type="slidenum">
              <a:rPr spc="-20" dirty="0"/>
              <a:t>12</a:t>
            </a:fld>
            <a:r>
              <a:rPr spc="-20" dirty="0"/>
              <a:t> </a:t>
            </a:r>
            <a:r>
              <a:rPr spc="150"/>
              <a:t>/</a:t>
            </a:r>
            <a:r>
              <a:rPr spc="40"/>
              <a:t> </a:t>
            </a:r>
            <a:r>
              <a:rPr lang="en-US" altLang="zh-CN" spc="-20"/>
              <a:t>32</a:t>
            </a:r>
            <a:endParaRPr spc="-20" dirty="0"/>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CD834D84-6663-452E-A665-29882A3EE29A}"/>
                  </a:ext>
                </a:extLst>
              </p:cNvPr>
              <p:cNvSpPr/>
              <p:nvPr/>
            </p:nvSpPr>
            <p:spPr>
              <a:xfrm>
                <a:off x="327391" y="479425"/>
                <a:ext cx="4917707" cy="276999"/>
              </a:xfrm>
              <a:prstGeom prst="rect">
                <a:avLst/>
              </a:prstGeom>
            </p:spPr>
            <p:txBody>
              <a:bodyPr wrap="square">
                <a:spAutoFit/>
              </a:bodyPr>
              <a:lstStyle/>
              <a:p>
                <a:pPr marL="171450" lvl="0" indent="-171450">
                  <a:buFont typeface="Arial" panose="020B0604020202020204" pitchFamily="34" charset="0"/>
                  <a:buChar char="•"/>
                </a:pPr>
                <a:r>
                  <a:rPr lang="en-US" altLang="zh-CN" sz="1200">
                    <a:solidFill>
                      <a:prstClr val="black"/>
                    </a:solidFill>
                    <a:latin typeface="Times New Roman" panose="02020603050405020304" pitchFamily="18" charset="0"/>
                    <a:cs typeface="Times New Roman" panose="02020603050405020304" pitchFamily="18" charset="0"/>
                  </a:rPr>
                  <a:t>Initialize the model </a:t>
                </a:r>
                <a14:m>
                  <m:oMath xmlns:m="http://schemas.openxmlformats.org/officeDocument/2006/math">
                    <m:r>
                      <a:rPr lang="en-US" altLang="zh-CN" sz="1200" i="1">
                        <a:solidFill>
                          <a:prstClr val="black"/>
                        </a:solidFill>
                        <a:latin typeface="Cambria Math" panose="02040503050406030204" pitchFamily="18" charset="0"/>
                        <a:cs typeface="Times New Roman" panose="02020603050405020304" pitchFamily="18" charset="0"/>
                      </a:rPr>
                      <m:t>𝐸</m:t>
                    </m:r>
                    <m:r>
                      <a:rPr lang="en-US" altLang="zh-CN"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𝐷</m:t>
                        </m:r>
                      </m:e>
                      <m:sub>
                        <m:r>
                          <a:rPr lang="en-US" altLang="zh-CN"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𝑥</m:t>
                        </m:r>
                      </m:sub>
                    </m:sSub>
                  </m:oMath>
                </a14:m>
                <a:r>
                  <a:rPr lang="en-US" altLang="zh-CN" sz="1200">
                    <a:solidFill>
                      <a:prstClr val="black"/>
                    </a:solidFill>
                    <a:latin typeface="Times New Roman" panose="02020603050405020304" pitchFamily="18" charset="0"/>
                    <a:cs typeface="Times New Roman" panose="02020603050405020304" pitchFamily="18" charset="0"/>
                  </a:rPr>
                  <a:t> and </a:t>
                </a:r>
                <a14:m>
                  <m:oMath xmlns:m="http://schemas.openxmlformats.org/officeDocument/2006/math">
                    <m:r>
                      <a:rPr lang="en-US" altLang="zh-CN" sz="1200" i="1">
                        <a:solidFill>
                          <a:prstClr val="black"/>
                        </a:solidFill>
                        <a:latin typeface="Cambria Math" panose="02040503050406030204" pitchFamily="18" charset="0"/>
                        <a:cs typeface="Times New Roman" panose="02020603050405020304" pitchFamily="18" charset="0"/>
                      </a:rPr>
                      <m:t>𝐸</m:t>
                    </m:r>
                    <m:r>
                      <a:rPr lang="en-US" altLang="zh-CN"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𝐷</m:t>
                        </m:r>
                      </m:e>
                      <m:sub>
                        <m:r>
                          <a:rPr lang="en-US" altLang="zh-CN" sz="12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𝑧</m:t>
                        </m:r>
                      </m:sub>
                    </m:sSub>
                  </m:oMath>
                </a14:m>
                <a:r>
                  <a:rPr lang="en-US" altLang="zh-CN" sz="1200">
                    <a:solidFill>
                      <a:prstClr val="black"/>
                    </a:solidFill>
                    <a:latin typeface="Times New Roman" panose="02020603050405020304" pitchFamily="18" charset="0"/>
                    <a:cs typeface="Times New Roman" panose="02020603050405020304" pitchFamily="18" charset="0"/>
                  </a:rPr>
                  <a:t> with </a:t>
                </a:r>
                <a:r>
                  <a:rPr lang="en-US" altLang="zh-CN" sz="1200" b="1">
                    <a:solidFill>
                      <a:prstClr val="black"/>
                    </a:solidFill>
                    <a:latin typeface="Times New Roman" panose="02020603050405020304" pitchFamily="18" charset="0"/>
                    <a:cs typeface="Times New Roman" panose="02020603050405020304" pitchFamily="18" charset="0"/>
                  </a:rPr>
                  <a:t>D</a:t>
                </a:r>
                <a:r>
                  <a:rPr lang="en-US" altLang="zh-CN" sz="1200">
                    <a:solidFill>
                      <a:prstClr val="black"/>
                    </a:solidFill>
                    <a:latin typeface="Times New Roman" panose="02020603050405020304" pitchFamily="18" charset="0"/>
                    <a:cs typeface="Times New Roman" panose="02020603050405020304" pitchFamily="18" charset="0"/>
                  </a:rPr>
                  <a:t>enoising </a:t>
                </a:r>
                <a:r>
                  <a:rPr lang="en-US" altLang="zh-CN" sz="1200" b="1">
                    <a:solidFill>
                      <a:prstClr val="black"/>
                    </a:solidFill>
                    <a:latin typeface="Times New Roman" panose="02020603050405020304" pitchFamily="18" charset="0"/>
                    <a:cs typeface="Times New Roman" panose="02020603050405020304" pitchFamily="18" charset="0"/>
                  </a:rPr>
                  <a:t>A</a:t>
                </a:r>
                <a:r>
                  <a:rPr lang="en-US" altLang="zh-CN" sz="1200">
                    <a:solidFill>
                      <a:prstClr val="black"/>
                    </a:solidFill>
                    <a:latin typeface="Times New Roman" panose="02020603050405020304" pitchFamily="18" charset="0"/>
                    <a:cs typeface="Times New Roman" panose="02020603050405020304" pitchFamily="18" charset="0"/>
                  </a:rPr>
                  <a:t>uto-</a:t>
                </a:r>
                <a:r>
                  <a:rPr lang="en-US" altLang="zh-CN" sz="1200" b="1">
                    <a:solidFill>
                      <a:prstClr val="black"/>
                    </a:solidFill>
                    <a:latin typeface="Times New Roman" panose="02020603050405020304" pitchFamily="18" charset="0"/>
                    <a:cs typeface="Times New Roman" panose="02020603050405020304" pitchFamily="18" charset="0"/>
                  </a:rPr>
                  <a:t>E</a:t>
                </a:r>
                <a:r>
                  <a:rPr lang="en-US" altLang="zh-CN" sz="1200">
                    <a:solidFill>
                      <a:prstClr val="black"/>
                    </a:solidFill>
                    <a:latin typeface="Times New Roman" panose="02020603050405020304" pitchFamily="18" charset="0"/>
                    <a:cs typeface="Times New Roman" panose="02020603050405020304" pitchFamily="18" charset="0"/>
                  </a:rPr>
                  <a:t>ncoder task</a:t>
                </a:r>
              </a:p>
            </p:txBody>
          </p:sp>
        </mc:Choice>
        <mc:Fallback xmlns="">
          <p:sp>
            <p:nvSpPr>
              <p:cNvPr id="6" name="矩形 5">
                <a:extLst>
                  <a:ext uri="{FF2B5EF4-FFF2-40B4-BE49-F238E27FC236}">
                    <a16:creationId xmlns:a16="http://schemas.microsoft.com/office/drawing/2014/main" id="{CD834D84-6663-452E-A665-29882A3EE29A}"/>
                  </a:ext>
                </a:extLst>
              </p:cNvPr>
              <p:cNvSpPr>
                <a:spLocks noRot="1" noChangeAspect="1" noMove="1" noResize="1" noEditPoints="1" noAdjustHandles="1" noChangeArrowheads="1" noChangeShapeType="1" noTextEdit="1"/>
              </p:cNvSpPr>
              <p:nvPr/>
            </p:nvSpPr>
            <p:spPr>
              <a:xfrm>
                <a:off x="327391" y="479425"/>
                <a:ext cx="4917707" cy="276999"/>
              </a:xfrm>
              <a:prstGeom prst="rect">
                <a:avLst/>
              </a:prstGeom>
              <a:blipFill>
                <a:blip r:embed="rId3"/>
                <a:stretch>
                  <a:fillRect t="-2222" b="-17778"/>
                </a:stretch>
              </a:blipFill>
            </p:spPr>
            <p:txBody>
              <a:bodyPr/>
              <a:lstStyle/>
              <a:p>
                <a:r>
                  <a:rPr lang="zh-CN" altLang="en-US">
                    <a:noFill/>
                  </a:rPr>
                  <a:t> </a:t>
                </a:r>
              </a:p>
            </p:txBody>
          </p:sp>
        </mc:Fallback>
      </mc:AlternateContent>
      <p:sp>
        <p:nvSpPr>
          <p:cNvPr id="53" name="矩形: 圆角 52">
            <a:extLst>
              <a:ext uri="{FF2B5EF4-FFF2-40B4-BE49-F238E27FC236}">
                <a16:creationId xmlns:a16="http://schemas.microsoft.com/office/drawing/2014/main" id="{E582B161-55B4-41DA-87DE-912319C28407}"/>
              </a:ext>
            </a:extLst>
          </p:cNvPr>
          <p:cNvSpPr/>
          <p:nvPr/>
        </p:nvSpPr>
        <p:spPr>
          <a:xfrm>
            <a:off x="1355145" y="1094511"/>
            <a:ext cx="613794" cy="1484021"/>
          </a:xfrm>
          <a:prstGeom prst="roundRect">
            <a:avLst/>
          </a:prstGeom>
          <a:solidFill>
            <a:srgbClr val="E7E6E6"/>
          </a:solidFill>
          <a:ln w="12700" cap="flat" cmpd="sng" algn="ctr">
            <a:solidFill>
              <a:sysClr val="window" lastClr="FFFFFF">
                <a:lumMod val="50000"/>
              </a:sysClr>
            </a:solidFill>
            <a:prstDash val="dashDot"/>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54" name="箭头: 下 53">
            <a:extLst>
              <a:ext uri="{FF2B5EF4-FFF2-40B4-BE49-F238E27FC236}">
                <a16:creationId xmlns:a16="http://schemas.microsoft.com/office/drawing/2014/main" id="{1E735EE1-1876-437D-98AC-493F7E295FFE}"/>
              </a:ext>
            </a:extLst>
          </p:cNvPr>
          <p:cNvSpPr/>
          <p:nvPr/>
        </p:nvSpPr>
        <p:spPr>
          <a:xfrm rot="5400000">
            <a:off x="1184771" y="1710654"/>
            <a:ext cx="146434" cy="216171"/>
          </a:xfrm>
          <a:prstGeom prst="downArrow">
            <a:avLst/>
          </a:prstGeom>
          <a:solidFill>
            <a:srgbClr val="E7E6E6">
              <a:lumMod val="75000"/>
            </a:srgbClr>
          </a:solidFill>
          <a:ln w="12700" cap="flat" cmpd="sng" algn="ctr">
            <a:solidFill>
              <a:schemeClr val="tx1"/>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55" name="直接箭头连接符 54">
            <a:extLst>
              <a:ext uri="{FF2B5EF4-FFF2-40B4-BE49-F238E27FC236}">
                <a16:creationId xmlns:a16="http://schemas.microsoft.com/office/drawing/2014/main" id="{2120FAB6-4C16-4DCF-9121-BB76B728E653}"/>
              </a:ext>
            </a:extLst>
          </p:cNvPr>
          <p:cNvCxnSpPr>
            <a:cxnSpLocks/>
          </p:cNvCxnSpPr>
          <p:nvPr/>
        </p:nvCxnSpPr>
        <p:spPr>
          <a:xfrm>
            <a:off x="1217731" y="2180527"/>
            <a:ext cx="917380" cy="0"/>
          </a:xfrm>
          <a:prstGeom prst="straightConnector1">
            <a:avLst/>
          </a:prstGeom>
          <a:noFill/>
          <a:ln w="12700" cap="flat" cmpd="sng" algn="ctr">
            <a:solidFill>
              <a:sysClr val="windowText" lastClr="000000"/>
            </a:solidFill>
            <a:prstDash val="solid"/>
            <a:miter lim="800000"/>
            <a:headEnd type="none" w="med" len="med"/>
            <a:tailEnd type="arrow" w="med" len="med"/>
          </a:ln>
          <a:effectLst/>
        </p:spPr>
      </p:cxnSp>
      <p:cxnSp>
        <p:nvCxnSpPr>
          <p:cNvPr id="57" name="直接连接符 56">
            <a:extLst>
              <a:ext uri="{FF2B5EF4-FFF2-40B4-BE49-F238E27FC236}">
                <a16:creationId xmlns:a16="http://schemas.microsoft.com/office/drawing/2014/main" id="{D5F83E5E-8EAF-48CC-B3D8-E5A49F265538}"/>
              </a:ext>
            </a:extLst>
          </p:cNvPr>
          <p:cNvCxnSpPr>
            <a:cxnSpLocks/>
            <a:stCxn id="90" idx="3"/>
            <a:endCxn id="68" idx="1"/>
          </p:cNvCxnSpPr>
          <p:nvPr/>
        </p:nvCxnSpPr>
        <p:spPr>
          <a:xfrm>
            <a:off x="3281185" y="2158320"/>
            <a:ext cx="264481" cy="1"/>
          </a:xfrm>
          <a:prstGeom prst="line">
            <a:avLst/>
          </a:prstGeom>
          <a:noFill/>
          <a:ln w="12700" cap="flat" cmpd="sng" algn="ctr">
            <a:solidFill>
              <a:sysClr val="windowText" lastClr="000000"/>
            </a:solidFill>
            <a:prstDash val="solid"/>
            <a:miter lim="800000"/>
          </a:ln>
          <a:effectLst/>
        </p:spPr>
      </p:cxnSp>
      <p:cxnSp>
        <p:nvCxnSpPr>
          <p:cNvPr id="58" name="直接连接符 57">
            <a:extLst>
              <a:ext uri="{FF2B5EF4-FFF2-40B4-BE49-F238E27FC236}">
                <a16:creationId xmlns:a16="http://schemas.microsoft.com/office/drawing/2014/main" id="{38604296-5A30-40C2-9DBC-F1213DFDC3E8}"/>
              </a:ext>
            </a:extLst>
          </p:cNvPr>
          <p:cNvCxnSpPr>
            <a:cxnSpLocks/>
            <a:stCxn id="71" idx="3"/>
            <a:endCxn id="63" idx="1"/>
          </p:cNvCxnSpPr>
          <p:nvPr/>
        </p:nvCxnSpPr>
        <p:spPr>
          <a:xfrm>
            <a:off x="3275259" y="1468899"/>
            <a:ext cx="270407" cy="2185"/>
          </a:xfrm>
          <a:prstGeom prst="line">
            <a:avLst/>
          </a:prstGeom>
          <a:noFill/>
          <a:ln w="12700" cap="flat" cmpd="sng" algn="ctr">
            <a:solidFill>
              <a:sysClr val="windowText" lastClr="000000"/>
            </a:solidFill>
            <a:prstDash val="solid"/>
            <a:miter lim="800000"/>
          </a:ln>
          <a:effectLst/>
        </p:spPr>
      </p:cxnSp>
      <p:cxnSp>
        <p:nvCxnSpPr>
          <p:cNvPr id="60" name="直接箭头连接符 59">
            <a:extLst>
              <a:ext uri="{FF2B5EF4-FFF2-40B4-BE49-F238E27FC236}">
                <a16:creationId xmlns:a16="http://schemas.microsoft.com/office/drawing/2014/main" id="{BFCC9891-02D6-4ED3-B59A-C68FB345FDB5}"/>
              </a:ext>
            </a:extLst>
          </p:cNvPr>
          <p:cNvCxnSpPr>
            <a:cxnSpLocks/>
          </p:cNvCxnSpPr>
          <p:nvPr/>
        </p:nvCxnSpPr>
        <p:spPr>
          <a:xfrm>
            <a:off x="4228045" y="2167962"/>
            <a:ext cx="424394" cy="0"/>
          </a:xfrm>
          <a:prstGeom prst="straightConnector1">
            <a:avLst/>
          </a:prstGeom>
          <a:noFill/>
          <a:ln w="12700" cap="flat" cmpd="sng" algn="ctr">
            <a:solidFill>
              <a:sysClr val="windowText" lastClr="000000"/>
            </a:solidFill>
            <a:prstDash val="solid"/>
            <a:miter lim="800000"/>
            <a:headEnd type="none" w="med" len="med"/>
            <a:tailEnd type="arrow" w="med" len="med"/>
          </a:ln>
          <a:effectLst/>
        </p:spPr>
      </p:cxnSp>
      <p:cxnSp>
        <p:nvCxnSpPr>
          <p:cNvPr id="61" name="直接箭头连接符 60">
            <a:extLst>
              <a:ext uri="{FF2B5EF4-FFF2-40B4-BE49-F238E27FC236}">
                <a16:creationId xmlns:a16="http://schemas.microsoft.com/office/drawing/2014/main" id="{81687F53-2C18-4E60-86E9-203110AA84F6}"/>
              </a:ext>
            </a:extLst>
          </p:cNvPr>
          <p:cNvCxnSpPr>
            <a:cxnSpLocks/>
          </p:cNvCxnSpPr>
          <p:nvPr/>
        </p:nvCxnSpPr>
        <p:spPr>
          <a:xfrm flipV="1">
            <a:off x="4138958" y="1474649"/>
            <a:ext cx="513481" cy="2767"/>
          </a:xfrm>
          <a:prstGeom prst="straightConnector1">
            <a:avLst/>
          </a:prstGeom>
          <a:noFill/>
          <a:ln w="12700" cap="flat" cmpd="sng" algn="ctr">
            <a:solidFill>
              <a:sysClr val="windowText" lastClr="000000"/>
            </a:solidFill>
            <a:prstDash val="solid"/>
            <a:miter lim="800000"/>
            <a:headEnd type="none" w="med" len="med"/>
            <a:tailEnd type="arrow" w="med" len="med"/>
          </a:ln>
          <a:effectLst/>
        </p:spPr>
      </p:cxnSp>
      <p:cxnSp>
        <p:nvCxnSpPr>
          <p:cNvPr id="62" name="直接箭头连接符 61">
            <a:extLst>
              <a:ext uri="{FF2B5EF4-FFF2-40B4-BE49-F238E27FC236}">
                <a16:creationId xmlns:a16="http://schemas.microsoft.com/office/drawing/2014/main" id="{24246B5F-160B-4DFE-B74B-B68DD8634191}"/>
              </a:ext>
            </a:extLst>
          </p:cNvPr>
          <p:cNvCxnSpPr>
            <a:cxnSpLocks/>
          </p:cNvCxnSpPr>
          <p:nvPr/>
        </p:nvCxnSpPr>
        <p:spPr>
          <a:xfrm>
            <a:off x="1217731" y="1486963"/>
            <a:ext cx="917380" cy="0"/>
          </a:xfrm>
          <a:prstGeom prst="straightConnector1">
            <a:avLst/>
          </a:prstGeom>
          <a:noFill/>
          <a:ln w="12700" cap="flat" cmpd="sng" algn="ctr">
            <a:solidFill>
              <a:sysClr val="windowText" lastClr="000000"/>
            </a:solidFill>
            <a:prstDash val="solid"/>
            <a:miter lim="800000"/>
            <a:headEnd type="none" w="med" len="med"/>
            <a:tailEnd type="arrow" w="med" len="med"/>
          </a:ln>
          <a:effectLst/>
        </p:spPr>
      </p:cxnSp>
      <mc:AlternateContent xmlns:mc="http://schemas.openxmlformats.org/markup-compatibility/2006" xmlns:a14="http://schemas.microsoft.com/office/drawing/2010/main">
        <mc:Choice Requires="a14">
          <p:sp>
            <p:nvSpPr>
              <p:cNvPr id="63" name="矩形: 圆角 62">
                <a:extLst>
                  <a:ext uri="{FF2B5EF4-FFF2-40B4-BE49-F238E27FC236}">
                    <a16:creationId xmlns:a16="http://schemas.microsoft.com/office/drawing/2014/main" id="{97971EAF-05D1-4714-A28F-A4363D3ED94E}"/>
                  </a:ext>
                </a:extLst>
              </p:cNvPr>
              <p:cNvSpPr/>
              <p:nvPr/>
            </p:nvSpPr>
            <p:spPr>
              <a:xfrm>
                <a:off x="3545666" y="1242149"/>
                <a:ext cx="916778" cy="457869"/>
              </a:xfrm>
              <a:prstGeom prst="roundRect">
                <a:avLst/>
              </a:prstGeom>
              <a:solidFill>
                <a:srgbClr val="5B9BD5">
                  <a:lumMod val="40000"/>
                  <a:lumOff val="60000"/>
                </a:srgbClr>
              </a:solidFill>
              <a:ln w="12700" cap="flat" cmpd="sng" algn="ctr">
                <a:solidFill>
                  <a:schemeClr val="tx1"/>
                </a:solidFill>
                <a:prstDash val="solid"/>
                <a:miter lim="800000"/>
              </a:ln>
              <a:effectLst/>
            </p:spPr>
            <p:txBody>
              <a:bodyPr rot="0" spcFirstLastPara="0" vertOverflow="overflow" horzOverflow="overflow" vert="horz" wrap="square" lIns="91439" tIns="45721" rIns="91439" bIns="45721"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Decoder </a:t>
                </a:r>
                <a14:m>
                  <m:oMath xmlns:m="http://schemas.openxmlformats.org/officeDocument/2006/math">
                    <m:sSub>
                      <m:sSubPr>
                        <m:ctrlPr>
                          <a:rPr kumimoji="0" lang="en-US" altLang="zh-CN" sz="1200" b="1"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200" b="1" i="1" u="none" strike="noStrike" kern="0" cap="none" spc="0" normalizeH="0" baseline="0" noProof="0" smtClean="0">
                            <a:ln>
                              <a:noFill/>
                            </a:ln>
                            <a:solidFill>
                              <a:prstClr val="black"/>
                            </a:solidFill>
                            <a:effectLst/>
                            <a:uLnTx/>
                            <a:uFillTx/>
                            <a:latin typeface="Cambria Math" panose="02040503050406030204" pitchFamily="18" charset="0"/>
                          </a:rPr>
                          <m:t>𝑫</m:t>
                        </m:r>
                      </m:e>
                      <m:sub>
                        <m:r>
                          <a:rPr kumimoji="0" lang="en-US" altLang="zh-CN" sz="1200" b="1" i="1" u="none" strike="noStrike" kern="0" cap="none" spc="0" normalizeH="0" baseline="0" noProof="0" smtClean="0">
                            <a:ln>
                              <a:noFill/>
                            </a:ln>
                            <a:solidFill>
                              <a:prstClr val="black"/>
                            </a:solidFill>
                            <a:effectLst/>
                            <a:uLnTx/>
                            <a:uFillTx/>
                            <a:latin typeface="Cambria Math" panose="02040503050406030204" pitchFamily="18" charset="0"/>
                          </a:rPr>
                          <m:t>𝒙</m:t>
                        </m:r>
                      </m:sub>
                    </m:sSub>
                  </m:oMath>
                </a14:m>
                <a:endParaRPr kumimoji="0" lang="zh-CN" altLang="en-US" sz="12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63" name="矩形: 圆角 62">
                <a:extLst>
                  <a:ext uri="{FF2B5EF4-FFF2-40B4-BE49-F238E27FC236}">
                    <a16:creationId xmlns:a16="http://schemas.microsoft.com/office/drawing/2014/main" id="{97971EAF-05D1-4714-A28F-A4363D3ED94E}"/>
                  </a:ext>
                </a:extLst>
              </p:cNvPr>
              <p:cNvSpPr>
                <a:spLocks noRot="1" noChangeAspect="1" noMove="1" noResize="1" noEditPoints="1" noAdjustHandles="1" noChangeArrowheads="1" noChangeShapeType="1" noTextEdit="1"/>
              </p:cNvSpPr>
              <p:nvPr/>
            </p:nvSpPr>
            <p:spPr>
              <a:xfrm>
                <a:off x="3545666" y="1242149"/>
                <a:ext cx="916778" cy="457869"/>
              </a:xfrm>
              <a:prstGeom prst="roundRect">
                <a:avLst/>
              </a:prstGeom>
              <a:blipFill>
                <a:blip r:embed="rId4"/>
                <a:stretch>
                  <a:fillRect/>
                </a:stretch>
              </a:blipFill>
              <a:ln w="12700" cap="flat" cmpd="sng" algn="ctr">
                <a:solidFill>
                  <a:schemeClr val="tx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BFE56B21-C6A9-40B0-8CFF-138FBA85A5D8}"/>
                  </a:ext>
                </a:extLst>
              </p:cNvPr>
              <p:cNvSpPr txBox="1"/>
              <p:nvPr/>
            </p:nvSpPr>
            <p:spPr>
              <a:xfrm>
                <a:off x="2003202" y="1315934"/>
                <a:ext cx="429343" cy="307777"/>
              </a:xfrm>
              <a:prstGeom prst="rect">
                <a:avLst/>
              </a:prstGeom>
              <a:noFill/>
              <a:ln w="12700">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zh-CN" altLang="en-US" sz="14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accPr>
                        <m:e>
                          <m:r>
                            <a:rPr kumimoji="0" lang="en-US" altLang="zh-CN" sz="14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𝒙</m:t>
                          </m:r>
                        </m:e>
                      </m:acc>
                    </m:oMath>
                  </m:oMathPara>
                </a14:m>
                <a:endParaRPr kumimoji="0" lang="zh-CN" altLang="en-US" sz="14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64" name="文本框 63">
                <a:extLst>
                  <a:ext uri="{FF2B5EF4-FFF2-40B4-BE49-F238E27FC236}">
                    <a16:creationId xmlns:a16="http://schemas.microsoft.com/office/drawing/2014/main" id="{BFE56B21-C6A9-40B0-8CFF-138FBA85A5D8}"/>
                  </a:ext>
                </a:extLst>
              </p:cNvPr>
              <p:cNvSpPr txBox="1">
                <a:spLocks noRot="1" noChangeAspect="1" noMove="1" noResize="1" noEditPoints="1" noAdjustHandles="1" noChangeArrowheads="1" noChangeShapeType="1" noTextEdit="1"/>
              </p:cNvSpPr>
              <p:nvPr/>
            </p:nvSpPr>
            <p:spPr>
              <a:xfrm>
                <a:off x="2003202" y="1315934"/>
                <a:ext cx="429343" cy="307777"/>
              </a:xfrm>
              <a:prstGeom prst="rect">
                <a:avLst/>
              </a:prstGeom>
              <a:blipFill>
                <a:blip r:embed="rId5"/>
                <a:stretch>
                  <a:fillRect r="-10000"/>
                </a:stretch>
              </a:blipFill>
              <a:ln w="1270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8950CC79-D763-488C-BC0D-D5B3AA6F5DFF}"/>
                  </a:ext>
                </a:extLst>
              </p:cNvPr>
              <p:cNvSpPr txBox="1"/>
              <p:nvPr/>
            </p:nvSpPr>
            <p:spPr>
              <a:xfrm>
                <a:off x="4638832" y="1338160"/>
                <a:ext cx="161816" cy="307777"/>
              </a:xfrm>
              <a:prstGeom prst="rect">
                <a:avLst/>
              </a:prstGeom>
              <a:noFill/>
              <a:ln w="12700">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altLang="zh-CN" sz="14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accPr>
                        <m:e>
                          <m:r>
                            <a:rPr kumimoji="0" lang="en-US" altLang="zh-CN" sz="14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𝒙</m:t>
                          </m:r>
                        </m:e>
                      </m:acc>
                    </m:oMath>
                  </m:oMathPara>
                </a14:m>
                <a:endParaRPr kumimoji="0" lang="zh-CN" altLang="en-US" sz="14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65" name="文本框 64">
                <a:extLst>
                  <a:ext uri="{FF2B5EF4-FFF2-40B4-BE49-F238E27FC236}">
                    <a16:creationId xmlns:a16="http://schemas.microsoft.com/office/drawing/2014/main" id="{8950CC79-D763-488C-BC0D-D5B3AA6F5DFF}"/>
                  </a:ext>
                </a:extLst>
              </p:cNvPr>
              <p:cNvSpPr txBox="1">
                <a:spLocks noRot="1" noChangeAspect="1" noMove="1" noResize="1" noEditPoints="1" noAdjustHandles="1" noChangeArrowheads="1" noChangeShapeType="1" noTextEdit="1"/>
              </p:cNvSpPr>
              <p:nvPr/>
            </p:nvSpPr>
            <p:spPr>
              <a:xfrm>
                <a:off x="4638832" y="1338160"/>
                <a:ext cx="161816" cy="307777"/>
              </a:xfrm>
              <a:prstGeom prst="rect">
                <a:avLst/>
              </a:prstGeom>
              <a:blipFill>
                <a:blip r:embed="rId6"/>
                <a:stretch>
                  <a:fillRect t="-2000" r="-40741"/>
                </a:stretch>
              </a:blipFill>
              <a:ln w="1270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矩形 66">
                <a:extLst>
                  <a:ext uri="{FF2B5EF4-FFF2-40B4-BE49-F238E27FC236}">
                    <a16:creationId xmlns:a16="http://schemas.microsoft.com/office/drawing/2014/main" id="{FBE4FC5A-42BC-47E0-8071-01006105C486}"/>
                  </a:ext>
                </a:extLst>
              </p:cNvPr>
              <p:cNvSpPr/>
              <p:nvPr/>
            </p:nvSpPr>
            <p:spPr>
              <a:xfrm>
                <a:off x="1456689" y="1224317"/>
                <a:ext cx="425240" cy="524706"/>
              </a:xfrm>
              <a:prstGeom prst="rect">
                <a:avLst/>
              </a:prstGeom>
              <a:solidFill>
                <a:srgbClr val="5B9BD5">
                  <a:lumMod val="40000"/>
                  <a:lumOff val="60000"/>
                </a:srgbClr>
              </a:solidFill>
              <a:ln w="12700" cap="flat" cmpd="sng" algn="ctr">
                <a:solidFill>
                  <a:sysClr val="windowText" lastClr="000000"/>
                </a:solidFill>
                <a:prstDash val="solid"/>
                <a:miter lim="800000"/>
              </a:ln>
              <a:effectLst/>
            </p:spPr>
            <p:txBody>
              <a:bodyPr rot="0" spcFirstLastPara="0" vertOverflow="overflow" horzOverflow="overflow" vert="horz" wrap="square" lIns="91439" tIns="45721" rIns="91439" bIns="45721"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0" cap="none" spc="0" normalizeH="0" baseline="0" noProof="0" smtClean="0">
                              <a:ln>
                                <a:noFill/>
                              </a:ln>
                              <a:solidFill>
                                <a:sysClr val="windowText" lastClr="000000"/>
                              </a:solidFill>
                              <a:effectLst/>
                              <a:uLnTx/>
                              <a:uFillTx/>
                              <a:latin typeface="Cambria Math" panose="02040503050406030204" pitchFamily="18" charset="0"/>
                              <a:cs typeface="Times New Roman" panose="02020603050405020304" pitchFamily="18" charset="0"/>
                            </a:rPr>
                          </m:ctrlPr>
                        </m:sSubPr>
                        <m:e>
                          <m:r>
                            <a:rPr kumimoji="0" lang="zh-CN" altLang="en-US" sz="1600" b="1" i="1" u="none" strike="noStrike" kern="0" cap="none" spc="0" normalizeH="0" baseline="0" noProof="0" smtClean="0">
                              <a:ln>
                                <a:noFill/>
                              </a:ln>
                              <a:solidFill>
                                <a:sysClr val="windowText" lastClr="000000"/>
                              </a:solidFill>
                              <a:effectLst/>
                              <a:uLnTx/>
                              <a:uFillTx/>
                              <a:latin typeface="Cambria Math" panose="02040503050406030204" pitchFamily="18" charset="0"/>
                              <a:cs typeface="Times New Roman" panose="02020603050405020304" pitchFamily="18" charset="0"/>
                            </a:rPr>
                            <m:t>𝓝</m:t>
                          </m:r>
                        </m:e>
                        <m:sub>
                          <m:r>
                            <a:rPr kumimoji="0" lang="en-US" altLang="zh-CN" sz="1600" b="1" i="1" u="none" strike="noStrike" kern="0" cap="none" spc="0" normalizeH="0" baseline="0" noProof="0" smtClean="0">
                              <a:ln>
                                <a:noFill/>
                              </a:ln>
                              <a:solidFill>
                                <a:sysClr val="windowText" lastClr="000000"/>
                              </a:solidFill>
                              <a:effectLst/>
                              <a:uLnTx/>
                              <a:uFillTx/>
                              <a:latin typeface="Cambria Math" panose="02040503050406030204" pitchFamily="18" charset="0"/>
                              <a:cs typeface="Times New Roman" panose="02020603050405020304" pitchFamily="18" charset="0"/>
                            </a:rPr>
                            <m:t>𝒙</m:t>
                          </m:r>
                        </m:sub>
                      </m:sSub>
                    </m:oMath>
                  </m:oMathPara>
                </a14:m>
                <a:endParaRPr kumimoji="0" lang="zh-CN" altLang="en-US" sz="1600" b="1" i="0" u="none" strike="noStrike" kern="0" cap="none" spc="0" normalizeH="0" baseline="0" noProof="0">
                  <a:ln>
                    <a:noFill/>
                  </a:ln>
                  <a:solidFill>
                    <a:sysClr val="windowText" lastClr="00000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67" name="矩形 66">
                <a:extLst>
                  <a:ext uri="{FF2B5EF4-FFF2-40B4-BE49-F238E27FC236}">
                    <a16:creationId xmlns:a16="http://schemas.microsoft.com/office/drawing/2014/main" id="{FBE4FC5A-42BC-47E0-8071-01006105C486}"/>
                  </a:ext>
                </a:extLst>
              </p:cNvPr>
              <p:cNvSpPr>
                <a:spLocks noRot="1" noChangeAspect="1" noMove="1" noResize="1" noEditPoints="1" noAdjustHandles="1" noChangeArrowheads="1" noChangeShapeType="1" noTextEdit="1"/>
              </p:cNvSpPr>
              <p:nvPr/>
            </p:nvSpPr>
            <p:spPr>
              <a:xfrm>
                <a:off x="1456689" y="1224317"/>
                <a:ext cx="425240" cy="524706"/>
              </a:xfrm>
              <a:prstGeom prst="rect">
                <a:avLst/>
              </a:prstGeom>
              <a:blipFill>
                <a:blip r:embed="rId7"/>
                <a:stretch>
                  <a:fillRect l="-5556"/>
                </a:stretch>
              </a:blipFill>
              <a:ln w="12700"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矩形: 圆角 67">
                <a:extLst>
                  <a:ext uri="{FF2B5EF4-FFF2-40B4-BE49-F238E27FC236}">
                    <a16:creationId xmlns:a16="http://schemas.microsoft.com/office/drawing/2014/main" id="{B621BF44-439A-46B9-A9E2-FB7478862A39}"/>
                  </a:ext>
                </a:extLst>
              </p:cNvPr>
              <p:cNvSpPr/>
              <p:nvPr/>
            </p:nvSpPr>
            <p:spPr>
              <a:xfrm>
                <a:off x="3545666" y="1929386"/>
                <a:ext cx="916778" cy="457869"/>
              </a:xfrm>
              <a:prstGeom prst="roundRect">
                <a:avLst/>
              </a:prstGeom>
              <a:solidFill>
                <a:srgbClr val="FFC000">
                  <a:lumMod val="40000"/>
                  <a:lumOff val="60000"/>
                </a:srgbClr>
              </a:solidFill>
              <a:ln w="12700" cap="flat" cmpd="sng" algn="ctr">
                <a:solidFill>
                  <a:schemeClr val="tx1"/>
                </a:solidFill>
                <a:prstDash val="solid"/>
                <a:miter lim="800000"/>
              </a:ln>
              <a:effectLst/>
            </p:spPr>
            <p:txBody>
              <a:bodyPr rot="0" spcFirstLastPara="0" vertOverflow="overflow" horzOverflow="overflow" vert="horz" wrap="square" lIns="91439" tIns="45721" rIns="91439" bIns="45721"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Decoder </a:t>
                </a:r>
                <a14:m>
                  <m:oMath xmlns:m="http://schemas.openxmlformats.org/officeDocument/2006/math">
                    <m:sSub>
                      <m:sSubPr>
                        <m:ctrlPr>
                          <a:rPr kumimoji="0" lang="en-US" altLang="zh-CN" sz="12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n-US" altLang="zh-CN" sz="12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𝑫</m:t>
                        </m:r>
                      </m:e>
                      <m:sub>
                        <m:r>
                          <a:rPr kumimoji="0" lang="en-US" altLang="zh-CN" sz="12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𝒛</m:t>
                        </m:r>
                      </m:sub>
                    </m:sSub>
                  </m:oMath>
                </a14:m>
                <a:endParaRPr kumimoji="0" lang="zh-CN" altLang="en-US" sz="12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68" name="矩形: 圆角 67">
                <a:extLst>
                  <a:ext uri="{FF2B5EF4-FFF2-40B4-BE49-F238E27FC236}">
                    <a16:creationId xmlns:a16="http://schemas.microsoft.com/office/drawing/2014/main" id="{B621BF44-439A-46B9-A9E2-FB7478862A39}"/>
                  </a:ext>
                </a:extLst>
              </p:cNvPr>
              <p:cNvSpPr>
                <a:spLocks noRot="1" noChangeAspect="1" noMove="1" noResize="1" noEditPoints="1" noAdjustHandles="1" noChangeArrowheads="1" noChangeShapeType="1" noTextEdit="1"/>
              </p:cNvSpPr>
              <p:nvPr/>
            </p:nvSpPr>
            <p:spPr>
              <a:xfrm>
                <a:off x="3545666" y="1929386"/>
                <a:ext cx="916778" cy="457869"/>
              </a:xfrm>
              <a:prstGeom prst="roundRect">
                <a:avLst/>
              </a:prstGeom>
              <a:blipFill>
                <a:blip r:embed="rId8"/>
                <a:stretch>
                  <a:fillRect/>
                </a:stretch>
              </a:blipFill>
              <a:ln w="12700" cap="flat" cmpd="sng" algn="ctr">
                <a:solidFill>
                  <a:schemeClr val="tx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文本框 68">
                <a:extLst>
                  <a:ext uri="{FF2B5EF4-FFF2-40B4-BE49-F238E27FC236}">
                    <a16:creationId xmlns:a16="http://schemas.microsoft.com/office/drawing/2014/main" id="{29A1F37E-73F3-497F-BC41-407096A49C3A}"/>
                  </a:ext>
                </a:extLst>
              </p:cNvPr>
              <p:cNvSpPr txBox="1"/>
              <p:nvPr/>
            </p:nvSpPr>
            <p:spPr>
              <a:xfrm>
                <a:off x="2003201" y="2020866"/>
                <a:ext cx="429343" cy="307777"/>
              </a:xfrm>
              <a:prstGeom prst="rect">
                <a:avLst/>
              </a:prstGeom>
              <a:noFill/>
              <a:ln w="12700">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zh-CN" altLang="en-US" sz="14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accPr>
                        <m:e>
                          <m:r>
                            <a:rPr kumimoji="0" lang="en-US" altLang="zh-CN" sz="14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𝒛</m:t>
                          </m:r>
                        </m:e>
                      </m:acc>
                    </m:oMath>
                  </m:oMathPara>
                </a14:m>
                <a:endParaRPr kumimoji="0" lang="zh-CN" altLang="en-US" sz="14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69" name="文本框 68">
                <a:extLst>
                  <a:ext uri="{FF2B5EF4-FFF2-40B4-BE49-F238E27FC236}">
                    <a16:creationId xmlns:a16="http://schemas.microsoft.com/office/drawing/2014/main" id="{29A1F37E-73F3-497F-BC41-407096A49C3A}"/>
                  </a:ext>
                </a:extLst>
              </p:cNvPr>
              <p:cNvSpPr txBox="1">
                <a:spLocks noRot="1" noChangeAspect="1" noMove="1" noResize="1" noEditPoints="1" noAdjustHandles="1" noChangeArrowheads="1" noChangeShapeType="1" noTextEdit="1"/>
              </p:cNvSpPr>
              <p:nvPr/>
            </p:nvSpPr>
            <p:spPr>
              <a:xfrm>
                <a:off x="2003201" y="2020866"/>
                <a:ext cx="429343" cy="307777"/>
              </a:xfrm>
              <a:prstGeom prst="rect">
                <a:avLst/>
              </a:prstGeom>
              <a:blipFill>
                <a:blip r:embed="rId9"/>
                <a:stretch>
                  <a:fillRect r="-11429"/>
                </a:stretch>
              </a:blipFill>
              <a:ln w="1270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E5DB6200-E015-4FCD-9E7E-137A7317B812}"/>
                  </a:ext>
                </a:extLst>
              </p:cNvPr>
              <p:cNvSpPr txBox="1"/>
              <p:nvPr/>
            </p:nvSpPr>
            <p:spPr>
              <a:xfrm>
                <a:off x="4617325" y="1983059"/>
                <a:ext cx="162488" cy="307777"/>
              </a:xfrm>
              <a:prstGeom prst="rect">
                <a:avLst/>
              </a:prstGeom>
              <a:noFill/>
              <a:ln w="12700">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altLang="zh-CN" sz="14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accPr>
                        <m:e>
                          <m:r>
                            <a:rPr kumimoji="0" lang="en-US" altLang="zh-CN" sz="14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𝒛</m:t>
                          </m:r>
                        </m:e>
                      </m:acc>
                    </m:oMath>
                  </m:oMathPara>
                </a14:m>
                <a:endParaRPr kumimoji="0" lang="zh-CN" altLang="en-US" sz="14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70" name="文本框 69">
                <a:extLst>
                  <a:ext uri="{FF2B5EF4-FFF2-40B4-BE49-F238E27FC236}">
                    <a16:creationId xmlns:a16="http://schemas.microsoft.com/office/drawing/2014/main" id="{E5DB6200-E015-4FCD-9E7E-137A7317B812}"/>
                  </a:ext>
                </a:extLst>
              </p:cNvPr>
              <p:cNvSpPr txBox="1">
                <a:spLocks noRot="1" noChangeAspect="1" noMove="1" noResize="1" noEditPoints="1" noAdjustHandles="1" noChangeArrowheads="1" noChangeShapeType="1" noTextEdit="1"/>
              </p:cNvSpPr>
              <p:nvPr/>
            </p:nvSpPr>
            <p:spPr>
              <a:xfrm>
                <a:off x="4617325" y="1983059"/>
                <a:ext cx="162488" cy="307777"/>
              </a:xfrm>
              <a:prstGeom prst="rect">
                <a:avLst/>
              </a:prstGeom>
              <a:blipFill>
                <a:blip r:embed="rId10"/>
                <a:stretch>
                  <a:fillRect r="-33333"/>
                </a:stretch>
              </a:blipFill>
              <a:ln w="12700">
                <a:noFill/>
              </a:ln>
            </p:spPr>
            <p:txBody>
              <a:bodyPr/>
              <a:lstStyle/>
              <a:p>
                <a:r>
                  <a:rPr lang="zh-CN" altLang="en-US">
                    <a:noFill/>
                  </a:rPr>
                  <a:t> </a:t>
                </a:r>
              </a:p>
            </p:txBody>
          </p:sp>
        </mc:Fallback>
      </mc:AlternateContent>
      <p:sp>
        <p:nvSpPr>
          <p:cNvPr id="71" name="矩形: 圆角 70">
            <a:extLst>
              <a:ext uri="{FF2B5EF4-FFF2-40B4-BE49-F238E27FC236}">
                <a16:creationId xmlns:a16="http://schemas.microsoft.com/office/drawing/2014/main" id="{AA0C97BB-3E15-4FAA-BD54-8389A4489DE9}"/>
              </a:ext>
            </a:extLst>
          </p:cNvPr>
          <p:cNvSpPr/>
          <p:nvPr/>
        </p:nvSpPr>
        <p:spPr>
          <a:xfrm>
            <a:off x="2466808" y="1255373"/>
            <a:ext cx="808451" cy="427051"/>
          </a:xfrm>
          <a:prstGeom prst="roundRect">
            <a:avLst/>
          </a:prstGeom>
          <a:solidFill>
            <a:srgbClr val="ED7D31">
              <a:lumMod val="60000"/>
              <a:lumOff val="40000"/>
            </a:srgbClr>
          </a:solidFill>
          <a:ln w="12700" cap="flat" cmpd="sng" algn="ctr">
            <a:solidFill>
              <a:schemeClr val="tx1"/>
            </a:solidFill>
            <a:prstDash val="solid"/>
            <a:miter lim="800000"/>
          </a:ln>
          <a:effectLst/>
        </p:spPr>
        <p:txBody>
          <a:bodyPr rot="0" spcFirstLastPara="0" vertOverflow="overflow" horzOverflow="overflow" vert="horz" wrap="square" lIns="91439" tIns="45721" rIns="91439" bIns="45721"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Encoder</a:t>
            </a:r>
            <a:endParaRPr kumimoji="0" lang="zh-CN" altLang="en-US" sz="12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73" name="文本框 72">
            <a:extLst>
              <a:ext uri="{FF2B5EF4-FFF2-40B4-BE49-F238E27FC236}">
                <a16:creationId xmlns:a16="http://schemas.microsoft.com/office/drawing/2014/main" id="{E62BC7B7-D7C5-4FD5-9FAB-710CBFE5EBAB}"/>
              </a:ext>
            </a:extLst>
          </p:cNvPr>
          <p:cNvSpPr txBox="1"/>
          <p:nvPr/>
        </p:nvSpPr>
        <p:spPr>
          <a:xfrm>
            <a:off x="518979" y="1606314"/>
            <a:ext cx="657232" cy="430887"/>
          </a:xfrm>
          <a:prstGeom prst="rect">
            <a:avLst/>
          </a:prstGeom>
          <a:noFill/>
          <a:ln w="12700">
            <a:noFill/>
          </a:ln>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Noisy Channel</a:t>
            </a:r>
            <a:endParaRPr kumimoji="0" lang="zh-CN" altLang="en-US" sz="1100" b="0"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4" name="椭圆 73">
                <a:extLst>
                  <a:ext uri="{FF2B5EF4-FFF2-40B4-BE49-F238E27FC236}">
                    <a16:creationId xmlns:a16="http://schemas.microsoft.com/office/drawing/2014/main" id="{2CF2BA62-3082-4D14-B4FB-1FC8D6A1A593}"/>
                  </a:ext>
                </a:extLst>
              </p:cNvPr>
              <p:cNvSpPr/>
              <p:nvPr/>
            </p:nvSpPr>
            <p:spPr>
              <a:xfrm>
                <a:off x="4523698" y="784225"/>
                <a:ext cx="439251" cy="315359"/>
              </a:xfrm>
              <a:prstGeom prst="ellipse">
                <a:avLst/>
              </a:prstGeom>
              <a:solidFill>
                <a:sysClr val="window" lastClr="FFFFFF">
                  <a:lumMod val="85000"/>
                </a:sysClr>
              </a:solidFill>
              <a:ln w="12700" cap="flat" cmpd="sng" algn="ctr">
                <a:solidFill>
                  <a:sysClr val="windowText" lastClr="000000">
                    <a:lumMod val="85000"/>
                    <a:lumOff val="15000"/>
                  </a:sysClr>
                </a:solidFill>
                <a:prstDash val="solid"/>
                <a:miter lim="800000"/>
              </a:ln>
              <a:effectLst/>
            </p:spPr>
            <p:txBody>
              <a:bodyPr rot="0" spcFirstLastPara="0" vertOverflow="overflow" horzOverflow="overflow" vert="horz" wrap="square" lIns="91439" tIns="45721" rIns="91439" bIns="45721"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2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12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𝓛</m:t>
                          </m:r>
                        </m:e>
                        <m:sub>
                          <m:r>
                            <a:rPr kumimoji="0" lang="en-US" altLang="zh-CN" sz="12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𝑫𝑨𝑬</m:t>
                          </m:r>
                        </m:sub>
                      </m:sSub>
                    </m:oMath>
                  </m:oMathPara>
                </a14:m>
                <a:endParaRPr kumimoji="0" lang="zh-CN" altLang="en-US" sz="1200" b="1"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mc:Choice>
        <mc:Fallback xmlns="">
          <p:sp>
            <p:nvSpPr>
              <p:cNvPr id="74" name="椭圆 73">
                <a:extLst>
                  <a:ext uri="{FF2B5EF4-FFF2-40B4-BE49-F238E27FC236}">
                    <a16:creationId xmlns:a16="http://schemas.microsoft.com/office/drawing/2014/main" id="{2CF2BA62-3082-4D14-B4FB-1FC8D6A1A593}"/>
                  </a:ext>
                </a:extLst>
              </p:cNvPr>
              <p:cNvSpPr>
                <a:spLocks noRot="1" noChangeAspect="1" noMove="1" noResize="1" noEditPoints="1" noAdjustHandles="1" noChangeArrowheads="1" noChangeShapeType="1" noTextEdit="1"/>
              </p:cNvSpPr>
              <p:nvPr/>
            </p:nvSpPr>
            <p:spPr>
              <a:xfrm>
                <a:off x="4523698" y="784225"/>
                <a:ext cx="439251" cy="315359"/>
              </a:xfrm>
              <a:prstGeom prst="ellipse">
                <a:avLst/>
              </a:prstGeom>
              <a:blipFill>
                <a:blip r:embed="rId11"/>
                <a:stretch>
                  <a:fillRect l="-2703"/>
                </a:stretch>
              </a:blipFill>
              <a:ln w="12700" cap="flat" cmpd="sng" algn="ctr">
                <a:solidFill>
                  <a:sysClr val="windowText" lastClr="000000">
                    <a:lumMod val="85000"/>
                    <a:lumOff val="15000"/>
                  </a:sys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椭圆 74">
                <a:extLst>
                  <a:ext uri="{FF2B5EF4-FFF2-40B4-BE49-F238E27FC236}">
                    <a16:creationId xmlns:a16="http://schemas.microsoft.com/office/drawing/2014/main" id="{459265A0-2C00-4550-8F18-0BA270B345B4}"/>
                  </a:ext>
                </a:extLst>
              </p:cNvPr>
              <p:cNvSpPr/>
              <p:nvPr/>
            </p:nvSpPr>
            <p:spPr>
              <a:xfrm>
                <a:off x="4523698" y="2564787"/>
                <a:ext cx="462325" cy="330286"/>
              </a:xfrm>
              <a:prstGeom prst="ellipse">
                <a:avLst/>
              </a:prstGeom>
              <a:solidFill>
                <a:sysClr val="window" lastClr="FFFFFF">
                  <a:lumMod val="85000"/>
                </a:sysClr>
              </a:solidFill>
              <a:ln w="12700" cap="flat" cmpd="sng" algn="ctr">
                <a:solidFill>
                  <a:sysClr val="windowText" lastClr="000000">
                    <a:lumMod val="85000"/>
                    <a:lumOff val="15000"/>
                  </a:sysClr>
                </a:solidFill>
                <a:prstDash val="solid"/>
                <a:miter lim="800000"/>
              </a:ln>
              <a:effectLst/>
            </p:spPr>
            <p:txBody>
              <a:bodyPr rot="0" spcFirstLastPara="0" vertOverflow="overflow" horzOverflow="overflow" vert="horz" wrap="square" lIns="91439" tIns="45721" rIns="91439" bIns="45721"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2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12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𝓛</m:t>
                          </m:r>
                        </m:e>
                        <m:sub>
                          <m:r>
                            <a:rPr kumimoji="0" lang="en-US" altLang="zh-CN" sz="12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𝑫𝑨𝑬</m:t>
                          </m:r>
                        </m:sub>
                      </m:sSub>
                    </m:oMath>
                  </m:oMathPara>
                </a14:m>
                <a:endParaRPr kumimoji="0" lang="zh-CN" altLang="en-US" sz="1200" b="1"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mc:Choice>
        <mc:Fallback xmlns="">
          <p:sp>
            <p:nvSpPr>
              <p:cNvPr id="75" name="椭圆 74">
                <a:extLst>
                  <a:ext uri="{FF2B5EF4-FFF2-40B4-BE49-F238E27FC236}">
                    <a16:creationId xmlns:a16="http://schemas.microsoft.com/office/drawing/2014/main" id="{459265A0-2C00-4550-8F18-0BA270B345B4}"/>
                  </a:ext>
                </a:extLst>
              </p:cNvPr>
              <p:cNvSpPr>
                <a:spLocks noRot="1" noChangeAspect="1" noMove="1" noResize="1" noEditPoints="1" noAdjustHandles="1" noChangeArrowheads="1" noChangeShapeType="1" noTextEdit="1"/>
              </p:cNvSpPr>
              <p:nvPr/>
            </p:nvSpPr>
            <p:spPr>
              <a:xfrm>
                <a:off x="4523698" y="2564787"/>
                <a:ext cx="462325" cy="330286"/>
              </a:xfrm>
              <a:prstGeom prst="ellipse">
                <a:avLst/>
              </a:prstGeom>
              <a:blipFill>
                <a:blip r:embed="rId12"/>
                <a:stretch>
                  <a:fillRect/>
                </a:stretch>
              </a:blipFill>
              <a:ln w="12700" cap="flat" cmpd="sng" algn="ctr">
                <a:solidFill>
                  <a:sysClr val="windowText" lastClr="000000">
                    <a:lumMod val="85000"/>
                    <a:lumOff val="15000"/>
                  </a:sysClr>
                </a:solidFill>
                <a:prstDash val="solid"/>
                <a:miter lim="800000"/>
              </a:ln>
              <a:effectLst/>
            </p:spPr>
            <p:txBody>
              <a:bodyPr/>
              <a:lstStyle/>
              <a:p>
                <a:r>
                  <a:rPr lang="zh-CN" altLang="en-US">
                    <a:noFill/>
                  </a:rPr>
                  <a:t> </a:t>
                </a:r>
              </a:p>
            </p:txBody>
          </p:sp>
        </mc:Fallback>
      </mc:AlternateContent>
      <p:cxnSp>
        <p:nvCxnSpPr>
          <p:cNvPr id="76" name="直接连接符 75">
            <a:extLst>
              <a:ext uri="{FF2B5EF4-FFF2-40B4-BE49-F238E27FC236}">
                <a16:creationId xmlns:a16="http://schemas.microsoft.com/office/drawing/2014/main" id="{F0C3BC2B-C862-4E49-A2DC-16B05FEC78A2}"/>
              </a:ext>
            </a:extLst>
          </p:cNvPr>
          <p:cNvCxnSpPr>
            <a:cxnSpLocks/>
          </p:cNvCxnSpPr>
          <p:nvPr/>
        </p:nvCxnSpPr>
        <p:spPr>
          <a:xfrm>
            <a:off x="1142533" y="2325971"/>
            <a:ext cx="0" cy="403960"/>
          </a:xfrm>
          <a:prstGeom prst="line">
            <a:avLst/>
          </a:prstGeom>
          <a:noFill/>
          <a:ln w="12700" cap="flat" cmpd="sng" algn="ctr">
            <a:solidFill>
              <a:sysClr val="windowText" lastClr="000000"/>
            </a:solidFill>
            <a:prstDash val="sysDot"/>
            <a:miter lim="800000"/>
          </a:ln>
          <a:effectLst/>
        </p:spPr>
      </p:cxnSp>
      <p:cxnSp>
        <p:nvCxnSpPr>
          <p:cNvPr id="77" name="直接连接符 76">
            <a:extLst>
              <a:ext uri="{FF2B5EF4-FFF2-40B4-BE49-F238E27FC236}">
                <a16:creationId xmlns:a16="http://schemas.microsoft.com/office/drawing/2014/main" id="{A32B1A8A-8118-4E62-BC05-D754F8C28FB1}"/>
              </a:ext>
            </a:extLst>
          </p:cNvPr>
          <p:cNvCxnSpPr>
            <a:cxnSpLocks/>
          </p:cNvCxnSpPr>
          <p:nvPr/>
        </p:nvCxnSpPr>
        <p:spPr>
          <a:xfrm flipV="1">
            <a:off x="4743323" y="2239577"/>
            <a:ext cx="0" cy="338955"/>
          </a:xfrm>
          <a:prstGeom prst="line">
            <a:avLst/>
          </a:prstGeom>
          <a:noFill/>
          <a:ln w="12700" cap="flat" cmpd="sng" algn="ctr">
            <a:solidFill>
              <a:sysClr val="windowText" lastClr="000000"/>
            </a:solidFill>
            <a:prstDash val="sysDot"/>
            <a:miter lim="800000"/>
            <a:headEnd type="arrow" w="med" len="med"/>
            <a:tailEnd type="none" w="med" len="med"/>
          </a:ln>
          <a:effectLst/>
        </p:spPr>
      </p:cxnSp>
      <p:cxnSp>
        <p:nvCxnSpPr>
          <p:cNvPr id="78" name="直接箭头连接符 77">
            <a:extLst>
              <a:ext uri="{FF2B5EF4-FFF2-40B4-BE49-F238E27FC236}">
                <a16:creationId xmlns:a16="http://schemas.microsoft.com/office/drawing/2014/main" id="{0A7E9963-2F7D-4BEC-825B-C19B1321F633}"/>
              </a:ext>
            </a:extLst>
          </p:cNvPr>
          <p:cNvCxnSpPr>
            <a:cxnSpLocks/>
          </p:cNvCxnSpPr>
          <p:nvPr/>
        </p:nvCxnSpPr>
        <p:spPr>
          <a:xfrm>
            <a:off x="1149902" y="2725185"/>
            <a:ext cx="3373796" cy="0"/>
          </a:xfrm>
          <a:prstGeom prst="straightConnector1">
            <a:avLst/>
          </a:prstGeom>
          <a:noFill/>
          <a:ln w="12700" cap="flat" cmpd="sng" algn="ctr">
            <a:solidFill>
              <a:sysClr val="windowText" lastClr="000000"/>
            </a:solidFill>
            <a:prstDash val="sysDot"/>
            <a:miter lim="800000"/>
            <a:headEnd type="none" w="med" len="med"/>
            <a:tailEnd type="arrow" w="med" len="med"/>
          </a:ln>
          <a:effectLst/>
        </p:spPr>
      </p:cxnSp>
      <p:cxnSp>
        <p:nvCxnSpPr>
          <p:cNvPr id="79" name="直接连接符 78">
            <a:extLst>
              <a:ext uri="{FF2B5EF4-FFF2-40B4-BE49-F238E27FC236}">
                <a16:creationId xmlns:a16="http://schemas.microsoft.com/office/drawing/2014/main" id="{9EBD811E-05E9-464E-84F7-E23298CF62DB}"/>
              </a:ext>
            </a:extLst>
          </p:cNvPr>
          <p:cNvCxnSpPr>
            <a:cxnSpLocks/>
          </p:cNvCxnSpPr>
          <p:nvPr/>
        </p:nvCxnSpPr>
        <p:spPr>
          <a:xfrm flipH="1">
            <a:off x="4764751" y="1101286"/>
            <a:ext cx="1278" cy="281725"/>
          </a:xfrm>
          <a:prstGeom prst="line">
            <a:avLst/>
          </a:prstGeom>
          <a:noFill/>
          <a:ln w="12700" cap="flat" cmpd="sng" algn="ctr">
            <a:solidFill>
              <a:sysClr val="windowText" lastClr="000000"/>
            </a:solidFill>
            <a:prstDash val="sysDot"/>
            <a:miter lim="800000"/>
            <a:headEnd type="arrow" w="med" len="med"/>
            <a:tailEnd type="none" w="med" len="med"/>
          </a:ln>
          <a:effectLst/>
        </p:spPr>
      </p:cxnSp>
      <mc:AlternateContent xmlns:mc="http://schemas.openxmlformats.org/markup-compatibility/2006" xmlns:a14="http://schemas.microsoft.com/office/drawing/2010/main">
        <mc:Choice Requires="a14">
          <p:sp>
            <p:nvSpPr>
              <p:cNvPr id="82" name="矩形 81">
                <a:extLst>
                  <a:ext uri="{FF2B5EF4-FFF2-40B4-BE49-F238E27FC236}">
                    <a16:creationId xmlns:a16="http://schemas.microsoft.com/office/drawing/2014/main" id="{7123C1E2-304C-40C4-8CFD-CFC23DF56D12}"/>
                  </a:ext>
                </a:extLst>
              </p:cNvPr>
              <p:cNvSpPr/>
              <p:nvPr/>
            </p:nvSpPr>
            <p:spPr>
              <a:xfrm>
                <a:off x="1452512" y="1920449"/>
                <a:ext cx="425240" cy="524706"/>
              </a:xfrm>
              <a:prstGeom prst="rect">
                <a:avLst/>
              </a:prstGeom>
              <a:solidFill>
                <a:srgbClr val="FFC000">
                  <a:lumMod val="40000"/>
                  <a:lumOff val="60000"/>
                </a:srgbClr>
              </a:solidFill>
              <a:ln w="12700" cap="flat" cmpd="sng" algn="ctr">
                <a:solidFill>
                  <a:sysClr val="windowText" lastClr="000000"/>
                </a:solidFill>
                <a:prstDash val="solid"/>
                <a:miter lim="800000"/>
              </a:ln>
              <a:effectLst/>
            </p:spPr>
            <p:txBody>
              <a:bodyPr rot="0" spcFirstLastPara="0" vertOverflow="overflow" horzOverflow="overflow" vert="horz" wrap="square" lIns="91439" tIns="45721" rIns="91439" bIns="45721"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0" cap="none" spc="0" normalizeH="0" baseline="0" noProof="0" smtClean="0">
                              <a:ln>
                                <a:noFill/>
                              </a:ln>
                              <a:solidFill>
                                <a:sysClr val="windowText" lastClr="000000"/>
                              </a:solidFill>
                              <a:effectLst/>
                              <a:uLnTx/>
                              <a:uFillTx/>
                              <a:latin typeface="Cambria Math" panose="02040503050406030204" pitchFamily="18" charset="0"/>
                              <a:cs typeface="Times New Roman" panose="02020603050405020304" pitchFamily="18" charset="0"/>
                            </a:rPr>
                          </m:ctrlPr>
                        </m:sSubPr>
                        <m:e>
                          <m:r>
                            <a:rPr kumimoji="0" lang="zh-CN" altLang="en-US" sz="1600" b="1" i="1" u="none" strike="noStrike" kern="0" cap="none" spc="0" normalizeH="0" baseline="0" noProof="0" smtClean="0">
                              <a:ln>
                                <a:noFill/>
                              </a:ln>
                              <a:solidFill>
                                <a:sysClr val="windowText" lastClr="000000"/>
                              </a:solidFill>
                              <a:effectLst/>
                              <a:uLnTx/>
                              <a:uFillTx/>
                              <a:latin typeface="Cambria Math" panose="02040503050406030204" pitchFamily="18" charset="0"/>
                              <a:cs typeface="Times New Roman" panose="02020603050405020304" pitchFamily="18" charset="0"/>
                            </a:rPr>
                            <m:t>𝓝</m:t>
                          </m:r>
                        </m:e>
                        <m:sub>
                          <m:r>
                            <m:rPr>
                              <m:sty m:val="p"/>
                            </m:rPr>
                            <a:rPr kumimoji="0" lang="en-US" altLang="zh-CN" sz="1600" b="1" i="1" u="none" strike="noStrike" kern="0" cap="none" spc="0" normalizeH="0" baseline="0" noProof="0" smtClean="0">
                              <a:ln>
                                <a:noFill/>
                              </a:ln>
                              <a:solidFill>
                                <a:sysClr val="windowText" lastClr="000000"/>
                              </a:solidFill>
                              <a:effectLst/>
                              <a:uLnTx/>
                              <a:uFillTx/>
                              <a:latin typeface="Cambria Math" panose="02040503050406030204" pitchFamily="18" charset="0"/>
                              <a:cs typeface="Times New Roman" panose="02020603050405020304" pitchFamily="18" charset="0"/>
                            </a:rPr>
                            <m:t>z</m:t>
                          </m:r>
                        </m:sub>
                      </m:sSub>
                    </m:oMath>
                  </m:oMathPara>
                </a14:m>
                <a:endParaRPr kumimoji="0" lang="zh-CN" altLang="en-US" sz="1600" b="1" i="0" u="none" strike="noStrike" kern="0" cap="none" spc="0" normalizeH="0" baseline="0" noProof="0">
                  <a:ln>
                    <a:noFill/>
                  </a:ln>
                  <a:solidFill>
                    <a:sysClr val="windowText" lastClr="00000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82" name="矩形 81">
                <a:extLst>
                  <a:ext uri="{FF2B5EF4-FFF2-40B4-BE49-F238E27FC236}">
                    <a16:creationId xmlns:a16="http://schemas.microsoft.com/office/drawing/2014/main" id="{7123C1E2-304C-40C4-8CFD-CFC23DF56D12}"/>
                  </a:ext>
                </a:extLst>
              </p:cNvPr>
              <p:cNvSpPr>
                <a:spLocks noRot="1" noChangeAspect="1" noMove="1" noResize="1" noEditPoints="1" noAdjustHandles="1" noChangeArrowheads="1" noChangeShapeType="1" noTextEdit="1"/>
              </p:cNvSpPr>
              <p:nvPr/>
            </p:nvSpPr>
            <p:spPr>
              <a:xfrm>
                <a:off x="1452512" y="1920449"/>
                <a:ext cx="425240" cy="524706"/>
              </a:xfrm>
              <a:prstGeom prst="rect">
                <a:avLst/>
              </a:prstGeom>
              <a:blipFill>
                <a:blip r:embed="rId13"/>
                <a:stretch>
                  <a:fillRect l="-4167"/>
                </a:stretch>
              </a:blipFill>
              <a:ln w="12700" cap="flat" cmpd="sng" algn="ctr">
                <a:solidFill>
                  <a:sysClr val="windowText" lastClr="000000"/>
                </a:solidFill>
                <a:prstDash val="solid"/>
                <a:miter lim="800000"/>
              </a:ln>
              <a:effectLst/>
            </p:spPr>
            <p:txBody>
              <a:bodyPr/>
              <a:lstStyle/>
              <a:p>
                <a:r>
                  <a:rPr lang="zh-CN" altLang="en-US">
                    <a:noFill/>
                  </a:rPr>
                  <a:t> </a:t>
                </a:r>
              </a:p>
            </p:txBody>
          </p:sp>
        </mc:Fallback>
      </mc:AlternateContent>
      <p:cxnSp>
        <p:nvCxnSpPr>
          <p:cNvPr id="83" name="直接连接符 82">
            <a:extLst>
              <a:ext uri="{FF2B5EF4-FFF2-40B4-BE49-F238E27FC236}">
                <a16:creationId xmlns:a16="http://schemas.microsoft.com/office/drawing/2014/main" id="{585C5BF4-ABC5-402D-B82E-EF2162EE738C}"/>
              </a:ext>
            </a:extLst>
          </p:cNvPr>
          <p:cNvCxnSpPr>
            <a:cxnSpLocks/>
          </p:cNvCxnSpPr>
          <p:nvPr/>
        </p:nvCxnSpPr>
        <p:spPr>
          <a:xfrm>
            <a:off x="1142533" y="968027"/>
            <a:ext cx="0" cy="403960"/>
          </a:xfrm>
          <a:prstGeom prst="line">
            <a:avLst/>
          </a:prstGeom>
          <a:noFill/>
          <a:ln w="12700" cap="flat" cmpd="sng" algn="ctr">
            <a:solidFill>
              <a:sysClr val="windowText" lastClr="000000"/>
            </a:solidFill>
            <a:prstDash val="sysDot"/>
            <a:miter lim="800000"/>
          </a:ln>
          <a:effectLst/>
        </p:spPr>
      </p:cxnSp>
      <p:cxnSp>
        <p:nvCxnSpPr>
          <p:cNvPr id="84" name="直接箭头连接符 83">
            <a:extLst>
              <a:ext uri="{FF2B5EF4-FFF2-40B4-BE49-F238E27FC236}">
                <a16:creationId xmlns:a16="http://schemas.microsoft.com/office/drawing/2014/main" id="{B39ECF80-429F-488C-AF74-B3E9ACC24FE6}"/>
              </a:ext>
            </a:extLst>
          </p:cNvPr>
          <p:cNvCxnSpPr>
            <a:cxnSpLocks/>
          </p:cNvCxnSpPr>
          <p:nvPr/>
        </p:nvCxnSpPr>
        <p:spPr>
          <a:xfrm>
            <a:off x="1149902" y="953792"/>
            <a:ext cx="3373796" cy="0"/>
          </a:xfrm>
          <a:prstGeom prst="straightConnector1">
            <a:avLst/>
          </a:prstGeom>
          <a:noFill/>
          <a:ln w="12700" cap="flat" cmpd="sng" algn="ctr">
            <a:solidFill>
              <a:sysClr val="windowText" lastClr="000000"/>
            </a:solidFill>
            <a:prstDash val="sysDot"/>
            <a:miter lim="800000"/>
            <a:headEnd type="none" w="med" len="med"/>
            <a:tailEnd type="arrow" w="med" len="med"/>
          </a:ln>
          <a:effectLst/>
        </p:spPr>
      </p:cxnSp>
      <p:cxnSp>
        <p:nvCxnSpPr>
          <p:cNvPr id="85" name="直接连接符 84">
            <a:extLst>
              <a:ext uri="{FF2B5EF4-FFF2-40B4-BE49-F238E27FC236}">
                <a16:creationId xmlns:a16="http://schemas.microsoft.com/office/drawing/2014/main" id="{685B7301-D340-4D95-9774-A1895B014ABA}"/>
              </a:ext>
            </a:extLst>
          </p:cNvPr>
          <p:cNvCxnSpPr>
            <a:cxnSpLocks/>
          </p:cNvCxnSpPr>
          <p:nvPr/>
        </p:nvCxnSpPr>
        <p:spPr>
          <a:xfrm>
            <a:off x="2327447" y="1481560"/>
            <a:ext cx="139361" cy="0"/>
          </a:xfrm>
          <a:prstGeom prst="line">
            <a:avLst/>
          </a:prstGeom>
          <a:noFill/>
          <a:ln w="12700" cap="flat" cmpd="sng" algn="ctr">
            <a:solidFill>
              <a:sysClr val="windowText" lastClr="000000"/>
            </a:solidFill>
            <a:prstDash val="solid"/>
            <a:miter lim="800000"/>
          </a:ln>
          <a:effectLst/>
        </p:spPr>
      </p:cxnSp>
      <p:cxnSp>
        <p:nvCxnSpPr>
          <p:cNvPr id="86" name="直接连接符 85">
            <a:extLst>
              <a:ext uri="{FF2B5EF4-FFF2-40B4-BE49-F238E27FC236}">
                <a16:creationId xmlns:a16="http://schemas.microsoft.com/office/drawing/2014/main" id="{A721F2AD-A134-47D9-B699-EA235161A7BB}"/>
              </a:ext>
            </a:extLst>
          </p:cNvPr>
          <p:cNvCxnSpPr>
            <a:cxnSpLocks/>
          </p:cNvCxnSpPr>
          <p:nvPr/>
        </p:nvCxnSpPr>
        <p:spPr>
          <a:xfrm>
            <a:off x="2327447" y="2172467"/>
            <a:ext cx="139361" cy="0"/>
          </a:xfrm>
          <a:prstGeom prst="line">
            <a:avLst/>
          </a:prstGeom>
          <a:noFill/>
          <a:ln w="12700" cap="flat" cmpd="sng" algn="ctr">
            <a:solidFill>
              <a:sysClr val="windowText" lastClr="000000"/>
            </a:solidFill>
            <a:prstDash val="solid"/>
            <a:miter lim="800000"/>
          </a:ln>
          <a:effectLst/>
        </p:spPr>
      </p:cxnSp>
      <mc:AlternateContent xmlns:mc="http://schemas.openxmlformats.org/markup-compatibility/2006" xmlns:a14="http://schemas.microsoft.com/office/drawing/2010/main">
        <mc:Choice Requires="a14">
          <p:sp>
            <p:nvSpPr>
              <p:cNvPr id="87" name="文本框 86">
                <a:extLst>
                  <a:ext uri="{FF2B5EF4-FFF2-40B4-BE49-F238E27FC236}">
                    <a16:creationId xmlns:a16="http://schemas.microsoft.com/office/drawing/2014/main" id="{39F1688F-0307-481E-8393-8E02153D4B6F}"/>
                  </a:ext>
                </a:extLst>
              </p:cNvPr>
              <p:cNvSpPr txBox="1"/>
              <p:nvPr/>
            </p:nvSpPr>
            <p:spPr>
              <a:xfrm>
                <a:off x="994223" y="1297397"/>
                <a:ext cx="177710" cy="307777"/>
              </a:xfrm>
              <a:prstGeom prst="rect">
                <a:avLst/>
              </a:prstGeom>
              <a:noFill/>
              <a:ln w="12700">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4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𝒙</m:t>
                      </m:r>
                    </m:oMath>
                  </m:oMathPara>
                </a14:m>
                <a:endParaRPr kumimoji="0" lang="zh-CN" altLang="en-US" sz="14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87" name="文本框 86">
                <a:extLst>
                  <a:ext uri="{FF2B5EF4-FFF2-40B4-BE49-F238E27FC236}">
                    <a16:creationId xmlns:a16="http://schemas.microsoft.com/office/drawing/2014/main" id="{39F1688F-0307-481E-8393-8E02153D4B6F}"/>
                  </a:ext>
                </a:extLst>
              </p:cNvPr>
              <p:cNvSpPr txBox="1">
                <a:spLocks noRot="1" noChangeAspect="1" noMove="1" noResize="1" noEditPoints="1" noAdjustHandles="1" noChangeArrowheads="1" noChangeShapeType="1" noTextEdit="1"/>
              </p:cNvSpPr>
              <p:nvPr/>
            </p:nvSpPr>
            <p:spPr>
              <a:xfrm>
                <a:off x="994223" y="1297397"/>
                <a:ext cx="177710" cy="307777"/>
              </a:xfrm>
              <a:prstGeom prst="rect">
                <a:avLst/>
              </a:prstGeom>
              <a:blipFill>
                <a:blip r:embed="rId14"/>
                <a:stretch>
                  <a:fillRect r="-34483"/>
                </a:stretch>
              </a:blipFill>
              <a:ln w="1270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文本框 87">
                <a:extLst>
                  <a:ext uri="{FF2B5EF4-FFF2-40B4-BE49-F238E27FC236}">
                    <a16:creationId xmlns:a16="http://schemas.microsoft.com/office/drawing/2014/main" id="{C2F82557-5141-4CC5-BE0B-ED452233EBA9}"/>
                  </a:ext>
                </a:extLst>
              </p:cNvPr>
              <p:cNvSpPr txBox="1"/>
              <p:nvPr/>
            </p:nvSpPr>
            <p:spPr>
              <a:xfrm>
                <a:off x="1006897" y="2011362"/>
                <a:ext cx="200501" cy="307777"/>
              </a:xfrm>
              <a:prstGeom prst="rect">
                <a:avLst/>
              </a:prstGeom>
              <a:noFill/>
              <a:ln w="12700">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4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𝒛</m:t>
                      </m:r>
                    </m:oMath>
                  </m:oMathPara>
                </a14:m>
                <a:endParaRPr kumimoji="0" lang="zh-CN" altLang="en-US" sz="14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88" name="文本框 87">
                <a:extLst>
                  <a:ext uri="{FF2B5EF4-FFF2-40B4-BE49-F238E27FC236}">
                    <a16:creationId xmlns:a16="http://schemas.microsoft.com/office/drawing/2014/main" id="{C2F82557-5141-4CC5-BE0B-ED452233EBA9}"/>
                  </a:ext>
                </a:extLst>
              </p:cNvPr>
              <p:cNvSpPr txBox="1">
                <a:spLocks noRot="1" noChangeAspect="1" noMove="1" noResize="1" noEditPoints="1" noAdjustHandles="1" noChangeArrowheads="1" noChangeShapeType="1" noTextEdit="1"/>
              </p:cNvSpPr>
              <p:nvPr/>
            </p:nvSpPr>
            <p:spPr>
              <a:xfrm>
                <a:off x="1006897" y="2011362"/>
                <a:ext cx="200501" cy="307777"/>
              </a:xfrm>
              <a:prstGeom prst="rect">
                <a:avLst/>
              </a:prstGeom>
              <a:blipFill>
                <a:blip r:embed="rId15"/>
                <a:stretch>
                  <a:fillRect r="-15152"/>
                </a:stretch>
              </a:blipFill>
              <a:ln w="12700">
                <a:noFill/>
              </a:ln>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54C60B21-0D9B-404B-B26D-1F0FD890D518}"/>
              </a:ext>
            </a:extLst>
          </p:cNvPr>
          <p:cNvPicPr>
            <a:picLocks noChangeAspect="1"/>
          </p:cNvPicPr>
          <p:nvPr/>
        </p:nvPicPr>
        <p:blipFill rotWithShape="1">
          <a:blip r:embed="rId16"/>
          <a:srcRect b="37808"/>
          <a:stretch/>
        </p:blipFill>
        <p:spPr>
          <a:xfrm>
            <a:off x="141771" y="2722575"/>
            <a:ext cx="1411648" cy="318693"/>
          </a:xfrm>
          <a:prstGeom prst="rect">
            <a:avLst/>
          </a:prstGeom>
        </p:spPr>
      </p:pic>
      <p:sp>
        <p:nvSpPr>
          <p:cNvPr id="90" name="矩形: 圆角 89">
            <a:extLst>
              <a:ext uri="{FF2B5EF4-FFF2-40B4-BE49-F238E27FC236}">
                <a16:creationId xmlns:a16="http://schemas.microsoft.com/office/drawing/2014/main" id="{8D67B7FE-6789-4F80-B3ED-4D016500E5F9}"/>
              </a:ext>
            </a:extLst>
          </p:cNvPr>
          <p:cNvSpPr/>
          <p:nvPr/>
        </p:nvSpPr>
        <p:spPr>
          <a:xfrm>
            <a:off x="2472734" y="1944794"/>
            <a:ext cx="808451" cy="427051"/>
          </a:xfrm>
          <a:prstGeom prst="roundRect">
            <a:avLst/>
          </a:prstGeom>
          <a:solidFill>
            <a:srgbClr val="ED7D31">
              <a:lumMod val="60000"/>
              <a:lumOff val="40000"/>
            </a:srgbClr>
          </a:solidFill>
          <a:ln w="12700" cap="flat" cmpd="sng" algn="ctr">
            <a:solidFill>
              <a:schemeClr val="tx1"/>
            </a:solidFill>
            <a:prstDash val="solid"/>
            <a:miter lim="800000"/>
          </a:ln>
          <a:effectLst/>
        </p:spPr>
        <p:txBody>
          <a:bodyPr rot="0" spcFirstLastPara="0" vertOverflow="overflow" horzOverflow="overflow" vert="horz" wrap="square" lIns="91439" tIns="45721" rIns="91439" bIns="45721"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Encoder</a:t>
            </a:r>
            <a:endParaRPr kumimoji="0" lang="zh-CN" altLang="en-US" sz="12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760085" cy="350520"/>
          </a:xfrm>
          <a:custGeom>
            <a:avLst/>
            <a:gdLst/>
            <a:ahLst/>
            <a:cxnLst/>
            <a:rect l="l" t="t" r="r" b="b"/>
            <a:pathLst>
              <a:path w="5760085" h="350520">
                <a:moveTo>
                  <a:pt x="0" y="350126"/>
                </a:moveTo>
                <a:lnTo>
                  <a:pt x="5759996" y="350126"/>
                </a:lnTo>
                <a:lnTo>
                  <a:pt x="5759996"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7"/>
            <a:ext cx="3549600" cy="232756"/>
          </a:xfrm>
          <a:prstGeom prst="rect">
            <a:avLst/>
          </a:prstGeom>
        </p:spPr>
        <p:txBody>
          <a:bodyPr vert="horz" wrap="square" lIns="0" tIns="17145" rIns="0" bIns="0" rtlCol="0">
            <a:spAutoFit/>
          </a:bodyPr>
          <a:lstStyle/>
          <a:p>
            <a:pPr marL="12700">
              <a:lnSpc>
                <a:spcPct val="100000"/>
              </a:lnSpc>
              <a:spcBef>
                <a:spcPts val="135"/>
              </a:spcBef>
            </a:pPr>
            <a:r>
              <a:rPr sz="1400" spc="-35">
                <a:solidFill>
                  <a:srgbClr val="FFFFFF"/>
                </a:solidFill>
                <a:latin typeface="Arial"/>
                <a:cs typeface="Arial"/>
              </a:rPr>
              <a:t>Training </a:t>
            </a:r>
            <a:r>
              <a:rPr lang="en-US" sz="1400" spc="-60">
                <a:solidFill>
                  <a:srgbClr val="FFFFFF"/>
                </a:solidFill>
                <a:latin typeface="Arial"/>
                <a:cs typeface="Arial"/>
              </a:rPr>
              <a:t>procedure: pre-training phase</a:t>
            </a:r>
            <a:endParaRPr sz="1400">
              <a:latin typeface="Arial"/>
              <a:cs typeface="Arial"/>
            </a:endParaRPr>
          </a:p>
        </p:txBody>
      </p:sp>
      <p:sp>
        <p:nvSpPr>
          <p:cNvPr id="12" name="object 18">
            <a:extLst>
              <a:ext uri="{FF2B5EF4-FFF2-40B4-BE49-F238E27FC236}">
                <a16:creationId xmlns:a16="http://schemas.microsoft.com/office/drawing/2014/main" id="{4F931521-71AB-4581-8426-8E377E90ADCF}"/>
              </a:ext>
            </a:extLst>
          </p:cNvPr>
          <p:cNvSpPr/>
          <p:nvPr/>
        </p:nvSpPr>
        <p:spPr>
          <a:xfrm>
            <a:off x="2806699" y="3135783"/>
            <a:ext cx="2953486" cy="10223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13" name="object 16">
            <a:extLst>
              <a:ext uri="{FF2B5EF4-FFF2-40B4-BE49-F238E27FC236}">
                <a16:creationId xmlns:a16="http://schemas.microsoft.com/office/drawing/2014/main" id="{A6810FB1-15CA-4285-B5B4-4DC79B8DFF50}"/>
              </a:ext>
            </a:extLst>
          </p:cNvPr>
          <p:cNvSpPr/>
          <p:nvPr/>
        </p:nvSpPr>
        <p:spPr>
          <a:xfrm>
            <a:off x="0" y="3137967"/>
            <a:ext cx="2882900" cy="100051"/>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14" name="object 19">
            <a:extLst>
              <a:ext uri="{FF2B5EF4-FFF2-40B4-BE49-F238E27FC236}">
                <a16:creationId xmlns:a16="http://schemas.microsoft.com/office/drawing/2014/main" id="{8B3EB147-F2D6-4BDD-A602-7B1EFC13EE94}"/>
              </a:ext>
            </a:extLst>
          </p:cNvPr>
          <p:cNvSpPr txBox="1">
            <a:spLocks noGrp="1"/>
          </p:cNvSpPr>
          <p:nvPr>
            <p:ph type="ftr" sz="quarter" idx="5"/>
          </p:nvPr>
        </p:nvSpPr>
        <p:spPr>
          <a:xfrm>
            <a:off x="3836755" y="3129014"/>
            <a:ext cx="1083449" cy="109004"/>
          </a:xfrm>
          <a:prstGeom prst="rect">
            <a:avLst/>
          </a:prstGeom>
        </p:spPr>
        <p:txBody>
          <a:bodyPr vert="horz" wrap="square" lIns="0" tIns="16510" rIns="0" bIns="0" rtlCol="0">
            <a:spAutoFit/>
          </a:bodyPr>
          <a:lstStyle/>
          <a:p>
            <a:pPr marL="12700">
              <a:lnSpc>
                <a:spcPct val="100000"/>
              </a:lnSpc>
              <a:spcBef>
                <a:spcPts val="130"/>
              </a:spcBef>
            </a:pPr>
            <a:r>
              <a:rPr lang="en-US" spc="-10"/>
              <a:t>Wednesday</a:t>
            </a:r>
            <a:r>
              <a:rPr spc="-10"/>
              <a:t> </a:t>
            </a:r>
            <a:r>
              <a:rPr lang="en-US" altLang="zh-CN" spc="-10"/>
              <a:t>8</a:t>
            </a:r>
            <a:r>
              <a:rPr sz="750" baseline="27777"/>
              <a:t>th </a:t>
            </a:r>
            <a:r>
              <a:rPr sz="600" spc="-10" dirty="0"/>
              <a:t>July</a:t>
            </a:r>
            <a:r>
              <a:rPr sz="600" spc="-10"/>
              <a:t>,</a:t>
            </a:r>
            <a:r>
              <a:rPr sz="600" spc="50"/>
              <a:t> </a:t>
            </a:r>
            <a:r>
              <a:rPr sz="600" spc="-20"/>
              <a:t>20</a:t>
            </a:r>
            <a:r>
              <a:rPr lang="en-US" altLang="zh-CN" sz="600" spc="-20"/>
              <a:t>20</a:t>
            </a:r>
            <a:endParaRPr sz="600"/>
          </a:p>
        </p:txBody>
      </p:sp>
      <p:sp>
        <p:nvSpPr>
          <p:cNvPr id="15" name="object 20">
            <a:extLst>
              <a:ext uri="{FF2B5EF4-FFF2-40B4-BE49-F238E27FC236}">
                <a16:creationId xmlns:a16="http://schemas.microsoft.com/office/drawing/2014/main" id="{4C5B6195-8E89-423C-AD24-71F4CA49D6F0}"/>
              </a:ext>
            </a:extLst>
          </p:cNvPr>
          <p:cNvSpPr txBox="1">
            <a:spLocks noGrp="1"/>
          </p:cNvSpPr>
          <p:nvPr>
            <p:ph type="dt" sz="half" idx="6"/>
          </p:nvPr>
        </p:nvSpPr>
        <p:spPr>
          <a:xfrm>
            <a:off x="981303" y="3142615"/>
            <a:ext cx="965200" cy="102235"/>
          </a:xfrm>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6" name="object 22">
            <a:extLst>
              <a:ext uri="{FF2B5EF4-FFF2-40B4-BE49-F238E27FC236}">
                <a16:creationId xmlns:a16="http://schemas.microsoft.com/office/drawing/2014/main" id="{E607198B-5605-4DDE-8BCE-0FBD62AC36BA}"/>
              </a:ext>
            </a:extLst>
          </p:cNvPr>
          <p:cNvSpPr txBox="1">
            <a:spLocks noGrp="1"/>
          </p:cNvSpPr>
          <p:nvPr>
            <p:ph type="sldNum" sz="quarter" idx="7"/>
          </p:nvPr>
        </p:nvSpPr>
        <p:spPr>
          <a:xfrm>
            <a:off x="5411656" y="3135783"/>
            <a:ext cx="294004" cy="89768"/>
          </a:xfrm>
          <a:prstGeom prst="rect">
            <a:avLst/>
          </a:prstGeom>
        </p:spPr>
        <p:txBody>
          <a:bodyPr vert="horz" wrap="square" lIns="0" tIns="0" rIns="0" bIns="0" rtlCol="0">
            <a:spAutoFit/>
          </a:bodyPr>
          <a:lstStyle/>
          <a:p>
            <a:pPr marL="25400">
              <a:lnSpc>
                <a:spcPts val="675"/>
              </a:lnSpc>
            </a:pPr>
            <a:fld id="{81D60167-4931-47E6-BA6A-407CBD079E47}" type="slidenum">
              <a:rPr spc="-20" dirty="0"/>
              <a:t>13</a:t>
            </a:fld>
            <a:r>
              <a:rPr spc="-20" dirty="0"/>
              <a:t> </a:t>
            </a:r>
            <a:r>
              <a:rPr spc="150"/>
              <a:t>/</a:t>
            </a:r>
            <a:r>
              <a:rPr spc="40"/>
              <a:t> </a:t>
            </a:r>
            <a:r>
              <a:rPr lang="en-US" altLang="zh-CN" spc="-20"/>
              <a:t>32</a:t>
            </a:r>
            <a:endParaRPr spc="-20" dirty="0"/>
          </a:p>
        </p:txBody>
      </p:sp>
      <p:sp>
        <p:nvSpPr>
          <p:cNvPr id="6" name="矩形 5">
            <a:extLst>
              <a:ext uri="{FF2B5EF4-FFF2-40B4-BE49-F238E27FC236}">
                <a16:creationId xmlns:a16="http://schemas.microsoft.com/office/drawing/2014/main" id="{CD834D84-6663-452E-A665-29882A3EE29A}"/>
              </a:ext>
            </a:extLst>
          </p:cNvPr>
          <p:cNvSpPr/>
          <p:nvPr/>
        </p:nvSpPr>
        <p:spPr>
          <a:xfrm>
            <a:off x="347845" y="472454"/>
            <a:ext cx="4917707" cy="1015663"/>
          </a:xfrm>
          <a:prstGeom prst="rect">
            <a:avLst/>
          </a:prstGeom>
        </p:spPr>
        <p:txBody>
          <a:bodyPr wrap="square">
            <a:spAutoFit/>
          </a:bodyPr>
          <a:lstStyle/>
          <a:p>
            <a:pPr marL="171450" lvl="0" indent="-171450">
              <a:buFont typeface="Arial" panose="020B0604020202020204" pitchFamily="34" charset="0"/>
              <a:buChar char="•"/>
            </a:pPr>
            <a:r>
              <a:rPr lang="en-US" altLang="zh-CN" sz="1200">
                <a:solidFill>
                  <a:prstClr val="black"/>
                </a:solidFill>
                <a:latin typeface="Times New Roman" panose="02020603050405020304" pitchFamily="18" charset="0"/>
                <a:cs typeface="Times New Roman" panose="02020603050405020304" pitchFamily="18" charset="0"/>
              </a:rPr>
              <a:t>All auxiliary models are also pre-trained and saved for later usage</a:t>
            </a:r>
          </a:p>
          <a:p>
            <a:pPr marL="628650" lvl="1" indent="-171450">
              <a:buFont typeface="Arial" panose="020B0604020202020204" pitchFamily="34" charset="0"/>
              <a:buChar char="•"/>
            </a:pPr>
            <a:endParaRPr lang="en-US" altLang="zh-CN" sz="1200">
              <a:solidFill>
                <a:prstClr val="black"/>
              </a:solidFill>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US" altLang="zh-CN" sz="1200">
                <a:solidFill>
                  <a:prstClr val="black"/>
                </a:solidFill>
                <a:latin typeface="Times New Roman" panose="02020603050405020304" pitchFamily="18" charset="0"/>
                <a:cs typeface="Times New Roman" panose="02020603050405020304" pitchFamily="18" charset="0"/>
              </a:rPr>
              <a:t>LSTM based language models</a:t>
            </a:r>
          </a:p>
          <a:p>
            <a:pPr lvl="1"/>
            <a:endParaRPr lang="en-US" altLang="zh-CN" sz="1200">
              <a:solidFill>
                <a:prstClr val="black"/>
              </a:solidFill>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US" altLang="zh-CN" sz="1200">
                <a:solidFill>
                  <a:prstClr val="black"/>
                </a:solidFill>
                <a:latin typeface="Times New Roman" panose="02020603050405020304" pitchFamily="18" charset="0"/>
                <a:cs typeface="Times New Roman" panose="02020603050405020304" pitchFamily="18" charset="0"/>
              </a:rPr>
              <a:t>CNN based text style classifier</a:t>
            </a:r>
          </a:p>
        </p:txBody>
      </p:sp>
      <p:grpSp>
        <p:nvGrpSpPr>
          <p:cNvPr id="11" name="组合 10">
            <a:extLst>
              <a:ext uri="{FF2B5EF4-FFF2-40B4-BE49-F238E27FC236}">
                <a16:creationId xmlns:a16="http://schemas.microsoft.com/office/drawing/2014/main" id="{3A6830BC-081E-4A65-B56F-B00C917AB1E3}"/>
              </a:ext>
            </a:extLst>
          </p:cNvPr>
          <p:cNvGrpSpPr/>
          <p:nvPr/>
        </p:nvGrpSpPr>
        <p:grpSpPr>
          <a:xfrm>
            <a:off x="28548" y="1578057"/>
            <a:ext cx="2882900" cy="1232060"/>
            <a:chOff x="111152" y="1662970"/>
            <a:chExt cx="2695548" cy="1136554"/>
          </a:xfrm>
        </p:grpSpPr>
        <p:cxnSp>
          <p:nvCxnSpPr>
            <p:cNvPr id="50" name="直接箭头连接符 49">
              <a:extLst>
                <a:ext uri="{FF2B5EF4-FFF2-40B4-BE49-F238E27FC236}">
                  <a16:creationId xmlns:a16="http://schemas.microsoft.com/office/drawing/2014/main" id="{FD32E4F1-45FF-4D53-A4E4-F5A2C87F0BA6}"/>
                </a:ext>
              </a:extLst>
            </p:cNvPr>
            <p:cNvCxnSpPr/>
            <p:nvPr/>
          </p:nvCxnSpPr>
          <p:spPr>
            <a:xfrm>
              <a:off x="1459842" y="2232025"/>
              <a:ext cx="19934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7" name="直接箭头连接符 6">
              <a:extLst>
                <a:ext uri="{FF2B5EF4-FFF2-40B4-BE49-F238E27FC236}">
                  <a16:creationId xmlns:a16="http://schemas.microsoft.com/office/drawing/2014/main" id="{5503CB6B-5F74-4818-9ECF-F316849235C0}"/>
                </a:ext>
              </a:extLst>
            </p:cNvPr>
            <p:cNvCxnSpPr/>
            <p:nvPr/>
          </p:nvCxnSpPr>
          <p:spPr>
            <a:xfrm>
              <a:off x="686283" y="2232025"/>
              <a:ext cx="19934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4" name="矩形: 圆角 3">
              <a:extLst>
                <a:ext uri="{FF2B5EF4-FFF2-40B4-BE49-F238E27FC236}">
                  <a16:creationId xmlns:a16="http://schemas.microsoft.com/office/drawing/2014/main" id="{22E0A95C-A75A-4FC3-8698-41C08A37AB3C}"/>
                </a:ext>
              </a:extLst>
            </p:cNvPr>
            <p:cNvSpPr/>
            <p:nvPr/>
          </p:nvSpPr>
          <p:spPr>
            <a:xfrm>
              <a:off x="111152" y="2079625"/>
              <a:ext cx="609600" cy="304800"/>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a:latin typeface="Times New Roman" panose="02020603050405020304" pitchFamily="18" charset="0"/>
                  <a:cs typeface="Times New Roman" panose="02020603050405020304" pitchFamily="18" charset="0"/>
                </a:rPr>
                <a:t>LSTM</a:t>
              </a:r>
              <a:endParaRPr lang="zh-CN" altLang="en-US" sz="800" b="1">
                <a:latin typeface="Times New Roman" panose="02020603050405020304" pitchFamily="18" charset="0"/>
                <a:cs typeface="Times New Roman" panose="02020603050405020304" pitchFamily="18" charset="0"/>
              </a:endParaRPr>
            </a:p>
          </p:txBody>
        </p:sp>
        <p:sp>
          <p:nvSpPr>
            <p:cNvPr id="46" name="矩形: 圆角 45">
              <a:extLst>
                <a:ext uri="{FF2B5EF4-FFF2-40B4-BE49-F238E27FC236}">
                  <a16:creationId xmlns:a16="http://schemas.microsoft.com/office/drawing/2014/main" id="{7CE4305E-6253-48A6-B74B-195D012048B7}"/>
                </a:ext>
              </a:extLst>
            </p:cNvPr>
            <p:cNvSpPr/>
            <p:nvPr/>
          </p:nvSpPr>
          <p:spPr>
            <a:xfrm>
              <a:off x="885623" y="2079625"/>
              <a:ext cx="609600" cy="304800"/>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a:latin typeface="Times New Roman" panose="02020603050405020304" pitchFamily="18" charset="0"/>
                  <a:cs typeface="Times New Roman" panose="02020603050405020304" pitchFamily="18" charset="0"/>
                </a:rPr>
                <a:t>LSTM</a:t>
              </a:r>
              <a:endParaRPr lang="zh-CN" altLang="en-US" sz="800" b="1">
                <a:latin typeface="Times New Roman" panose="02020603050405020304" pitchFamily="18" charset="0"/>
                <a:cs typeface="Times New Roman" panose="02020603050405020304" pitchFamily="18" charset="0"/>
              </a:endParaRPr>
            </a:p>
          </p:txBody>
        </p:sp>
        <p:sp>
          <p:nvSpPr>
            <p:cNvPr id="47" name="矩形: 圆角 46">
              <a:extLst>
                <a:ext uri="{FF2B5EF4-FFF2-40B4-BE49-F238E27FC236}">
                  <a16:creationId xmlns:a16="http://schemas.microsoft.com/office/drawing/2014/main" id="{5B601073-48A1-4F36-AB71-E677AA06DDDE}"/>
                </a:ext>
              </a:extLst>
            </p:cNvPr>
            <p:cNvSpPr/>
            <p:nvPr/>
          </p:nvSpPr>
          <p:spPr>
            <a:xfrm>
              <a:off x="1660095" y="2079625"/>
              <a:ext cx="609600" cy="304800"/>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a:latin typeface="Times New Roman" panose="02020603050405020304" pitchFamily="18" charset="0"/>
                  <a:cs typeface="Times New Roman" panose="02020603050405020304" pitchFamily="18" charset="0"/>
                </a:rPr>
                <a:t>LSTM</a:t>
              </a:r>
              <a:endParaRPr lang="zh-CN" altLang="en-US" sz="800" b="1">
                <a:latin typeface="Times New Roman" panose="02020603050405020304" pitchFamily="18" charset="0"/>
                <a:cs typeface="Times New Roman" panose="02020603050405020304" pitchFamily="18" charset="0"/>
              </a:endParaRPr>
            </a:p>
          </p:txBody>
        </p:sp>
        <p:cxnSp>
          <p:nvCxnSpPr>
            <p:cNvPr id="51" name="直接箭头连接符 50">
              <a:extLst>
                <a:ext uri="{FF2B5EF4-FFF2-40B4-BE49-F238E27FC236}">
                  <a16:creationId xmlns:a16="http://schemas.microsoft.com/office/drawing/2014/main" id="{F6C107E1-23E9-4062-9478-8D06B4681ADC}"/>
                </a:ext>
              </a:extLst>
            </p:cNvPr>
            <p:cNvCxnSpPr>
              <a:cxnSpLocks/>
            </p:cNvCxnSpPr>
            <p:nvPr/>
          </p:nvCxnSpPr>
          <p:spPr>
            <a:xfrm flipV="1">
              <a:off x="386692" y="2384425"/>
              <a:ext cx="0" cy="22860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7" name="直接箭头连接符 86">
              <a:extLst>
                <a:ext uri="{FF2B5EF4-FFF2-40B4-BE49-F238E27FC236}">
                  <a16:creationId xmlns:a16="http://schemas.microsoft.com/office/drawing/2014/main" id="{975ED4F3-4B28-4A28-82D4-0E21B464B7F5}"/>
                </a:ext>
              </a:extLst>
            </p:cNvPr>
            <p:cNvCxnSpPr>
              <a:cxnSpLocks/>
            </p:cNvCxnSpPr>
            <p:nvPr/>
          </p:nvCxnSpPr>
          <p:spPr>
            <a:xfrm flipV="1">
              <a:off x="1188392" y="2384425"/>
              <a:ext cx="0" cy="22860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8" name="直接箭头连接符 87">
              <a:extLst>
                <a:ext uri="{FF2B5EF4-FFF2-40B4-BE49-F238E27FC236}">
                  <a16:creationId xmlns:a16="http://schemas.microsoft.com/office/drawing/2014/main" id="{D07DE1A6-C1F3-4FE8-9661-2618030AE170}"/>
                </a:ext>
              </a:extLst>
            </p:cNvPr>
            <p:cNvCxnSpPr>
              <a:cxnSpLocks/>
            </p:cNvCxnSpPr>
            <p:nvPr/>
          </p:nvCxnSpPr>
          <p:spPr>
            <a:xfrm flipV="1">
              <a:off x="1964895" y="2384425"/>
              <a:ext cx="0" cy="22860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9" name="文本框 8">
              <a:extLst>
                <a:ext uri="{FF2B5EF4-FFF2-40B4-BE49-F238E27FC236}">
                  <a16:creationId xmlns:a16="http://schemas.microsoft.com/office/drawing/2014/main" id="{C82CCB94-03FC-4901-963E-1D53849D9CAA}"/>
                </a:ext>
              </a:extLst>
            </p:cNvPr>
            <p:cNvSpPr txBox="1"/>
            <p:nvPr/>
          </p:nvSpPr>
          <p:spPr>
            <a:xfrm>
              <a:off x="216094" y="2584080"/>
              <a:ext cx="380966" cy="215444"/>
            </a:xfrm>
            <a:prstGeom prst="rect">
              <a:avLst/>
            </a:prstGeom>
            <a:noFill/>
          </p:spPr>
          <p:txBody>
            <a:bodyPr wrap="square" rtlCol="0">
              <a:spAutoFit/>
            </a:bodyPr>
            <a:lstStyle/>
            <a:p>
              <a:r>
                <a:rPr lang="en-US" altLang="zh-CN" sz="800">
                  <a:latin typeface="Times New Roman" panose="02020603050405020304" pitchFamily="18" charset="0"/>
                  <a:cs typeface="Times New Roman" panose="02020603050405020304" pitchFamily="18" charset="0"/>
                </a:rPr>
                <a:t>&lt;s&gt;</a:t>
              </a:r>
              <a:endParaRPr lang="zh-CN" altLang="en-US" sz="800">
                <a:latin typeface="Times New Roman" panose="02020603050405020304" pitchFamily="18" charset="0"/>
                <a:cs typeface="Times New Roman" panose="02020603050405020304" pitchFamily="18" charset="0"/>
              </a:endParaRPr>
            </a:p>
          </p:txBody>
        </p:sp>
        <p:sp>
          <p:nvSpPr>
            <p:cNvPr id="89" name="文本框 88">
              <a:extLst>
                <a:ext uri="{FF2B5EF4-FFF2-40B4-BE49-F238E27FC236}">
                  <a16:creationId xmlns:a16="http://schemas.microsoft.com/office/drawing/2014/main" id="{E63DE236-D678-4854-9EBF-E30DE1202E57}"/>
                </a:ext>
              </a:extLst>
            </p:cNvPr>
            <p:cNvSpPr txBox="1"/>
            <p:nvPr/>
          </p:nvSpPr>
          <p:spPr>
            <a:xfrm>
              <a:off x="1005195" y="2577275"/>
              <a:ext cx="380966" cy="215444"/>
            </a:xfrm>
            <a:prstGeom prst="rect">
              <a:avLst/>
            </a:prstGeom>
            <a:noFill/>
          </p:spPr>
          <p:txBody>
            <a:bodyPr wrap="square" rtlCol="0">
              <a:spAutoFit/>
            </a:bodyPr>
            <a:lstStyle/>
            <a:p>
              <a:r>
                <a:rPr lang="en-US" altLang="zh-CN" sz="800">
                  <a:latin typeface="Times New Roman" panose="02020603050405020304" pitchFamily="18" charset="0"/>
                  <a:cs typeface="Times New Roman" panose="02020603050405020304" pitchFamily="18" charset="0"/>
                </a:rPr>
                <a:t>what</a:t>
              </a:r>
              <a:endParaRPr lang="zh-CN" altLang="en-US" sz="800">
                <a:latin typeface="Times New Roman" panose="02020603050405020304" pitchFamily="18" charset="0"/>
                <a:cs typeface="Times New Roman" panose="02020603050405020304" pitchFamily="18" charset="0"/>
              </a:endParaRPr>
            </a:p>
          </p:txBody>
        </p:sp>
        <p:sp>
          <p:nvSpPr>
            <p:cNvPr id="90" name="文本框 89">
              <a:extLst>
                <a:ext uri="{FF2B5EF4-FFF2-40B4-BE49-F238E27FC236}">
                  <a16:creationId xmlns:a16="http://schemas.microsoft.com/office/drawing/2014/main" id="{B9191D87-40CF-4222-AF36-07D2721CB62E}"/>
                </a:ext>
              </a:extLst>
            </p:cNvPr>
            <p:cNvSpPr txBox="1"/>
            <p:nvPr/>
          </p:nvSpPr>
          <p:spPr>
            <a:xfrm>
              <a:off x="1834492" y="2564383"/>
              <a:ext cx="380966" cy="215444"/>
            </a:xfrm>
            <a:prstGeom prst="rect">
              <a:avLst/>
            </a:prstGeom>
            <a:noFill/>
          </p:spPr>
          <p:txBody>
            <a:bodyPr wrap="square" rtlCol="0">
              <a:spAutoFit/>
            </a:bodyPr>
            <a:lstStyle/>
            <a:p>
              <a:r>
                <a:rPr lang="en-US" altLang="zh-CN" sz="800">
                  <a:latin typeface="Times New Roman" panose="02020603050405020304" pitchFamily="18" charset="0"/>
                  <a:cs typeface="Times New Roman" panose="02020603050405020304" pitchFamily="18" charset="0"/>
                </a:rPr>
                <a:t>is</a:t>
              </a:r>
              <a:endParaRPr lang="zh-CN" altLang="en-US" sz="800">
                <a:latin typeface="Times New Roman" panose="02020603050405020304" pitchFamily="18" charset="0"/>
                <a:cs typeface="Times New Roman" panose="02020603050405020304" pitchFamily="18" charset="0"/>
              </a:endParaRPr>
            </a:p>
          </p:txBody>
        </p:sp>
        <p:cxnSp>
          <p:nvCxnSpPr>
            <p:cNvPr id="91" name="直接箭头连接符 90">
              <a:extLst>
                <a:ext uri="{FF2B5EF4-FFF2-40B4-BE49-F238E27FC236}">
                  <a16:creationId xmlns:a16="http://schemas.microsoft.com/office/drawing/2014/main" id="{7112FD5E-948C-4432-88B7-8272559DE4BD}"/>
                </a:ext>
              </a:extLst>
            </p:cNvPr>
            <p:cNvCxnSpPr>
              <a:cxnSpLocks/>
            </p:cNvCxnSpPr>
            <p:nvPr/>
          </p:nvCxnSpPr>
          <p:spPr>
            <a:xfrm flipV="1">
              <a:off x="387022" y="1851025"/>
              <a:ext cx="0" cy="22860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92" name="文本框 91">
              <a:extLst>
                <a:ext uri="{FF2B5EF4-FFF2-40B4-BE49-F238E27FC236}">
                  <a16:creationId xmlns:a16="http://schemas.microsoft.com/office/drawing/2014/main" id="{B3A58774-23F9-4939-9D65-DE2B7660102C}"/>
                </a:ext>
              </a:extLst>
            </p:cNvPr>
            <p:cNvSpPr txBox="1"/>
            <p:nvPr/>
          </p:nvSpPr>
          <p:spPr>
            <a:xfrm>
              <a:off x="196209" y="1662970"/>
              <a:ext cx="380966" cy="215444"/>
            </a:xfrm>
            <a:prstGeom prst="rect">
              <a:avLst/>
            </a:prstGeom>
            <a:noFill/>
          </p:spPr>
          <p:txBody>
            <a:bodyPr wrap="square" rtlCol="0">
              <a:spAutoFit/>
            </a:bodyPr>
            <a:lstStyle/>
            <a:p>
              <a:r>
                <a:rPr lang="en-US" altLang="zh-CN" sz="800">
                  <a:latin typeface="Times New Roman" panose="02020603050405020304" pitchFamily="18" charset="0"/>
                  <a:cs typeface="Times New Roman" panose="02020603050405020304" pitchFamily="18" charset="0"/>
                </a:rPr>
                <a:t>what</a:t>
              </a:r>
              <a:endParaRPr lang="zh-CN" altLang="en-US" sz="800">
                <a:latin typeface="Times New Roman" panose="02020603050405020304" pitchFamily="18" charset="0"/>
                <a:cs typeface="Times New Roman" panose="02020603050405020304" pitchFamily="18" charset="0"/>
              </a:endParaRPr>
            </a:p>
          </p:txBody>
        </p:sp>
        <p:cxnSp>
          <p:nvCxnSpPr>
            <p:cNvPr id="93" name="直接箭头连接符 92">
              <a:extLst>
                <a:ext uri="{FF2B5EF4-FFF2-40B4-BE49-F238E27FC236}">
                  <a16:creationId xmlns:a16="http://schemas.microsoft.com/office/drawing/2014/main" id="{5933E9E0-04A8-4D99-86B9-89D60691F6AB}"/>
                </a:ext>
              </a:extLst>
            </p:cNvPr>
            <p:cNvCxnSpPr>
              <a:cxnSpLocks/>
            </p:cNvCxnSpPr>
            <p:nvPr/>
          </p:nvCxnSpPr>
          <p:spPr>
            <a:xfrm flipV="1">
              <a:off x="1195678" y="1851025"/>
              <a:ext cx="0" cy="22860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94" name="文本框 93">
              <a:extLst>
                <a:ext uri="{FF2B5EF4-FFF2-40B4-BE49-F238E27FC236}">
                  <a16:creationId xmlns:a16="http://schemas.microsoft.com/office/drawing/2014/main" id="{ADF845EA-22E2-47A9-A233-8C8C8FF8A22F}"/>
                </a:ext>
              </a:extLst>
            </p:cNvPr>
            <p:cNvSpPr txBox="1"/>
            <p:nvPr/>
          </p:nvSpPr>
          <p:spPr>
            <a:xfrm>
              <a:off x="1069986" y="1664434"/>
              <a:ext cx="380966" cy="215444"/>
            </a:xfrm>
            <a:prstGeom prst="rect">
              <a:avLst/>
            </a:prstGeom>
            <a:noFill/>
          </p:spPr>
          <p:txBody>
            <a:bodyPr wrap="square" rtlCol="0">
              <a:spAutoFit/>
            </a:bodyPr>
            <a:lstStyle/>
            <a:p>
              <a:r>
                <a:rPr lang="en-US" altLang="zh-CN" sz="800">
                  <a:latin typeface="Times New Roman" panose="02020603050405020304" pitchFamily="18" charset="0"/>
                  <a:cs typeface="Times New Roman" panose="02020603050405020304" pitchFamily="18" charset="0"/>
                </a:rPr>
                <a:t>is</a:t>
              </a:r>
              <a:endParaRPr lang="zh-CN" altLang="en-US" sz="800">
                <a:latin typeface="Times New Roman" panose="02020603050405020304" pitchFamily="18" charset="0"/>
                <a:cs typeface="Times New Roman" panose="02020603050405020304" pitchFamily="18" charset="0"/>
              </a:endParaRPr>
            </a:p>
          </p:txBody>
        </p:sp>
        <p:sp>
          <p:nvSpPr>
            <p:cNvPr id="95" name="文本框 94">
              <a:extLst>
                <a:ext uri="{FF2B5EF4-FFF2-40B4-BE49-F238E27FC236}">
                  <a16:creationId xmlns:a16="http://schemas.microsoft.com/office/drawing/2014/main" id="{9722C1DE-69A1-410D-A5E1-A0579F2F3E1E}"/>
                </a:ext>
              </a:extLst>
            </p:cNvPr>
            <p:cNvSpPr txBox="1"/>
            <p:nvPr/>
          </p:nvSpPr>
          <p:spPr>
            <a:xfrm>
              <a:off x="1813851" y="1669715"/>
              <a:ext cx="380966" cy="215444"/>
            </a:xfrm>
            <a:prstGeom prst="rect">
              <a:avLst/>
            </a:prstGeom>
            <a:noFill/>
          </p:spPr>
          <p:txBody>
            <a:bodyPr wrap="square" rtlCol="0">
              <a:spAutoFit/>
            </a:bodyPr>
            <a:lstStyle/>
            <a:p>
              <a:r>
                <a:rPr lang="en-US" altLang="zh-CN" sz="800">
                  <a:latin typeface="Times New Roman" panose="02020603050405020304" pitchFamily="18" charset="0"/>
                  <a:cs typeface="Times New Roman" panose="02020603050405020304" pitchFamily="18" charset="0"/>
                </a:rPr>
                <a:t>the</a:t>
              </a:r>
              <a:endParaRPr lang="zh-CN" altLang="en-US" sz="800">
                <a:latin typeface="Times New Roman" panose="02020603050405020304" pitchFamily="18" charset="0"/>
                <a:cs typeface="Times New Roman" panose="02020603050405020304" pitchFamily="18" charset="0"/>
              </a:endParaRPr>
            </a:p>
          </p:txBody>
        </p:sp>
        <p:cxnSp>
          <p:nvCxnSpPr>
            <p:cNvPr id="96" name="直接箭头连接符 95">
              <a:extLst>
                <a:ext uri="{FF2B5EF4-FFF2-40B4-BE49-F238E27FC236}">
                  <a16:creationId xmlns:a16="http://schemas.microsoft.com/office/drawing/2014/main" id="{74F1EF08-57E1-41CB-A6F4-867BFE36E662}"/>
                </a:ext>
              </a:extLst>
            </p:cNvPr>
            <p:cNvCxnSpPr>
              <a:cxnSpLocks/>
            </p:cNvCxnSpPr>
            <p:nvPr/>
          </p:nvCxnSpPr>
          <p:spPr>
            <a:xfrm flipV="1">
              <a:off x="1964895" y="1851025"/>
              <a:ext cx="0" cy="22860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0" name="文本框 9">
              <a:extLst>
                <a:ext uri="{FF2B5EF4-FFF2-40B4-BE49-F238E27FC236}">
                  <a16:creationId xmlns:a16="http://schemas.microsoft.com/office/drawing/2014/main" id="{CE17DA95-ECEA-4055-BEC8-BD37C025ECD2}"/>
                </a:ext>
              </a:extLst>
            </p:cNvPr>
            <p:cNvSpPr txBox="1"/>
            <p:nvPr/>
          </p:nvSpPr>
          <p:spPr>
            <a:xfrm>
              <a:off x="2211886" y="1991791"/>
              <a:ext cx="594814" cy="381000"/>
            </a:xfrm>
            <a:prstGeom prst="rect">
              <a:avLst/>
            </a:prstGeom>
            <a:noFill/>
          </p:spPr>
          <p:txBody>
            <a:bodyPr wrap="square" rtlCol="0">
              <a:spAutoFit/>
            </a:bodyPr>
            <a:lstStyle/>
            <a:p>
              <a:r>
                <a:rPr lang="en-US" altLang="zh-CN">
                  <a:solidFill>
                    <a:schemeClr val="accent3">
                      <a:lumMod val="60000"/>
                      <a:lumOff val="40000"/>
                    </a:schemeClr>
                  </a:solidFill>
                  <a:latin typeface="Times New Roman" panose="02020603050405020304" pitchFamily="18" charset="0"/>
                  <a:cs typeface="Times New Roman" panose="02020603050405020304" pitchFamily="18" charset="0"/>
                </a:rPr>
                <a:t>…</a:t>
              </a:r>
              <a:endParaRPr lang="zh-CN" altLang="en-US">
                <a:solidFill>
                  <a:schemeClr val="accent3">
                    <a:lumMod val="60000"/>
                    <a:lumOff val="40000"/>
                  </a:schemeClr>
                </a:solidFill>
                <a:latin typeface="Times New Roman" panose="02020603050405020304" pitchFamily="18" charset="0"/>
                <a:cs typeface="Times New Roman" panose="02020603050405020304" pitchFamily="18" charset="0"/>
              </a:endParaRPr>
            </a:p>
          </p:txBody>
        </p:sp>
      </p:grpSp>
      <p:pic>
        <p:nvPicPr>
          <p:cNvPr id="17" name="图片 16">
            <a:extLst>
              <a:ext uri="{FF2B5EF4-FFF2-40B4-BE49-F238E27FC236}">
                <a16:creationId xmlns:a16="http://schemas.microsoft.com/office/drawing/2014/main" id="{CB764F43-6ED6-455E-81F2-2DC98FFFC809}"/>
              </a:ext>
            </a:extLst>
          </p:cNvPr>
          <p:cNvPicPr>
            <a:picLocks noChangeAspect="1"/>
          </p:cNvPicPr>
          <p:nvPr/>
        </p:nvPicPr>
        <p:blipFill rotWithShape="1">
          <a:blip r:embed="rId3"/>
          <a:srcRect l="10353" t="5725" r="7709" b="16597"/>
          <a:stretch/>
        </p:blipFill>
        <p:spPr>
          <a:xfrm>
            <a:off x="2789877" y="1531551"/>
            <a:ext cx="2910663" cy="1310074"/>
          </a:xfrm>
          <a:prstGeom prst="rect">
            <a:avLst/>
          </a:prstGeom>
        </p:spPr>
      </p:pic>
    </p:spTree>
    <p:extLst>
      <p:ext uri="{BB962C8B-B14F-4D97-AF65-F5344CB8AC3E}">
        <p14:creationId xmlns:p14="http://schemas.microsoft.com/office/powerpoint/2010/main" val="2454595723"/>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760085" cy="350520"/>
          </a:xfrm>
          <a:custGeom>
            <a:avLst/>
            <a:gdLst/>
            <a:ahLst/>
            <a:cxnLst/>
            <a:rect l="l" t="t" r="r" b="b"/>
            <a:pathLst>
              <a:path w="5760085" h="350520">
                <a:moveTo>
                  <a:pt x="0" y="350126"/>
                </a:moveTo>
                <a:lnTo>
                  <a:pt x="5759996" y="350126"/>
                </a:lnTo>
                <a:lnTo>
                  <a:pt x="5759996"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7"/>
            <a:ext cx="3244800" cy="232756"/>
          </a:xfrm>
          <a:prstGeom prst="rect">
            <a:avLst/>
          </a:prstGeom>
        </p:spPr>
        <p:txBody>
          <a:bodyPr vert="horz" wrap="square" lIns="0" tIns="17145" rIns="0" bIns="0" rtlCol="0">
            <a:spAutoFit/>
          </a:bodyPr>
          <a:lstStyle/>
          <a:p>
            <a:pPr marL="12700">
              <a:lnSpc>
                <a:spcPct val="100000"/>
              </a:lnSpc>
              <a:spcBef>
                <a:spcPts val="135"/>
              </a:spcBef>
            </a:pPr>
            <a:r>
              <a:rPr lang="en-US" sz="1400" spc="-40">
                <a:solidFill>
                  <a:srgbClr val="FFFFFF"/>
                </a:solidFill>
                <a:latin typeface="Arial"/>
                <a:cs typeface="Arial"/>
              </a:rPr>
              <a:t>Training procedure: cycle learning phase</a:t>
            </a:r>
            <a:endParaRPr sz="1400">
              <a:latin typeface="Arial"/>
              <a:cs typeface="Arial"/>
            </a:endParaRPr>
          </a:p>
        </p:txBody>
      </p:sp>
      <p:sp>
        <p:nvSpPr>
          <p:cNvPr id="12" name="object 18">
            <a:extLst>
              <a:ext uri="{FF2B5EF4-FFF2-40B4-BE49-F238E27FC236}">
                <a16:creationId xmlns:a16="http://schemas.microsoft.com/office/drawing/2014/main" id="{5D3707B0-D904-4571-9487-6ABD5AB29A2A}"/>
              </a:ext>
            </a:extLst>
          </p:cNvPr>
          <p:cNvSpPr/>
          <p:nvPr/>
        </p:nvSpPr>
        <p:spPr>
          <a:xfrm>
            <a:off x="2806699" y="3135783"/>
            <a:ext cx="2953486" cy="10223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13" name="object 16">
            <a:extLst>
              <a:ext uri="{FF2B5EF4-FFF2-40B4-BE49-F238E27FC236}">
                <a16:creationId xmlns:a16="http://schemas.microsoft.com/office/drawing/2014/main" id="{D82DE514-83B7-4F03-8EE7-49B17CD370F8}"/>
              </a:ext>
            </a:extLst>
          </p:cNvPr>
          <p:cNvSpPr/>
          <p:nvPr/>
        </p:nvSpPr>
        <p:spPr>
          <a:xfrm>
            <a:off x="0" y="3137967"/>
            <a:ext cx="2882900" cy="100051"/>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14" name="object 19">
            <a:extLst>
              <a:ext uri="{FF2B5EF4-FFF2-40B4-BE49-F238E27FC236}">
                <a16:creationId xmlns:a16="http://schemas.microsoft.com/office/drawing/2014/main" id="{F6DB9C95-6802-436A-9814-251B500467DE}"/>
              </a:ext>
            </a:extLst>
          </p:cNvPr>
          <p:cNvSpPr txBox="1">
            <a:spLocks noGrp="1"/>
          </p:cNvSpPr>
          <p:nvPr>
            <p:ph type="ftr" sz="quarter" idx="5"/>
          </p:nvPr>
        </p:nvSpPr>
        <p:spPr>
          <a:xfrm>
            <a:off x="3836755" y="3129014"/>
            <a:ext cx="1083449" cy="109004"/>
          </a:xfrm>
          <a:prstGeom prst="rect">
            <a:avLst/>
          </a:prstGeom>
        </p:spPr>
        <p:txBody>
          <a:bodyPr vert="horz" wrap="square" lIns="0" tIns="16510" rIns="0" bIns="0" rtlCol="0">
            <a:spAutoFit/>
          </a:bodyPr>
          <a:lstStyle/>
          <a:p>
            <a:pPr marL="12700">
              <a:lnSpc>
                <a:spcPct val="100000"/>
              </a:lnSpc>
              <a:spcBef>
                <a:spcPts val="130"/>
              </a:spcBef>
            </a:pPr>
            <a:r>
              <a:rPr lang="en-US" spc="-10"/>
              <a:t>Wednesday</a:t>
            </a:r>
            <a:r>
              <a:rPr spc="-10"/>
              <a:t> </a:t>
            </a:r>
            <a:r>
              <a:rPr lang="en-US" altLang="zh-CN" spc="-10"/>
              <a:t>8</a:t>
            </a:r>
            <a:r>
              <a:rPr sz="750" baseline="27777"/>
              <a:t>th </a:t>
            </a:r>
            <a:r>
              <a:rPr sz="600" spc="-10" dirty="0"/>
              <a:t>July</a:t>
            </a:r>
            <a:r>
              <a:rPr sz="600" spc="-10"/>
              <a:t>,</a:t>
            </a:r>
            <a:r>
              <a:rPr sz="600" spc="50"/>
              <a:t> </a:t>
            </a:r>
            <a:r>
              <a:rPr sz="600" spc="-20"/>
              <a:t>20</a:t>
            </a:r>
            <a:r>
              <a:rPr lang="en-US" altLang="zh-CN" sz="600" spc="-20"/>
              <a:t>20</a:t>
            </a:r>
            <a:endParaRPr sz="600"/>
          </a:p>
        </p:txBody>
      </p:sp>
      <p:sp>
        <p:nvSpPr>
          <p:cNvPr id="15" name="object 20">
            <a:extLst>
              <a:ext uri="{FF2B5EF4-FFF2-40B4-BE49-F238E27FC236}">
                <a16:creationId xmlns:a16="http://schemas.microsoft.com/office/drawing/2014/main" id="{7000568D-754F-43CA-ACE0-D2BABD52A813}"/>
              </a:ext>
            </a:extLst>
          </p:cNvPr>
          <p:cNvSpPr txBox="1">
            <a:spLocks noGrp="1"/>
          </p:cNvSpPr>
          <p:nvPr>
            <p:ph type="dt" sz="half" idx="6"/>
          </p:nvPr>
        </p:nvSpPr>
        <p:spPr>
          <a:xfrm>
            <a:off x="981303" y="3142615"/>
            <a:ext cx="965200" cy="102235"/>
          </a:xfrm>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6" name="object 22">
            <a:extLst>
              <a:ext uri="{FF2B5EF4-FFF2-40B4-BE49-F238E27FC236}">
                <a16:creationId xmlns:a16="http://schemas.microsoft.com/office/drawing/2014/main" id="{CE455B4B-517D-434D-9563-9676186ECCDB}"/>
              </a:ext>
            </a:extLst>
          </p:cNvPr>
          <p:cNvSpPr txBox="1">
            <a:spLocks noGrp="1"/>
          </p:cNvSpPr>
          <p:nvPr>
            <p:ph type="sldNum" sz="quarter" idx="7"/>
          </p:nvPr>
        </p:nvSpPr>
        <p:spPr>
          <a:xfrm>
            <a:off x="5411656" y="3135783"/>
            <a:ext cx="294004" cy="89768"/>
          </a:xfrm>
          <a:prstGeom prst="rect">
            <a:avLst/>
          </a:prstGeom>
        </p:spPr>
        <p:txBody>
          <a:bodyPr vert="horz" wrap="square" lIns="0" tIns="0" rIns="0" bIns="0" rtlCol="0">
            <a:spAutoFit/>
          </a:bodyPr>
          <a:lstStyle/>
          <a:p>
            <a:pPr marL="25400">
              <a:lnSpc>
                <a:spcPts val="675"/>
              </a:lnSpc>
            </a:pPr>
            <a:fld id="{81D60167-4931-47E6-BA6A-407CBD079E47}" type="slidenum">
              <a:rPr spc="-20" dirty="0"/>
              <a:t>14</a:t>
            </a:fld>
            <a:r>
              <a:rPr spc="-20" dirty="0"/>
              <a:t> </a:t>
            </a:r>
            <a:r>
              <a:rPr spc="150"/>
              <a:t>/</a:t>
            </a:r>
            <a:r>
              <a:rPr spc="40"/>
              <a:t> </a:t>
            </a:r>
            <a:r>
              <a:rPr lang="en-US" altLang="zh-CN" spc="-20"/>
              <a:t>32</a:t>
            </a:r>
            <a:endParaRPr spc="-20" dirty="0"/>
          </a:p>
        </p:txBody>
      </p:sp>
      <p:sp>
        <p:nvSpPr>
          <p:cNvPr id="10" name="矩形 9">
            <a:extLst>
              <a:ext uri="{FF2B5EF4-FFF2-40B4-BE49-F238E27FC236}">
                <a16:creationId xmlns:a16="http://schemas.microsoft.com/office/drawing/2014/main" id="{50E9EFD3-2CA9-4AAB-B76D-C87967F1C255}"/>
              </a:ext>
            </a:extLst>
          </p:cNvPr>
          <p:cNvSpPr/>
          <p:nvPr/>
        </p:nvSpPr>
        <p:spPr>
          <a:xfrm>
            <a:off x="292100" y="555625"/>
            <a:ext cx="5181599" cy="1015663"/>
          </a:xfrm>
          <a:prstGeom prst="rect">
            <a:avLst/>
          </a:prstGeom>
        </p:spPr>
        <p:txBody>
          <a:bodyPr wrap="square">
            <a:spAutoFit/>
          </a:bodyPr>
          <a:lstStyle/>
          <a:p>
            <a:pPr marL="171450" lvl="0" indent="-171450">
              <a:buFont typeface="Arial" panose="020B0604020202020204" pitchFamily="34" charset="0"/>
              <a:buChar char="•"/>
            </a:pPr>
            <a:r>
              <a:rPr lang="en-US" altLang="zh-CN" sz="1200">
                <a:solidFill>
                  <a:prstClr val="black"/>
                </a:solidFill>
                <a:latin typeface="Times New Roman" panose="02020603050405020304" pitchFamily="18" charset="0"/>
                <a:cs typeface="Times New Roman" panose="02020603050405020304" pitchFamily="18" charset="0"/>
              </a:rPr>
              <a:t>In this phase, two Encoder-Decoder modules teach and regularize each other</a:t>
            </a:r>
          </a:p>
          <a:p>
            <a:pPr marL="628650" lvl="1" indent="-171450">
              <a:buFont typeface="Arial" panose="020B0604020202020204" pitchFamily="34" charset="0"/>
              <a:buChar char="•"/>
            </a:pPr>
            <a:endParaRPr lang="en-US" altLang="zh-CN" sz="1200" b="1">
              <a:solidFill>
                <a:prstClr val="black"/>
              </a:solidFill>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US" altLang="zh-CN" sz="1200" b="1">
                <a:solidFill>
                  <a:prstClr val="black"/>
                </a:solidFill>
                <a:latin typeface="Times New Roman" panose="02020603050405020304" pitchFamily="18" charset="0"/>
                <a:cs typeface="Times New Roman" panose="02020603050405020304" pitchFamily="18" charset="0"/>
              </a:rPr>
              <a:t>B</a:t>
            </a:r>
            <a:r>
              <a:rPr lang="en-US" altLang="zh-CN" sz="1200">
                <a:solidFill>
                  <a:prstClr val="black"/>
                </a:solidFill>
                <a:latin typeface="Times New Roman" panose="02020603050405020304" pitchFamily="18" charset="0"/>
                <a:cs typeface="Times New Roman" panose="02020603050405020304" pitchFamily="18" charset="0"/>
              </a:rPr>
              <a:t>ack-</a:t>
            </a:r>
            <a:r>
              <a:rPr lang="en-US" altLang="zh-CN" sz="1200" b="1">
                <a:solidFill>
                  <a:prstClr val="black"/>
                </a:solidFill>
                <a:latin typeface="Times New Roman" panose="02020603050405020304" pitchFamily="18" charset="0"/>
                <a:cs typeface="Times New Roman" panose="02020603050405020304" pitchFamily="18" charset="0"/>
              </a:rPr>
              <a:t>T</a:t>
            </a:r>
            <a:r>
              <a:rPr lang="en-US" altLang="zh-CN" sz="1200">
                <a:solidFill>
                  <a:prstClr val="black"/>
                </a:solidFill>
                <a:latin typeface="Times New Roman" panose="02020603050405020304" pitchFamily="18" charset="0"/>
                <a:cs typeface="Times New Roman" panose="02020603050405020304" pitchFamily="18" charset="0"/>
              </a:rPr>
              <a:t>ranslation (BT): provide pseudo labels</a:t>
            </a:r>
          </a:p>
          <a:p>
            <a:pPr marL="628650" lvl="1" indent="-171450">
              <a:buFont typeface="Arial" panose="020B0604020202020204" pitchFamily="34" charset="0"/>
              <a:buChar char="•"/>
            </a:pPr>
            <a:endParaRPr lang="en-US" altLang="zh-CN" sz="1200" b="1">
              <a:solidFill>
                <a:prstClr val="black"/>
              </a:solidFill>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US" altLang="zh-CN" sz="1200" b="1">
                <a:solidFill>
                  <a:prstClr val="black"/>
                </a:solidFill>
                <a:latin typeface="Times New Roman" panose="02020603050405020304" pitchFamily="18" charset="0"/>
                <a:cs typeface="Times New Roman" panose="02020603050405020304" pitchFamily="18" charset="0"/>
              </a:rPr>
              <a:t>D</a:t>
            </a:r>
            <a:r>
              <a:rPr lang="en-US" altLang="zh-CN" sz="1200">
                <a:solidFill>
                  <a:prstClr val="black"/>
                </a:solidFill>
                <a:latin typeface="Times New Roman" panose="02020603050405020304" pitchFamily="18" charset="0"/>
                <a:cs typeface="Times New Roman" panose="02020603050405020304" pitchFamily="18" charset="0"/>
              </a:rPr>
              <a:t>ual </a:t>
            </a:r>
            <a:r>
              <a:rPr lang="en-US" altLang="zh-CN" sz="1200" b="1">
                <a:solidFill>
                  <a:prstClr val="black"/>
                </a:solidFill>
                <a:latin typeface="Times New Roman" panose="02020603050405020304" pitchFamily="18" charset="0"/>
                <a:cs typeface="Times New Roman" panose="02020603050405020304" pitchFamily="18" charset="0"/>
              </a:rPr>
              <a:t>R</a:t>
            </a:r>
            <a:r>
              <a:rPr lang="en-US" altLang="zh-CN" sz="1200">
                <a:solidFill>
                  <a:prstClr val="black"/>
                </a:solidFill>
                <a:latin typeface="Times New Roman" panose="02020603050405020304" pitchFamily="18" charset="0"/>
                <a:cs typeface="Times New Roman" panose="02020603050405020304" pitchFamily="18" charset="0"/>
              </a:rPr>
              <a:t>einforcement </a:t>
            </a:r>
            <a:r>
              <a:rPr lang="en-US" altLang="zh-CN" sz="1200" b="1">
                <a:solidFill>
                  <a:prstClr val="black"/>
                </a:solidFill>
                <a:latin typeface="Times New Roman" panose="02020603050405020304" pitchFamily="18" charset="0"/>
                <a:cs typeface="Times New Roman" panose="02020603050405020304" pitchFamily="18" charset="0"/>
              </a:rPr>
              <a:t>L</a:t>
            </a:r>
            <a:r>
              <a:rPr lang="en-US" altLang="zh-CN" sz="1200">
                <a:solidFill>
                  <a:prstClr val="black"/>
                </a:solidFill>
                <a:latin typeface="Times New Roman" panose="02020603050405020304" pitchFamily="18" charset="0"/>
                <a:cs typeface="Times New Roman" panose="02020603050405020304" pitchFamily="18" charset="0"/>
              </a:rPr>
              <a:t>earning (DRL): provide reward signals</a:t>
            </a:r>
          </a:p>
        </p:txBody>
      </p:sp>
      <p:cxnSp>
        <p:nvCxnSpPr>
          <p:cNvPr id="95" name="连接符: 肘形 94">
            <a:extLst>
              <a:ext uri="{FF2B5EF4-FFF2-40B4-BE49-F238E27FC236}">
                <a16:creationId xmlns:a16="http://schemas.microsoft.com/office/drawing/2014/main" id="{EDB62F51-DB8C-41F1-B1CB-B958A53187D1}"/>
              </a:ext>
            </a:extLst>
          </p:cNvPr>
          <p:cNvCxnSpPr>
            <a:cxnSpLocks/>
          </p:cNvCxnSpPr>
          <p:nvPr/>
        </p:nvCxnSpPr>
        <p:spPr>
          <a:xfrm>
            <a:off x="2227150" y="2571409"/>
            <a:ext cx="1580709" cy="343548"/>
          </a:xfrm>
          <a:prstGeom prst="bentConnector3">
            <a:avLst>
              <a:gd name="adj1" fmla="val 8909"/>
            </a:avLst>
          </a:prstGeom>
          <a:noFill/>
          <a:ln w="12700" cap="flat" cmpd="sng" algn="ctr">
            <a:solidFill>
              <a:sysClr val="windowText" lastClr="000000"/>
            </a:solidFill>
            <a:prstDash val="solid"/>
            <a:miter lim="800000"/>
            <a:headEnd type="none" w="med" len="med"/>
            <a:tailEnd type="arrow" w="med" len="med"/>
          </a:ln>
          <a:effectLst/>
        </p:spPr>
      </p:cxnSp>
      <p:cxnSp>
        <p:nvCxnSpPr>
          <p:cNvPr id="96" name="连接符: 肘形 95">
            <a:extLst>
              <a:ext uri="{FF2B5EF4-FFF2-40B4-BE49-F238E27FC236}">
                <a16:creationId xmlns:a16="http://schemas.microsoft.com/office/drawing/2014/main" id="{8FDC8775-ABA5-4091-8636-D884AC5FB1D7}"/>
              </a:ext>
            </a:extLst>
          </p:cNvPr>
          <p:cNvCxnSpPr>
            <a:cxnSpLocks/>
          </p:cNvCxnSpPr>
          <p:nvPr/>
        </p:nvCxnSpPr>
        <p:spPr>
          <a:xfrm flipV="1">
            <a:off x="1951046" y="1855323"/>
            <a:ext cx="1856812" cy="407276"/>
          </a:xfrm>
          <a:prstGeom prst="bentConnector3">
            <a:avLst>
              <a:gd name="adj1" fmla="val 22199"/>
            </a:avLst>
          </a:prstGeom>
          <a:noFill/>
          <a:ln w="12700" cap="flat" cmpd="sng" algn="ctr">
            <a:solidFill>
              <a:sysClr val="windowText" lastClr="000000"/>
            </a:solidFill>
            <a:prstDash val="solid"/>
            <a:miter lim="800000"/>
            <a:headEnd type="none" w="med" len="med"/>
            <a:tailEnd type="arrow" w="med" len="med"/>
          </a:ln>
          <a:effectLst/>
        </p:spPr>
      </p:cxnSp>
      <p:sp>
        <p:nvSpPr>
          <p:cNvPr id="97" name="矩形: 圆角 96">
            <a:extLst>
              <a:ext uri="{FF2B5EF4-FFF2-40B4-BE49-F238E27FC236}">
                <a16:creationId xmlns:a16="http://schemas.microsoft.com/office/drawing/2014/main" id="{4EF6C56D-1D68-4E0C-9A8E-808A50B6F295}"/>
              </a:ext>
            </a:extLst>
          </p:cNvPr>
          <p:cNvSpPr/>
          <p:nvPr/>
        </p:nvSpPr>
        <p:spPr>
          <a:xfrm>
            <a:off x="1754483" y="2224863"/>
            <a:ext cx="792972" cy="363828"/>
          </a:xfrm>
          <a:prstGeom prst="roundRect">
            <a:avLst/>
          </a:prstGeom>
          <a:solidFill>
            <a:srgbClr val="ED7D31">
              <a:lumMod val="40000"/>
              <a:lumOff val="60000"/>
            </a:srgbClr>
          </a:solidFill>
          <a:ln w="6350" cap="flat" cmpd="sng" algn="ctr">
            <a:noFill/>
            <a:prstDash val="solid"/>
            <a:miter lim="800000"/>
          </a:ln>
          <a:effectLst/>
        </p:spPr>
        <p:txBody>
          <a:bodyPr rot="0" spcFirstLastPara="0" vertOverflow="overflow" horzOverflow="overflow" vert="horz" wrap="square" lIns="91439" tIns="45721" rIns="91439" bIns="45721"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05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Encoder</a:t>
            </a:r>
            <a:endParaRPr kumimoji="0" lang="zh-CN" altLang="en-US" sz="105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8" name="矩形: 圆角 97">
                <a:extLst>
                  <a:ext uri="{FF2B5EF4-FFF2-40B4-BE49-F238E27FC236}">
                    <a16:creationId xmlns:a16="http://schemas.microsoft.com/office/drawing/2014/main" id="{41FECE8B-0370-4A9B-9443-F19CFBFCFCDF}"/>
                  </a:ext>
                </a:extLst>
              </p:cNvPr>
              <p:cNvSpPr/>
              <p:nvPr/>
            </p:nvSpPr>
            <p:spPr>
              <a:xfrm>
                <a:off x="2594845" y="2748510"/>
                <a:ext cx="949981" cy="333830"/>
              </a:xfrm>
              <a:prstGeom prst="roundRect">
                <a:avLst/>
              </a:prstGeom>
              <a:solidFill>
                <a:srgbClr val="5B9BD5">
                  <a:lumMod val="40000"/>
                  <a:lumOff val="60000"/>
                </a:srgbClr>
              </a:solidFill>
              <a:ln w="12700" cap="flat" cmpd="sng" algn="ctr">
                <a:noFill/>
                <a:prstDash val="solid"/>
                <a:miter lim="800000"/>
              </a:ln>
              <a:effectLst/>
            </p:spPr>
            <p:txBody>
              <a:bodyPr rot="0" spcFirstLastPara="0" vertOverflow="overflow" horzOverflow="overflow" vert="horz" wrap="square" lIns="91439" tIns="45721" rIns="91439" bIns="45721"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Decoder </a:t>
                </a:r>
                <a14:m>
                  <m:oMath xmlns:m="http://schemas.openxmlformats.org/officeDocument/2006/math">
                    <m:sSub>
                      <m:sSubPr>
                        <m:ctrlPr>
                          <a:rPr kumimoji="0" lang="en-US" altLang="zh-CN" sz="10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n-US" altLang="zh-CN" sz="10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𝑫</m:t>
                        </m:r>
                      </m:e>
                      <m:sub>
                        <m:r>
                          <a:rPr kumimoji="0" lang="en-US" altLang="zh-CN" sz="10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𝒙</m:t>
                        </m:r>
                      </m:sub>
                    </m:sSub>
                  </m:oMath>
                </a14:m>
                <a:endParaRPr kumimoji="0" lang="zh-CN" altLang="en-US" sz="10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98" name="矩形: 圆角 97">
                <a:extLst>
                  <a:ext uri="{FF2B5EF4-FFF2-40B4-BE49-F238E27FC236}">
                    <a16:creationId xmlns:a16="http://schemas.microsoft.com/office/drawing/2014/main" id="{41FECE8B-0370-4A9B-9443-F19CFBFCFCDF}"/>
                  </a:ext>
                </a:extLst>
              </p:cNvPr>
              <p:cNvSpPr>
                <a:spLocks noRot="1" noChangeAspect="1" noMove="1" noResize="1" noEditPoints="1" noAdjustHandles="1" noChangeArrowheads="1" noChangeShapeType="1" noTextEdit="1"/>
              </p:cNvSpPr>
              <p:nvPr/>
            </p:nvSpPr>
            <p:spPr>
              <a:xfrm>
                <a:off x="2594845" y="2748510"/>
                <a:ext cx="949981" cy="333830"/>
              </a:xfrm>
              <a:prstGeom prst="roundRect">
                <a:avLst/>
              </a:prstGeom>
              <a:blipFill>
                <a:blip r:embed="rId3"/>
                <a:stretch>
                  <a:fillRect/>
                </a:stretch>
              </a:blipFill>
              <a:ln w="12700" cap="flat" cmpd="sng" algn="ctr">
                <a:no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9" name="矩形: 圆角 98">
                <a:extLst>
                  <a:ext uri="{FF2B5EF4-FFF2-40B4-BE49-F238E27FC236}">
                    <a16:creationId xmlns:a16="http://schemas.microsoft.com/office/drawing/2014/main" id="{6DB096F9-1CB7-4007-8E70-B4216FA5D981}"/>
                  </a:ext>
                </a:extLst>
              </p:cNvPr>
              <p:cNvSpPr/>
              <p:nvPr/>
            </p:nvSpPr>
            <p:spPr>
              <a:xfrm>
                <a:off x="2594845" y="1673563"/>
                <a:ext cx="967101" cy="348751"/>
              </a:xfrm>
              <a:prstGeom prst="roundRect">
                <a:avLst/>
              </a:prstGeom>
              <a:solidFill>
                <a:srgbClr val="FFC000">
                  <a:lumMod val="40000"/>
                  <a:lumOff val="60000"/>
                </a:srgbClr>
              </a:solidFill>
              <a:ln w="12700" cap="flat" cmpd="sng" algn="ctr">
                <a:noFill/>
                <a:prstDash val="solid"/>
                <a:miter lim="800000"/>
              </a:ln>
              <a:effectLst/>
            </p:spPr>
            <p:txBody>
              <a:bodyPr rot="0" spcFirstLastPara="0" vertOverflow="overflow" horzOverflow="overflow" vert="horz" wrap="square" lIns="91439" tIns="45721" rIns="91439" bIns="45721"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Decoder </a:t>
                </a:r>
                <a14:m>
                  <m:oMath xmlns:m="http://schemas.openxmlformats.org/officeDocument/2006/math">
                    <m:sSub>
                      <m:sSubPr>
                        <m:ctrlPr>
                          <a:rPr kumimoji="0" lang="en-US" altLang="zh-CN" sz="10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n-US" altLang="zh-CN" sz="10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𝑫</m:t>
                        </m:r>
                      </m:e>
                      <m:sub>
                        <m:r>
                          <a:rPr kumimoji="0" lang="en-US" altLang="zh-CN" sz="10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𝒛</m:t>
                        </m:r>
                      </m:sub>
                    </m:sSub>
                  </m:oMath>
                </a14:m>
                <a:endParaRPr kumimoji="0" lang="zh-CN" altLang="en-US" sz="10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99" name="矩形: 圆角 98">
                <a:extLst>
                  <a:ext uri="{FF2B5EF4-FFF2-40B4-BE49-F238E27FC236}">
                    <a16:creationId xmlns:a16="http://schemas.microsoft.com/office/drawing/2014/main" id="{6DB096F9-1CB7-4007-8E70-B4216FA5D981}"/>
                  </a:ext>
                </a:extLst>
              </p:cNvPr>
              <p:cNvSpPr>
                <a:spLocks noRot="1" noChangeAspect="1" noMove="1" noResize="1" noEditPoints="1" noAdjustHandles="1" noChangeArrowheads="1" noChangeShapeType="1" noTextEdit="1"/>
              </p:cNvSpPr>
              <p:nvPr/>
            </p:nvSpPr>
            <p:spPr>
              <a:xfrm>
                <a:off x="2594845" y="1673563"/>
                <a:ext cx="967101" cy="348751"/>
              </a:xfrm>
              <a:prstGeom prst="roundRect">
                <a:avLst/>
              </a:prstGeom>
              <a:blipFill>
                <a:blip r:embed="rId4"/>
                <a:stretch>
                  <a:fillRect/>
                </a:stretch>
              </a:blipFill>
              <a:ln w="12700" cap="flat" cmpd="sng" algn="ctr">
                <a:noFill/>
                <a:prstDash val="solid"/>
                <a:miter lim="800000"/>
              </a:ln>
              <a:effectLst/>
            </p:spPr>
            <p:txBody>
              <a:bodyPr/>
              <a:lstStyle/>
              <a:p>
                <a:r>
                  <a:rPr lang="zh-CN" altLang="en-US">
                    <a:noFill/>
                  </a:rPr>
                  <a:t> </a:t>
                </a:r>
              </a:p>
            </p:txBody>
          </p:sp>
        </mc:Fallback>
      </mc:AlternateContent>
      <p:cxnSp>
        <p:nvCxnSpPr>
          <p:cNvPr id="100" name="直接箭头连接符 99">
            <a:extLst>
              <a:ext uri="{FF2B5EF4-FFF2-40B4-BE49-F238E27FC236}">
                <a16:creationId xmlns:a16="http://schemas.microsoft.com/office/drawing/2014/main" id="{F6451342-58D9-4AE5-808D-58F6949CF040}"/>
              </a:ext>
            </a:extLst>
          </p:cNvPr>
          <p:cNvCxnSpPr>
            <a:cxnSpLocks/>
          </p:cNvCxnSpPr>
          <p:nvPr/>
        </p:nvCxnSpPr>
        <p:spPr>
          <a:xfrm>
            <a:off x="1533447" y="2414316"/>
            <a:ext cx="217460" cy="0"/>
          </a:xfrm>
          <a:prstGeom prst="straightConnector1">
            <a:avLst/>
          </a:prstGeom>
          <a:noFill/>
          <a:ln w="12700" cap="flat" cmpd="sng" algn="ctr">
            <a:solidFill>
              <a:sysClr val="windowText" lastClr="000000"/>
            </a:solidFill>
            <a:prstDash val="solid"/>
            <a:miter lim="800000"/>
            <a:headEnd type="none" w="med" len="med"/>
            <a:tailEnd type="arrow" w="med" len="med"/>
          </a:ln>
          <a:effectLst/>
        </p:spPr>
      </p:cxnSp>
      <mc:AlternateContent xmlns:mc="http://schemas.openxmlformats.org/markup-compatibility/2006" xmlns:a14="http://schemas.microsoft.com/office/drawing/2010/main">
        <mc:Choice Requires="a14">
          <p:sp>
            <p:nvSpPr>
              <p:cNvPr id="101" name="文本框 100">
                <a:extLst>
                  <a:ext uri="{FF2B5EF4-FFF2-40B4-BE49-F238E27FC236}">
                    <a16:creationId xmlns:a16="http://schemas.microsoft.com/office/drawing/2014/main" id="{A7746730-02CB-41D4-B6A5-1A8F7D70EA2D}"/>
                  </a:ext>
                </a:extLst>
              </p:cNvPr>
              <p:cNvSpPr txBox="1"/>
              <p:nvPr/>
            </p:nvSpPr>
            <p:spPr>
              <a:xfrm>
                <a:off x="1054100" y="2152915"/>
                <a:ext cx="564592" cy="244921"/>
              </a:xfrm>
              <a:prstGeom prst="rect">
                <a:avLst/>
              </a:prstGeom>
              <a:noFill/>
            </p:spPr>
            <p:txBody>
              <a:bodyPr wrap="square" rtlCol="0">
                <a:spAutoFit/>
              </a:bodyPr>
              <a:lstStyle/>
              <a:p>
                <a:pPr defTabSz="457200"/>
                <a14:m>
                  <m:oMathPara xmlns:m="http://schemas.openxmlformats.org/officeDocument/2006/math">
                    <m:oMathParaPr>
                      <m:jc m:val="centerGroup"/>
                    </m:oMathParaPr>
                    <m:oMath xmlns:m="http://schemas.openxmlformats.org/officeDocument/2006/math">
                      <m:r>
                        <a:rPr lang="en-US" altLang="zh-CN" sz="1200" b="1" i="1" smtClean="0">
                          <a:solidFill>
                            <a:prstClr val="black"/>
                          </a:solidFill>
                          <a:latin typeface="Cambria Math" panose="02040503050406030204" pitchFamily="18" charset="0"/>
                          <a:cs typeface="Times New Roman" panose="02020603050405020304" pitchFamily="18" charset="0"/>
                        </a:rPr>
                        <m:t>𝒙</m:t>
                      </m:r>
                      <m:r>
                        <a:rPr lang="en-US" altLang="zh-CN" sz="1200" b="1" i="1" smtClean="0">
                          <a:solidFill>
                            <a:prstClr val="black"/>
                          </a:solidFill>
                          <a:latin typeface="Cambria Math" panose="02040503050406030204" pitchFamily="18" charset="0"/>
                          <a:cs typeface="Times New Roman" panose="02020603050405020304" pitchFamily="18" charset="0"/>
                        </a:rPr>
                        <m:t> </m:t>
                      </m:r>
                    </m:oMath>
                  </m:oMathPara>
                </a14:m>
                <a:endParaRPr lang="en-US" altLang="zh-CN" sz="1200" b="1" i="1">
                  <a:solidFill>
                    <a:prstClr val="black"/>
                  </a:solidFill>
                  <a:latin typeface="Cambria Math" panose="02040503050406030204" pitchFamily="18" charset="0"/>
                  <a:ea typeface="等线" panose="02010600030101010101" pitchFamily="2" charset="-122"/>
                  <a:cs typeface="Times New Roman" panose="02020603050405020304" pitchFamily="18" charset="0"/>
                </a:endParaRPr>
              </a:p>
              <a:p>
                <a:pPr defTabSz="457200"/>
                <a14:m>
                  <m:oMathPara xmlns:m="http://schemas.openxmlformats.org/officeDocument/2006/math">
                    <m:oMathParaPr>
                      <m:jc m:val="centerGroup"/>
                    </m:oMathParaPr>
                    <m:oMath xmlns:m="http://schemas.openxmlformats.org/officeDocument/2006/math">
                      <m:r>
                        <a:rPr lang="en-US" altLang="zh-CN" sz="1200" b="1" i="1">
                          <a:solidFill>
                            <a:prstClr val="black"/>
                          </a:solidFill>
                          <a:latin typeface="Cambria Math" panose="02040503050406030204" pitchFamily="18" charset="0"/>
                          <a:cs typeface="Times New Roman" panose="02020603050405020304" pitchFamily="18" charset="0"/>
                        </a:rPr>
                        <m:t> </m:t>
                      </m:r>
                      <m:r>
                        <a:rPr lang="en-US" altLang="zh-CN" sz="1200" b="1" i="1">
                          <a:solidFill>
                            <a:prstClr val="black"/>
                          </a:solidFill>
                          <a:latin typeface="Cambria Math" panose="02040503050406030204" pitchFamily="18" charset="0"/>
                          <a:cs typeface="Times New Roman" panose="02020603050405020304" pitchFamily="18" charset="0"/>
                        </a:rPr>
                        <m:t>𝒛</m:t>
                      </m:r>
                    </m:oMath>
                  </m:oMathPara>
                </a14:m>
                <a:endParaRPr lang="zh-CN" altLang="en-US" sz="1200" b="1">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01" name="文本框 100">
                <a:extLst>
                  <a:ext uri="{FF2B5EF4-FFF2-40B4-BE49-F238E27FC236}">
                    <a16:creationId xmlns:a16="http://schemas.microsoft.com/office/drawing/2014/main" id="{A7746730-02CB-41D4-B6A5-1A8F7D70EA2D}"/>
                  </a:ext>
                </a:extLst>
              </p:cNvPr>
              <p:cNvSpPr txBox="1">
                <a:spLocks noRot="1" noChangeAspect="1" noMove="1" noResize="1" noEditPoints="1" noAdjustHandles="1" noChangeArrowheads="1" noChangeShapeType="1" noTextEdit="1"/>
              </p:cNvSpPr>
              <p:nvPr/>
            </p:nvSpPr>
            <p:spPr>
              <a:xfrm>
                <a:off x="1054100" y="2152915"/>
                <a:ext cx="564592" cy="244921"/>
              </a:xfrm>
              <a:prstGeom prst="rect">
                <a:avLst/>
              </a:prstGeom>
              <a:blipFill>
                <a:blip r:embed="rId5"/>
                <a:stretch>
                  <a:fillRect b="-7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4" name="文本框 103">
                <a:extLst>
                  <a:ext uri="{FF2B5EF4-FFF2-40B4-BE49-F238E27FC236}">
                    <a16:creationId xmlns:a16="http://schemas.microsoft.com/office/drawing/2014/main" id="{BA90A2D9-23FB-412F-8638-D990946F4E71}"/>
                  </a:ext>
                </a:extLst>
              </p:cNvPr>
              <p:cNvSpPr txBox="1"/>
              <p:nvPr/>
            </p:nvSpPr>
            <p:spPr>
              <a:xfrm>
                <a:off x="3803943" y="2776169"/>
                <a:ext cx="298157" cy="146952"/>
              </a:xfrm>
              <a:prstGeom prst="rect">
                <a:avLst/>
              </a:prstGeom>
              <a:noFill/>
            </p:spPr>
            <p:txBody>
              <a:bodyPr wrap="square" rtlCol="0">
                <a:spAutoFit/>
              </a:bodyPr>
              <a:lstStyle/>
              <a:p>
                <a:pPr defTabSz="457200"/>
                <a14:m>
                  <m:oMathPara xmlns:m="http://schemas.openxmlformats.org/officeDocument/2006/math">
                    <m:oMathParaPr>
                      <m:jc m:val="centerGroup"/>
                    </m:oMathParaPr>
                    <m:oMath xmlns:m="http://schemas.openxmlformats.org/officeDocument/2006/math">
                      <m:acc>
                        <m:accPr>
                          <m:chr m:val="̂"/>
                          <m:ctrlPr>
                            <a:rPr lang="en-US" altLang="zh-CN" sz="1200" b="1" i="1">
                              <a:solidFill>
                                <a:prstClr val="black"/>
                              </a:solidFill>
                              <a:latin typeface="Cambria Math" panose="02040503050406030204" pitchFamily="18" charset="0"/>
                              <a:cs typeface="Times New Roman" panose="02020603050405020304" pitchFamily="18" charset="0"/>
                            </a:rPr>
                          </m:ctrlPr>
                        </m:accPr>
                        <m:e>
                          <m:r>
                            <a:rPr lang="en-US" altLang="zh-CN" sz="1200" b="1" i="1">
                              <a:solidFill>
                                <a:prstClr val="black"/>
                              </a:solidFill>
                              <a:latin typeface="Cambria Math" panose="02040503050406030204" pitchFamily="18" charset="0"/>
                              <a:cs typeface="Times New Roman" panose="02020603050405020304" pitchFamily="18" charset="0"/>
                            </a:rPr>
                            <m:t>𝒙</m:t>
                          </m:r>
                        </m:e>
                      </m:acc>
                    </m:oMath>
                  </m:oMathPara>
                </a14:m>
                <a:endParaRPr lang="zh-CN" altLang="en-US" sz="1200" b="1">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04" name="文本框 103">
                <a:extLst>
                  <a:ext uri="{FF2B5EF4-FFF2-40B4-BE49-F238E27FC236}">
                    <a16:creationId xmlns:a16="http://schemas.microsoft.com/office/drawing/2014/main" id="{BA90A2D9-23FB-412F-8638-D990946F4E71}"/>
                  </a:ext>
                </a:extLst>
              </p:cNvPr>
              <p:cNvSpPr txBox="1">
                <a:spLocks noRot="1" noChangeAspect="1" noMove="1" noResize="1" noEditPoints="1" noAdjustHandles="1" noChangeArrowheads="1" noChangeShapeType="1" noTextEdit="1"/>
              </p:cNvSpPr>
              <p:nvPr/>
            </p:nvSpPr>
            <p:spPr>
              <a:xfrm>
                <a:off x="3803943" y="2776169"/>
                <a:ext cx="298157" cy="146952"/>
              </a:xfrm>
              <a:prstGeom prst="rect">
                <a:avLst/>
              </a:prstGeom>
              <a:blipFill>
                <a:blip r:embed="rId6"/>
                <a:stretch>
                  <a:fillRect b="-5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5" name="文本框 104">
                <a:extLst>
                  <a:ext uri="{FF2B5EF4-FFF2-40B4-BE49-F238E27FC236}">
                    <a16:creationId xmlns:a16="http://schemas.microsoft.com/office/drawing/2014/main" id="{F95F5102-519F-40AC-A26B-BB5E6D8DC575}"/>
                  </a:ext>
                </a:extLst>
              </p:cNvPr>
              <p:cNvSpPr txBox="1"/>
              <p:nvPr/>
            </p:nvSpPr>
            <p:spPr>
              <a:xfrm>
                <a:off x="3813075" y="1709150"/>
                <a:ext cx="253746" cy="146952"/>
              </a:xfrm>
              <a:prstGeom prst="rect">
                <a:avLst/>
              </a:prstGeom>
              <a:noFill/>
            </p:spPr>
            <p:txBody>
              <a:bodyPr wrap="square" rtlCol="0">
                <a:spAutoFit/>
              </a:bodyPr>
              <a:lstStyle/>
              <a:p>
                <a:pPr defTabSz="457200"/>
                <a14:m>
                  <m:oMathPara xmlns:m="http://schemas.openxmlformats.org/officeDocument/2006/math">
                    <m:oMathParaPr>
                      <m:jc m:val="centerGroup"/>
                    </m:oMathParaPr>
                    <m:oMath xmlns:m="http://schemas.openxmlformats.org/officeDocument/2006/math">
                      <m:acc>
                        <m:accPr>
                          <m:chr m:val="̂"/>
                          <m:ctrlPr>
                            <a:rPr lang="en-US" altLang="zh-CN" sz="1200" b="1" i="1">
                              <a:solidFill>
                                <a:prstClr val="black"/>
                              </a:solidFill>
                              <a:latin typeface="Cambria Math" panose="02040503050406030204" pitchFamily="18" charset="0"/>
                              <a:cs typeface="Times New Roman" panose="02020603050405020304" pitchFamily="18" charset="0"/>
                            </a:rPr>
                          </m:ctrlPr>
                        </m:accPr>
                        <m:e>
                          <m:r>
                            <a:rPr lang="en-US" altLang="zh-CN" sz="1200" b="1" i="1">
                              <a:solidFill>
                                <a:prstClr val="black"/>
                              </a:solidFill>
                              <a:latin typeface="Cambria Math" panose="02040503050406030204" pitchFamily="18" charset="0"/>
                              <a:cs typeface="Times New Roman" panose="02020603050405020304" pitchFamily="18" charset="0"/>
                            </a:rPr>
                            <m:t>𝒛</m:t>
                          </m:r>
                        </m:e>
                      </m:acc>
                    </m:oMath>
                  </m:oMathPara>
                </a14:m>
                <a:endParaRPr lang="zh-CN" altLang="en-US" sz="1200" b="1">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05" name="文本框 104">
                <a:extLst>
                  <a:ext uri="{FF2B5EF4-FFF2-40B4-BE49-F238E27FC236}">
                    <a16:creationId xmlns:a16="http://schemas.microsoft.com/office/drawing/2014/main" id="{F95F5102-519F-40AC-A26B-BB5E6D8DC575}"/>
                  </a:ext>
                </a:extLst>
              </p:cNvPr>
              <p:cNvSpPr txBox="1">
                <a:spLocks noRot="1" noChangeAspect="1" noMove="1" noResize="1" noEditPoints="1" noAdjustHandles="1" noChangeArrowheads="1" noChangeShapeType="1" noTextEdit="1"/>
              </p:cNvSpPr>
              <p:nvPr/>
            </p:nvSpPr>
            <p:spPr>
              <a:xfrm>
                <a:off x="3813075" y="1709150"/>
                <a:ext cx="253746" cy="146952"/>
              </a:xfrm>
              <a:prstGeom prst="rect">
                <a:avLst/>
              </a:prstGeom>
              <a:blipFill>
                <a:blip r:embed="rId7"/>
                <a:stretch>
                  <a:fillRect b="-58333"/>
                </a:stretch>
              </a:blipFill>
            </p:spPr>
            <p:txBody>
              <a:bodyPr/>
              <a:lstStyle/>
              <a:p>
                <a:r>
                  <a:rPr lang="zh-CN" altLang="en-US">
                    <a:noFill/>
                  </a:rPr>
                  <a:t> </a:t>
                </a:r>
              </a:p>
            </p:txBody>
          </p:sp>
        </mc:Fallback>
      </mc:AlternateContent>
      <p:cxnSp>
        <p:nvCxnSpPr>
          <p:cNvPr id="110" name="直接连接符 109">
            <a:extLst>
              <a:ext uri="{FF2B5EF4-FFF2-40B4-BE49-F238E27FC236}">
                <a16:creationId xmlns:a16="http://schemas.microsoft.com/office/drawing/2014/main" id="{27444269-87A4-4A08-8C57-E42548E3E26C}"/>
              </a:ext>
            </a:extLst>
          </p:cNvPr>
          <p:cNvCxnSpPr>
            <a:cxnSpLocks/>
          </p:cNvCxnSpPr>
          <p:nvPr/>
        </p:nvCxnSpPr>
        <p:spPr>
          <a:xfrm flipH="1">
            <a:off x="1217874" y="2290065"/>
            <a:ext cx="241399" cy="222375"/>
          </a:xfrm>
          <a:prstGeom prst="line">
            <a:avLst/>
          </a:prstGeom>
          <a:noFill/>
          <a:ln w="12700" cap="flat" cmpd="sng" algn="ctr">
            <a:solidFill>
              <a:sysClr val="windowText" lastClr="000000"/>
            </a:solidFill>
            <a:prstDash val="solid"/>
            <a:miter lim="800000"/>
          </a:ln>
          <a:effectLst/>
        </p:spPr>
      </p:cxnSp>
      <p:sp>
        <p:nvSpPr>
          <p:cNvPr id="112" name="弧 127">
            <a:extLst>
              <a:ext uri="{FF2B5EF4-FFF2-40B4-BE49-F238E27FC236}">
                <a16:creationId xmlns:a16="http://schemas.microsoft.com/office/drawing/2014/main" id="{64029F62-5259-4CD5-8604-AF996982222C}"/>
              </a:ext>
            </a:extLst>
          </p:cNvPr>
          <p:cNvSpPr/>
          <p:nvPr/>
        </p:nvSpPr>
        <p:spPr>
          <a:xfrm rot="16200000">
            <a:off x="2939861" y="1799175"/>
            <a:ext cx="558223" cy="1175021"/>
          </a:xfrm>
          <a:prstGeom prst="arc">
            <a:avLst>
              <a:gd name="adj1" fmla="val 16200000"/>
              <a:gd name="adj2" fmla="val 15094396"/>
            </a:avLst>
          </a:prstGeom>
          <a:noFill/>
          <a:ln w="12700" cap="flat" cmpd="sng" algn="ctr">
            <a:solidFill>
              <a:sysClr val="windowText" lastClr="000000"/>
            </a:solidFill>
            <a:prstDash val="sysDot"/>
            <a:miter lim="800000"/>
            <a:headEnd type="none" w="med" len="med"/>
            <a:tailEnd type="arrow" w="med" len="me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1" lang="zh-CN" altLang="en-US" sz="1000" b="0"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113" name="弧 128">
            <a:extLst>
              <a:ext uri="{FF2B5EF4-FFF2-40B4-BE49-F238E27FC236}">
                <a16:creationId xmlns:a16="http://schemas.microsoft.com/office/drawing/2014/main" id="{FAAA75BB-ED71-4221-ACAD-9B73FD6D9A4B}"/>
              </a:ext>
            </a:extLst>
          </p:cNvPr>
          <p:cNvSpPr/>
          <p:nvPr/>
        </p:nvSpPr>
        <p:spPr>
          <a:xfrm rot="5400000">
            <a:off x="3062806" y="1969678"/>
            <a:ext cx="312330" cy="841583"/>
          </a:xfrm>
          <a:prstGeom prst="arc">
            <a:avLst>
              <a:gd name="adj1" fmla="val 16200000"/>
              <a:gd name="adj2" fmla="val 15094396"/>
            </a:avLst>
          </a:prstGeom>
          <a:noFill/>
          <a:ln w="12700" cap="flat" cmpd="sng" algn="ctr">
            <a:solidFill>
              <a:sysClr val="windowText" lastClr="000000"/>
            </a:solidFill>
            <a:prstDash val="sysDot"/>
            <a:miter lim="800000"/>
            <a:headEnd type="none" w="med" len="med"/>
            <a:tailEnd type="arrow" w="med" len="me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1" lang="zh-CN" altLang="en-US" sz="1000" b="0"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pic>
        <p:nvPicPr>
          <p:cNvPr id="114" name="图片 113">
            <a:extLst>
              <a:ext uri="{FF2B5EF4-FFF2-40B4-BE49-F238E27FC236}">
                <a16:creationId xmlns:a16="http://schemas.microsoft.com/office/drawing/2014/main" id="{FD6D2A68-4756-47C4-ACE6-C280FABB941F}"/>
              </a:ext>
            </a:extLst>
          </p:cNvPr>
          <p:cNvPicPr>
            <a:picLocks noChangeAspect="1"/>
          </p:cNvPicPr>
          <p:nvPr/>
        </p:nvPicPr>
        <p:blipFill rotWithShape="1">
          <a:blip r:embed="rId8"/>
          <a:srcRect b="37808"/>
          <a:stretch/>
        </p:blipFill>
        <p:spPr>
          <a:xfrm>
            <a:off x="141771" y="2722575"/>
            <a:ext cx="1411648" cy="318693"/>
          </a:xfrm>
          <a:prstGeom prst="rect">
            <a:avLst/>
          </a:prstGeom>
        </p:spPr>
      </p:pic>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760085" cy="350520"/>
          </a:xfrm>
          <a:custGeom>
            <a:avLst/>
            <a:gdLst/>
            <a:ahLst/>
            <a:cxnLst/>
            <a:rect l="l" t="t" r="r" b="b"/>
            <a:pathLst>
              <a:path w="5760085" h="350520">
                <a:moveTo>
                  <a:pt x="0" y="350126"/>
                </a:moveTo>
                <a:lnTo>
                  <a:pt x="5759996" y="350126"/>
                </a:lnTo>
                <a:lnTo>
                  <a:pt x="5759996"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299" y="59877"/>
            <a:ext cx="3108823" cy="232756"/>
          </a:xfrm>
          <a:prstGeom prst="rect">
            <a:avLst/>
          </a:prstGeom>
        </p:spPr>
        <p:txBody>
          <a:bodyPr vert="horz" wrap="square" lIns="0" tIns="17145" rIns="0" bIns="0" rtlCol="0">
            <a:spAutoFit/>
          </a:bodyPr>
          <a:lstStyle/>
          <a:p>
            <a:pPr marL="12700">
              <a:lnSpc>
                <a:spcPct val="100000"/>
              </a:lnSpc>
              <a:spcBef>
                <a:spcPts val="135"/>
              </a:spcBef>
            </a:pPr>
            <a:r>
              <a:rPr lang="en-US" sz="1400" spc="-40">
                <a:solidFill>
                  <a:srgbClr val="FFFFFF"/>
                </a:solidFill>
                <a:latin typeface="Arial"/>
                <a:cs typeface="Arial"/>
              </a:rPr>
              <a:t>Training procedure: cycle learning phase</a:t>
            </a:r>
            <a:endParaRPr sz="1400">
              <a:latin typeface="Arial"/>
              <a:cs typeface="Arial"/>
            </a:endParaRPr>
          </a:p>
        </p:txBody>
      </p:sp>
      <p:sp>
        <p:nvSpPr>
          <p:cNvPr id="12" name="object 18">
            <a:extLst>
              <a:ext uri="{FF2B5EF4-FFF2-40B4-BE49-F238E27FC236}">
                <a16:creationId xmlns:a16="http://schemas.microsoft.com/office/drawing/2014/main" id="{5D3707B0-D904-4571-9487-6ABD5AB29A2A}"/>
              </a:ext>
            </a:extLst>
          </p:cNvPr>
          <p:cNvSpPr/>
          <p:nvPr/>
        </p:nvSpPr>
        <p:spPr>
          <a:xfrm>
            <a:off x="2806699" y="3135783"/>
            <a:ext cx="2953486" cy="10223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13" name="object 16">
            <a:extLst>
              <a:ext uri="{FF2B5EF4-FFF2-40B4-BE49-F238E27FC236}">
                <a16:creationId xmlns:a16="http://schemas.microsoft.com/office/drawing/2014/main" id="{D82DE514-83B7-4F03-8EE7-49B17CD370F8}"/>
              </a:ext>
            </a:extLst>
          </p:cNvPr>
          <p:cNvSpPr/>
          <p:nvPr/>
        </p:nvSpPr>
        <p:spPr>
          <a:xfrm>
            <a:off x="0" y="3137967"/>
            <a:ext cx="2882900" cy="100051"/>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14" name="object 19">
            <a:extLst>
              <a:ext uri="{FF2B5EF4-FFF2-40B4-BE49-F238E27FC236}">
                <a16:creationId xmlns:a16="http://schemas.microsoft.com/office/drawing/2014/main" id="{F6DB9C95-6802-436A-9814-251B500467DE}"/>
              </a:ext>
            </a:extLst>
          </p:cNvPr>
          <p:cNvSpPr txBox="1">
            <a:spLocks noGrp="1"/>
          </p:cNvSpPr>
          <p:nvPr>
            <p:ph type="ftr" sz="quarter" idx="5"/>
          </p:nvPr>
        </p:nvSpPr>
        <p:spPr>
          <a:xfrm>
            <a:off x="3836755" y="3129014"/>
            <a:ext cx="1083449" cy="109004"/>
          </a:xfrm>
          <a:prstGeom prst="rect">
            <a:avLst/>
          </a:prstGeom>
        </p:spPr>
        <p:txBody>
          <a:bodyPr vert="horz" wrap="square" lIns="0" tIns="16510" rIns="0" bIns="0" rtlCol="0">
            <a:spAutoFit/>
          </a:bodyPr>
          <a:lstStyle/>
          <a:p>
            <a:pPr marL="12700">
              <a:lnSpc>
                <a:spcPct val="100000"/>
              </a:lnSpc>
              <a:spcBef>
                <a:spcPts val="130"/>
              </a:spcBef>
            </a:pPr>
            <a:r>
              <a:rPr lang="en-US" spc="-10"/>
              <a:t>Wednesday</a:t>
            </a:r>
            <a:r>
              <a:rPr spc="-10"/>
              <a:t> </a:t>
            </a:r>
            <a:r>
              <a:rPr lang="en-US" altLang="zh-CN" spc="-10"/>
              <a:t>8</a:t>
            </a:r>
            <a:r>
              <a:rPr sz="750" baseline="27777"/>
              <a:t>th </a:t>
            </a:r>
            <a:r>
              <a:rPr sz="600" spc="-10" dirty="0"/>
              <a:t>July</a:t>
            </a:r>
            <a:r>
              <a:rPr sz="600" spc="-10"/>
              <a:t>,</a:t>
            </a:r>
            <a:r>
              <a:rPr sz="600" spc="50"/>
              <a:t> </a:t>
            </a:r>
            <a:r>
              <a:rPr sz="600" spc="-20"/>
              <a:t>20</a:t>
            </a:r>
            <a:r>
              <a:rPr lang="en-US" altLang="zh-CN" sz="600" spc="-20"/>
              <a:t>20</a:t>
            </a:r>
            <a:endParaRPr sz="600"/>
          </a:p>
        </p:txBody>
      </p:sp>
      <p:sp>
        <p:nvSpPr>
          <p:cNvPr id="15" name="object 20">
            <a:extLst>
              <a:ext uri="{FF2B5EF4-FFF2-40B4-BE49-F238E27FC236}">
                <a16:creationId xmlns:a16="http://schemas.microsoft.com/office/drawing/2014/main" id="{7000568D-754F-43CA-ACE0-D2BABD52A813}"/>
              </a:ext>
            </a:extLst>
          </p:cNvPr>
          <p:cNvSpPr txBox="1">
            <a:spLocks noGrp="1"/>
          </p:cNvSpPr>
          <p:nvPr>
            <p:ph type="dt" sz="half" idx="6"/>
          </p:nvPr>
        </p:nvSpPr>
        <p:spPr>
          <a:xfrm>
            <a:off x="981303" y="3142615"/>
            <a:ext cx="965200" cy="102235"/>
          </a:xfrm>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6" name="object 22">
            <a:extLst>
              <a:ext uri="{FF2B5EF4-FFF2-40B4-BE49-F238E27FC236}">
                <a16:creationId xmlns:a16="http://schemas.microsoft.com/office/drawing/2014/main" id="{CE455B4B-517D-434D-9563-9676186ECCDB}"/>
              </a:ext>
            </a:extLst>
          </p:cNvPr>
          <p:cNvSpPr txBox="1">
            <a:spLocks noGrp="1"/>
          </p:cNvSpPr>
          <p:nvPr>
            <p:ph type="sldNum" sz="quarter" idx="7"/>
          </p:nvPr>
        </p:nvSpPr>
        <p:spPr>
          <a:xfrm>
            <a:off x="5411656" y="3135783"/>
            <a:ext cx="294004" cy="89768"/>
          </a:xfrm>
          <a:prstGeom prst="rect">
            <a:avLst/>
          </a:prstGeom>
        </p:spPr>
        <p:txBody>
          <a:bodyPr vert="horz" wrap="square" lIns="0" tIns="0" rIns="0" bIns="0" rtlCol="0">
            <a:spAutoFit/>
          </a:bodyPr>
          <a:lstStyle/>
          <a:p>
            <a:pPr marL="25400">
              <a:lnSpc>
                <a:spcPts val="675"/>
              </a:lnSpc>
            </a:pPr>
            <a:fld id="{81D60167-4931-47E6-BA6A-407CBD079E47}" type="slidenum">
              <a:rPr spc="-20" dirty="0"/>
              <a:t>15</a:t>
            </a:fld>
            <a:r>
              <a:rPr spc="-20" dirty="0"/>
              <a:t> </a:t>
            </a:r>
            <a:r>
              <a:rPr spc="150"/>
              <a:t>/</a:t>
            </a:r>
            <a:r>
              <a:rPr spc="40"/>
              <a:t> </a:t>
            </a:r>
            <a:r>
              <a:rPr lang="en-US" altLang="zh-CN" spc="-20"/>
              <a:t>32</a:t>
            </a:r>
            <a:endParaRPr spc="-20" dirty="0"/>
          </a:p>
        </p:txBody>
      </p:sp>
      <p:sp>
        <p:nvSpPr>
          <p:cNvPr id="10" name="矩形 9">
            <a:extLst>
              <a:ext uri="{FF2B5EF4-FFF2-40B4-BE49-F238E27FC236}">
                <a16:creationId xmlns:a16="http://schemas.microsoft.com/office/drawing/2014/main" id="{50E9EFD3-2CA9-4AAB-B76D-C87967F1C255}"/>
              </a:ext>
            </a:extLst>
          </p:cNvPr>
          <p:cNvSpPr/>
          <p:nvPr/>
        </p:nvSpPr>
        <p:spPr>
          <a:xfrm>
            <a:off x="0" y="387343"/>
            <a:ext cx="5181599" cy="584775"/>
          </a:xfrm>
          <a:prstGeom prst="rect">
            <a:avLst/>
          </a:prstGeom>
        </p:spPr>
        <p:txBody>
          <a:bodyPr wrap="square">
            <a:spAutoFit/>
          </a:bodyPr>
          <a:lstStyle/>
          <a:p>
            <a:pPr marL="628650" lvl="1" indent="-171450">
              <a:buFont typeface="Arial" panose="020B0604020202020204" pitchFamily="34" charset="0"/>
              <a:buChar char="•"/>
            </a:pPr>
            <a:r>
              <a:rPr lang="en-US" altLang="zh-CN" sz="1200" b="1">
                <a:solidFill>
                  <a:prstClr val="black"/>
                </a:solidFill>
                <a:latin typeface="Times New Roman" panose="02020603050405020304" pitchFamily="18" charset="0"/>
                <a:cs typeface="Times New Roman" panose="02020603050405020304" pitchFamily="18" charset="0"/>
              </a:rPr>
              <a:t>B</a:t>
            </a:r>
            <a:r>
              <a:rPr lang="en-US" altLang="zh-CN" sz="1200">
                <a:solidFill>
                  <a:prstClr val="black"/>
                </a:solidFill>
                <a:latin typeface="Times New Roman" panose="02020603050405020304" pitchFamily="18" charset="0"/>
                <a:cs typeface="Times New Roman" panose="02020603050405020304" pitchFamily="18" charset="0"/>
              </a:rPr>
              <a:t>ack-</a:t>
            </a:r>
            <a:r>
              <a:rPr lang="en-US" altLang="zh-CN" sz="1200" b="1">
                <a:solidFill>
                  <a:prstClr val="black"/>
                </a:solidFill>
                <a:latin typeface="Times New Roman" panose="02020603050405020304" pitchFamily="18" charset="0"/>
                <a:cs typeface="Times New Roman" panose="02020603050405020304" pitchFamily="18" charset="0"/>
              </a:rPr>
              <a:t>T</a:t>
            </a:r>
            <a:r>
              <a:rPr lang="en-US" altLang="zh-CN" sz="1200">
                <a:solidFill>
                  <a:prstClr val="black"/>
                </a:solidFill>
                <a:latin typeface="Times New Roman" panose="02020603050405020304" pitchFamily="18" charset="0"/>
                <a:cs typeface="Times New Roman" panose="02020603050405020304" pitchFamily="18" charset="0"/>
              </a:rPr>
              <a:t>ranslation (BT): provide pseudo labels</a:t>
            </a:r>
          </a:p>
          <a:p>
            <a:pPr marL="1085850" lvl="2" indent="-171450">
              <a:buFont typeface="Arial" panose="020B0604020202020204" pitchFamily="34" charset="0"/>
              <a:buChar char="•"/>
            </a:pPr>
            <a:endParaRPr lang="en-US" altLang="zh-CN" sz="700">
              <a:solidFill>
                <a:prstClr val="black"/>
              </a:solidFill>
              <a:latin typeface="Times New Roman" panose="02020603050405020304" pitchFamily="18" charset="0"/>
              <a:cs typeface="Times New Roman" panose="02020603050405020304" pitchFamily="18" charset="0"/>
            </a:endParaRPr>
          </a:p>
          <a:p>
            <a:pPr marL="1085850" lvl="2" indent="-171450">
              <a:buFont typeface="Arial" panose="020B0604020202020204" pitchFamily="34" charset="0"/>
              <a:buChar char="•"/>
            </a:pPr>
            <a:r>
              <a:rPr lang="en-US" altLang="zh-CN" sz="1200">
                <a:solidFill>
                  <a:prstClr val="black"/>
                </a:solidFill>
                <a:latin typeface="Times New Roman" panose="02020603050405020304" pitchFamily="18" charset="0"/>
                <a:cs typeface="Times New Roman" panose="02020603050405020304" pitchFamily="18" charset="0"/>
              </a:rPr>
              <a:t>Gradient is blocked in the dashed box</a:t>
            </a:r>
          </a:p>
        </p:txBody>
      </p:sp>
      <p:cxnSp>
        <p:nvCxnSpPr>
          <p:cNvPr id="29" name="直接箭头连接符 28">
            <a:extLst>
              <a:ext uri="{FF2B5EF4-FFF2-40B4-BE49-F238E27FC236}">
                <a16:creationId xmlns:a16="http://schemas.microsoft.com/office/drawing/2014/main" id="{D5F830E6-631B-44CA-8559-F1D712879382}"/>
              </a:ext>
            </a:extLst>
          </p:cNvPr>
          <p:cNvCxnSpPr>
            <a:cxnSpLocks/>
          </p:cNvCxnSpPr>
          <p:nvPr/>
        </p:nvCxnSpPr>
        <p:spPr>
          <a:xfrm flipH="1">
            <a:off x="2030918" y="2789205"/>
            <a:ext cx="422313" cy="0"/>
          </a:xfrm>
          <a:prstGeom prst="straightConnector1">
            <a:avLst/>
          </a:prstGeom>
          <a:noFill/>
          <a:ln w="12700" cap="flat" cmpd="sng" algn="ctr">
            <a:solidFill>
              <a:sysClr val="windowText" lastClr="000000"/>
            </a:solidFill>
            <a:prstDash val="sysDot"/>
            <a:miter lim="800000"/>
            <a:headEnd type="none" w="med" len="med"/>
            <a:tailEnd type="arrow" w="med" len="med"/>
          </a:ln>
          <a:effectLst/>
        </p:spPr>
      </p:cxnSp>
      <p:cxnSp>
        <p:nvCxnSpPr>
          <p:cNvPr id="30" name="直接连接符 29">
            <a:extLst>
              <a:ext uri="{FF2B5EF4-FFF2-40B4-BE49-F238E27FC236}">
                <a16:creationId xmlns:a16="http://schemas.microsoft.com/office/drawing/2014/main" id="{9FBA92A3-D278-40C1-B4CB-9DFD1DA876B3}"/>
              </a:ext>
            </a:extLst>
          </p:cNvPr>
          <p:cNvCxnSpPr>
            <a:cxnSpLocks/>
          </p:cNvCxnSpPr>
          <p:nvPr/>
        </p:nvCxnSpPr>
        <p:spPr>
          <a:xfrm>
            <a:off x="3163178" y="1193454"/>
            <a:ext cx="274224" cy="0"/>
          </a:xfrm>
          <a:prstGeom prst="line">
            <a:avLst/>
          </a:prstGeom>
          <a:noFill/>
          <a:ln w="12700" cap="flat" cmpd="sng" algn="ctr">
            <a:solidFill>
              <a:sysClr val="windowText" lastClr="000000"/>
            </a:solidFill>
            <a:prstDash val="solid"/>
            <a:miter lim="800000"/>
          </a:ln>
          <a:effectLst/>
        </p:spPr>
      </p:cxnSp>
      <p:cxnSp>
        <p:nvCxnSpPr>
          <p:cNvPr id="33" name="直接连接符 32">
            <a:extLst>
              <a:ext uri="{FF2B5EF4-FFF2-40B4-BE49-F238E27FC236}">
                <a16:creationId xmlns:a16="http://schemas.microsoft.com/office/drawing/2014/main" id="{8A409F5B-6A68-44F8-8F51-3CF341F6A95F}"/>
              </a:ext>
            </a:extLst>
          </p:cNvPr>
          <p:cNvCxnSpPr>
            <a:cxnSpLocks/>
          </p:cNvCxnSpPr>
          <p:nvPr/>
        </p:nvCxnSpPr>
        <p:spPr>
          <a:xfrm>
            <a:off x="1918198" y="1785640"/>
            <a:ext cx="405577" cy="0"/>
          </a:xfrm>
          <a:prstGeom prst="line">
            <a:avLst/>
          </a:prstGeom>
          <a:noFill/>
          <a:ln w="12700" cap="flat" cmpd="sng" algn="ctr">
            <a:solidFill>
              <a:sysClr val="windowText" lastClr="000000"/>
            </a:solidFill>
            <a:prstDash val="solid"/>
            <a:miter lim="800000"/>
            <a:headEnd type="none" w="med" len="med"/>
            <a:tailEnd type="arrow" w="med" len="med"/>
          </a:ln>
          <a:effectLst/>
        </p:spPr>
      </p:cxnSp>
      <p:sp>
        <p:nvSpPr>
          <p:cNvPr id="34" name="矩形: 圆角 33">
            <a:extLst>
              <a:ext uri="{FF2B5EF4-FFF2-40B4-BE49-F238E27FC236}">
                <a16:creationId xmlns:a16="http://schemas.microsoft.com/office/drawing/2014/main" id="{B97E9132-AA66-4303-8E24-0627D00A44E2}"/>
              </a:ext>
            </a:extLst>
          </p:cNvPr>
          <p:cNvSpPr/>
          <p:nvPr/>
        </p:nvSpPr>
        <p:spPr>
          <a:xfrm>
            <a:off x="2330577" y="1624256"/>
            <a:ext cx="677088" cy="311158"/>
          </a:xfrm>
          <a:prstGeom prst="roundRect">
            <a:avLst/>
          </a:prstGeom>
          <a:solidFill>
            <a:srgbClr val="ED7D31">
              <a:lumMod val="40000"/>
              <a:lumOff val="60000"/>
            </a:srgbClr>
          </a:solidFill>
          <a:ln w="12700" cap="flat" cmpd="sng" algn="ctr">
            <a:solidFill>
              <a:schemeClr val="tx1"/>
            </a:solidFill>
            <a:prstDash val="solid"/>
            <a:miter lim="800000"/>
          </a:ln>
          <a:effectLst/>
        </p:spPr>
        <p:txBody>
          <a:bodyPr rot="0" spcFirstLastPara="0" vertOverflow="overflow" horzOverflow="overflow" vert="horz" wrap="square" lIns="91439" tIns="45721" rIns="91439" bIns="45721"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9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Encoder</a:t>
            </a:r>
            <a:endParaRPr kumimoji="0" lang="zh-CN" altLang="en-US" sz="9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1AB76032-2515-4DBC-BAB8-32102E471255}"/>
                  </a:ext>
                </a:extLst>
              </p:cNvPr>
              <p:cNvSpPr txBox="1"/>
              <p:nvPr/>
            </p:nvSpPr>
            <p:spPr>
              <a:xfrm>
                <a:off x="1624898" y="2047598"/>
                <a:ext cx="309659" cy="249162"/>
              </a:xfrm>
              <a:prstGeom prst="rect">
                <a:avLst/>
              </a:prstGeom>
              <a:noFill/>
              <a:ln w="12700">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0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𝒛</m:t>
                      </m:r>
                    </m:oMath>
                  </m:oMathPara>
                </a14:m>
                <a:endParaRPr kumimoji="0" lang="zh-CN" altLang="en-US" sz="10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38" name="文本框 37">
                <a:extLst>
                  <a:ext uri="{FF2B5EF4-FFF2-40B4-BE49-F238E27FC236}">
                    <a16:creationId xmlns:a16="http://schemas.microsoft.com/office/drawing/2014/main" id="{1AB76032-2515-4DBC-BAB8-32102E471255}"/>
                  </a:ext>
                </a:extLst>
              </p:cNvPr>
              <p:cNvSpPr txBox="1">
                <a:spLocks noRot="1" noChangeAspect="1" noMove="1" noResize="1" noEditPoints="1" noAdjustHandles="1" noChangeArrowheads="1" noChangeShapeType="1" noTextEdit="1"/>
              </p:cNvSpPr>
              <p:nvPr/>
            </p:nvSpPr>
            <p:spPr>
              <a:xfrm>
                <a:off x="1624898" y="2047598"/>
                <a:ext cx="309659" cy="249162"/>
              </a:xfrm>
              <a:prstGeom prst="rect">
                <a:avLst/>
              </a:prstGeom>
              <a:blipFill>
                <a:blip r:embed="rId3"/>
                <a:stretch>
                  <a:fillRect/>
                </a:stretch>
              </a:blipFill>
              <a:ln w="1270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93BCFA63-B64C-4287-BEF7-F0C32B9CA310}"/>
                  </a:ext>
                </a:extLst>
              </p:cNvPr>
              <p:cNvSpPr txBox="1"/>
              <p:nvPr/>
            </p:nvSpPr>
            <p:spPr>
              <a:xfrm>
                <a:off x="1634126" y="1646531"/>
                <a:ext cx="309659" cy="249162"/>
              </a:xfrm>
              <a:prstGeom prst="rect">
                <a:avLst/>
              </a:prstGeom>
              <a:noFill/>
              <a:ln w="12700">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0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𝒙</m:t>
                      </m:r>
                    </m:oMath>
                  </m:oMathPara>
                </a14:m>
                <a:endParaRPr kumimoji="0" lang="zh-CN" altLang="en-US" sz="10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39" name="文本框 38">
                <a:extLst>
                  <a:ext uri="{FF2B5EF4-FFF2-40B4-BE49-F238E27FC236}">
                    <a16:creationId xmlns:a16="http://schemas.microsoft.com/office/drawing/2014/main" id="{93BCFA63-B64C-4287-BEF7-F0C32B9CA310}"/>
                  </a:ext>
                </a:extLst>
              </p:cNvPr>
              <p:cNvSpPr txBox="1">
                <a:spLocks noRot="1" noChangeAspect="1" noMove="1" noResize="1" noEditPoints="1" noAdjustHandles="1" noChangeArrowheads="1" noChangeShapeType="1" noTextEdit="1"/>
              </p:cNvSpPr>
              <p:nvPr/>
            </p:nvSpPr>
            <p:spPr>
              <a:xfrm>
                <a:off x="1634126" y="1646531"/>
                <a:ext cx="309659" cy="249162"/>
              </a:xfrm>
              <a:prstGeom prst="rect">
                <a:avLst/>
              </a:prstGeom>
              <a:blipFill>
                <a:blip r:embed="rId4"/>
                <a:stretch>
                  <a:fillRect/>
                </a:stretch>
              </a:blipFill>
              <a:ln w="12700">
                <a:noFill/>
              </a:ln>
            </p:spPr>
            <p:txBody>
              <a:bodyPr/>
              <a:lstStyle/>
              <a:p>
                <a:r>
                  <a:rPr lang="zh-CN" altLang="en-US">
                    <a:noFill/>
                  </a:rPr>
                  <a:t> </a:t>
                </a:r>
              </a:p>
            </p:txBody>
          </p:sp>
        </mc:Fallback>
      </mc:AlternateContent>
      <p:cxnSp>
        <p:nvCxnSpPr>
          <p:cNvPr id="42" name="直接箭头连接符 41">
            <a:extLst>
              <a:ext uri="{FF2B5EF4-FFF2-40B4-BE49-F238E27FC236}">
                <a16:creationId xmlns:a16="http://schemas.microsoft.com/office/drawing/2014/main" id="{F66AF3FB-7C3F-4772-A772-48C861CB4780}"/>
              </a:ext>
            </a:extLst>
          </p:cNvPr>
          <p:cNvCxnSpPr>
            <a:cxnSpLocks/>
          </p:cNvCxnSpPr>
          <p:nvPr/>
        </p:nvCxnSpPr>
        <p:spPr>
          <a:xfrm>
            <a:off x="3008911" y="2187036"/>
            <a:ext cx="195399" cy="0"/>
          </a:xfrm>
          <a:prstGeom prst="straightConnector1">
            <a:avLst/>
          </a:prstGeom>
          <a:noFill/>
          <a:ln w="12700" cap="flat" cmpd="sng" algn="ctr">
            <a:solidFill>
              <a:sysClr val="windowText" lastClr="000000"/>
            </a:solidFill>
            <a:prstDash val="solid"/>
            <a:miter lim="800000"/>
            <a:headEnd type="none" w="med" len="med"/>
            <a:tailEnd type="arrow" w="med" len="med"/>
          </a:ln>
          <a:effectLst/>
        </p:spPr>
      </p:cxnSp>
      <p:cxnSp>
        <p:nvCxnSpPr>
          <p:cNvPr id="43" name="直接箭头连接符 42">
            <a:extLst>
              <a:ext uri="{FF2B5EF4-FFF2-40B4-BE49-F238E27FC236}">
                <a16:creationId xmlns:a16="http://schemas.microsoft.com/office/drawing/2014/main" id="{1C842F28-60A8-46B5-9AA4-847E926823EF}"/>
              </a:ext>
            </a:extLst>
          </p:cNvPr>
          <p:cNvCxnSpPr>
            <a:cxnSpLocks/>
          </p:cNvCxnSpPr>
          <p:nvPr/>
        </p:nvCxnSpPr>
        <p:spPr>
          <a:xfrm>
            <a:off x="3008912" y="1772751"/>
            <a:ext cx="195399" cy="0"/>
          </a:xfrm>
          <a:prstGeom prst="straightConnector1">
            <a:avLst/>
          </a:prstGeom>
          <a:noFill/>
          <a:ln w="12700" cap="flat" cmpd="sng" algn="ctr">
            <a:solidFill>
              <a:sysClr val="windowText" lastClr="000000"/>
            </a:solidFill>
            <a:prstDash val="solid"/>
            <a:miter lim="800000"/>
            <a:headEnd type="none" w="med" len="med"/>
            <a:tailEnd type="arrow" w="med" len="med"/>
          </a:ln>
          <a:effectLst/>
        </p:spPr>
      </p:cxnSp>
      <mc:AlternateContent xmlns:mc="http://schemas.openxmlformats.org/markup-compatibility/2006" xmlns:a14="http://schemas.microsoft.com/office/drawing/2010/main">
        <mc:Choice Requires="a14">
          <p:sp>
            <p:nvSpPr>
              <p:cNvPr id="44" name="矩形: 圆角 43">
                <a:extLst>
                  <a:ext uri="{FF2B5EF4-FFF2-40B4-BE49-F238E27FC236}">
                    <a16:creationId xmlns:a16="http://schemas.microsoft.com/office/drawing/2014/main" id="{79C0576A-A6CE-4363-8D45-920544D1B787}"/>
                  </a:ext>
                </a:extLst>
              </p:cNvPr>
              <p:cNvSpPr/>
              <p:nvPr/>
            </p:nvSpPr>
            <p:spPr>
              <a:xfrm>
                <a:off x="3204404" y="1597122"/>
                <a:ext cx="873980" cy="351258"/>
              </a:xfrm>
              <a:prstGeom prst="roundRect">
                <a:avLst/>
              </a:prstGeom>
              <a:solidFill>
                <a:srgbClr val="FFC000">
                  <a:lumMod val="40000"/>
                  <a:lumOff val="60000"/>
                </a:srgbClr>
              </a:solidFill>
              <a:ln w="12700" cap="flat" cmpd="sng" algn="ctr">
                <a:solidFill>
                  <a:schemeClr val="tx1"/>
                </a:solidFill>
                <a:prstDash val="solid"/>
                <a:miter lim="800000"/>
              </a:ln>
              <a:effectLst/>
            </p:spPr>
            <p:txBody>
              <a:bodyPr rot="0" spcFirstLastPara="0" vertOverflow="overflow" horzOverflow="overflow" vert="horz" wrap="square" lIns="91439" tIns="45721" rIns="91439" bIns="45721"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9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Decoder</a:t>
                </a:r>
                <a:r>
                  <a:rPr kumimoji="0" lang="en-US" altLang="zh-CN" sz="8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14:m>
                  <m:oMath xmlns:m="http://schemas.openxmlformats.org/officeDocument/2006/math">
                    <m:sSub>
                      <m:sSubPr>
                        <m:ctrlPr>
                          <a:rPr kumimoji="0" lang="en-US" altLang="zh-CN" sz="9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n-US" altLang="zh-CN" sz="9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𝑫</m:t>
                        </m:r>
                      </m:e>
                      <m:sub>
                        <m:r>
                          <a:rPr kumimoji="0" lang="en-US" altLang="zh-CN" sz="9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𝒛</m:t>
                        </m:r>
                      </m:sub>
                    </m:sSub>
                  </m:oMath>
                </a14:m>
                <a:endParaRPr kumimoji="0" lang="zh-CN" altLang="en-US" sz="8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44" name="矩形: 圆角 43">
                <a:extLst>
                  <a:ext uri="{FF2B5EF4-FFF2-40B4-BE49-F238E27FC236}">
                    <a16:creationId xmlns:a16="http://schemas.microsoft.com/office/drawing/2014/main" id="{79C0576A-A6CE-4363-8D45-920544D1B787}"/>
                  </a:ext>
                </a:extLst>
              </p:cNvPr>
              <p:cNvSpPr>
                <a:spLocks noRot="1" noChangeAspect="1" noMove="1" noResize="1" noEditPoints="1" noAdjustHandles="1" noChangeArrowheads="1" noChangeShapeType="1" noTextEdit="1"/>
              </p:cNvSpPr>
              <p:nvPr/>
            </p:nvSpPr>
            <p:spPr>
              <a:xfrm>
                <a:off x="3204404" y="1597122"/>
                <a:ext cx="873980" cy="351258"/>
              </a:xfrm>
              <a:prstGeom prst="roundRect">
                <a:avLst/>
              </a:prstGeom>
              <a:blipFill>
                <a:blip r:embed="rId5"/>
                <a:stretch>
                  <a:fillRect/>
                </a:stretch>
              </a:blipFill>
              <a:ln w="12700" cap="flat" cmpd="sng" algn="ctr">
                <a:solidFill>
                  <a:schemeClr val="tx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矩形: 圆角 44">
                <a:extLst>
                  <a:ext uri="{FF2B5EF4-FFF2-40B4-BE49-F238E27FC236}">
                    <a16:creationId xmlns:a16="http://schemas.microsoft.com/office/drawing/2014/main" id="{DA5A2106-86C8-4936-BA5A-E6E70273F1FF}"/>
                  </a:ext>
                </a:extLst>
              </p:cNvPr>
              <p:cNvSpPr/>
              <p:nvPr/>
            </p:nvSpPr>
            <p:spPr>
              <a:xfrm>
                <a:off x="3204123" y="2015315"/>
                <a:ext cx="873976" cy="351258"/>
              </a:xfrm>
              <a:prstGeom prst="roundRect">
                <a:avLst/>
              </a:prstGeom>
              <a:solidFill>
                <a:srgbClr val="5B9BD5">
                  <a:lumMod val="40000"/>
                  <a:lumOff val="60000"/>
                </a:srgbClr>
              </a:solidFill>
              <a:ln w="12700" cap="flat" cmpd="sng" algn="ctr">
                <a:solidFill>
                  <a:schemeClr val="tx1"/>
                </a:solidFill>
                <a:prstDash val="solid"/>
                <a:miter lim="800000"/>
              </a:ln>
              <a:effectLst/>
            </p:spPr>
            <p:txBody>
              <a:bodyPr rot="0" spcFirstLastPara="0" vertOverflow="overflow" horzOverflow="overflow" vert="horz" wrap="square" lIns="91439" tIns="45721" rIns="91439" bIns="45721"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9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Decoder </a:t>
                </a:r>
                <a14:m>
                  <m:oMath xmlns:m="http://schemas.openxmlformats.org/officeDocument/2006/math">
                    <m:sSub>
                      <m:sSubPr>
                        <m:ctrlPr>
                          <a:rPr kumimoji="0" lang="en-US" altLang="zh-CN" sz="9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n-US" altLang="zh-CN" sz="9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𝑫</m:t>
                        </m:r>
                      </m:e>
                      <m:sub>
                        <m:r>
                          <a:rPr kumimoji="0" lang="en-US" altLang="zh-CN" sz="9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𝒙</m:t>
                        </m:r>
                      </m:sub>
                    </m:sSub>
                  </m:oMath>
                </a14:m>
                <a:endParaRPr kumimoji="0" lang="zh-CN" altLang="en-US" sz="9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45" name="矩形: 圆角 44">
                <a:extLst>
                  <a:ext uri="{FF2B5EF4-FFF2-40B4-BE49-F238E27FC236}">
                    <a16:creationId xmlns:a16="http://schemas.microsoft.com/office/drawing/2014/main" id="{DA5A2106-86C8-4936-BA5A-E6E70273F1FF}"/>
                  </a:ext>
                </a:extLst>
              </p:cNvPr>
              <p:cNvSpPr>
                <a:spLocks noRot="1" noChangeAspect="1" noMove="1" noResize="1" noEditPoints="1" noAdjustHandles="1" noChangeArrowheads="1" noChangeShapeType="1" noTextEdit="1"/>
              </p:cNvSpPr>
              <p:nvPr/>
            </p:nvSpPr>
            <p:spPr>
              <a:xfrm>
                <a:off x="3204123" y="2015315"/>
                <a:ext cx="873976" cy="351258"/>
              </a:xfrm>
              <a:prstGeom prst="roundRect">
                <a:avLst/>
              </a:prstGeom>
              <a:blipFill>
                <a:blip r:embed="rId6"/>
                <a:stretch>
                  <a:fillRect/>
                </a:stretch>
              </a:blipFill>
              <a:ln w="12700" cap="flat" cmpd="sng" algn="ctr">
                <a:solidFill>
                  <a:schemeClr val="tx1"/>
                </a:solidFill>
                <a:prstDash val="solid"/>
                <a:miter lim="800000"/>
              </a:ln>
              <a:effectLst/>
            </p:spPr>
            <p:txBody>
              <a:bodyPr/>
              <a:lstStyle/>
              <a:p>
                <a:r>
                  <a:rPr lang="zh-CN" altLang="en-US">
                    <a:noFill/>
                  </a:rPr>
                  <a:t> </a:t>
                </a:r>
              </a:p>
            </p:txBody>
          </p:sp>
        </mc:Fallback>
      </mc:AlternateContent>
      <p:cxnSp>
        <p:nvCxnSpPr>
          <p:cNvPr id="50" name="直接连接符 49">
            <a:extLst>
              <a:ext uri="{FF2B5EF4-FFF2-40B4-BE49-F238E27FC236}">
                <a16:creationId xmlns:a16="http://schemas.microsoft.com/office/drawing/2014/main" id="{52E5D5D4-E0D0-4B35-86C7-F90E907C47C9}"/>
              </a:ext>
            </a:extLst>
          </p:cNvPr>
          <p:cNvCxnSpPr>
            <a:cxnSpLocks/>
          </p:cNvCxnSpPr>
          <p:nvPr/>
        </p:nvCxnSpPr>
        <p:spPr>
          <a:xfrm flipH="1">
            <a:off x="4084507" y="1777981"/>
            <a:ext cx="310232" cy="0"/>
          </a:xfrm>
          <a:prstGeom prst="line">
            <a:avLst/>
          </a:prstGeom>
          <a:noFill/>
          <a:ln w="12700" cap="flat" cmpd="sng" algn="ctr">
            <a:solidFill>
              <a:sysClr val="windowText" lastClr="000000"/>
            </a:solidFill>
            <a:prstDash val="solid"/>
            <a:miter lim="800000"/>
          </a:ln>
          <a:effectLst/>
        </p:spPr>
      </p:cxnSp>
      <p:cxnSp>
        <p:nvCxnSpPr>
          <p:cNvPr id="51" name="直接连接符 50">
            <a:extLst>
              <a:ext uri="{FF2B5EF4-FFF2-40B4-BE49-F238E27FC236}">
                <a16:creationId xmlns:a16="http://schemas.microsoft.com/office/drawing/2014/main" id="{EF3401F8-5D05-464B-A917-B80332B4D0F6}"/>
              </a:ext>
            </a:extLst>
          </p:cNvPr>
          <p:cNvCxnSpPr>
            <a:cxnSpLocks/>
          </p:cNvCxnSpPr>
          <p:nvPr/>
        </p:nvCxnSpPr>
        <p:spPr>
          <a:xfrm flipH="1">
            <a:off x="4078384" y="2187036"/>
            <a:ext cx="310232" cy="0"/>
          </a:xfrm>
          <a:prstGeom prst="line">
            <a:avLst/>
          </a:prstGeom>
          <a:noFill/>
          <a:ln w="12700" cap="flat" cmpd="sng" algn="ctr">
            <a:solidFill>
              <a:sysClr val="windowText" lastClr="000000"/>
            </a:solidFill>
            <a:prstDash val="solid"/>
            <a:miter lim="800000"/>
          </a:ln>
          <a:effectLst/>
        </p:spPr>
      </p:cxnSp>
      <p:cxnSp>
        <p:nvCxnSpPr>
          <p:cNvPr id="52" name="直接连接符 51">
            <a:extLst>
              <a:ext uri="{FF2B5EF4-FFF2-40B4-BE49-F238E27FC236}">
                <a16:creationId xmlns:a16="http://schemas.microsoft.com/office/drawing/2014/main" id="{D49DE282-2799-436C-8A3A-C1A22668F5FB}"/>
              </a:ext>
            </a:extLst>
          </p:cNvPr>
          <p:cNvCxnSpPr>
            <a:cxnSpLocks/>
          </p:cNvCxnSpPr>
          <p:nvPr/>
        </p:nvCxnSpPr>
        <p:spPr>
          <a:xfrm>
            <a:off x="4393491" y="1305629"/>
            <a:ext cx="0" cy="472352"/>
          </a:xfrm>
          <a:prstGeom prst="line">
            <a:avLst/>
          </a:prstGeom>
          <a:noFill/>
          <a:ln w="12700" cap="flat" cmpd="sng" algn="ctr">
            <a:solidFill>
              <a:sysClr val="windowText" lastClr="000000"/>
            </a:solidFill>
            <a:prstDash val="solid"/>
            <a:miter lim="800000"/>
          </a:ln>
          <a:effectLst/>
        </p:spPr>
      </p:cxnSp>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1FED07F9-A59F-4F4D-9F5A-A2D2BBA04156}"/>
                  </a:ext>
                </a:extLst>
              </p:cNvPr>
              <p:cNvSpPr txBox="1"/>
              <p:nvPr/>
            </p:nvSpPr>
            <p:spPr>
              <a:xfrm>
                <a:off x="4238375" y="1061208"/>
                <a:ext cx="309659" cy="249162"/>
              </a:xfrm>
              <a:prstGeom prst="rect">
                <a:avLst/>
              </a:prstGeom>
              <a:noFill/>
              <a:ln w="12700">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altLang="zh-CN" sz="10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accPr>
                        <m:e>
                          <m:r>
                            <a:rPr kumimoji="0" lang="en-US" altLang="zh-CN" sz="10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𝒛</m:t>
                          </m:r>
                        </m:e>
                      </m:acc>
                    </m:oMath>
                  </m:oMathPara>
                </a14:m>
                <a:endParaRPr kumimoji="0" lang="zh-CN" altLang="en-US" sz="10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53" name="文本框 52">
                <a:extLst>
                  <a:ext uri="{FF2B5EF4-FFF2-40B4-BE49-F238E27FC236}">
                    <a16:creationId xmlns:a16="http://schemas.microsoft.com/office/drawing/2014/main" id="{1FED07F9-A59F-4F4D-9F5A-A2D2BBA04156}"/>
                  </a:ext>
                </a:extLst>
              </p:cNvPr>
              <p:cNvSpPr txBox="1">
                <a:spLocks noRot="1" noChangeAspect="1" noMove="1" noResize="1" noEditPoints="1" noAdjustHandles="1" noChangeArrowheads="1" noChangeShapeType="1" noTextEdit="1"/>
              </p:cNvSpPr>
              <p:nvPr/>
            </p:nvSpPr>
            <p:spPr>
              <a:xfrm>
                <a:off x="4238375" y="1061208"/>
                <a:ext cx="309659" cy="249162"/>
              </a:xfrm>
              <a:prstGeom prst="rect">
                <a:avLst/>
              </a:prstGeom>
              <a:blipFill>
                <a:blip r:embed="rId7"/>
                <a:stretch>
                  <a:fillRect/>
                </a:stretch>
              </a:blipFill>
              <a:ln w="12700">
                <a:noFill/>
              </a:ln>
            </p:spPr>
            <p:txBody>
              <a:bodyPr/>
              <a:lstStyle/>
              <a:p>
                <a:r>
                  <a:rPr lang="zh-CN" altLang="en-US">
                    <a:noFill/>
                  </a:rPr>
                  <a:t> </a:t>
                </a:r>
              </a:p>
            </p:txBody>
          </p:sp>
        </mc:Fallback>
      </mc:AlternateContent>
      <p:cxnSp>
        <p:nvCxnSpPr>
          <p:cNvPr id="54" name="直接连接符 53">
            <a:extLst>
              <a:ext uri="{FF2B5EF4-FFF2-40B4-BE49-F238E27FC236}">
                <a16:creationId xmlns:a16="http://schemas.microsoft.com/office/drawing/2014/main" id="{112026D6-BEED-42EF-9606-19569B6BC944}"/>
              </a:ext>
            </a:extLst>
          </p:cNvPr>
          <p:cNvCxnSpPr>
            <a:cxnSpLocks/>
          </p:cNvCxnSpPr>
          <p:nvPr/>
        </p:nvCxnSpPr>
        <p:spPr>
          <a:xfrm>
            <a:off x="4388329" y="2187036"/>
            <a:ext cx="0" cy="459265"/>
          </a:xfrm>
          <a:prstGeom prst="line">
            <a:avLst/>
          </a:prstGeom>
          <a:noFill/>
          <a:ln w="12700" cap="flat" cmpd="sng" algn="ctr">
            <a:solidFill>
              <a:sysClr val="windowText" lastClr="000000"/>
            </a:solidFill>
            <a:prstDash val="solid"/>
            <a:miter lim="800000"/>
          </a:ln>
          <a:effectLst/>
        </p:spPr>
      </p:cxnSp>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18F6E95D-0A50-488F-871C-E52B585FB307}"/>
                  </a:ext>
                </a:extLst>
              </p:cNvPr>
              <p:cNvSpPr txBox="1"/>
              <p:nvPr/>
            </p:nvSpPr>
            <p:spPr>
              <a:xfrm>
                <a:off x="4233500" y="2640984"/>
                <a:ext cx="309659" cy="249162"/>
              </a:xfrm>
              <a:prstGeom prst="rect">
                <a:avLst/>
              </a:prstGeom>
              <a:noFill/>
              <a:ln w="12700">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altLang="zh-CN" sz="10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accPr>
                        <m:e>
                          <m:r>
                            <a:rPr kumimoji="0" lang="en-US" altLang="zh-CN" sz="10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𝒙</m:t>
                          </m:r>
                        </m:e>
                      </m:acc>
                    </m:oMath>
                  </m:oMathPara>
                </a14:m>
                <a:endParaRPr kumimoji="0" lang="zh-CN" altLang="en-US" sz="10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55" name="文本框 54">
                <a:extLst>
                  <a:ext uri="{FF2B5EF4-FFF2-40B4-BE49-F238E27FC236}">
                    <a16:creationId xmlns:a16="http://schemas.microsoft.com/office/drawing/2014/main" id="{18F6E95D-0A50-488F-871C-E52B585FB307}"/>
                  </a:ext>
                </a:extLst>
              </p:cNvPr>
              <p:cNvSpPr txBox="1">
                <a:spLocks noRot="1" noChangeAspect="1" noMove="1" noResize="1" noEditPoints="1" noAdjustHandles="1" noChangeArrowheads="1" noChangeShapeType="1" noTextEdit="1"/>
              </p:cNvSpPr>
              <p:nvPr/>
            </p:nvSpPr>
            <p:spPr>
              <a:xfrm>
                <a:off x="4233500" y="2640984"/>
                <a:ext cx="309659" cy="249162"/>
              </a:xfrm>
              <a:prstGeom prst="rect">
                <a:avLst/>
              </a:prstGeom>
              <a:blipFill>
                <a:blip r:embed="rId8"/>
                <a:stretch>
                  <a:fillRect/>
                </a:stretch>
              </a:blipFill>
              <a:ln w="12700">
                <a:noFill/>
              </a:ln>
            </p:spPr>
            <p:txBody>
              <a:bodyPr/>
              <a:lstStyle/>
              <a:p>
                <a:r>
                  <a:rPr lang="zh-CN" altLang="en-US">
                    <a:noFill/>
                  </a:rPr>
                  <a:t> </a:t>
                </a:r>
              </a:p>
            </p:txBody>
          </p:sp>
        </mc:Fallback>
      </mc:AlternateContent>
      <p:cxnSp>
        <p:nvCxnSpPr>
          <p:cNvPr id="56" name="直接箭头连接符 55">
            <a:extLst>
              <a:ext uri="{FF2B5EF4-FFF2-40B4-BE49-F238E27FC236}">
                <a16:creationId xmlns:a16="http://schemas.microsoft.com/office/drawing/2014/main" id="{AFE7B4AF-620C-407E-AF61-162ED181E673}"/>
              </a:ext>
            </a:extLst>
          </p:cNvPr>
          <p:cNvCxnSpPr>
            <a:cxnSpLocks/>
          </p:cNvCxnSpPr>
          <p:nvPr/>
        </p:nvCxnSpPr>
        <p:spPr>
          <a:xfrm flipH="1">
            <a:off x="4047158" y="1193454"/>
            <a:ext cx="242102" cy="0"/>
          </a:xfrm>
          <a:prstGeom prst="straightConnector1">
            <a:avLst/>
          </a:prstGeom>
          <a:noFill/>
          <a:ln w="12700" cap="flat" cmpd="sng" algn="ctr">
            <a:solidFill>
              <a:sysClr val="windowText" lastClr="000000"/>
            </a:solidFill>
            <a:prstDash val="solid"/>
            <a:miter lim="800000"/>
            <a:headEnd type="none" w="med" len="med"/>
            <a:tailEnd type="arrow" w="med" len="med"/>
          </a:ln>
          <a:effectLst/>
        </p:spPr>
      </p:cxnSp>
      <p:sp>
        <p:nvSpPr>
          <p:cNvPr id="57" name="矩形: 圆角 56">
            <a:extLst>
              <a:ext uri="{FF2B5EF4-FFF2-40B4-BE49-F238E27FC236}">
                <a16:creationId xmlns:a16="http://schemas.microsoft.com/office/drawing/2014/main" id="{2AED01F6-5029-4980-91D6-DCC8D167B5E5}"/>
              </a:ext>
            </a:extLst>
          </p:cNvPr>
          <p:cNvSpPr/>
          <p:nvPr/>
        </p:nvSpPr>
        <p:spPr>
          <a:xfrm>
            <a:off x="3361648" y="1025621"/>
            <a:ext cx="682115" cy="311158"/>
          </a:xfrm>
          <a:prstGeom prst="roundRect">
            <a:avLst/>
          </a:prstGeom>
          <a:solidFill>
            <a:srgbClr val="ED7D31">
              <a:lumMod val="40000"/>
              <a:lumOff val="60000"/>
            </a:srgbClr>
          </a:solidFill>
          <a:ln w="12700" cap="flat" cmpd="sng" algn="ctr">
            <a:solidFill>
              <a:schemeClr val="tx1"/>
            </a:solidFill>
            <a:prstDash val="solid"/>
            <a:miter lim="800000"/>
          </a:ln>
          <a:effectLst/>
        </p:spPr>
        <p:txBody>
          <a:bodyPr rot="0" spcFirstLastPara="0" vertOverflow="overflow" horzOverflow="overflow" vert="horz" wrap="square" lIns="91439" tIns="45721" rIns="91439" bIns="45721"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9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Encoder</a:t>
            </a:r>
            <a:endParaRPr kumimoji="0" lang="zh-CN" altLang="en-US" sz="9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8" name="矩形: 圆角 57">
                <a:extLst>
                  <a:ext uri="{FF2B5EF4-FFF2-40B4-BE49-F238E27FC236}">
                    <a16:creationId xmlns:a16="http://schemas.microsoft.com/office/drawing/2014/main" id="{3C447C7E-9345-4DFD-B367-538B8B4BA3C3}"/>
                  </a:ext>
                </a:extLst>
              </p:cNvPr>
              <p:cNvSpPr/>
              <p:nvPr/>
            </p:nvSpPr>
            <p:spPr>
              <a:xfrm>
                <a:off x="2369711" y="1005570"/>
                <a:ext cx="873976" cy="351258"/>
              </a:xfrm>
              <a:prstGeom prst="roundRect">
                <a:avLst/>
              </a:prstGeom>
              <a:solidFill>
                <a:srgbClr val="5B9BD5">
                  <a:lumMod val="40000"/>
                  <a:lumOff val="60000"/>
                </a:srgbClr>
              </a:solidFill>
              <a:ln w="12700" cap="flat" cmpd="sng" algn="ctr">
                <a:solidFill>
                  <a:schemeClr val="tx1"/>
                </a:solidFill>
                <a:prstDash val="solid"/>
                <a:miter lim="800000"/>
              </a:ln>
              <a:effectLst/>
            </p:spPr>
            <p:txBody>
              <a:bodyPr rot="0" spcFirstLastPara="0" vertOverflow="overflow" horzOverflow="overflow" vert="horz" wrap="square" lIns="91439" tIns="45721" rIns="91439" bIns="45721"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9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Decoder </a:t>
                </a:r>
                <a14:m>
                  <m:oMath xmlns:m="http://schemas.openxmlformats.org/officeDocument/2006/math">
                    <m:sSub>
                      <m:sSubPr>
                        <m:ctrlPr>
                          <a:rPr kumimoji="0" lang="en-US" altLang="zh-CN" sz="9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n-US" altLang="zh-CN" sz="9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𝑫</m:t>
                        </m:r>
                      </m:e>
                      <m:sub>
                        <m:r>
                          <a:rPr kumimoji="0" lang="en-US" altLang="zh-CN" sz="9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𝒙</m:t>
                        </m:r>
                      </m:sub>
                    </m:sSub>
                  </m:oMath>
                </a14:m>
                <a:endParaRPr kumimoji="0" lang="zh-CN" altLang="en-US" sz="9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58" name="矩形: 圆角 57">
                <a:extLst>
                  <a:ext uri="{FF2B5EF4-FFF2-40B4-BE49-F238E27FC236}">
                    <a16:creationId xmlns:a16="http://schemas.microsoft.com/office/drawing/2014/main" id="{3C447C7E-9345-4DFD-B367-538B8B4BA3C3}"/>
                  </a:ext>
                </a:extLst>
              </p:cNvPr>
              <p:cNvSpPr>
                <a:spLocks noRot="1" noChangeAspect="1" noMove="1" noResize="1" noEditPoints="1" noAdjustHandles="1" noChangeArrowheads="1" noChangeShapeType="1" noTextEdit="1"/>
              </p:cNvSpPr>
              <p:nvPr/>
            </p:nvSpPr>
            <p:spPr>
              <a:xfrm>
                <a:off x="2369711" y="1005570"/>
                <a:ext cx="873976" cy="351258"/>
              </a:xfrm>
              <a:prstGeom prst="roundRect">
                <a:avLst/>
              </a:prstGeom>
              <a:blipFill>
                <a:blip r:embed="rId9"/>
                <a:stretch>
                  <a:fillRect/>
                </a:stretch>
              </a:blipFill>
              <a:ln w="12700" cap="flat" cmpd="sng" algn="ctr">
                <a:solidFill>
                  <a:schemeClr val="tx1"/>
                </a:solidFill>
                <a:prstDash val="solid"/>
                <a:miter lim="800000"/>
              </a:ln>
              <a:effectLst/>
            </p:spPr>
            <p:txBody>
              <a:bodyPr/>
              <a:lstStyle/>
              <a:p>
                <a:r>
                  <a:rPr lang="zh-CN" altLang="en-US">
                    <a:noFill/>
                  </a:rPr>
                  <a:t> </a:t>
                </a:r>
              </a:p>
            </p:txBody>
          </p:sp>
        </mc:Fallback>
      </mc:AlternateContent>
      <p:cxnSp>
        <p:nvCxnSpPr>
          <p:cNvPr id="59" name="直接箭头连接符 58">
            <a:extLst>
              <a:ext uri="{FF2B5EF4-FFF2-40B4-BE49-F238E27FC236}">
                <a16:creationId xmlns:a16="http://schemas.microsoft.com/office/drawing/2014/main" id="{C2C09CC7-F882-4A05-A631-6F57F5827B6C}"/>
              </a:ext>
            </a:extLst>
          </p:cNvPr>
          <p:cNvCxnSpPr>
            <a:cxnSpLocks/>
          </p:cNvCxnSpPr>
          <p:nvPr/>
        </p:nvCxnSpPr>
        <p:spPr>
          <a:xfrm flipH="1">
            <a:off x="2048656" y="1193454"/>
            <a:ext cx="318304" cy="0"/>
          </a:xfrm>
          <a:prstGeom prst="straightConnector1">
            <a:avLst/>
          </a:prstGeom>
          <a:noFill/>
          <a:ln w="12700" cap="flat" cmpd="sng" algn="ctr">
            <a:solidFill>
              <a:sysClr val="windowText" lastClr="000000"/>
            </a:solidFill>
            <a:prstDash val="sysDot"/>
            <a:miter lim="800000"/>
            <a:headEnd type="none" w="med" len="med"/>
            <a:tailEnd type="arrow" w="med" len="med"/>
          </a:ln>
          <a:effectLst/>
        </p:spPr>
      </p:cxnSp>
      <mc:AlternateContent xmlns:mc="http://schemas.openxmlformats.org/markup-compatibility/2006" xmlns:a14="http://schemas.microsoft.com/office/drawing/2010/main">
        <mc:Choice Requires="a14">
          <p:sp>
            <p:nvSpPr>
              <p:cNvPr id="60" name="椭圆 59">
                <a:extLst>
                  <a:ext uri="{FF2B5EF4-FFF2-40B4-BE49-F238E27FC236}">
                    <a16:creationId xmlns:a16="http://schemas.microsoft.com/office/drawing/2014/main" id="{E631B913-F2C6-4C28-92C5-8DFD5CE2A29E}"/>
                  </a:ext>
                </a:extLst>
              </p:cNvPr>
              <p:cNvSpPr/>
              <p:nvPr/>
            </p:nvSpPr>
            <p:spPr>
              <a:xfrm>
                <a:off x="1564735" y="1032246"/>
                <a:ext cx="483921" cy="320099"/>
              </a:xfrm>
              <a:prstGeom prst="ellipse">
                <a:avLst/>
              </a:prstGeom>
              <a:solidFill>
                <a:sysClr val="window" lastClr="FFFFFF">
                  <a:lumMod val="85000"/>
                </a:sysClr>
              </a:solidFill>
              <a:ln w="12700" cap="flat" cmpd="sng" algn="ctr">
                <a:solidFill>
                  <a:sysClr val="windowText" lastClr="000000">
                    <a:lumMod val="85000"/>
                    <a:lumOff val="15000"/>
                  </a:sysClr>
                </a:solidFill>
                <a:prstDash val="solid"/>
                <a:miter lim="800000"/>
              </a:ln>
              <a:effectLst/>
            </p:spPr>
            <p:txBody>
              <a:bodyPr rot="0" spcFirstLastPara="0" vertOverflow="overflow" horzOverflow="overflow" vert="horz" wrap="square" lIns="91439" tIns="45721" rIns="91439" bIns="45721"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8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8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𝓛</m:t>
                          </m:r>
                        </m:e>
                        <m:sub>
                          <m:r>
                            <a:rPr kumimoji="0" lang="en-US" altLang="zh-CN" sz="8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𝑩𝑻</m:t>
                          </m:r>
                        </m:sub>
                      </m:sSub>
                    </m:oMath>
                  </m:oMathPara>
                </a14:m>
                <a:endParaRPr kumimoji="0" lang="zh-CN" altLang="en-US" sz="800" b="1"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mc:Choice>
        <mc:Fallback xmlns="">
          <p:sp>
            <p:nvSpPr>
              <p:cNvPr id="60" name="椭圆 59">
                <a:extLst>
                  <a:ext uri="{FF2B5EF4-FFF2-40B4-BE49-F238E27FC236}">
                    <a16:creationId xmlns:a16="http://schemas.microsoft.com/office/drawing/2014/main" id="{E631B913-F2C6-4C28-92C5-8DFD5CE2A29E}"/>
                  </a:ext>
                </a:extLst>
              </p:cNvPr>
              <p:cNvSpPr>
                <a:spLocks noRot="1" noChangeAspect="1" noMove="1" noResize="1" noEditPoints="1" noAdjustHandles="1" noChangeArrowheads="1" noChangeShapeType="1" noTextEdit="1"/>
              </p:cNvSpPr>
              <p:nvPr/>
            </p:nvSpPr>
            <p:spPr>
              <a:xfrm>
                <a:off x="1564735" y="1032246"/>
                <a:ext cx="483921" cy="320099"/>
              </a:xfrm>
              <a:prstGeom prst="ellipse">
                <a:avLst/>
              </a:prstGeom>
              <a:blipFill>
                <a:blip r:embed="rId10"/>
                <a:stretch>
                  <a:fillRect/>
                </a:stretch>
              </a:blipFill>
              <a:ln w="12700" cap="flat" cmpd="sng" algn="ctr">
                <a:solidFill>
                  <a:sysClr val="windowText" lastClr="000000">
                    <a:lumMod val="85000"/>
                    <a:lumOff val="15000"/>
                  </a:sysClr>
                </a:solidFill>
                <a:prstDash val="solid"/>
                <a:miter lim="800000"/>
              </a:ln>
              <a:effectLst/>
            </p:spPr>
            <p:txBody>
              <a:bodyPr/>
              <a:lstStyle/>
              <a:p>
                <a:r>
                  <a:rPr lang="zh-CN" altLang="en-US">
                    <a:noFill/>
                  </a:rPr>
                  <a:t> </a:t>
                </a:r>
              </a:p>
            </p:txBody>
          </p:sp>
        </mc:Fallback>
      </mc:AlternateContent>
      <p:cxnSp>
        <p:nvCxnSpPr>
          <p:cNvPr id="61" name="直接箭头连接符 60">
            <a:extLst>
              <a:ext uri="{FF2B5EF4-FFF2-40B4-BE49-F238E27FC236}">
                <a16:creationId xmlns:a16="http://schemas.microsoft.com/office/drawing/2014/main" id="{0CF0E767-3FAA-4F36-8D00-0E69C328CF43}"/>
              </a:ext>
            </a:extLst>
          </p:cNvPr>
          <p:cNvCxnSpPr>
            <a:cxnSpLocks/>
          </p:cNvCxnSpPr>
          <p:nvPr/>
        </p:nvCxnSpPr>
        <p:spPr>
          <a:xfrm flipH="1" flipV="1">
            <a:off x="1802345" y="1352346"/>
            <a:ext cx="4350" cy="271910"/>
          </a:xfrm>
          <a:prstGeom prst="straightConnector1">
            <a:avLst/>
          </a:prstGeom>
          <a:noFill/>
          <a:ln w="12700" cap="flat" cmpd="sng" algn="ctr">
            <a:solidFill>
              <a:sysClr val="windowText" lastClr="000000"/>
            </a:solidFill>
            <a:prstDash val="sysDot"/>
            <a:miter lim="800000"/>
            <a:headEnd type="none" w="med" len="med"/>
            <a:tailEnd type="arrow" w="med" len="med"/>
          </a:ln>
          <a:effectLst/>
        </p:spPr>
      </p:cxnSp>
      <p:cxnSp>
        <p:nvCxnSpPr>
          <p:cNvPr id="62" name="直接连接符 61">
            <a:extLst>
              <a:ext uri="{FF2B5EF4-FFF2-40B4-BE49-F238E27FC236}">
                <a16:creationId xmlns:a16="http://schemas.microsoft.com/office/drawing/2014/main" id="{4CC2166B-BEE3-42AA-8E55-B8D8E21284F8}"/>
              </a:ext>
            </a:extLst>
          </p:cNvPr>
          <p:cNvCxnSpPr>
            <a:cxnSpLocks/>
          </p:cNvCxnSpPr>
          <p:nvPr/>
        </p:nvCxnSpPr>
        <p:spPr>
          <a:xfrm>
            <a:off x="3163178" y="2789205"/>
            <a:ext cx="274224" cy="0"/>
          </a:xfrm>
          <a:prstGeom prst="line">
            <a:avLst/>
          </a:prstGeom>
          <a:noFill/>
          <a:ln w="12700" cap="flat" cmpd="sng" algn="ctr">
            <a:solidFill>
              <a:sysClr val="windowText" lastClr="000000"/>
            </a:solidFill>
            <a:prstDash val="solid"/>
            <a:miter lim="800000"/>
          </a:ln>
          <a:effectLst/>
        </p:spPr>
      </p:cxnSp>
      <p:sp>
        <p:nvSpPr>
          <p:cNvPr id="63" name="矩形: 圆角 62">
            <a:extLst>
              <a:ext uri="{FF2B5EF4-FFF2-40B4-BE49-F238E27FC236}">
                <a16:creationId xmlns:a16="http://schemas.microsoft.com/office/drawing/2014/main" id="{E0024B87-CA1C-4526-B591-487EE1D9374B}"/>
              </a:ext>
            </a:extLst>
          </p:cNvPr>
          <p:cNvSpPr/>
          <p:nvPr/>
        </p:nvSpPr>
        <p:spPr>
          <a:xfrm>
            <a:off x="3316587" y="2621371"/>
            <a:ext cx="727176" cy="311158"/>
          </a:xfrm>
          <a:prstGeom prst="roundRect">
            <a:avLst/>
          </a:prstGeom>
          <a:solidFill>
            <a:srgbClr val="ED7D31">
              <a:lumMod val="40000"/>
              <a:lumOff val="60000"/>
            </a:srgbClr>
          </a:solidFill>
          <a:ln w="12700" cap="flat" cmpd="sng" algn="ctr">
            <a:solidFill>
              <a:schemeClr val="tx1"/>
            </a:solidFill>
            <a:prstDash val="solid"/>
            <a:miter lim="800000"/>
          </a:ln>
          <a:effectLst/>
        </p:spPr>
        <p:txBody>
          <a:bodyPr rot="0" spcFirstLastPara="0" vertOverflow="overflow" horzOverflow="overflow" vert="horz" wrap="square" lIns="91439" tIns="45721" rIns="91439" bIns="45721"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9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Encoder</a:t>
            </a:r>
            <a:endParaRPr kumimoji="0" lang="zh-CN" altLang="en-US" sz="9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4" name="矩形: 圆角 63">
                <a:extLst>
                  <a:ext uri="{FF2B5EF4-FFF2-40B4-BE49-F238E27FC236}">
                    <a16:creationId xmlns:a16="http://schemas.microsoft.com/office/drawing/2014/main" id="{64BD8BDB-BCB3-4ADC-AD9D-1766414B9637}"/>
                  </a:ext>
                </a:extLst>
              </p:cNvPr>
              <p:cNvSpPr/>
              <p:nvPr/>
            </p:nvSpPr>
            <p:spPr>
              <a:xfrm>
                <a:off x="2369711" y="2601320"/>
                <a:ext cx="873976" cy="351258"/>
              </a:xfrm>
              <a:prstGeom prst="roundRect">
                <a:avLst/>
              </a:prstGeom>
              <a:solidFill>
                <a:srgbClr val="FFC000">
                  <a:lumMod val="40000"/>
                  <a:lumOff val="60000"/>
                </a:srgbClr>
              </a:solidFill>
              <a:ln w="12700" cap="flat" cmpd="sng" algn="ctr">
                <a:solidFill>
                  <a:schemeClr val="tx1"/>
                </a:solidFill>
                <a:prstDash val="solid"/>
                <a:miter lim="800000"/>
              </a:ln>
              <a:effectLst/>
            </p:spPr>
            <p:txBody>
              <a:bodyPr rot="0" spcFirstLastPara="0" vertOverflow="overflow" horzOverflow="overflow" vert="horz" wrap="square" lIns="91439" tIns="45721" rIns="91439" bIns="45721"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9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Decoder </a:t>
                </a:r>
                <a14:m>
                  <m:oMath xmlns:m="http://schemas.openxmlformats.org/officeDocument/2006/math">
                    <m:sSub>
                      <m:sSubPr>
                        <m:ctrlPr>
                          <a:rPr kumimoji="0" lang="en-US" altLang="zh-CN" sz="9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n-US" altLang="zh-CN" sz="9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𝑫</m:t>
                        </m:r>
                      </m:e>
                      <m:sub>
                        <m:r>
                          <a:rPr kumimoji="0" lang="en-US" altLang="zh-CN" sz="9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𝒛</m:t>
                        </m:r>
                      </m:sub>
                    </m:sSub>
                  </m:oMath>
                </a14:m>
                <a:endParaRPr kumimoji="0" lang="zh-CN" altLang="en-US" sz="9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64" name="矩形: 圆角 63">
                <a:extLst>
                  <a:ext uri="{FF2B5EF4-FFF2-40B4-BE49-F238E27FC236}">
                    <a16:creationId xmlns:a16="http://schemas.microsoft.com/office/drawing/2014/main" id="{64BD8BDB-BCB3-4ADC-AD9D-1766414B9637}"/>
                  </a:ext>
                </a:extLst>
              </p:cNvPr>
              <p:cNvSpPr>
                <a:spLocks noRot="1" noChangeAspect="1" noMove="1" noResize="1" noEditPoints="1" noAdjustHandles="1" noChangeArrowheads="1" noChangeShapeType="1" noTextEdit="1"/>
              </p:cNvSpPr>
              <p:nvPr/>
            </p:nvSpPr>
            <p:spPr>
              <a:xfrm>
                <a:off x="2369711" y="2601320"/>
                <a:ext cx="873976" cy="351258"/>
              </a:xfrm>
              <a:prstGeom prst="roundRect">
                <a:avLst/>
              </a:prstGeom>
              <a:blipFill>
                <a:blip r:embed="rId11"/>
                <a:stretch>
                  <a:fillRect/>
                </a:stretch>
              </a:blipFill>
              <a:ln w="12700" cap="flat" cmpd="sng" algn="ctr">
                <a:solidFill>
                  <a:schemeClr val="tx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椭圆 64">
                <a:extLst>
                  <a:ext uri="{FF2B5EF4-FFF2-40B4-BE49-F238E27FC236}">
                    <a16:creationId xmlns:a16="http://schemas.microsoft.com/office/drawing/2014/main" id="{5ADFA369-727A-46D3-94D0-3AE06DA0E7F9}"/>
                  </a:ext>
                </a:extLst>
              </p:cNvPr>
              <p:cNvSpPr/>
              <p:nvPr/>
            </p:nvSpPr>
            <p:spPr>
              <a:xfrm>
                <a:off x="1546996" y="2641178"/>
                <a:ext cx="483921" cy="320099"/>
              </a:xfrm>
              <a:prstGeom prst="ellipse">
                <a:avLst/>
              </a:prstGeom>
              <a:solidFill>
                <a:sysClr val="window" lastClr="FFFFFF">
                  <a:lumMod val="85000"/>
                </a:sysClr>
              </a:solidFill>
              <a:ln w="12700" cap="flat" cmpd="sng" algn="ctr">
                <a:solidFill>
                  <a:sysClr val="windowText" lastClr="000000">
                    <a:lumMod val="85000"/>
                    <a:lumOff val="15000"/>
                  </a:sysClr>
                </a:solidFill>
                <a:prstDash val="solid"/>
                <a:miter lim="800000"/>
              </a:ln>
              <a:effectLst/>
            </p:spPr>
            <p:txBody>
              <a:bodyPr rot="0" spcFirstLastPara="0" vertOverflow="overflow" horzOverflow="overflow" vert="horz" wrap="square" lIns="91439" tIns="45721" rIns="91439" bIns="45721"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8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8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𝓛</m:t>
                          </m:r>
                        </m:e>
                        <m:sub>
                          <m:r>
                            <a:rPr kumimoji="0" lang="en-US" altLang="zh-CN" sz="8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𝑩𝑻</m:t>
                          </m:r>
                        </m:sub>
                      </m:sSub>
                    </m:oMath>
                  </m:oMathPara>
                </a14:m>
                <a:endParaRPr kumimoji="0" lang="zh-CN" altLang="en-US" sz="800" b="1"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mc:Choice>
        <mc:Fallback xmlns="">
          <p:sp>
            <p:nvSpPr>
              <p:cNvPr id="65" name="椭圆 64">
                <a:extLst>
                  <a:ext uri="{FF2B5EF4-FFF2-40B4-BE49-F238E27FC236}">
                    <a16:creationId xmlns:a16="http://schemas.microsoft.com/office/drawing/2014/main" id="{5ADFA369-727A-46D3-94D0-3AE06DA0E7F9}"/>
                  </a:ext>
                </a:extLst>
              </p:cNvPr>
              <p:cNvSpPr>
                <a:spLocks noRot="1" noChangeAspect="1" noMove="1" noResize="1" noEditPoints="1" noAdjustHandles="1" noChangeArrowheads="1" noChangeShapeType="1" noTextEdit="1"/>
              </p:cNvSpPr>
              <p:nvPr/>
            </p:nvSpPr>
            <p:spPr>
              <a:xfrm>
                <a:off x="1546996" y="2641178"/>
                <a:ext cx="483921" cy="320099"/>
              </a:xfrm>
              <a:prstGeom prst="ellipse">
                <a:avLst/>
              </a:prstGeom>
              <a:blipFill>
                <a:blip r:embed="rId10"/>
                <a:stretch>
                  <a:fillRect/>
                </a:stretch>
              </a:blipFill>
              <a:ln w="12700" cap="flat" cmpd="sng" algn="ctr">
                <a:solidFill>
                  <a:sysClr val="windowText" lastClr="000000">
                    <a:lumMod val="85000"/>
                    <a:lumOff val="15000"/>
                  </a:sysClr>
                </a:solidFill>
                <a:prstDash val="solid"/>
                <a:miter lim="800000"/>
              </a:ln>
              <a:effectLst/>
            </p:spPr>
            <p:txBody>
              <a:bodyPr/>
              <a:lstStyle/>
              <a:p>
                <a:r>
                  <a:rPr lang="zh-CN" altLang="en-US">
                    <a:noFill/>
                  </a:rPr>
                  <a:t> </a:t>
                </a:r>
              </a:p>
            </p:txBody>
          </p:sp>
        </mc:Fallback>
      </mc:AlternateContent>
      <p:cxnSp>
        <p:nvCxnSpPr>
          <p:cNvPr id="66" name="直接箭头连接符 65">
            <a:extLst>
              <a:ext uri="{FF2B5EF4-FFF2-40B4-BE49-F238E27FC236}">
                <a16:creationId xmlns:a16="http://schemas.microsoft.com/office/drawing/2014/main" id="{FA8A6966-3C68-4FCC-AB04-C6A929925B71}"/>
              </a:ext>
            </a:extLst>
          </p:cNvPr>
          <p:cNvCxnSpPr>
            <a:cxnSpLocks/>
          </p:cNvCxnSpPr>
          <p:nvPr/>
        </p:nvCxnSpPr>
        <p:spPr>
          <a:xfrm flipH="1">
            <a:off x="4043763" y="2789205"/>
            <a:ext cx="242102" cy="0"/>
          </a:xfrm>
          <a:prstGeom prst="straightConnector1">
            <a:avLst/>
          </a:prstGeom>
          <a:noFill/>
          <a:ln w="12700" cap="flat" cmpd="sng" algn="ctr">
            <a:solidFill>
              <a:sysClr val="windowText" lastClr="000000"/>
            </a:solidFill>
            <a:prstDash val="solid"/>
            <a:miter lim="800000"/>
            <a:headEnd type="none" w="med" len="med"/>
            <a:tailEnd type="arrow" w="med" len="med"/>
          </a:ln>
          <a:effectLst/>
        </p:spPr>
      </p:cxnSp>
      <p:cxnSp>
        <p:nvCxnSpPr>
          <p:cNvPr id="67" name="直接箭头连接符 66">
            <a:extLst>
              <a:ext uri="{FF2B5EF4-FFF2-40B4-BE49-F238E27FC236}">
                <a16:creationId xmlns:a16="http://schemas.microsoft.com/office/drawing/2014/main" id="{CF6DB243-09F4-4A37-83F5-AFB9C4DC01F2}"/>
              </a:ext>
            </a:extLst>
          </p:cNvPr>
          <p:cNvCxnSpPr>
            <a:cxnSpLocks/>
          </p:cNvCxnSpPr>
          <p:nvPr/>
        </p:nvCxnSpPr>
        <p:spPr>
          <a:xfrm>
            <a:off x="1779728" y="2322489"/>
            <a:ext cx="0" cy="324760"/>
          </a:xfrm>
          <a:prstGeom prst="straightConnector1">
            <a:avLst/>
          </a:prstGeom>
          <a:noFill/>
          <a:ln w="12700" cap="flat" cmpd="sng" algn="ctr">
            <a:solidFill>
              <a:sysClr val="windowText" lastClr="000000"/>
            </a:solidFill>
            <a:prstDash val="sysDot"/>
            <a:miter lim="800000"/>
            <a:headEnd type="none" w="med" len="med"/>
            <a:tailEnd type="arrow" w="med" len="med"/>
          </a:ln>
          <a:effectLst/>
        </p:spPr>
      </p:cxnSp>
      <p:sp>
        <p:nvSpPr>
          <p:cNvPr id="24" name="文本框 23">
            <a:extLst>
              <a:ext uri="{FF2B5EF4-FFF2-40B4-BE49-F238E27FC236}">
                <a16:creationId xmlns:a16="http://schemas.microsoft.com/office/drawing/2014/main" id="{E892A208-1961-4E1F-99DF-E2F2C84485CC}"/>
              </a:ext>
            </a:extLst>
          </p:cNvPr>
          <p:cNvSpPr txBox="1"/>
          <p:nvPr/>
        </p:nvSpPr>
        <p:spPr>
          <a:xfrm>
            <a:off x="1232751" y="1771112"/>
            <a:ext cx="740680" cy="400110"/>
          </a:xfrm>
          <a:prstGeom prst="rect">
            <a:avLst/>
          </a:prstGeom>
          <a:noFill/>
          <a:ln w="12700">
            <a:noFill/>
          </a:ln>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solidFill>
                  <a:srgbClr val="FF0000"/>
                </a:solidFill>
                <a:effectLst/>
                <a:uLnTx/>
                <a:uFillTx/>
                <a:latin typeface="Times New Roman" panose="02020603050405020304" pitchFamily="18" charset="0"/>
                <a:ea typeface="等线" panose="02010600030101010101" pitchFamily="2" charset="-122"/>
                <a:cs typeface="Times New Roman" panose="02020603050405020304" pitchFamily="18" charset="0"/>
              </a:rPr>
              <a:t>Pseudo</a:t>
            </a:r>
          </a:p>
          <a:p>
            <a:pPr marL="0" marR="0" lvl="0" indent="0" algn="ctr" defTabSz="457200" eaLnBrk="1" fontAlgn="auto" latinLnBrk="0" hangingPunct="1">
              <a:lnSpc>
                <a:spcPct val="100000"/>
              </a:lnSpc>
              <a:spcBef>
                <a:spcPts val="0"/>
              </a:spcBef>
              <a:spcAft>
                <a:spcPts val="0"/>
              </a:spcAft>
              <a:buClrTx/>
              <a:buSzTx/>
              <a:buFontTx/>
              <a:buNone/>
              <a:tabLst/>
              <a:defRPr/>
            </a:pPr>
            <a:r>
              <a:rPr lang="en-US" altLang="zh-CN" sz="1000" b="1" kern="0">
                <a:solidFill>
                  <a:srgbClr val="FF0000"/>
                </a:solidFill>
                <a:latin typeface="Times New Roman" panose="02020603050405020304" pitchFamily="18" charset="0"/>
                <a:ea typeface="等线" panose="02010600030101010101" pitchFamily="2" charset="-122"/>
                <a:cs typeface="Times New Roman" panose="02020603050405020304" pitchFamily="18" charset="0"/>
              </a:rPr>
              <a:t>Labels</a:t>
            </a:r>
            <a:endParaRPr kumimoji="0" lang="zh-CN" altLang="en-US" sz="1000" b="1" i="0" u="none" strike="noStrike" kern="0" cap="none" spc="0" normalizeH="0" baseline="0" noProof="0">
              <a:ln>
                <a:noFill/>
              </a:ln>
              <a:solidFill>
                <a:srgbClr val="FF000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83" name="图片 82">
            <a:extLst>
              <a:ext uri="{FF2B5EF4-FFF2-40B4-BE49-F238E27FC236}">
                <a16:creationId xmlns:a16="http://schemas.microsoft.com/office/drawing/2014/main" id="{A8BDFEC9-76E7-4A0C-A217-6E630591FF57}"/>
              </a:ext>
            </a:extLst>
          </p:cNvPr>
          <p:cNvPicPr>
            <a:picLocks noChangeAspect="1"/>
          </p:cNvPicPr>
          <p:nvPr/>
        </p:nvPicPr>
        <p:blipFill rotWithShape="1">
          <a:blip r:embed="rId12"/>
          <a:srcRect b="37808"/>
          <a:stretch/>
        </p:blipFill>
        <p:spPr>
          <a:xfrm>
            <a:off x="141771" y="2722575"/>
            <a:ext cx="1411648" cy="318693"/>
          </a:xfrm>
          <a:prstGeom prst="rect">
            <a:avLst/>
          </a:prstGeom>
        </p:spPr>
      </p:pic>
      <p:sp>
        <p:nvSpPr>
          <p:cNvPr id="84" name="矩形: 圆角 83">
            <a:extLst>
              <a:ext uri="{FF2B5EF4-FFF2-40B4-BE49-F238E27FC236}">
                <a16:creationId xmlns:a16="http://schemas.microsoft.com/office/drawing/2014/main" id="{012A1DC8-CB6A-4C24-AC41-149ADD2E5871}"/>
              </a:ext>
            </a:extLst>
          </p:cNvPr>
          <p:cNvSpPr/>
          <p:nvPr/>
        </p:nvSpPr>
        <p:spPr>
          <a:xfrm>
            <a:off x="2330577" y="2031457"/>
            <a:ext cx="677088" cy="311158"/>
          </a:xfrm>
          <a:prstGeom prst="roundRect">
            <a:avLst/>
          </a:prstGeom>
          <a:solidFill>
            <a:srgbClr val="ED7D31">
              <a:lumMod val="40000"/>
              <a:lumOff val="60000"/>
            </a:srgbClr>
          </a:solidFill>
          <a:ln w="12700" cap="flat" cmpd="sng" algn="ctr">
            <a:solidFill>
              <a:schemeClr val="tx1"/>
            </a:solidFill>
            <a:prstDash val="solid"/>
            <a:miter lim="800000"/>
          </a:ln>
          <a:effectLst/>
        </p:spPr>
        <p:txBody>
          <a:bodyPr rot="0" spcFirstLastPara="0" vertOverflow="overflow" horzOverflow="overflow" vert="horz" wrap="square" lIns="91439" tIns="45721" rIns="91439" bIns="45721"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9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Encoder</a:t>
            </a:r>
            <a:endParaRPr kumimoji="0" lang="zh-CN" altLang="en-US" sz="9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86" name="直接连接符 85">
            <a:extLst>
              <a:ext uri="{FF2B5EF4-FFF2-40B4-BE49-F238E27FC236}">
                <a16:creationId xmlns:a16="http://schemas.microsoft.com/office/drawing/2014/main" id="{0BBB14E8-FE64-4CF9-805E-58030FAA25F7}"/>
              </a:ext>
            </a:extLst>
          </p:cNvPr>
          <p:cNvCxnSpPr>
            <a:cxnSpLocks/>
          </p:cNvCxnSpPr>
          <p:nvPr/>
        </p:nvCxnSpPr>
        <p:spPr>
          <a:xfrm>
            <a:off x="1892547" y="2180512"/>
            <a:ext cx="405577" cy="0"/>
          </a:xfrm>
          <a:prstGeom prst="line">
            <a:avLst/>
          </a:prstGeom>
          <a:noFill/>
          <a:ln w="12700" cap="flat" cmpd="sng" algn="ctr">
            <a:solidFill>
              <a:sysClr val="windowText" lastClr="000000"/>
            </a:solidFill>
            <a:prstDash val="solid"/>
            <a:miter lim="800000"/>
            <a:headEnd type="none" w="med" len="med"/>
            <a:tailEnd type="arrow" w="med" len="med"/>
          </a:ln>
          <a:effectLst/>
        </p:spPr>
      </p:cxnSp>
      <p:sp>
        <p:nvSpPr>
          <p:cNvPr id="21" name="矩形 20">
            <a:extLst>
              <a:ext uri="{FF2B5EF4-FFF2-40B4-BE49-F238E27FC236}">
                <a16:creationId xmlns:a16="http://schemas.microsoft.com/office/drawing/2014/main" id="{9569CAFE-B88E-401A-8864-D54A39CBBFAD}"/>
              </a:ext>
            </a:extLst>
          </p:cNvPr>
          <p:cNvSpPr/>
          <p:nvPr/>
        </p:nvSpPr>
        <p:spPr>
          <a:xfrm>
            <a:off x="1252392" y="1488301"/>
            <a:ext cx="3298500" cy="969695"/>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57585550"/>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760085" cy="350520"/>
          </a:xfrm>
          <a:custGeom>
            <a:avLst/>
            <a:gdLst/>
            <a:ahLst/>
            <a:cxnLst/>
            <a:rect l="l" t="t" r="r" b="b"/>
            <a:pathLst>
              <a:path w="5760085" h="350520">
                <a:moveTo>
                  <a:pt x="0" y="350126"/>
                </a:moveTo>
                <a:lnTo>
                  <a:pt x="5759996" y="350126"/>
                </a:lnTo>
                <a:lnTo>
                  <a:pt x="5759996"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7"/>
            <a:ext cx="3168600" cy="232756"/>
          </a:xfrm>
          <a:prstGeom prst="rect">
            <a:avLst/>
          </a:prstGeom>
        </p:spPr>
        <p:txBody>
          <a:bodyPr vert="horz" wrap="square" lIns="0" tIns="17145" rIns="0" bIns="0" rtlCol="0">
            <a:spAutoFit/>
          </a:bodyPr>
          <a:lstStyle/>
          <a:p>
            <a:pPr marL="12700">
              <a:lnSpc>
                <a:spcPct val="100000"/>
              </a:lnSpc>
              <a:spcBef>
                <a:spcPts val="135"/>
              </a:spcBef>
            </a:pPr>
            <a:r>
              <a:rPr lang="en-US" sz="1400" spc="-40">
                <a:solidFill>
                  <a:srgbClr val="FFFFFF"/>
                </a:solidFill>
                <a:latin typeface="Arial"/>
                <a:cs typeface="Arial"/>
              </a:rPr>
              <a:t>Training procedure: cycle learning phase</a:t>
            </a:r>
            <a:endParaRPr sz="1400">
              <a:latin typeface="Arial"/>
              <a:cs typeface="Arial"/>
            </a:endParaRPr>
          </a:p>
        </p:txBody>
      </p:sp>
      <p:sp>
        <p:nvSpPr>
          <p:cNvPr id="12" name="object 18">
            <a:extLst>
              <a:ext uri="{FF2B5EF4-FFF2-40B4-BE49-F238E27FC236}">
                <a16:creationId xmlns:a16="http://schemas.microsoft.com/office/drawing/2014/main" id="{5D3707B0-D904-4571-9487-6ABD5AB29A2A}"/>
              </a:ext>
            </a:extLst>
          </p:cNvPr>
          <p:cNvSpPr/>
          <p:nvPr/>
        </p:nvSpPr>
        <p:spPr>
          <a:xfrm>
            <a:off x="2806699" y="3135783"/>
            <a:ext cx="2953486" cy="10223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13" name="object 16">
            <a:extLst>
              <a:ext uri="{FF2B5EF4-FFF2-40B4-BE49-F238E27FC236}">
                <a16:creationId xmlns:a16="http://schemas.microsoft.com/office/drawing/2014/main" id="{D82DE514-83B7-4F03-8EE7-49B17CD370F8}"/>
              </a:ext>
            </a:extLst>
          </p:cNvPr>
          <p:cNvSpPr/>
          <p:nvPr/>
        </p:nvSpPr>
        <p:spPr>
          <a:xfrm>
            <a:off x="0" y="3137967"/>
            <a:ext cx="2882900" cy="100051"/>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14" name="object 19">
            <a:extLst>
              <a:ext uri="{FF2B5EF4-FFF2-40B4-BE49-F238E27FC236}">
                <a16:creationId xmlns:a16="http://schemas.microsoft.com/office/drawing/2014/main" id="{F6DB9C95-6802-436A-9814-251B500467DE}"/>
              </a:ext>
            </a:extLst>
          </p:cNvPr>
          <p:cNvSpPr txBox="1">
            <a:spLocks noGrp="1"/>
          </p:cNvSpPr>
          <p:nvPr>
            <p:ph type="ftr" sz="quarter" idx="5"/>
          </p:nvPr>
        </p:nvSpPr>
        <p:spPr>
          <a:xfrm>
            <a:off x="3836755" y="3129014"/>
            <a:ext cx="1083449" cy="109004"/>
          </a:xfrm>
          <a:prstGeom prst="rect">
            <a:avLst/>
          </a:prstGeom>
        </p:spPr>
        <p:txBody>
          <a:bodyPr vert="horz" wrap="square" lIns="0" tIns="16510" rIns="0" bIns="0" rtlCol="0">
            <a:spAutoFit/>
          </a:bodyPr>
          <a:lstStyle/>
          <a:p>
            <a:pPr marL="12700">
              <a:lnSpc>
                <a:spcPct val="100000"/>
              </a:lnSpc>
              <a:spcBef>
                <a:spcPts val="130"/>
              </a:spcBef>
            </a:pPr>
            <a:r>
              <a:rPr lang="en-US" spc="-10"/>
              <a:t>Wednesday</a:t>
            </a:r>
            <a:r>
              <a:rPr spc="-10"/>
              <a:t> </a:t>
            </a:r>
            <a:r>
              <a:rPr lang="en-US" altLang="zh-CN" spc="-10"/>
              <a:t>8</a:t>
            </a:r>
            <a:r>
              <a:rPr sz="750" baseline="27777"/>
              <a:t>th </a:t>
            </a:r>
            <a:r>
              <a:rPr sz="600" spc="-10" dirty="0"/>
              <a:t>July</a:t>
            </a:r>
            <a:r>
              <a:rPr sz="600" spc="-10"/>
              <a:t>,</a:t>
            </a:r>
            <a:r>
              <a:rPr sz="600" spc="50"/>
              <a:t> </a:t>
            </a:r>
            <a:r>
              <a:rPr sz="600" spc="-20"/>
              <a:t>20</a:t>
            </a:r>
            <a:r>
              <a:rPr lang="en-US" altLang="zh-CN" sz="600" spc="-20"/>
              <a:t>20</a:t>
            </a:r>
            <a:endParaRPr sz="600"/>
          </a:p>
        </p:txBody>
      </p:sp>
      <p:sp>
        <p:nvSpPr>
          <p:cNvPr id="15" name="object 20">
            <a:extLst>
              <a:ext uri="{FF2B5EF4-FFF2-40B4-BE49-F238E27FC236}">
                <a16:creationId xmlns:a16="http://schemas.microsoft.com/office/drawing/2014/main" id="{7000568D-754F-43CA-ACE0-D2BABD52A813}"/>
              </a:ext>
            </a:extLst>
          </p:cNvPr>
          <p:cNvSpPr txBox="1">
            <a:spLocks noGrp="1"/>
          </p:cNvSpPr>
          <p:nvPr>
            <p:ph type="dt" sz="half" idx="6"/>
          </p:nvPr>
        </p:nvSpPr>
        <p:spPr>
          <a:xfrm>
            <a:off x="981303" y="3142615"/>
            <a:ext cx="965200" cy="102235"/>
          </a:xfrm>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6" name="object 22">
            <a:extLst>
              <a:ext uri="{FF2B5EF4-FFF2-40B4-BE49-F238E27FC236}">
                <a16:creationId xmlns:a16="http://schemas.microsoft.com/office/drawing/2014/main" id="{CE455B4B-517D-434D-9563-9676186ECCDB}"/>
              </a:ext>
            </a:extLst>
          </p:cNvPr>
          <p:cNvSpPr txBox="1">
            <a:spLocks noGrp="1"/>
          </p:cNvSpPr>
          <p:nvPr>
            <p:ph type="sldNum" sz="quarter" idx="7"/>
          </p:nvPr>
        </p:nvSpPr>
        <p:spPr>
          <a:xfrm>
            <a:off x="5411656" y="3135783"/>
            <a:ext cx="294004" cy="89768"/>
          </a:xfrm>
          <a:prstGeom prst="rect">
            <a:avLst/>
          </a:prstGeom>
        </p:spPr>
        <p:txBody>
          <a:bodyPr vert="horz" wrap="square" lIns="0" tIns="0" rIns="0" bIns="0" rtlCol="0">
            <a:spAutoFit/>
          </a:bodyPr>
          <a:lstStyle/>
          <a:p>
            <a:pPr marL="25400">
              <a:lnSpc>
                <a:spcPts val="675"/>
              </a:lnSpc>
            </a:pPr>
            <a:fld id="{81D60167-4931-47E6-BA6A-407CBD079E47}" type="slidenum">
              <a:rPr spc="-20" dirty="0"/>
              <a:t>16</a:t>
            </a:fld>
            <a:r>
              <a:rPr spc="-20" dirty="0"/>
              <a:t> </a:t>
            </a:r>
            <a:r>
              <a:rPr spc="150"/>
              <a:t>/</a:t>
            </a:r>
            <a:r>
              <a:rPr spc="40"/>
              <a:t> </a:t>
            </a:r>
            <a:r>
              <a:rPr lang="en-US" altLang="zh-CN" spc="-20"/>
              <a:t>32</a:t>
            </a:r>
            <a:endParaRPr spc="-20" dirty="0"/>
          </a:p>
        </p:txBody>
      </p:sp>
      <p:sp>
        <p:nvSpPr>
          <p:cNvPr id="10" name="矩形 9">
            <a:extLst>
              <a:ext uri="{FF2B5EF4-FFF2-40B4-BE49-F238E27FC236}">
                <a16:creationId xmlns:a16="http://schemas.microsoft.com/office/drawing/2014/main" id="{50E9EFD3-2CA9-4AAB-B76D-C87967F1C255}"/>
              </a:ext>
            </a:extLst>
          </p:cNvPr>
          <p:cNvSpPr/>
          <p:nvPr/>
        </p:nvSpPr>
        <p:spPr>
          <a:xfrm>
            <a:off x="34844" y="437852"/>
            <a:ext cx="5438847" cy="276999"/>
          </a:xfrm>
          <a:prstGeom prst="rect">
            <a:avLst/>
          </a:prstGeom>
        </p:spPr>
        <p:txBody>
          <a:bodyPr wrap="square">
            <a:spAutoFit/>
          </a:bodyPr>
          <a:lstStyle/>
          <a:p>
            <a:pPr marL="628650" lvl="1" indent="-171450">
              <a:buFont typeface="Arial" panose="020B0604020202020204" pitchFamily="34" charset="0"/>
              <a:buChar char="•"/>
            </a:pPr>
            <a:r>
              <a:rPr lang="en-US" altLang="zh-CN" sz="1200" b="1">
                <a:solidFill>
                  <a:prstClr val="black"/>
                </a:solidFill>
                <a:latin typeface="Times New Roman" panose="02020603050405020304" pitchFamily="18" charset="0"/>
                <a:cs typeface="Times New Roman" panose="02020603050405020304" pitchFamily="18" charset="0"/>
              </a:rPr>
              <a:t>D</a:t>
            </a:r>
            <a:r>
              <a:rPr lang="en-US" altLang="zh-CN" sz="1200">
                <a:solidFill>
                  <a:prstClr val="black"/>
                </a:solidFill>
                <a:latin typeface="Times New Roman" panose="02020603050405020304" pitchFamily="18" charset="0"/>
                <a:cs typeface="Times New Roman" panose="02020603050405020304" pitchFamily="18" charset="0"/>
              </a:rPr>
              <a:t>ual </a:t>
            </a:r>
            <a:r>
              <a:rPr lang="en-US" altLang="zh-CN" sz="1200" b="1">
                <a:solidFill>
                  <a:prstClr val="black"/>
                </a:solidFill>
                <a:latin typeface="Times New Roman" panose="02020603050405020304" pitchFamily="18" charset="0"/>
                <a:cs typeface="Times New Roman" panose="02020603050405020304" pitchFamily="18" charset="0"/>
              </a:rPr>
              <a:t>R</a:t>
            </a:r>
            <a:r>
              <a:rPr lang="en-US" altLang="zh-CN" sz="1200">
                <a:solidFill>
                  <a:prstClr val="black"/>
                </a:solidFill>
                <a:latin typeface="Times New Roman" panose="02020603050405020304" pitchFamily="18" charset="0"/>
                <a:cs typeface="Times New Roman" panose="02020603050405020304" pitchFamily="18" charset="0"/>
              </a:rPr>
              <a:t>einforcement </a:t>
            </a:r>
            <a:r>
              <a:rPr lang="en-US" altLang="zh-CN" sz="1200" b="1">
                <a:solidFill>
                  <a:prstClr val="black"/>
                </a:solidFill>
                <a:latin typeface="Times New Roman" panose="02020603050405020304" pitchFamily="18" charset="0"/>
                <a:cs typeface="Times New Roman" panose="02020603050405020304" pitchFamily="18" charset="0"/>
              </a:rPr>
              <a:t>L</a:t>
            </a:r>
            <a:r>
              <a:rPr lang="en-US" altLang="zh-CN" sz="1200">
                <a:solidFill>
                  <a:prstClr val="black"/>
                </a:solidFill>
                <a:latin typeface="Times New Roman" panose="02020603050405020304" pitchFamily="18" charset="0"/>
                <a:cs typeface="Times New Roman" panose="02020603050405020304" pitchFamily="18" charset="0"/>
              </a:rPr>
              <a:t>earning (DRL): optimize through policy gradient</a:t>
            </a:r>
          </a:p>
        </p:txBody>
      </p:sp>
      <p:sp>
        <p:nvSpPr>
          <p:cNvPr id="68" name="矩形 67">
            <a:extLst>
              <a:ext uri="{FF2B5EF4-FFF2-40B4-BE49-F238E27FC236}">
                <a16:creationId xmlns:a16="http://schemas.microsoft.com/office/drawing/2014/main" id="{E9260080-8EF8-4B8D-A2DC-5657FD43EACC}"/>
              </a:ext>
            </a:extLst>
          </p:cNvPr>
          <p:cNvSpPr/>
          <p:nvPr/>
        </p:nvSpPr>
        <p:spPr>
          <a:xfrm>
            <a:off x="3837780" y="1288302"/>
            <a:ext cx="511237" cy="957591"/>
          </a:xfrm>
          <a:prstGeom prst="rect">
            <a:avLst/>
          </a:prstGeom>
          <a:solidFill>
            <a:srgbClr val="E7E6E6"/>
          </a:solidFill>
          <a:ln w="12700" cap="flat" cmpd="sng" algn="ctr">
            <a:solidFill>
              <a:sysClr val="windowText" lastClr="000000">
                <a:lumMod val="65000"/>
                <a:lumOff val="35000"/>
              </a:sysClr>
            </a:solidFill>
            <a:prstDash val="dashDot"/>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7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9" name="箭头: 下 68">
            <a:extLst>
              <a:ext uri="{FF2B5EF4-FFF2-40B4-BE49-F238E27FC236}">
                <a16:creationId xmlns:a16="http://schemas.microsoft.com/office/drawing/2014/main" id="{12AD0732-D09B-4F80-8512-2AF420F36282}"/>
              </a:ext>
            </a:extLst>
          </p:cNvPr>
          <p:cNvSpPr/>
          <p:nvPr/>
        </p:nvSpPr>
        <p:spPr>
          <a:xfrm rot="16200000">
            <a:off x="4366510" y="1685216"/>
            <a:ext cx="145206" cy="180190"/>
          </a:xfrm>
          <a:prstGeom prst="downArrow">
            <a:avLst/>
          </a:prstGeom>
          <a:solidFill>
            <a:srgbClr val="E7E6E6">
              <a:lumMod val="75000"/>
            </a:srgbClr>
          </a:solidFill>
          <a:ln w="9525" cap="flat" cmpd="sng" algn="ctr">
            <a:solidFill>
              <a:schemeClr val="tx1"/>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7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70" name="直接箭头连接符 69">
            <a:extLst>
              <a:ext uri="{FF2B5EF4-FFF2-40B4-BE49-F238E27FC236}">
                <a16:creationId xmlns:a16="http://schemas.microsoft.com/office/drawing/2014/main" id="{D2FEFB17-D2AD-4E57-8960-ACB2EC15A9FC}"/>
              </a:ext>
            </a:extLst>
          </p:cNvPr>
          <p:cNvCxnSpPr>
            <a:cxnSpLocks/>
          </p:cNvCxnSpPr>
          <p:nvPr/>
        </p:nvCxnSpPr>
        <p:spPr>
          <a:xfrm>
            <a:off x="4087639" y="2130014"/>
            <a:ext cx="0" cy="307998"/>
          </a:xfrm>
          <a:prstGeom prst="straightConnector1">
            <a:avLst/>
          </a:prstGeom>
          <a:noFill/>
          <a:ln w="12700" cap="flat" cmpd="sng" algn="ctr">
            <a:solidFill>
              <a:sysClr val="windowText" lastClr="000000"/>
            </a:solidFill>
            <a:prstDash val="sysDot"/>
            <a:miter lim="800000"/>
            <a:headEnd type="none" w="med" len="med"/>
            <a:tailEnd type="arrow" w="med" len="med"/>
          </a:ln>
          <a:effectLst/>
        </p:spPr>
      </p:cxnSp>
      <p:cxnSp>
        <p:nvCxnSpPr>
          <p:cNvPr id="71" name="直接箭头连接符 70">
            <a:extLst>
              <a:ext uri="{FF2B5EF4-FFF2-40B4-BE49-F238E27FC236}">
                <a16:creationId xmlns:a16="http://schemas.microsoft.com/office/drawing/2014/main" id="{469BC407-0E7D-4C3B-8E31-1620592684AF}"/>
              </a:ext>
            </a:extLst>
          </p:cNvPr>
          <p:cNvCxnSpPr>
            <a:cxnSpLocks/>
          </p:cNvCxnSpPr>
          <p:nvPr/>
        </p:nvCxnSpPr>
        <p:spPr>
          <a:xfrm flipV="1">
            <a:off x="4088396" y="1117928"/>
            <a:ext cx="0" cy="303245"/>
          </a:xfrm>
          <a:prstGeom prst="straightConnector1">
            <a:avLst/>
          </a:prstGeom>
          <a:noFill/>
          <a:ln w="12700" cap="flat" cmpd="sng" algn="ctr">
            <a:solidFill>
              <a:sysClr val="windowText" lastClr="000000"/>
            </a:solidFill>
            <a:prstDash val="sysDot"/>
            <a:miter lim="800000"/>
            <a:headEnd type="none" w="med" len="med"/>
            <a:tailEnd type="arrow" w="med" len="med"/>
          </a:ln>
          <a:effectLst/>
        </p:spPr>
      </p:cxnSp>
      <p:sp>
        <p:nvSpPr>
          <p:cNvPr id="74" name="任意多边形: 形状 73">
            <a:extLst>
              <a:ext uri="{FF2B5EF4-FFF2-40B4-BE49-F238E27FC236}">
                <a16:creationId xmlns:a16="http://schemas.microsoft.com/office/drawing/2014/main" id="{31382AA6-555D-493F-A9D5-A72973EBF7E1}"/>
              </a:ext>
            </a:extLst>
          </p:cNvPr>
          <p:cNvSpPr/>
          <p:nvPr/>
        </p:nvSpPr>
        <p:spPr>
          <a:xfrm>
            <a:off x="3044183" y="1987832"/>
            <a:ext cx="515099" cy="39567"/>
          </a:xfrm>
          <a:custGeom>
            <a:avLst/>
            <a:gdLst>
              <a:gd name="connsiteX0" fmla="*/ 0 w 1224280"/>
              <a:gd name="connsiteY0" fmla="*/ 149861 h 152401"/>
              <a:gd name="connsiteX1" fmla="*/ 152400 w 1224280"/>
              <a:gd name="connsiteY1" fmla="*/ 1 h 152401"/>
              <a:gd name="connsiteX2" fmla="*/ 307340 w 1224280"/>
              <a:gd name="connsiteY2" fmla="*/ 152401 h 152401"/>
              <a:gd name="connsiteX3" fmla="*/ 459740 w 1224280"/>
              <a:gd name="connsiteY3" fmla="*/ 1 h 152401"/>
              <a:gd name="connsiteX4" fmla="*/ 612140 w 1224280"/>
              <a:gd name="connsiteY4" fmla="*/ 149861 h 152401"/>
              <a:gd name="connsiteX5" fmla="*/ 767080 w 1224280"/>
              <a:gd name="connsiteY5" fmla="*/ 1 h 152401"/>
              <a:gd name="connsiteX6" fmla="*/ 916940 w 1224280"/>
              <a:gd name="connsiteY6" fmla="*/ 152401 h 152401"/>
              <a:gd name="connsiteX7" fmla="*/ 1071880 w 1224280"/>
              <a:gd name="connsiteY7" fmla="*/ 1 h 152401"/>
              <a:gd name="connsiteX8" fmla="*/ 1224280 w 1224280"/>
              <a:gd name="connsiteY8" fmla="*/ 152401 h 152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4280" h="152401">
                <a:moveTo>
                  <a:pt x="0" y="149861"/>
                </a:moveTo>
                <a:cubicBezTo>
                  <a:pt x="50588" y="74719"/>
                  <a:pt x="101177" y="-422"/>
                  <a:pt x="152400" y="1"/>
                </a:cubicBezTo>
                <a:cubicBezTo>
                  <a:pt x="203623" y="424"/>
                  <a:pt x="256117" y="152401"/>
                  <a:pt x="307340" y="152401"/>
                </a:cubicBezTo>
                <a:cubicBezTo>
                  <a:pt x="358563" y="152401"/>
                  <a:pt x="408940" y="424"/>
                  <a:pt x="459740" y="1"/>
                </a:cubicBezTo>
                <a:cubicBezTo>
                  <a:pt x="510540" y="-422"/>
                  <a:pt x="560917" y="149861"/>
                  <a:pt x="612140" y="149861"/>
                </a:cubicBezTo>
                <a:cubicBezTo>
                  <a:pt x="663363" y="149861"/>
                  <a:pt x="716280" y="-422"/>
                  <a:pt x="767080" y="1"/>
                </a:cubicBezTo>
                <a:cubicBezTo>
                  <a:pt x="817880" y="424"/>
                  <a:pt x="866140" y="152401"/>
                  <a:pt x="916940" y="152401"/>
                </a:cubicBezTo>
                <a:cubicBezTo>
                  <a:pt x="967740" y="152401"/>
                  <a:pt x="1020657" y="1"/>
                  <a:pt x="1071880" y="1"/>
                </a:cubicBezTo>
                <a:cubicBezTo>
                  <a:pt x="1123103" y="1"/>
                  <a:pt x="1173691" y="76201"/>
                  <a:pt x="1224280" y="152401"/>
                </a:cubicBezTo>
              </a:path>
            </a:pathLst>
          </a:custGeom>
          <a:no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7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75" name="任意多边形: 形状 74">
            <a:extLst>
              <a:ext uri="{FF2B5EF4-FFF2-40B4-BE49-F238E27FC236}">
                <a16:creationId xmlns:a16="http://schemas.microsoft.com/office/drawing/2014/main" id="{8846AE1F-D7EA-472F-8DB0-BE60BDEC59C3}"/>
              </a:ext>
            </a:extLst>
          </p:cNvPr>
          <p:cNvSpPr/>
          <p:nvPr/>
        </p:nvSpPr>
        <p:spPr>
          <a:xfrm>
            <a:off x="3044183" y="1520002"/>
            <a:ext cx="515108" cy="43562"/>
          </a:xfrm>
          <a:custGeom>
            <a:avLst/>
            <a:gdLst>
              <a:gd name="connsiteX0" fmla="*/ 0 w 1224280"/>
              <a:gd name="connsiteY0" fmla="*/ 149861 h 152401"/>
              <a:gd name="connsiteX1" fmla="*/ 152400 w 1224280"/>
              <a:gd name="connsiteY1" fmla="*/ 1 h 152401"/>
              <a:gd name="connsiteX2" fmla="*/ 307340 w 1224280"/>
              <a:gd name="connsiteY2" fmla="*/ 152401 h 152401"/>
              <a:gd name="connsiteX3" fmla="*/ 459740 w 1224280"/>
              <a:gd name="connsiteY3" fmla="*/ 1 h 152401"/>
              <a:gd name="connsiteX4" fmla="*/ 612140 w 1224280"/>
              <a:gd name="connsiteY4" fmla="*/ 149861 h 152401"/>
              <a:gd name="connsiteX5" fmla="*/ 767080 w 1224280"/>
              <a:gd name="connsiteY5" fmla="*/ 1 h 152401"/>
              <a:gd name="connsiteX6" fmla="*/ 916940 w 1224280"/>
              <a:gd name="connsiteY6" fmla="*/ 152401 h 152401"/>
              <a:gd name="connsiteX7" fmla="*/ 1071880 w 1224280"/>
              <a:gd name="connsiteY7" fmla="*/ 1 h 152401"/>
              <a:gd name="connsiteX8" fmla="*/ 1224280 w 1224280"/>
              <a:gd name="connsiteY8" fmla="*/ 152401 h 152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4280" h="152401">
                <a:moveTo>
                  <a:pt x="0" y="149861"/>
                </a:moveTo>
                <a:cubicBezTo>
                  <a:pt x="50588" y="74719"/>
                  <a:pt x="101177" y="-422"/>
                  <a:pt x="152400" y="1"/>
                </a:cubicBezTo>
                <a:cubicBezTo>
                  <a:pt x="203623" y="424"/>
                  <a:pt x="256117" y="152401"/>
                  <a:pt x="307340" y="152401"/>
                </a:cubicBezTo>
                <a:cubicBezTo>
                  <a:pt x="358563" y="152401"/>
                  <a:pt x="408940" y="424"/>
                  <a:pt x="459740" y="1"/>
                </a:cubicBezTo>
                <a:cubicBezTo>
                  <a:pt x="510540" y="-422"/>
                  <a:pt x="560917" y="149861"/>
                  <a:pt x="612140" y="149861"/>
                </a:cubicBezTo>
                <a:cubicBezTo>
                  <a:pt x="663363" y="149861"/>
                  <a:pt x="716280" y="-422"/>
                  <a:pt x="767080" y="1"/>
                </a:cubicBezTo>
                <a:cubicBezTo>
                  <a:pt x="817880" y="424"/>
                  <a:pt x="866140" y="152401"/>
                  <a:pt x="916940" y="152401"/>
                </a:cubicBezTo>
                <a:cubicBezTo>
                  <a:pt x="967740" y="152401"/>
                  <a:pt x="1020657" y="1"/>
                  <a:pt x="1071880" y="1"/>
                </a:cubicBezTo>
                <a:cubicBezTo>
                  <a:pt x="1123103" y="1"/>
                  <a:pt x="1173691" y="76201"/>
                  <a:pt x="1224280" y="152401"/>
                </a:cubicBezTo>
              </a:path>
            </a:pathLst>
          </a:custGeom>
          <a:no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7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76" name="直接连接符 75">
            <a:extLst>
              <a:ext uri="{FF2B5EF4-FFF2-40B4-BE49-F238E27FC236}">
                <a16:creationId xmlns:a16="http://schemas.microsoft.com/office/drawing/2014/main" id="{34DCC3C3-742A-4EAE-97C9-194C7F38587E}"/>
              </a:ext>
            </a:extLst>
          </p:cNvPr>
          <p:cNvCxnSpPr>
            <a:cxnSpLocks/>
          </p:cNvCxnSpPr>
          <p:nvPr/>
        </p:nvCxnSpPr>
        <p:spPr>
          <a:xfrm>
            <a:off x="1178444" y="2079329"/>
            <a:ext cx="257404" cy="0"/>
          </a:xfrm>
          <a:prstGeom prst="line">
            <a:avLst/>
          </a:prstGeom>
          <a:noFill/>
          <a:ln w="12700" cap="flat" cmpd="sng" algn="ctr">
            <a:solidFill>
              <a:sysClr val="windowText" lastClr="000000"/>
            </a:solidFill>
            <a:prstDash val="solid"/>
            <a:miter lim="800000"/>
            <a:headEnd type="none" w="med" len="med"/>
            <a:tailEnd type="arrow" w="med" len="med"/>
          </a:ln>
          <a:effectLst/>
        </p:spPr>
      </p:cxnSp>
      <p:sp>
        <p:nvSpPr>
          <p:cNvPr id="77" name="矩形: 圆角 76">
            <a:extLst>
              <a:ext uri="{FF2B5EF4-FFF2-40B4-BE49-F238E27FC236}">
                <a16:creationId xmlns:a16="http://schemas.microsoft.com/office/drawing/2014/main" id="{C9FF9D6A-2B29-47C2-8CAE-42EE53E4F6E3}"/>
              </a:ext>
            </a:extLst>
          </p:cNvPr>
          <p:cNvSpPr/>
          <p:nvPr/>
        </p:nvSpPr>
        <p:spPr>
          <a:xfrm>
            <a:off x="1441450" y="1304119"/>
            <a:ext cx="637783" cy="295097"/>
          </a:xfrm>
          <a:prstGeom prst="roundRect">
            <a:avLst/>
          </a:prstGeom>
          <a:solidFill>
            <a:srgbClr val="ED7D31">
              <a:lumMod val="40000"/>
              <a:lumOff val="60000"/>
            </a:srgbClr>
          </a:solidFill>
          <a:ln w="12700" cap="flat" cmpd="sng" algn="ctr">
            <a:solidFill>
              <a:schemeClr val="tx1"/>
            </a:solidFill>
            <a:prstDash val="solid"/>
            <a:miter lim="800000"/>
          </a:ln>
          <a:effectLst/>
        </p:spPr>
        <p:txBody>
          <a:bodyPr rot="0" spcFirstLastPara="0" vertOverflow="overflow" horzOverflow="overflow" vert="horz" wrap="square" lIns="91439" tIns="45721" rIns="91439" bIns="45721"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9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Encoder</a:t>
            </a:r>
            <a:endParaRPr kumimoji="0" lang="zh-CN" altLang="en-US" sz="9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1" name="文本框 80">
                <a:extLst>
                  <a:ext uri="{FF2B5EF4-FFF2-40B4-BE49-F238E27FC236}">
                    <a16:creationId xmlns:a16="http://schemas.microsoft.com/office/drawing/2014/main" id="{9984E440-70EE-4AC9-863B-347B37D0902F}"/>
                  </a:ext>
                </a:extLst>
              </p:cNvPr>
              <p:cNvSpPr txBox="1"/>
              <p:nvPr/>
            </p:nvSpPr>
            <p:spPr>
              <a:xfrm>
                <a:off x="934097" y="1956218"/>
                <a:ext cx="279812" cy="246221"/>
              </a:xfrm>
              <a:prstGeom prst="rect">
                <a:avLst/>
              </a:prstGeom>
              <a:noFill/>
              <a:ln w="12700">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0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𝒛</m:t>
                      </m:r>
                    </m:oMath>
                  </m:oMathPara>
                </a14:m>
                <a:endParaRPr kumimoji="0" lang="zh-CN" altLang="en-US" sz="10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81" name="文本框 80">
                <a:extLst>
                  <a:ext uri="{FF2B5EF4-FFF2-40B4-BE49-F238E27FC236}">
                    <a16:creationId xmlns:a16="http://schemas.microsoft.com/office/drawing/2014/main" id="{9984E440-70EE-4AC9-863B-347B37D0902F}"/>
                  </a:ext>
                </a:extLst>
              </p:cNvPr>
              <p:cNvSpPr txBox="1">
                <a:spLocks noRot="1" noChangeAspect="1" noMove="1" noResize="1" noEditPoints="1" noAdjustHandles="1" noChangeArrowheads="1" noChangeShapeType="1" noTextEdit="1"/>
              </p:cNvSpPr>
              <p:nvPr/>
            </p:nvSpPr>
            <p:spPr>
              <a:xfrm>
                <a:off x="934097" y="1956218"/>
                <a:ext cx="279812" cy="246221"/>
              </a:xfrm>
              <a:prstGeom prst="rect">
                <a:avLst/>
              </a:prstGeom>
              <a:blipFill>
                <a:blip r:embed="rId3"/>
                <a:stretch>
                  <a:fillRect/>
                </a:stretch>
              </a:blipFill>
              <a:ln w="1270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文本框 81">
                <a:extLst>
                  <a:ext uri="{FF2B5EF4-FFF2-40B4-BE49-F238E27FC236}">
                    <a16:creationId xmlns:a16="http://schemas.microsoft.com/office/drawing/2014/main" id="{EA322A98-DC6A-4120-AA29-28D8FB8AECE8}"/>
                  </a:ext>
                </a:extLst>
              </p:cNvPr>
              <p:cNvSpPr txBox="1"/>
              <p:nvPr/>
            </p:nvSpPr>
            <p:spPr>
              <a:xfrm>
                <a:off x="934097" y="1323680"/>
                <a:ext cx="279812" cy="246221"/>
              </a:xfrm>
              <a:prstGeom prst="rect">
                <a:avLst/>
              </a:prstGeom>
              <a:noFill/>
              <a:ln w="12700">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0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𝒙</m:t>
                      </m:r>
                    </m:oMath>
                  </m:oMathPara>
                </a14:m>
                <a:endParaRPr kumimoji="0" lang="zh-CN" altLang="en-US" sz="10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82" name="文本框 81">
                <a:extLst>
                  <a:ext uri="{FF2B5EF4-FFF2-40B4-BE49-F238E27FC236}">
                    <a16:creationId xmlns:a16="http://schemas.microsoft.com/office/drawing/2014/main" id="{EA322A98-DC6A-4120-AA29-28D8FB8AECE8}"/>
                  </a:ext>
                </a:extLst>
              </p:cNvPr>
              <p:cNvSpPr txBox="1">
                <a:spLocks noRot="1" noChangeAspect="1" noMove="1" noResize="1" noEditPoints="1" noAdjustHandles="1" noChangeArrowheads="1" noChangeShapeType="1" noTextEdit="1"/>
              </p:cNvSpPr>
              <p:nvPr/>
            </p:nvSpPr>
            <p:spPr>
              <a:xfrm>
                <a:off x="934097" y="1323680"/>
                <a:ext cx="279812" cy="246221"/>
              </a:xfrm>
              <a:prstGeom prst="rect">
                <a:avLst/>
              </a:prstGeom>
              <a:blipFill>
                <a:blip r:embed="rId4"/>
                <a:stretch>
                  <a:fillRect/>
                </a:stretch>
              </a:blipFill>
              <a:ln w="12700">
                <a:noFill/>
              </a:ln>
            </p:spPr>
            <p:txBody>
              <a:bodyPr/>
              <a:lstStyle/>
              <a:p>
                <a:r>
                  <a:rPr lang="zh-CN" altLang="en-US">
                    <a:noFill/>
                  </a:rPr>
                  <a:t> </a:t>
                </a:r>
              </a:p>
            </p:txBody>
          </p:sp>
        </mc:Fallback>
      </mc:AlternateContent>
      <p:cxnSp>
        <p:nvCxnSpPr>
          <p:cNvPr id="84" name="直接箭头连接符 83">
            <a:extLst>
              <a:ext uri="{FF2B5EF4-FFF2-40B4-BE49-F238E27FC236}">
                <a16:creationId xmlns:a16="http://schemas.microsoft.com/office/drawing/2014/main" id="{382FE4F5-E675-4C8B-B67F-40D667F19053}"/>
              </a:ext>
            </a:extLst>
          </p:cNvPr>
          <p:cNvCxnSpPr>
            <a:cxnSpLocks/>
          </p:cNvCxnSpPr>
          <p:nvPr/>
        </p:nvCxnSpPr>
        <p:spPr>
          <a:xfrm>
            <a:off x="2073391" y="2079329"/>
            <a:ext cx="176566" cy="0"/>
          </a:xfrm>
          <a:prstGeom prst="straightConnector1">
            <a:avLst/>
          </a:prstGeom>
          <a:noFill/>
          <a:ln w="12700" cap="flat" cmpd="sng" algn="ctr">
            <a:solidFill>
              <a:sysClr val="windowText" lastClr="000000"/>
            </a:solidFill>
            <a:prstDash val="solid"/>
            <a:miter lim="800000"/>
            <a:headEnd type="none" w="med" len="med"/>
            <a:tailEnd type="arrow" w="med" len="med"/>
          </a:ln>
          <a:effectLst/>
        </p:spPr>
      </p:cxnSp>
      <p:cxnSp>
        <p:nvCxnSpPr>
          <p:cNvPr id="85" name="直接箭头连接符 84">
            <a:extLst>
              <a:ext uri="{FF2B5EF4-FFF2-40B4-BE49-F238E27FC236}">
                <a16:creationId xmlns:a16="http://schemas.microsoft.com/office/drawing/2014/main" id="{5976DF43-CCCF-49D7-8FA9-85E25FF24744}"/>
              </a:ext>
            </a:extLst>
          </p:cNvPr>
          <p:cNvCxnSpPr>
            <a:cxnSpLocks/>
          </p:cNvCxnSpPr>
          <p:nvPr/>
        </p:nvCxnSpPr>
        <p:spPr>
          <a:xfrm>
            <a:off x="2073391" y="1454866"/>
            <a:ext cx="176566" cy="0"/>
          </a:xfrm>
          <a:prstGeom prst="straightConnector1">
            <a:avLst/>
          </a:prstGeom>
          <a:noFill/>
          <a:ln w="12700" cap="flat" cmpd="sng" algn="ctr">
            <a:solidFill>
              <a:sysClr val="windowText" lastClr="000000"/>
            </a:solidFill>
            <a:prstDash val="solid"/>
            <a:miter lim="800000"/>
            <a:headEnd type="none" w="med" len="med"/>
            <a:tailEnd type="arrow" w="med" len="med"/>
          </a:ln>
          <a:effectLst/>
        </p:spPr>
      </p:cxnSp>
      <mc:AlternateContent xmlns:mc="http://schemas.openxmlformats.org/markup-compatibility/2006" xmlns:a14="http://schemas.microsoft.com/office/drawing/2010/main">
        <mc:Choice Requires="a14">
          <p:sp>
            <p:nvSpPr>
              <p:cNvPr id="86" name="矩形: 圆角 85">
                <a:extLst>
                  <a:ext uri="{FF2B5EF4-FFF2-40B4-BE49-F238E27FC236}">
                    <a16:creationId xmlns:a16="http://schemas.microsoft.com/office/drawing/2014/main" id="{4157D33A-6E36-4E8A-9000-E3D1143B46B5}"/>
                  </a:ext>
                </a:extLst>
              </p:cNvPr>
              <p:cNvSpPr/>
              <p:nvPr/>
            </p:nvSpPr>
            <p:spPr>
              <a:xfrm>
                <a:off x="2254449" y="1288302"/>
                <a:ext cx="789738" cy="333128"/>
              </a:xfrm>
              <a:prstGeom prst="roundRect">
                <a:avLst/>
              </a:prstGeom>
              <a:solidFill>
                <a:srgbClr val="FFC000">
                  <a:lumMod val="40000"/>
                  <a:lumOff val="60000"/>
                </a:srgbClr>
              </a:solidFill>
              <a:ln w="12700" cap="flat" cmpd="sng" algn="ctr">
                <a:solidFill>
                  <a:schemeClr val="tx1"/>
                </a:solidFill>
                <a:prstDash val="solid"/>
                <a:miter lim="800000"/>
              </a:ln>
              <a:effectLst/>
            </p:spPr>
            <p:txBody>
              <a:bodyPr rot="0" spcFirstLastPara="0" vertOverflow="overflow" horzOverflow="overflow" vert="horz" wrap="square" lIns="91439" tIns="45721" rIns="91439" bIns="45721"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9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Decoder</a:t>
                </a:r>
                <a:r>
                  <a:rPr kumimoji="0" lang="en-US" altLang="zh-CN" sz="8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14:m>
                  <m:oMath xmlns:m="http://schemas.openxmlformats.org/officeDocument/2006/math">
                    <m:sSub>
                      <m:sSubPr>
                        <m:ctrlPr>
                          <a:rPr kumimoji="0" lang="en-US" altLang="zh-CN" sz="9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n-US" altLang="zh-CN" sz="9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𝑫</m:t>
                        </m:r>
                      </m:e>
                      <m:sub>
                        <m:r>
                          <a:rPr kumimoji="0" lang="en-US" altLang="zh-CN" sz="9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𝒛</m:t>
                        </m:r>
                      </m:sub>
                    </m:sSub>
                  </m:oMath>
                </a14:m>
                <a:endParaRPr kumimoji="0" lang="zh-CN" altLang="en-US" sz="8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86" name="矩形: 圆角 85">
                <a:extLst>
                  <a:ext uri="{FF2B5EF4-FFF2-40B4-BE49-F238E27FC236}">
                    <a16:creationId xmlns:a16="http://schemas.microsoft.com/office/drawing/2014/main" id="{4157D33A-6E36-4E8A-9000-E3D1143B46B5}"/>
                  </a:ext>
                </a:extLst>
              </p:cNvPr>
              <p:cNvSpPr>
                <a:spLocks noRot="1" noChangeAspect="1" noMove="1" noResize="1" noEditPoints="1" noAdjustHandles="1" noChangeArrowheads="1" noChangeShapeType="1" noTextEdit="1"/>
              </p:cNvSpPr>
              <p:nvPr/>
            </p:nvSpPr>
            <p:spPr>
              <a:xfrm>
                <a:off x="2254449" y="1288302"/>
                <a:ext cx="789738" cy="333128"/>
              </a:xfrm>
              <a:prstGeom prst="roundRect">
                <a:avLst/>
              </a:prstGeom>
              <a:blipFill>
                <a:blip r:embed="rId5"/>
                <a:stretch>
                  <a:fillRect/>
                </a:stretch>
              </a:blipFill>
              <a:ln w="12700" cap="flat" cmpd="sng" algn="ctr">
                <a:solidFill>
                  <a:schemeClr val="tx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矩形: 圆角 86">
                <a:extLst>
                  <a:ext uri="{FF2B5EF4-FFF2-40B4-BE49-F238E27FC236}">
                    <a16:creationId xmlns:a16="http://schemas.microsoft.com/office/drawing/2014/main" id="{D1C6FD32-1DA5-4B16-B9D1-ACB6E25CBAF1}"/>
                  </a:ext>
                </a:extLst>
              </p:cNvPr>
              <p:cNvSpPr/>
              <p:nvPr/>
            </p:nvSpPr>
            <p:spPr>
              <a:xfrm>
                <a:off x="2254449" y="1912765"/>
                <a:ext cx="789735" cy="333128"/>
              </a:xfrm>
              <a:prstGeom prst="roundRect">
                <a:avLst/>
              </a:prstGeom>
              <a:solidFill>
                <a:srgbClr val="5B9BD5">
                  <a:lumMod val="40000"/>
                  <a:lumOff val="60000"/>
                </a:srgbClr>
              </a:solidFill>
              <a:ln w="12700" cap="flat" cmpd="sng" algn="ctr">
                <a:solidFill>
                  <a:schemeClr val="tx1"/>
                </a:solidFill>
                <a:prstDash val="solid"/>
                <a:miter lim="800000"/>
              </a:ln>
              <a:effectLst/>
            </p:spPr>
            <p:txBody>
              <a:bodyPr rot="0" spcFirstLastPara="0" vertOverflow="overflow" horzOverflow="overflow" vert="horz" wrap="square" lIns="91439" tIns="45721" rIns="91439" bIns="45721"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9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Decoder </a:t>
                </a:r>
                <a14:m>
                  <m:oMath xmlns:m="http://schemas.openxmlformats.org/officeDocument/2006/math">
                    <m:sSub>
                      <m:sSubPr>
                        <m:ctrlPr>
                          <a:rPr kumimoji="0" lang="en-US" altLang="zh-CN" sz="9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n-US" altLang="zh-CN" sz="9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𝑫</m:t>
                        </m:r>
                      </m:e>
                      <m:sub>
                        <m:r>
                          <a:rPr kumimoji="0" lang="en-US" altLang="zh-CN" sz="9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𝒙</m:t>
                        </m:r>
                      </m:sub>
                    </m:sSub>
                  </m:oMath>
                </a14:m>
                <a:endParaRPr kumimoji="0" lang="zh-CN" altLang="en-US" sz="9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87" name="矩形: 圆角 86">
                <a:extLst>
                  <a:ext uri="{FF2B5EF4-FFF2-40B4-BE49-F238E27FC236}">
                    <a16:creationId xmlns:a16="http://schemas.microsoft.com/office/drawing/2014/main" id="{D1C6FD32-1DA5-4B16-B9D1-ACB6E25CBAF1}"/>
                  </a:ext>
                </a:extLst>
              </p:cNvPr>
              <p:cNvSpPr>
                <a:spLocks noRot="1" noChangeAspect="1" noMove="1" noResize="1" noEditPoints="1" noAdjustHandles="1" noChangeArrowheads="1" noChangeShapeType="1" noTextEdit="1"/>
              </p:cNvSpPr>
              <p:nvPr/>
            </p:nvSpPr>
            <p:spPr>
              <a:xfrm>
                <a:off x="2254449" y="1912765"/>
                <a:ext cx="789735" cy="333128"/>
              </a:xfrm>
              <a:prstGeom prst="roundRect">
                <a:avLst/>
              </a:prstGeom>
              <a:blipFill>
                <a:blip r:embed="rId6"/>
                <a:stretch>
                  <a:fillRect/>
                </a:stretch>
              </a:blipFill>
              <a:ln w="12700" cap="flat" cmpd="sng" algn="ctr">
                <a:solidFill>
                  <a:schemeClr val="tx1"/>
                </a:solidFill>
                <a:prstDash val="solid"/>
                <a:miter lim="800000"/>
              </a:ln>
              <a:effectLst/>
            </p:spPr>
            <p:txBody>
              <a:bodyPr/>
              <a:lstStyle/>
              <a:p>
                <a:r>
                  <a:rPr lang="zh-CN" altLang="en-US">
                    <a:noFill/>
                  </a:rPr>
                  <a:t> </a:t>
                </a:r>
              </a:p>
            </p:txBody>
          </p:sp>
        </mc:Fallback>
      </mc:AlternateContent>
      <p:sp>
        <p:nvSpPr>
          <p:cNvPr id="88" name="文本框 87">
            <a:extLst>
              <a:ext uri="{FF2B5EF4-FFF2-40B4-BE49-F238E27FC236}">
                <a16:creationId xmlns:a16="http://schemas.microsoft.com/office/drawing/2014/main" id="{137BF4AF-B721-4129-9629-56F4BFBF2ABF}"/>
              </a:ext>
            </a:extLst>
          </p:cNvPr>
          <p:cNvSpPr txBox="1"/>
          <p:nvPr/>
        </p:nvSpPr>
        <p:spPr>
          <a:xfrm>
            <a:off x="3051861" y="1536676"/>
            <a:ext cx="505594" cy="215444"/>
          </a:xfrm>
          <a:prstGeom prst="rect">
            <a:avLst/>
          </a:prstGeom>
          <a:noFill/>
          <a:ln w="12700">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sample</a:t>
            </a:r>
            <a:endParaRPr kumimoji="0" lang="zh-CN" altLang="en-US" sz="700" b="0"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89" name="文本框 88">
            <a:extLst>
              <a:ext uri="{FF2B5EF4-FFF2-40B4-BE49-F238E27FC236}">
                <a16:creationId xmlns:a16="http://schemas.microsoft.com/office/drawing/2014/main" id="{DF8BF4A4-81B3-48AE-B134-F32FA4BF069C}"/>
              </a:ext>
            </a:extLst>
          </p:cNvPr>
          <p:cNvSpPr txBox="1"/>
          <p:nvPr/>
        </p:nvSpPr>
        <p:spPr>
          <a:xfrm>
            <a:off x="3047095" y="1819969"/>
            <a:ext cx="510359" cy="215444"/>
          </a:xfrm>
          <a:prstGeom prst="rect">
            <a:avLst/>
          </a:prstGeom>
          <a:noFill/>
          <a:ln w="12700">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sample</a:t>
            </a:r>
            <a:endParaRPr kumimoji="0" lang="zh-CN" altLang="en-US" sz="700" b="0"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0" name="文本框 89">
                <a:extLst>
                  <a:ext uri="{FF2B5EF4-FFF2-40B4-BE49-F238E27FC236}">
                    <a16:creationId xmlns:a16="http://schemas.microsoft.com/office/drawing/2014/main" id="{FC945B51-DE40-4BDA-9160-FFE88EDBB457}"/>
                  </a:ext>
                </a:extLst>
              </p:cNvPr>
              <p:cNvSpPr txBox="1"/>
              <p:nvPr/>
            </p:nvSpPr>
            <p:spPr>
              <a:xfrm>
                <a:off x="3487547" y="1893477"/>
                <a:ext cx="279812" cy="246221"/>
              </a:xfrm>
              <a:prstGeom prst="rect">
                <a:avLst/>
              </a:prstGeom>
              <a:noFill/>
              <a:ln w="12700">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altLang="zh-CN" sz="10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accPr>
                        <m:e>
                          <m:r>
                            <a:rPr kumimoji="0" lang="en-US" altLang="zh-CN" sz="10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𝒙</m:t>
                          </m:r>
                        </m:e>
                      </m:acc>
                    </m:oMath>
                  </m:oMathPara>
                </a14:m>
                <a:endParaRPr kumimoji="0" lang="zh-CN" altLang="en-US" sz="10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90" name="文本框 89">
                <a:extLst>
                  <a:ext uri="{FF2B5EF4-FFF2-40B4-BE49-F238E27FC236}">
                    <a16:creationId xmlns:a16="http://schemas.microsoft.com/office/drawing/2014/main" id="{FC945B51-DE40-4BDA-9160-FFE88EDBB457}"/>
                  </a:ext>
                </a:extLst>
              </p:cNvPr>
              <p:cNvSpPr txBox="1">
                <a:spLocks noRot="1" noChangeAspect="1" noMove="1" noResize="1" noEditPoints="1" noAdjustHandles="1" noChangeArrowheads="1" noChangeShapeType="1" noTextEdit="1"/>
              </p:cNvSpPr>
              <p:nvPr/>
            </p:nvSpPr>
            <p:spPr>
              <a:xfrm>
                <a:off x="3487547" y="1893477"/>
                <a:ext cx="279812" cy="246221"/>
              </a:xfrm>
              <a:prstGeom prst="rect">
                <a:avLst/>
              </a:prstGeom>
              <a:blipFill>
                <a:blip r:embed="rId7"/>
                <a:stretch>
                  <a:fillRect/>
                </a:stretch>
              </a:blipFill>
              <a:ln w="1270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1" name="文本框 90">
                <a:extLst>
                  <a:ext uri="{FF2B5EF4-FFF2-40B4-BE49-F238E27FC236}">
                    <a16:creationId xmlns:a16="http://schemas.microsoft.com/office/drawing/2014/main" id="{3B345572-48E3-43BB-A2D1-FD54A33DB682}"/>
                  </a:ext>
                </a:extLst>
              </p:cNvPr>
              <p:cNvSpPr txBox="1"/>
              <p:nvPr/>
            </p:nvSpPr>
            <p:spPr>
              <a:xfrm>
                <a:off x="3492568" y="1421172"/>
                <a:ext cx="279812" cy="246221"/>
              </a:xfrm>
              <a:prstGeom prst="rect">
                <a:avLst/>
              </a:prstGeom>
              <a:noFill/>
              <a:ln w="12700">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altLang="zh-CN" sz="10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accPr>
                        <m:e>
                          <m:r>
                            <a:rPr kumimoji="0" lang="en-US" altLang="zh-CN" sz="10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𝒛</m:t>
                          </m:r>
                        </m:e>
                      </m:acc>
                    </m:oMath>
                  </m:oMathPara>
                </a14:m>
                <a:endParaRPr kumimoji="0" lang="zh-CN" altLang="en-US" sz="10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91" name="文本框 90">
                <a:extLst>
                  <a:ext uri="{FF2B5EF4-FFF2-40B4-BE49-F238E27FC236}">
                    <a16:creationId xmlns:a16="http://schemas.microsoft.com/office/drawing/2014/main" id="{3B345572-48E3-43BB-A2D1-FD54A33DB682}"/>
                  </a:ext>
                </a:extLst>
              </p:cNvPr>
              <p:cNvSpPr txBox="1">
                <a:spLocks noRot="1" noChangeAspect="1" noMove="1" noResize="1" noEditPoints="1" noAdjustHandles="1" noChangeArrowheads="1" noChangeShapeType="1" noTextEdit="1"/>
              </p:cNvSpPr>
              <p:nvPr/>
            </p:nvSpPr>
            <p:spPr>
              <a:xfrm>
                <a:off x="3492568" y="1421172"/>
                <a:ext cx="279812" cy="246221"/>
              </a:xfrm>
              <a:prstGeom prst="rect">
                <a:avLst/>
              </a:prstGeom>
              <a:blipFill>
                <a:blip r:embed="rId8"/>
                <a:stretch>
                  <a:fillRect/>
                </a:stretch>
              </a:blipFill>
              <a:ln w="12700">
                <a:noFill/>
              </a:ln>
            </p:spPr>
            <p:txBody>
              <a:bodyPr/>
              <a:lstStyle/>
              <a:p>
                <a:r>
                  <a:rPr lang="zh-CN" altLang="en-US">
                    <a:noFill/>
                  </a:rPr>
                  <a:t> </a:t>
                </a:r>
              </a:p>
            </p:txBody>
          </p:sp>
        </mc:Fallback>
      </mc:AlternateContent>
      <p:cxnSp>
        <p:nvCxnSpPr>
          <p:cNvPr id="110" name="直接连接符 109">
            <a:extLst>
              <a:ext uri="{FF2B5EF4-FFF2-40B4-BE49-F238E27FC236}">
                <a16:creationId xmlns:a16="http://schemas.microsoft.com/office/drawing/2014/main" id="{FB394FC0-E51C-4ADB-BE0E-276E0F8351FF}"/>
              </a:ext>
            </a:extLst>
          </p:cNvPr>
          <p:cNvCxnSpPr>
            <a:cxnSpLocks/>
          </p:cNvCxnSpPr>
          <p:nvPr/>
        </p:nvCxnSpPr>
        <p:spPr>
          <a:xfrm flipV="1">
            <a:off x="3717574" y="1559912"/>
            <a:ext cx="214569" cy="0"/>
          </a:xfrm>
          <a:prstGeom prst="line">
            <a:avLst/>
          </a:prstGeom>
          <a:noFill/>
          <a:ln w="12700" cap="flat" cmpd="sng" algn="ctr">
            <a:solidFill>
              <a:sysClr val="windowText" lastClr="000000">
                <a:lumMod val="95000"/>
                <a:lumOff val="5000"/>
              </a:sysClr>
            </a:solidFill>
            <a:prstDash val="solid"/>
            <a:miter lim="800000"/>
            <a:headEnd type="none" w="med" len="med"/>
            <a:tailEnd type="arrow" w="med" len="med"/>
          </a:ln>
          <a:effectLst/>
        </p:spPr>
      </p:cxnSp>
      <mc:AlternateContent xmlns:mc="http://schemas.openxmlformats.org/markup-compatibility/2006" xmlns:a14="http://schemas.microsoft.com/office/drawing/2010/main">
        <mc:Choice Requires="a14">
          <p:sp>
            <p:nvSpPr>
              <p:cNvPr id="111" name="矩形: 圆角 110">
                <a:extLst>
                  <a:ext uri="{FF2B5EF4-FFF2-40B4-BE49-F238E27FC236}">
                    <a16:creationId xmlns:a16="http://schemas.microsoft.com/office/drawing/2014/main" id="{0F30E3C2-9C63-4DE1-80DD-D395011C0FBC}"/>
                  </a:ext>
                </a:extLst>
              </p:cNvPr>
              <p:cNvSpPr/>
              <p:nvPr/>
            </p:nvSpPr>
            <p:spPr>
              <a:xfrm>
                <a:off x="3932143" y="1394708"/>
                <a:ext cx="330314" cy="301887"/>
              </a:xfrm>
              <a:prstGeom prst="roundRect">
                <a:avLst/>
              </a:prstGeom>
              <a:solidFill>
                <a:srgbClr val="FFC000">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9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n-US" altLang="zh-CN" sz="9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𝑹</m:t>
                          </m:r>
                        </m:e>
                        <m:sub>
                          <m:r>
                            <a:rPr kumimoji="0" lang="en-US" altLang="zh-CN" sz="9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𝒙</m:t>
                          </m:r>
                        </m:sub>
                      </m:sSub>
                    </m:oMath>
                  </m:oMathPara>
                </a14:m>
                <a:endParaRPr kumimoji="0" lang="zh-CN" altLang="en-US" sz="9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11" name="矩形: 圆角 110">
                <a:extLst>
                  <a:ext uri="{FF2B5EF4-FFF2-40B4-BE49-F238E27FC236}">
                    <a16:creationId xmlns:a16="http://schemas.microsoft.com/office/drawing/2014/main" id="{0F30E3C2-9C63-4DE1-80DD-D395011C0FBC}"/>
                  </a:ext>
                </a:extLst>
              </p:cNvPr>
              <p:cNvSpPr>
                <a:spLocks noRot="1" noChangeAspect="1" noMove="1" noResize="1" noEditPoints="1" noAdjustHandles="1" noChangeArrowheads="1" noChangeShapeType="1" noTextEdit="1"/>
              </p:cNvSpPr>
              <p:nvPr/>
            </p:nvSpPr>
            <p:spPr>
              <a:xfrm>
                <a:off x="3932143" y="1394708"/>
                <a:ext cx="330314" cy="301887"/>
              </a:xfrm>
              <a:prstGeom prst="roundRect">
                <a:avLst/>
              </a:prstGeom>
              <a:blipFill>
                <a:blip r:embed="rId9"/>
                <a:stretch>
                  <a:fillRect/>
                </a:stretch>
              </a:blipFill>
              <a:ln w="12700"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2" name="椭圆 111">
                <a:extLst>
                  <a:ext uri="{FF2B5EF4-FFF2-40B4-BE49-F238E27FC236}">
                    <a16:creationId xmlns:a16="http://schemas.microsoft.com/office/drawing/2014/main" id="{3935751D-C6BB-42D0-BB13-0BDE3B17A4EE}"/>
                  </a:ext>
                </a:extLst>
              </p:cNvPr>
              <p:cNvSpPr/>
              <p:nvPr/>
            </p:nvSpPr>
            <p:spPr>
              <a:xfrm>
                <a:off x="3878661" y="863563"/>
                <a:ext cx="437277" cy="255326"/>
              </a:xfrm>
              <a:prstGeom prst="ellipse">
                <a:avLst/>
              </a:prstGeom>
              <a:solidFill>
                <a:sysClr val="window" lastClr="FFFFFF">
                  <a:lumMod val="85000"/>
                </a:sysClr>
              </a:solidFill>
              <a:ln w="12700" cap="flat" cmpd="sng" algn="ctr">
                <a:solidFill>
                  <a:sysClr val="windowText" lastClr="000000">
                    <a:lumMod val="85000"/>
                    <a:lumOff val="15000"/>
                  </a:sysClr>
                </a:solidFill>
                <a:prstDash val="solid"/>
                <a:miter lim="800000"/>
              </a:ln>
              <a:effectLst/>
            </p:spPr>
            <p:txBody>
              <a:bodyPr rot="0" spcFirstLastPara="0" vertOverflow="overflow" horzOverflow="overflow" vert="horz" wrap="square" lIns="91439" tIns="45721" rIns="91439" bIns="45721"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8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8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𝓛</m:t>
                          </m:r>
                        </m:e>
                        <m:sub>
                          <m:r>
                            <a:rPr kumimoji="0" lang="en-US" altLang="zh-CN" sz="8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𝑫𝑹𝑳</m:t>
                          </m:r>
                        </m:sub>
                      </m:sSub>
                    </m:oMath>
                  </m:oMathPara>
                </a14:m>
                <a:endParaRPr kumimoji="0" lang="zh-CN" altLang="en-US" sz="800" b="1"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mc:Choice>
        <mc:Fallback xmlns="">
          <p:sp>
            <p:nvSpPr>
              <p:cNvPr id="112" name="椭圆 111">
                <a:extLst>
                  <a:ext uri="{FF2B5EF4-FFF2-40B4-BE49-F238E27FC236}">
                    <a16:creationId xmlns:a16="http://schemas.microsoft.com/office/drawing/2014/main" id="{3935751D-C6BB-42D0-BB13-0BDE3B17A4EE}"/>
                  </a:ext>
                </a:extLst>
              </p:cNvPr>
              <p:cNvSpPr>
                <a:spLocks noRot="1" noChangeAspect="1" noMove="1" noResize="1" noEditPoints="1" noAdjustHandles="1" noChangeArrowheads="1" noChangeShapeType="1" noTextEdit="1"/>
              </p:cNvSpPr>
              <p:nvPr/>
            </p:nvSpPr>
            <p:spPr>
              <a:xfrm>
                <a:off x="3878661" y="863563"/>
                <a:ext cx="437277" cy="255326"/>
              </a:xfrm>
              <a:prstGeom prst="ellipse">
                <a:avLst/>
              </a:prstGeom>
              <a:blipFill>
                <a:blip r:embed="rId10"/>
                <a:stretch>
                  <a:fillRect/>
                </a:stretch>
              </a:blipFill>
              <a:ln w="12700" cap="flat" cmpd="sng" algn="ctr">
                <a:solidFill>
                  <a:sysClr val="windowText" lastClr="000000">
                    <a:lumMod val="85000"/>
                    <a:lumOff val="15000"/>
                  </a:sysClr>
                </a:solidFill>
                <a:prstDash val="solid"/>
                <a:miter lim="800000"/>
              </a:ln>
              <a:effectLst/>
            </p:spPr>
            <p:txBody>
              <a:bodyPr/>
              <a:lstStyle/>
              <a:p>
                <a:r>
                  <a:rPr lang="zh-CN" altLang="en-US">
                    <a:noFill/>
                  </a:rPr>
                  <a:t> </a:t>
                </a:r>
              </a:p>
            </p:txBody>
          </p:sp>
        </mc:Fallback>
      </mc:AlternateContent>
      <p:cxnSp>
        <p:nvCxnSpPr>
          <p:cNvPr id="113" name="直接箭头连接符 112">
            <a:extLst>
              <a:ext uri="{FF2B5EF4-FFF2-40B4-BE49-F238E27FC236}">
                <a16:creationId xmlns:a16="http://schemas.microsoft.com/office/drawing/2014/main" id="{56C77D74-6CB8-4298-9A20-19F55A8D5001}"/>
              </a:ext>
            </a:extLst>
          </p:cNvPr>
          <p:cNvCxnSpPr>
            <a:cxnSpLocks/>
            <a:endCxn id="112" idx="3"/>
          </p:cNvCxnSpPr>
          <p:nvPr/>
        </p:nvCxnSpPr>
        <p:spPr>
          <a:xfrm flipV="1">
            <a:off x="3640530" y="1081498"/>
            <a:ext cx="302169" cy="381536"/>
          </a:xfrm>
          <a:prstGeom prst="straightConnector1">
            <a:avLst/>
          </a:prstGeom>
          <a:noFill/>
          <a:ln w="12700" cap="flat" cmpd="sng" algn="ctr">
            <a:solidFill>
              <a:sysClr val="windowText" lastClr="000000"/>
            </a:solidFill>
            <a:prstDash val="sysDot"/>
            <a:miter lim="800000"/>
            <a:headEnd type="none" w="med" len="med"/>
            <a:tailEnd type="arrow" w="med" len="med"/>
          </a:ln>
          <a:effectLst/>
        </p:spPr>
      </p:cxnSp>
      <p:cxnSp>
        <p:nvCxnSpPr>
          <p:cNvPr id="114" name="直接连接符 113">
            <a:extLst>
              <a:ext uri="{FF2B5EF4-FFF2-40B4-BE49-F238E27FC236}">
                <a16:creationId xmlns:a16="http://schemas.microsoft.com/office/drawing/2014/main" id="{525DA355-F1C9-460C-93BD-5FFD5F4D04E7}"/>
              </a:ext>
            </a:extLst>
          </p:cNvPr>
          <p:cNvCxnSpPr>
            <a:cxnSpLocks/>
          </p:cNvCxnSpPr>
          <p:nvPr/>
        </p:nvCxnSpPr>
        <p:spPr>
          <a:xfrm flipV="1">
            <a:off x="3717574" y="2014088"/>
            <a:ext cx="214569" cy="0"/>
          </a:xfrm>
          <a:prstGeom prst="line">
            <a:avLst/>
          </a:prstGeom>
          <a:noFill/>
          <a:ln w="12700" cap="flat" cmpd="sng" algn="ctr">
            <a:solidFill>
              <a:sysClr val="windowText" lastClr="000000">
                <a:lumMod val="95000"/>
                <a:lumOff val="5000"/>
              </a:sysClr>
            </a:solidFill>
            <a:prstDash val="solid"/>
            <a:miter lim="800000"/>
            <a:headEnd type="none" w="med" len="med"/>
            <a:tailEnd type="arrow" w="med" len="med"/>
          </a:ln>
          <a:effectLst/>
        </p:spPr>
      </p:cxnSp>
      <mc:AlternateContent xmlns:mc="http://schemas.openxmlformats.org/markup-compatibility/2006" xmlns:a14="http://schemas.microsoft.com/office/drawing/2010/main">
        <mc:Choice Requires="a14">
          <p:sp>
            <p:nvSpPr>
              <p:cNvPr id="115" name="矩形: 圆角 114">
                <a:extLst>
                  <a:ext uri="{FF2B5EF4-FFF2-40B4-BE49-F238E27FC236}">
                    <a16:creationId xmlns:a16="http://schemas.microsoft.com/office/drawing/2014/main" id="{ED5B895D-AE6F-40FB-9DC9-55B3894F33A5}"/>
                  </a:ext>
                </a:extLst>
              </p:cNvPr>
              <p:cNvSpPr/>
              <p:nvPr/>
            </p:nvSpPr>
            <p:spPr>
              <a:xfrm>
                <a:off x="3935054" y="1863144"/>
                <a:ext cx="330314" cy="301887"/>
              </a:xfrm>
              <a:prstGeom prst="roundRect">
                <a:avLst/>
              </a:prstGeom>
              <a:solidFill>
                <a:srgbClr val="5B9BD5">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9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n-US" altLang="zh-CN" sz="9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𝑹</m:t>
                          </m:r>
                        </m:e>
                        <m:sub>
                          <m:r>
                            <a:rPr kumimoji="0" lang="en-US" altLang="zh-CN" sz="9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𝒛</m:t>
                          </m:r>
                        </m:sub>
                      </m:sSub>
                    </m:oMath>
                  </m:oMathPara>
                </a14:m>
                <a:endParaRPr kumimoji="0" lang="zh-CN" altLang="en-US" sz="9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15" name="矩形: 圆角 114">
                <a:extLst>
                  <a:ext uri="{FF2B5EF4-FFF2-40B4-BE49-F238E27FC236}">
                    <a16:creationId xmlns:a16="http://schemas.microsoft.com/office/drawing/2014/main" id="{ED5B895D-AE6F-40FB-9DC9-55B3894F33A5}"/>
                  </a:ext>
                </a:extLst>
              </p:cNvPr>
              <p:cNvSpPr>
                <a:spLocks noRot="1" noChangeAspect="1" noMove="1" noResize="1" noEditPoints="1" noAdjustHandles="1" noChangeArrowheads="1" noChangeShapeType="1" noTextEdit="1"/>
              </p:cNvSpPr>
              <p:nvPr/>
            </p:nvSpPr>
            <p:spPr>
              <a:xfrm>
                <a:off x="3935054" y="1863144"/>
                <a:ext cx="330314" cy="301887"/>
              </a:xfrm>
              <a:prstGeom prst="roundRect">
                <a:avLst/>
              </a:prstGeom>
              <a:blipFill>
                <a:blip r:embed="rId11"/>
                <a:stretch>
                  <a:fillRect/>
                </a:stretch>
              </a:blipFill>
              <a:ln w="12700"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6" name="椭圆 115">
                <a:extLst>
                  <a:ext uri="{FF2B5EF4-FFF2-40B4-BE49-F238E27FC236}">
                    <a16:creationId xmlns:a16="http://schemas.microsoft.com/office/drawing/2014/main" id="{A681F12A-F57A-4B48-A920-9A04B4EE6302}"/>
                  </a:ext>
                </a:extLst>
              </p:cNvPr>
              <p:cNvSpPr/>
              <p:nvPr/>
            </p:nvSpPr>
            <p:spPr>
              <a:xfrm>
                <a:off x="3869757" y="2429450"/>
                <a:ext cx="437277" cy="255326"/>
              </a:xfrm>
              <a:prstGeom prst="ellipse">
                <a:avLst/>
              </a:prstGeom>
              <a:solidFill>
                <a:sysClr val="window" lastClr="FFFFFF">
                  <a:lumMod val="85000"/>
                </a:sysClr>
              </a:solidFill>
              <a:ln w="12700" cap="flat" cmpd="sng" algn="ctr">
                <a:solidFill>
                  <a:sysClr val="windowText" lastClr="000000">
                    <a:lumMod val="85000"/>
                    <a:lumOff val="15000"/>
                  </a:sysClr>
                </a:solidFill>
                <a:prstDash val="solid"/>
                <a:miter lim="800000"/>
              </a:ln>
              <a:effectLst/>
            </p:spPr>
            <p:txBody>
              <a:bodyPr rot="0" spcFirstLastPara="0" vertOverflow="overflow" horzOverflow="overflow" vert="horz" wrap="square" lIns="91439" tIns="45721" rIns="91439" bIns="45721"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8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8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𝓛</m:t>
                          </m:r>
                        </m:e>
                        <m:sub>
                          <m:r>
                            <a:rPr kumimoji="0" lang="en-US" altLang="zh-CN" sz="8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𝑫𝑹𝑳</m:t>
                          </m:r>
                        </m:sub>
                      </m:sSub>
                    </m:oMath>
                  </m:oMathPara>
                </a14:m>
                <a:endParaRPr kumimoji="0" lang="zh-CN" altLang="en-US" sz="800" b="1"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mc:Choice>
        <mc:Fallback xmlns="">
          <p:sp>
            <p:nvSpPr>
              <p:cNvPr id="116" name="椭圆 115">
                <a:extLst>
                  <a:ext uri="{FF2B5EF4-FFF2-40B4-BE49-F238E27FC236}">
                    <a16:creationId xmlns:a16="http://schemas.microsoft.com/office/drawing/2014/main" id="{A681F12A-F57A-4B48-A920-9A04B4EE6302}"/>
                  </a:ext>
                </a:extLst>
              </p:cNvPr>
              <p:cNvSpPr>
                <a:spLocks noRot="1" noChangeAspect="1" noMove="1" noResize="1" noEditPoints="1" noAdjustHandles="1" noChangeArrowheads="1" noChangeShapeType="1" noTextEdit="1"/>
              </p:cNvSpPr>
              <p:nvPr/>
            </p:nvSpPr>
            <p:spPr>
              <a:xfrm>
                <a:off x="3869757" y="2429450"/>
                <a:ext cx="437277" cy="255326"/>
              </a:xfrm>
              <a:prstGeom prst="ellipse">
                <a:avLst/>
              </a:prstGeom>
              <a:blipFill>
                <a:blip r:embed="rId12"/>
                <a:stretch>
                  <a:fillRect/>
                </a:stretch>
              </a:blipFill>
              <a:ln w="12700" cap="flat" cmpd="sng" algn="ctr">
                <a:solidFill>
                  <a:sysClr val="windowText" lastClr="000000">
                    <a:lumMod val="85000"/>
                    <a:lumOff val="15000"/>
                  </a:sysClr>
                </a:solidFill>
                <a:prstDash val="solid"/>
                <a:miter lim="800000"/>
              </a:ln>
              <a:effectLst/>
            </p:spPr>
            <p:txBody>
              <a:bodyPr/>
              <a:lstStyle/>
              <a:p>
                <a:r>
                  <a:rPr lang="zh-CN" altLang="en-US">
                    <a:noFill/>
                  </a:rPr>
                  <a:t> </a:t>
                </a:r>
              </a:p>
            </p:txBody>
          </p:sp>
        </mc:Fallback>
      </mc:AlternateContent>
      <p:cxnSp>
        <p:nvCxnSpPr>
          <p:cNvPr id="117" name="直接箭头连接符 116">
            <a:extLst>
              <a:ext uri="{FF2B5EF4-FFF2-40B4-BE49-F238E27FC236}">
                <a16:creationId xmlns:a16="http://schemas.microsoft.com/office/drawing/2014/main" id="{EBDBF098-A2DF-4D3A-B093-E3733D0B6C97}"/>
              </a:ext>
            </a:extLst>
          </p:cNvPr>
          <p:cNvCxnSpPr>
            <a:cxnSpLocks/>
            <a:endCxn id="116" idx="1"/>
          </p:cNvCxnSpPr>
          <p:nvPr/>
        </p:nvCxnSpPr>
        <p:spPr>
          <a:xfrm>
            <a:off x="3672068" y="2111957"/>
            <a:ext cx="261727" cy="354885"/>
          </a:xfrm>
          <a:prstGeom prst="straightConnector1">
            <a:avLst/>
          </a:prstGeom>
          <a:noFill/>
          <a:ln w="12700" cap="flat" cmpd="sng" algn="ctr">
            <a:solidFill>
              <a:sysClr val="windowText" lastClr="000000"/>
            </a:solidFill>
            <a:prstDash val="sysDot"/>
            <a:miter lim="800000"/>
            <a:headEnd type="none" w="med" len="med"/>
            <a:tailEnd type="arrow" w="med" len="med"/>
          </a:ln>
          <a:effectLst/>
        </p:spPr>
      </p:cxnSp>
      <p:sp>
        <p:nvSpPr>
          <p:cNvPr id="118" name="文本框 117">
            <a:extLst>
              <a:ext uri="{FF2B5EF4-FFF2-40B4-BE49-F238E27FC236}">
                <a16:creationId xmlns:a16="http://schemas.microsoft.com/office/drawing/2014/main" id="{40DF84C1-F114-4D3D-B051-1D297C92A62C}"/>
              </a:ext>
            </a:extLst>
          </p:cNvPr>
          <p:cNvSpPr txBox="1"/>
          <p:nvPr/>
        </p:nvSpPr>
        <p:spPr>
          <a:xfrm>
            <a:off x="4419439" y="1608946"/>
            <a:ext cx="556773" cy="338554"/>
          </a:xfrm>
          <a:prstGeom prst="rect">
            <a:avLst/>
          </a:prstGeom>
          <a:noFill/>
          <a:ln w="12700">
            <a:noFill/>
          </a:ln>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Reward</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Model</a:t>
            </a:r>
            <a:endParaRPr kumimoji="0" lang="zh-CN" altLang="en-US" sz="800" b="0"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121" name="图片 120">
            <a:extLst>
              <a:ext uri="{FF2B5EF4-FFF2-40B4-BE49-F238E27FC236}">
                <a16:creationId xmlns:a16="http://schemas.microsoft.com/office/drawing/2014/main" id="{F9D02C1C-E51D-4A7A-863F-FD3A9834DA2F}"/>
              </a:ext>
            </a:extLst>
          </p:cNvPr>
          <p:cNvPicPr>
            <a:picLocks noChangeAspect="1"/>
          </p:cNvPicPr>
          <p:nvPr/>
        </p:nvPicPr>
        <p:blipFill rotWithShape="1">
          <a:blip r:embed="rId13"/>
          <a:srcRect b="37808"/>
          <a:stretch/>
        </p:blipFill>
        <p:spPr>
          <a:xfrm>
            <a:off x="141771" y="2722575"/>
            <a:ext cx="1411648" cy="318693"/>
          </a:xfrm>
          <a:prstGeom prst="rect">
            <a:avLst/>
          </a:prstGeom>
        </p:spPr>
      </p:pic>
      <p:sp>
        <p:nvSpPr>
          <p:cNvPr id="122" name="矩形: 圆角 121">
            <a:extLst>
              <a:ext uri="{FF2B5EF4-FFF2-40B4-BE49-F238E27FC236}">
                <a16:creationId xmlns:a16="http://schemas.microsoft.com/office/drawing/2014/main" id="{B477E7AC-52DD-4B92-AAE3-EACB5AF9AB57}"/>
              </a:ext>
            </a:extLst>
          </p:cNvPr>
          <p:cNvSpPr/>
          <p:nvPr/>
        </p:nvSpPr>
        <p:spPr>
          <a:xfrm>
            <a:off x="1435848" y="1935637"/>
            <a:ext cx="637783" cy="295097"/>
          </a:xfrm>
          <a:prstGeom prst="roundRect">
            <a:avLst/>
          </a:prstGeom>
          <a:solidFill>
            <a:srgbClr val="ED7D31">
              <a:lumMod val="40000"/>
              <a:lumOff val="60000"/>
            </a:srgbClr>
          </a:solidFill>
          <a:ln w="12700" cap="flat" cmpd="sng" algn="ctr">
            <a:solidFill>
              <a:schemeClr val="tx1"/>
            </a:solidFill>
            <a:prstDash val="solid"/>
            <a:miter lim="800000"/>
          </a:ln>
          <a:effectLst/>
        </p:spPr>
        <p:txBody>
          <a:bodyPr rot="0" spcFirstLastPara="0" vertOverflow="overflow" horzOverflow="overflow" vert="horz" wrap="square" lIns="91439" tIns="45721" rIns="91439" bIns="45721"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9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Encoder</a:t>
            </a:r>
            <a:endParaRPr kumimoji="0" lang="zh-CN" altLang="en-US" sz="9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123" name="直接连接符 122">
            <a:extLst>
              <a:ext uri="{FF2B5EF4-FFF2-40B4-BE49-F238E27FC236}">
                <a16:creationId xmlns:a16="http://schemas.microsoft.com/office/drawing/2014/main" id="{6B1510C0-D427-4068-8476-51A0430BB127}"/>
              </a:ext>
            </a:extLst>
          </p:cNvPr>
          <p:cNvCxnSpPr>
            <a:cxnSpLocks/>
          </p:cNvCxnSpPr>
          <p:nvPr/>
        </p:nvCxnSpPr>
        <p:spPr>
          <a:xfrm>
            <a:off x="1178444" y="1463034"/>
            <a:ext cx="257404" cy="0"/>
          </a:xfrm>
          <a:prstGeom prst="line">
            <a:avLst/>
          </a:prstGeom>
          <a:noFill/>
          <a:ln w="12700" cap="flat" cmpd="sng" algn="ctr">
            <a:solidFill>
              <a:sysClr val="windowText" lastClr="000000"/>
            </a:solidFill>
            <a:prstDash val="solid"/>
            <a:miter lim="800000"/>
            <a:headEnd type="none" w="med" len="med"/>
            <a:tailEnd type="arrow" w="med" len="med"/>
          </a:ln>
          <a:effectLst/>
        </p:spPr>
      </p:cxnSp>
    </p:spTree>
    <p:extLst>
      <p:ext uri="{BB962C8B-B14F-4D97-AF65-F5344CB8AC3E}">
        <p14:creationId xmlns:p14="http://schemas.microsoft.com/office/powerpoint/2010/main" val="1572679068"/>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760085" cy="350520"/>
          </a:xfrm>
          <a:custGeom>
            <a:avLst/>
            <a:gdLst/>
            <a:ahLst/>
            <a:cxnLst/>
            <a:rect l="l" t="t" r="r" b="b"/>
            <a:pathLst>
              <a:path w="5760085" h="350520">
                <a:moveTo>
                  <a:pt x="0" y="350126"/>
                </a:moveTo>
                <a:lnTo>
                  <a:pt x="5759996" y="350126"/>
                </a:lnTo>
                <a:lnTo>
                  <a:pt x="5759996"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7"/>
            <a:ext cx="3092400" cy="232756"/>
          </a:xfrm>
          <a:prstGeom prst="rect">
            <a:avLst/>
          </a:prstGeom>
        </p:spPr>
        <p:txBody>
          <a:bodyPr vert="horz" wrap="square" lIns="0" tIns="17145" rIns="0" bIns="0" rtlCol="0">
            <a:spAutoFit/>
          </a:bodyPr>
          <a:lstStyle/>
          <a:p>
            <a:pPr marL="12700">
              <a:lnSpc>
                <a:spcPct val="100000"/>
              </a:lnSpc>
              <a:spcBef>
                <a:spcPts val="135"/>
              </a:spcBef>
            </a:pPr>
            <a:r>
              <a:rPr lang="en-US" sz="1400" spc="-40">
                <a:solidFill>
                  <a:srgbClr val="FFFFFF"/>
                </a:solidFill>
                <a:latin typeface="Arial"/>
                <a:cs typeface="Arial"/>
              </a:rPr>
              <a:t>Training procedure: cycle learning phase</a:t>
            </a:r>
            <a:endParaRPr sz="1400">
              <a:latin typeface="Arial"/>
              <a:cs typeface="Arial"/>
            </a:endParaRPr>
          </a:p>
        </p:txBody>
      </p:sp>
      <p:sp>
        <p:nvSpPr>
          <p:cNvPr id="12" name="object 18">
            <a:extLst>
              <a:ext uri="{FF2B5EF4-FFF2-40B4-BE49-F238E27FC236}">
                <a16:creationId xmlns:a16="http://schemas.microsoft.com/office/drawing/2014/main" id="{5D3707B0-D904-4571-9487-6ABD5AB29A2A}"/>
              </a:ext>
            </a:extLst>
          </p:cNvPr>
          <p:cNvSpPr/>
          <p:nvPr/>
        </p:nvSpPr>
        <p:spPr>
          <a:xfrm>
            <a:off x="2806699" y="3135783"/>
            <a:ext cx="2953486" cy="10223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13" name="object 16">
            <a:extLst>
              <a:ext uri="{FF2B5EF4-FFF2-40B4-BE49-F238E27FC236}">
                <a16:creationId xmlns:a16="http://schemas.microsoft.com/office/drawing/2014/main" id="{D82DE514-83B7-4F03-8EE7-49B17CD370F8}"/>
              </a:ext>
            </a:extLst>
          </p:cNvPr>
          <p:cNvSpPr/>
          <p:nvPr/>
        </p:nvSpPr>
        <p:spPr>
          <a:xfrm>
            <a:off x="0" y="3137967"/>
            <a:ext cx="2882900" cy="100051"/>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14" name="object 19">
            <a:extLst>
              <a:ext uri="{FF2B5EF4-FFF2-40B4-BE49-F238E27FC236}">
                <a16:creationId xmlns:a16="http://schemas.microsoft.com/office/drawing/2014/main" id="{F6DB9C95-6802-436A-9814-251B500467DE}"/>
              </a:ext>
            </a:extLst>
          </p:cNvPr>
          <p:cNvSpPr txBox="1">
            <a:spLocks noGrp="1"/>
          </p:cNvSpPr>
          <p:nvPr>
            <p:ph type="ftr" sz="quarter" idx="5"/>
          </p:nvPr>
        </p:nvSpPr>
        <p:spPr>
          <a:xfrm>
            <a:off x="3836755" y="3129014"/>
            <a:ext cx="1083449" cy="109004"/>
          </a:xfrm>
          <a:prstGeom prst="rect">
            <a:avLst/>
          </a:prstGeom>
        </p:spPr>
        <p:txBody>
          <a:bodyPr vert="horz" wrap="square" lIns="0" tIns="16510" rIns="0" bIns="0" rtlCol="0">
            <a:spAutoFit/>
          </a:bodyPr>
          <a:lstStyle/>
          <a:p>
            <a:pPr marL="12700">
              <a:lnSpc>
                <a:spcPct val="100000"/>
              </a:lnSpc>
              <a:spcBef>
                <a:spcPts val="130"/>
              </a:spcBef>
            </a:pPr>
            <a:r>
              <a:rPr lang="en-US" spc="-10"/>
              <a:t>Wednesday</a:t>
            </a:r>
            <a:r>
              <a:rPr spc="-10"/>
              <a:t> </a:t>
            </a:r>
            <a:r>
              <a:rPr lang="en-US" altLang="zh-CN" spc="-10"/>
              <a:t>8</a:t>
            </a:r>
            <a:r>
              <a:rPr sz="750" baseline="27777"/>
              <a:t>th </a:t>
            </a:r>
            <a:r>
              <a:rPr sz="600" spc="-10" dirty="0"/>
              <a:t>July</a:t>
            </a:r>
            <a:r>
              <a:rPr sz="600" spc="-10"/>
              <a:t>,</a:t>
            </a:r>
            <a:r>
              <a:rPr sz="600" spc="50"/>
              <a:t> </a:t>
            </a:r>
            <a:r>
              <a:rPr sz="600" spc="-20"/>
              <a:t>20</a:t>
            </a:r>
            <a:r>
              <a:rPr lang="en-US" altLang="zh-CN" sz="600" spc="-20"/>
              <a:t>20</a:t>
            </a:r>
            <a:endParaRPr sz="600"/>
          </a:p>
        </p:txBody>
      </p:sp>
      <p:sp>
        <p:nvSpPr>
          <p:cNvPr id="15" name="object 20">
            <a:extLst>
              <a:ext uri="{FF2B5EF4-FFF2-40B4-BE49-F238E27FC236}">
                <a16:creationId xmlns:a16="http://schemas.microsoft.com/office/drawing/2014/main" id="{7000568D-754F-43CA-ACE0-D2BABD52A813}"/>
              </a:ext>
            </a:extLst>
          </p:cNvPr>
          <p:cNvSpPr txBox="1">
            <a:spLocks noGrp="1"/>
          </p:cNvSpPr>
          <p:nvPr>
            <p:ph type="dt" sz="half" idx="6"/>
          </p:nvPr>
        </p:nvSpPr>
        <p:spPr>
          <a:xfrm>
            <a:off x="981303" y="3142615"/>
            <a:ext cx="965200" cy="102235"/>
          </a:xfrm>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6" name="object 22">
            <a:extLst>
              <a:ext uri="{FF2B5EF4-FFF2-40B4-BE49-F238E27FC236}">
                <a16:creationId xmlns:a16="http://schemas.microsoft.com/office/drawing/2014/main" id="{CE455B4B-517D-434D-9563-9676186ECCDB}"/>
              </a:ext>
            </a:extLst>
          </p:cNvPr>
          <p:cNvSpPr txBox="1">
            <a:spLocks noGrp="1"/>
          </p:cNvSpPr>
          <p:nvPr>
            <p:ph type="sldNum" sz="quarter" idx="7"/>
          </p:nvPr>
        </p:nvSpPr>
        <p:spPr>
          <a:xfrm>
            <a:off x="5411656" y="3135783"/>
            <a:ext cx="294004" cy="89768"/>
          </a:xfrm>
          <a:prstGeom prst="rect">
            <a:avLst/>
          </a:prstGeom>
        </p:spPr>
        <p:txBody>
          <a:bodyPr vert="horz" wrap="square" lIns="0" tIns="0" rIns="0" bIns="0" rtlCol="0">
            <a:spAutoFit/>
          </a:bodyPr>
          <a:lstStyle/>
          <a:p>
            <a:pPr marL="25400">
              <a:lnSpc>
                <a:spcPts val="675"/>
              </a:lnSpc>
            </a:pPr>
            <a:fld id="{81D60167-4931-47E6-BA6A-407CBD079E47}" type="slidenum">
              <a:rPr spc="-20" dirty="0"/>
              <a:t>17</a:t>
            </a:fld>
            <a:r>
              <a:rPr spc="-20" dirty="0"/>
              <a:t> </a:t>
            </a:r>
            <a:r>
              <a:rPr spc="150"/>
              <a:t>/</a:t>
            </a:r>
            <a:r>
              <a:rPr spc="40"/>
              <a:t> </a:t>
            </a:r>
            <a:r>
              <a:rPr lang="en-US" altLang="zh-CN" spc="-20"/>
              <a:t>32</a:t>
            </a:r>
            <a:endParaRPr spc="-20" dirty="0"/>
          </a:p>
        </p:txBody>
      </p:sp>
      <p:sp>
        <p:nvSpPr>
          <p:cNvPr id="10" name="矩形 9">
            <a:extLst>
              <a:ext uri="{FF2B5EF4-FFF2-40B4-BE49-F238E27FC236}">
                <a16:creationId xmlns:a16="http://schemas.microsoft.com/office/drawing/2014/main" id="{50E9EFD3-2CA9-4AAB-B76D-C87967F1C255}"/>
              </a:ext>
            </a:extLst>
          </p:cNvPr>
          <p:cNvSpPr/>
          <p:nvPr/>
        </p:nvSpPr>
        <p:spPr>
          <a:xfrm>
            <a:off x="34844" y="437852"/>
            <a:ext cx="5181599" cy="276999"/>
          </a:xfrm>
          <a:prstGeom prst="rect">
            <a:avLst/>
          </a:prstGeom>
        </p:spPr>
        <p:txBody>
          <a:bodyPr wrap="square">
            <a:spAutoFit/>
          </a:bodyPr>
          <a:lstStyle/>
          <a:p>
            <a:pPr marL="628650" lvl="1" indent="-171450">
              <a:buFont typeface="Arial" panose="020B0604020202020204" pitchFamily="34" charset="0"/>
              <a:buChar char="•"/>
            </a:pPr>
            <a:r>
              <a:rPr lang="en-US" altLang="zh-CN" sz="1200">
                <a:solidFill>
                  <a:prstClr val="black"/>
                </a:solidFill>
                <a:latin typeface="Times New Roman" panose="02020603050405020304" pitchFamily="18" charset="0"/>
                <a:cs typeface="Times New Roman" panose="02020603050405020304" pitchFamily="18" charset="0"/>
              </a:rPr>
              <a:t>Combine the two self-supervised tasks in one iteration</a:t>
            </a:r>
          </a:p>
        </p:txBody>
      </p:sp>
      <p:grpSp>
        <p:nvGrpSpPr>
          <p:cNvPr id="46" name="组合 45">
            <a:extLst>
              <a:ext uri="{FF2B5EF4-FFF2-40B4-BE49-F238E27FC236}">
                <a16:creationId xmlns:a16="http://schemas.microsoft.com/office/drawing/2014/main" id="{3AE565C2-8EF9-4BBC-8447-765FBDBF57AC}"/>
              </a:ext>
            </a:extLst>
          </p:cNvPr>
          <p:cNvGrpSpPr/>
          <p:nvPr/>
        </p:nvGrpSpPr>
        <p:grpSpPr>
          <a:xfrm>
            <a:off x="869975" y="849854"/>
            <a:ext cx="4541681" cy="2170979"/>
            <a:chOff x="491250" y="858663"/>
            <a:chExt cx="10476300" cy="4708965"/>
          </a:xfrm>
        </p:grpSpPr>
        <p:grpSp>
          <p:nvGrpSpPr>
            <p:cNvPr id="47" name="组合 46">
              <a:extLst>
                <a:ext uri="{FF2B5EF4-FFF2-40B4-BE49-F238E27FC236}">
                  <a16:creationId xmlns:a16="http://schemas.microsoft.com/office/drawing/2014/main" id="{043BC031-DE2B-4773-B703-151889367007}"/>
                </a:ext>
              </a:extLst>
            </p:cNvPr>
            <p:cNvGrpSpPr/>
            <p:nvPr/>
          </p:nvGrpSpPr>
          <p:grpSpPr>
            <a:xfrm>
              <a:off x="1224449" y="858663"/>
              <a:ext cx="9743101" cy="4708965"/>
              <a:chOff x="1224449" y="858663"/>
              <a:chExt cx="9743101" cy="4708965"/>
            </a:xfrm>
          </p:grpSpPr>
          <p:cxnSp>
            <p:nvCxnSpPr>
              <p:cNvPr id="82" name="直接连接符 81">
                <a:extLst>
                  <a:ext uri="{FF2B5EF4-FFF2-40B4-BE49-F238E27FC236}">
                    <a16:creationId xmlns:a16="http://schemas.microsoft.com/office/drawing/2014/main" id="{89089212-67EB-48D3-BE2F-0D34919EE91B}"/>
                  </a:ext>
                </a:extLst>
              </p:cNvPr>
              <p:cNvCxnSpPr>
                <a:cxnSpLocks/>
              </p:cNvCxnSpPr>
              <p:nvPr/>
            </p:nvCxnSpPr>
            <p:spPr>
              <a:xfrm>
                <a:off x="3956651" y="2850352"/>
                <a:ext cx="325120" cy="0"/>
              </a:xfrm>
              <a:prstGeom prst="line">
                <a:avLst/>
              </a:prstGeom>
              <a:noFill/>
              <a:ln w="12700" cap="flat" cmpd="sng" algn="ctr">
                <a:solidFill>
                  <a:sysClr val="windowText" lastClr="000000"/>
                </a:solidFill>
                <a:prstDash val="solid"/>
                <a:miter lim="800000"/>
              </a:ln>
              <a:effectLst/>
            </p:spPr>
          </p:cxnSp>
          <p:sp>
            <p:nvSpPr>
              <p:cNvPr id="49" name="矩形 48">
                <a:extLst>
                  <a:ext uri="{FF2B5EF4-FFF2-40B4-BE49-F238E27FC236}">
                    <a16:creationId xmlns:a16="http://schemas.microsoft.com/office/drawing/2014/main" id="{58757AC9-0E64-4CDD-8A57-B297AFE50EC9}"/>
                  </a:ext>
                </a:extLst>
              </p:cNvPr>
              <p:cNvSpPr/>
              <p:nvPr/>
            </p:nvSpPr>
            <p:spPr>
              <a:xfrm>
                <a:off x="8341528" y="1834819"/>
                <a:ext cx="1179272" cy="2077063"/>
              </a:xfrm>
              <a:prstGeom prst="rect">
                <a:avLst/>
              </a:prstGeom>
              <a:solidFill>
                <a:srgbClr val="E7E6E6"/>
              </a:solidFill>
              <a:ln w="12700" cap="flat" cmpd="sng" algn="ctr">
                <a:solidFill>
                  <a:sysClr val="windowText" lastClr="000000">
                    <a:lumMod val="65000"/>
                    <a:lumOff val="35000"/>
                  </a:sysClr>
                </a:solidFill>
                <a:prstDash val="dashDot"/>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7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8" name="箭头: 下 67">
                <a:extLst>
                  <a:ext uri="{FF2B5EF4-FFF2-40B4-BE49-F238E27FC236}">
                    <a16:creationId xmlns:a16="http://schemas.microsoft.com/office/drawing/2014/main" id="{4DEE1AD4-24D4-42F6-B526-FCE0C1816DA6}"/>
                  </a:ext>
                </a:extLst>
              </p:cNvPr>
              <p:cNvSpPr/>
              <p:nvPr/>
            </p:nvSpPr>
            <p:spPr>
              <a:xfrm rot="16200000">
                <a:off x="9571144" y="2683343"/>
                <a:ext cx="314960" cy="415645"/>
              </a:xfrm>
              <a:prstGeom prst="downArrow">
                <a:avLst/>
              </a:prstGeom>
              <a:solidFill>
                <a:srgbClr val="E7E6E6">
                  <a:lumMod val="75000"/>
                </a:srgbClr>
              </a:solidFill>
              <a:ln w="9525" cap="flat" cmpd="sng" algn="ctr">
                <a:solidFill>
                  <a:schemeClr val="tx1"/>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7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69" name="直接箭头连接符 68">
                <a:extLst>
                  <a:ext uri="{FF2B5EF4-FFF2-40B4-BE49-F238E27FC236}">
                    <a16:creationId xmlns:a16="http://schemas.microsoft.com/office/drawing/2014/main" id="{156193B4-6D02-4D88-9A93-225EF5FAD37B}"/>
                  </a:ext>
                </a:extLst>
              </p:cNvPr>
              <p:cNvCxnSpPr>
                <a:cxnSpLocks/>
              </p:cNvCxnSpPr>
              <p:nvPr/>
            </p:nvCxnSpPr>
            <p:spPr>
              <a:xfrm>
                <a:off x="8917877" y="3660535"/>
                <a:ext cx="0" cy="668063"/>
              </a:xfrm>
              <a:prstGeom prst="straightConnector1">
                <a:avLst/>
              </a:prstGeom>
              <a:noFill/>
              <a:ln w="12700" cap="flat" cmpd="sng" algn="ctr">
                <a:solidFill>
                  <a:sysClr val="windowText" lastClr="000000"/>
                </a:solidFill>
                <a:prstDash val="sysDot"/>
                <a:miter lim="800000"/>
                <a:headEnd type="none" w="med" len="med"/>
                <a:tailEnd type="arrow" w="med" len="med"/>
              </a:ln>
              <a:effectLst/>
            </p:spPr>
          </p:cxnSp>
          <p:cxnSp>
            <p:nvCxnSpPr>
              <p:cNvPr id="70" name="直接箭头连接符 69">
                <a:extLst>
                  <a:ext uri="{FF2B5EF4-FFF2-40B4-BE49-F238E27FC236}">
                    <a16:creationId xmlns:a16="http://schemas.microsoft.com/office/drawing/2014/main" id="{934639BE-C29A-40FC-B75C-B143706EEC2F}"/>
                  </a:ext>
                </a:extLst>
              </p:cNvPr>
              <p:cNvCxnSpPr>
                <a:cxnSpLocks/>
              </p:cNvCxnSpPr>
              <p:nvPr/>
            </p:nvCxnSpPr>
            <p:spPr>
              <a:xfrm flipV="1">
                <a:off x="8919623" y="1465268"/>
                <a:ext cx="1" cy="657754"/>
              </a:xfrm>
              <a:prstGeom prst="straightConnector1">
                <a:avLst/>
              </a:prstGeom>
              <a:noFill/>
              <a:ln w="12700" cap="flat" cmpd="sng" algn="ctr">
                <a:solidFill>
                  <a:sysClr val="windowText" lastClr="000000"/>
                </a:solidFill>
                <a:prstDash val="sysDot"/>
                <a:miter lim="800000"/>
                <a:headEnd type="none" w="med" len="med"/>
                <a:tailEnd type="arrow" w="med" len="med"/>
              </a:ln>
              <a:effectLst/>
            </p:spPr>
          </p:cxnSp>
          <p:cxnSp>
            <p:nvCxnSpPr>
              <p:cNvPr id="71" name="直接箭头连接符 70">
                <a:extLst>
                  <a:ext uri="{FF2B5EF4-FFF2-40B4-BE49-F238E27FC236}">
                    <a16:creationId xmlns:a16="http://schemas.microsoft.com/office/drawing/2014/main" id="{1984B914-A4CC-4484-B21A-53203E6D8673}"/>
                  </a:ext>
                </a:extLst>
              </p:cNvPr>
              <p:cNvCxnSpPr>
                <a:cxnSpLocks/>
              </p:cNvCxnSpPr>
              <p:nvPr/>
            </p:nvCxnSpPr>
            <p:spPr>
              <a:xfrm flipH="1">
                <a:off x="2233117" y="4527767"/>
                <a:ext cx="880254" cy="0"/>
              </a:xfrm>
              <a:prstGeom prst="straightConnector1">
                <a:avLst/>
              </a:prstGeom>
              <a:noFill/>
              <a:ln w="12700" cap="flat" cmpd="sng" algn="ctr">
                <a:solidFill>
                  <a:sysClr val="windowText" lastClr="000000"/>
                </a:solidFill>
                <a:prstDash val="sysDot"/>
                <a:miter lim="800000"/>
                <a:headEnd type="none" w="med" len="med"/>
                <a:tailEnd type="arrow" w="med" len="med"/>
              </a:ln>
              <a:effectLst/>
            </p:spPr>
          </p:cxnSp>
          <p:cxnSp>
            <p:nvCxnSpPr>
              <p:cNvPr id="72" name="直接连接符 71">
                <a:extLst>
                  <a:ext uri="{FF2B5EF4-FFF2-40B4-BE49-F238E27FC236}">
                    <a16:creationId xmlns:a16="http://schemas.microsoft.com/office/drawing/2014/main" id="{B40C0815-3D43-46EF-AEB9-B145A135596B}"/>
                  </a:ext>
                </a:extLst>
              </p:cNvPr>
              <p:cNvCxnSpPr>
                <a:cxnSpLocks/>
              </p:cNvCxnSpPr>
              <p:nvPr/>
            </p:nvCxnSpPr>
            <p:spPr>
              <a:xfrm>
                <a:off x="4593157" y="1245158"/>
                <a:ext cx="571582" cy="0"/>
              </a:xfrm>
              <a:prstGeom prst="line">
                <a:avLst/>
              </a:prstGeom>
              <a:noFill/>
              <a:ln w="12700" cap="flat" cmpd="sng" algn="ctr">
                <a:solidFill>
                  <a:sysClr val="windowText" lastClr="000000"/>
                </a:solidFill>
                <a:prstDash val="solid"/>
                <a:miter lim="800000"/>
              </a:ln>
              <a:effectLst/>
            </p:spPr>
          </p:cxnSp>
          <p:sp>
            <p:nvSpPr>
              <p:cNvPr id="73" name="任意多边形: 形状 72">
                <a:extLst>
                  <a:ext uri="{FF2B5EF4-FFF2-40B4-BE49-F238E27FC236}">
                    <a16:creationId xmlns:a16="http://schemas.microsoft.com/office/drawing/2014/main" id="{86953A65-2045-45E2-B7E6-96C1656D8BF0}"/>
                  </a:ext>
                </a:extLst>
              </p:cNvPr>
              <p:cNvSpPr/>
              <p:nvPr/>
            </p:nvSpPr>
            <p:spPr>
              <a:xfrm>
                <a:off x="6510938" y="3352134"/>
                <a:ext cx="1188179" cy="85822"/>
              </a:xfrm>
              <a:custGeom>
                <a:avLst/>
                <a:gdLst>
                  <a:gd name="connsiteX0" fmla="*/ 0 w 1224280"/>
                  <a:gd name="connsiteY0" fmla="*/ 149861 h 152401"/>
                  <a:gd name="connsiteX1" fmla="*/ 152400 w 1224280"/>
                  <a:gd name="connsiteY1" fmla="*/ 1 h 152401"/>
                  <a:gd name="connsiteX2" fmla="*/ 307340 w 1224280"/>
                  <a:gd name="connsiteY2" fmla="*/ 152401 h 152401"/>
                  <a:gd name="connsiteX3" fmla="*/ 459740 w 1224280"/>
                  <a:gd name="connsiteY3" fmla="*/ 1 h 152401"/>
                  <a:gd name="connsiteX4" fmla="*/ 612140 w 1224280"/>
                  <a:gd name="connsiteY4" fmla="*/ 149861 h 152401"/>
                  <a:gd name="connsiteX5" fmla="*/ 767080 w 1224280"/>
                  <a:gd name="connsiteY5" fmla="*/ 1 h 152401"/>
                  <a:gd name="connsiteX6" fmla="*/ 916940 w 1224280"/>
                  <a:gd name="connsiteY6" fmla="*/ 152401 h 152401"/>
                  <a:gd name="connsiteX7" fmla="*/ 1071880 w 1224280"/>
                  <a:gd name="connsiteY7" fmla="*/ 1 h 152401"/>
                  <a:gd name="connsiteX8" fmla="*/ 1224280 w 1224280"/>
                  <a:gd name="connsiteY8" fmla="*/ 152401 h 152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4280" h="152401">
                    <a:moveTo>
                      <a:pt x="0" y="149861"/>
                    </a:moveTo>
                    <a:cubicBezTo>
                      <a:pt x="50588" y="74719"/>
                      <a:pt x="101177" y="-422"/>
                      <a:pt x="152400" y="1"/>
                    </a:cubicBezTo>
                    <a:cubicBezTo>
                      <a:pt x="203623" y="424"/>
                      <a:pt x="256117" y="152401"/>
                      <a:pt x="307340" y="152401"/>
                    </a:cubicBezTo>
                    <a:cubicBezTo>
                      <a:pt x="358563" y="152401"/>
                      <a:pt x="408940" y="424"/>
                      <a:pt x="459740" y="1"/>
                    </a:cubicBezTo>
                    <a:cubicBezTo>
                      <a:pt x="510540" y="-422"/>
                      <a:pt x="560917" y="149861"/>
                      <a:pt x="612140" y="149861"/>
                    </a:cubicBezTo>
                    <a:cubicBezTo>
                      <a:pt x="663363" y="149861"/>
                      <a:pt x="716280" y="-422"/>
                      <a:pt x="767080" y="1"/>
                    </a:cubicBezTo>
                    <a:cubicBezTo>
                      <a:pt x="817880" y="424"/>
                      <a:pt x="866140" y="152401"/>
                      <a:pt x="916940" y="152401"/>
                    </a:cubicBezTo>
                    <a:cubicBezTo>
                      <a:pt x="967740" y="152401"/>
                      <a:pt x="1020657" y="1"/>
                      <a:pt x="1071880" y="1"/>
                    </a:cubicBezTo>
                    <a:cubicBezTo>
                      <a:pt x="1123103" y="1"/>
                      <a:pt x="1173691" y="76201"/>
                      <a:pt x="1224280" y="152401"/>
                    </a:cubicBezTo>
                  </a:path>
                </a:pathLst>
              </a:custGeom>
              <a:no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7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74" name="任意多边形: 形状 73">
                <a:extLst>
                  <a:ext uri="{FF2B5EF4-FFF2-40B4-BE49-F238E27FC236}">
                    <a16:creationId xmlns:a16="http://schemas.microsoft.com/office/drawing/2014/main" id="{41204C7C-8D1B-449A-9132-26101E3ADA07}"/>
                  </a:ext>
                </a:extLst>
              </p:cNvPr>
              <p:cNvSpPr/>
              <p:nvPr/>
            </p:nvSpPr>
            <p:spPr>
              <a:xfrm>
                <a:off x="6510938" y="2337388"/>
                <a:ext cx="1188199" cy="94489"/>
              </a:xfrm>
              <a:custGeom>
                <a:avLst/>
                <a:gdLst>
                  <a:gd name="connsiteX0" fmla="*/ 0 w 1224280"/>
                  <a:gd name="connsiteY0" fmla="*/ 149861 h 152401"/>
                  <a:gd name="connsiteX1" fmla="*/ 152400 w 1224280"/>
                  <a:gd name="connsiteY1" fmla="*/ 1 h 152401"/>
                  <a:gd name="connsiteX2" fmla="*/ 307340 w 1224280"/>
                  <a:gd name="connsiteY2" fmla="*/ 152401 h 152401"/>
                  <a:gd name="connsiteX3" fmla="*/ 459740 w 1224280"/>
                  <a:gd name="connsiteY3" fmla="*/ 1 h 152401"/>
                  <a:gd name="connsiteX4" fmla="*/ 612140 w 1224280"/>
                  <a:gd name="connsiteY4" fmla="*/ 149861 h 152401"/>
                  <a:gd name="connsiteX5" fmla="*/ 767080 w 1224280"/>
                  <a:gd name="connsiteY5" fmla="*/ 1 h 152401"/>
                  <a:gd name="connsiteX6" fmla="*/ 916940 w 1224280"/>
                  <a:gd name="connsiteY6" fmla="*/ 152401 h 152401"/>
                  <a:gd name="connsiteX7" fmla="*/ 1071880 w 1224280"/>
                  <a:gd name="connsiteY7" fmla="*/ 1 h 152401"/>
                  <a:gd name="connsiteX8" fmla="*/ 1224280 w 1224280"/>
                  <a:gd name="connsiteY8" fmla="*/ 152401 h 152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4280" h="152401">
                    <a:moveTo>
                      <a:pt x="0" y="149861"/>
                    </a:moveTo>
                    <a:cubicBezTo>
                      <a:pt x="50588" y="74719"/>
                      <a:pt x="101177" y="-422"/>
                      <a:pt x="152400" y="1"/>
                    </a:cubicBezTo>
                    <a:cubicBezTo>
                      <a:pt x="203623" y="424"/>
                      <a:pt x="256117" y="152401"/>
                      <a:pt x="307340" y="152401"/>
                    </a:cubicBezTo>
                    <a:cubicBezTo>
                      <a:pt x="358563" y="152401"/>
                      <a:pt x="408940" y="424"/>
                      <a:pt x="459740" y="1"/>
                    </a:cubicBezTo>
                    <a:cubicBezTo>
                      <a:pt x="510540" y="-422"/>
                      <a:pt x="560917" y="149861"/>
                      <a:pt x="612140" y="149861"/>
                    </a:cubicBezTo>
                    <a:cubicBezTo>
                      <a:pt x="663363" y="149861"/>
                      <a:pt x="716280" y="-422"/>
                      <a:pt x="767080" y="1"/>
                    </a:cubicBezTo>
                    <a:cubicBezTo>
                      <a:pt x="817880" y="424"/>
                      <a:pt x="866140" y="152401"/>
                      <a:pt x="916940" y="152401"/>
                    </a:cubicBezTo>
                    <a:cubicBezTo>
                      <a:pt x="967740" y="152401"/>
                      <a:pt x="1020657" y="1"/>
                      <a:pt x="1071880" y="1"/>
                    </a:cubicBezTo>
                    <a:cubicBezTo>
                      <a:pt x="1123103" y="1"/>
                      <a:pt x="1173691" y="76201"/>
                      <a:pt x="1224280" y="152401"/>
                    </a:cubicBezTo>
                  </a:path>
                </a:pathLst>
              </a:custGeom>
              <a:no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7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75" name="直接连接符 74">
                <a:extLst>
                  <a:ext uri="{FF2B5EF4-FFF2-40B4-BE49-F238E27FC236}">
                    <a16:creationId xmlns:a16="http://schemas.microsoft.com/office/drawing/2014/main" id="{D61A8309-C47B-47E9-ABDF-F0EC96AF2736}"/>
                  </a:ext>
                </a:extLst>
              </p:cNvPr>
              <p:cNvCxnSpPr>
                <a:cxnSpLocks/>
              </p:cNvCxnSpPr>
              <p:nvPr/>
            </p:nvCxnSpPr>
            <p:spPr>
              <a:xfrm>
                <a:off x="2270091" y="2873351"/>
                <a:ext cx="341033" cy="0"/>
              </a:xfrm>
              <a:prstGeom prst="line">
                <a:avLst/>
              </a:prstGeom>
              <a:noFill/>
              <a:ln w="12700" cap="flat" cmpd="sng" algn="ctr">
                <a:solidFill>
                  <a:sysClr val="windowText" lastClr="000000"/>
                </a:solidFill>
                <a:prstDash val="solid"/>
                <a:miter lim="800000"/>
                <a:headEnd type="none" w="med" len="med"/>
                <a:tailEnd type="arrow" w="med" len="med"/>
              </a:ln>
              <a:effectLst/>
            </p:spPr>
          </p:cxnSp>
          <p:sp>
            <p:nvSpPr>
              <p:cNvPr id="76" name="矩形: 圆角 75">
                <a:extLst>
                  <a:ext uri="{FF2B5EF4-FFF2-40B4-BE49-F238E27FC236}">
                    <a16:creationId xmlns:a16="http://schemas.microsoft.com/office/drawing/2014/main" id="{411FB6F1-A1F0-4971-977B-F031078E1500}"/>
                  </a:ext>
                </a:extLst>
              </p:cNvPr>
              <p:cNvSpPr/>
              <p:nvPr/>
            </p:nvSpPr>
            <p:spPr>
              <a:xfrm>
                <a:off x="2611122" y="2530312"/>
                <a:ext cx="1471175" cy="640081"/>
              </a:xfrm>
              <a:prstGeom prst="roundRect">
                <a:avLst/>
              </a:prstGeom>
              <a:solidFill>
                <a:srgbClr val="ED7D31">
                  <a:lumMod val="40000"/>
                  <a:lumOff val="60000"/>
                </a:srgbClr>
              </a:solidFill>
              <a:ln w="12700" cap="flat" cmpd="sng" algn="ctr">
                <a:solidFill>
                  <a:schemeClr val="tx1"/>
                </a:solidFill>
                <a:prstDash val="solid"/>
                <a:miter lim="800000"/>
              </a:ln>
              <a:effectLst/>
            </p:spPr>
            <p:txBody>
              <a:bodyPr rot="0" spcFirstLastPara="0" vertOverflow="overflow" horzOverflow="overflow" vert="horz" wrap="square" lIns="91439" tIns="45721" rIns="91439" bIns="45721"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9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Encoder</a:t>
                </a:r>
                <a:endParaRPr kumimoji="0" lang="zh-CN" altLang="en-US" sz="9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77" name="直接连接符 76">
                <a:extLst>
                  <a:ext uri="{FF2B5EF4-FFF2-40B4-BE49-F238E27FC236}">
                    <a16:creationId xmlns:a16="http://schemas.microsoft.com/office/drawing/2014/main" id="{B10815A6-54C1-42D4-926B-1857F27D411D}"/>
                  </a:ext>
                </a:extLst>
              </p:cNvPr>
              <p:cNvCxnSpPr>
                <a:cxnSpLocks/>
              </p:cNvCxnSpPr>
              <p:nvPr/>
            </p:nvCxnSpPr>
            <p:spPr>
              <a:xfrm>
                <a:off x="2270091" y="2337388"/>
                <a:ext cx="0" cy="1107556"/>
              </a:xfrm>
              <a:prstGeom prst="line">
                <a:avLst/>
              </a:prstGeom>
              <a:noFill/>
              <a:ln w="12700" cap="flat" cmpd="sng" algn="ctr">
                <a:solidFill>
                  <a:sysClr val="windowText" lastClr="000000"/>
                </a:solidFill>
                <a:prstDash val="solid"/>
                <a:miter lim="800000"/>
              </a:ln>
              <a:effectLst/>
            </p:spPr>
          </p:cxnSp>
          <p:cxnSp>
            <p:nvCxnSpPr>
              <p:cNvPr id="78" name="直接连接符 77">
                <a:extLst>
                  <a:ext uri="{FF2B5EF4-FFF2-40B4-BE49-F238E27FC236}">
                    <a16:creationId xmlns:a16="http://schemas.microsoft.com/office/drawing/2014/main" id="{5CC36531-CB64-44AD-A4A7-F8A1B8ED28F3}"/>
                  </a:ext>
                </a:extLst>
              </p:cNvPr>
              <p:cNvCxnSpPr>
                <a:cxnSpLocks/>
              </p:cNvCxnSpPr>
              <p:nvPr/>
            </p:nvCxnSpPr>
            <p:spPr>
              <a:xfrm>
                <a:off x="1944971" y="2337388"/>
                <a:ext cx="325120" cy="0"/>
              </a:xfrm>
              <a:prstGeom prst="line">
                <a:avLst/>
              </a:prstGeom>
              <a:noFill/>
              <a:ln w="12700" cap="flat" cmpd="sng" algn="ctr">
                <a:solidFill>
                  <a:sysClr val="windowText" lastClr="000000"/>
                </a:solidFill>
                <a:prstDash val="solid"/>
                <a:miter lim="800000"/>
              </a:ln>
              <a:effectLst/>
            </p:spPr>
          </p:cxnSp>
          <p:cxnSp>
            <p:nvCxnSpPr>
              <p:cNvPr id="79" name="直接连接符 78">
                <a:extLst>
                  <a:ext uri="{FF2B5EF4-FFF2-40B4-BE49-F238E27FC236}">
                    <a16:creationId xmlns:a16="http://schemas.microsoft.com/office/drawing/2014/main" id="{70C3F541-A31E-459F-99DD-624C948535C9}"/>
                  </a:ext>
                </a:extLst>
              </p:cNvPr>
              <p:cNvCxnSpPr>
                <a:cxnSpLocks/>
              </p:cNvCxnSpPr>
              <p:nvPr/>
            </p:nvCxnSpPr>
            <p:spPr>
              <a:xfrm>
                <a:off x="1944971" y="3444944"/>
                <a:ext cx="325120" cy="0"/>
              </a:xfrm>
              <a:prstGeom prst="line">
                <a:avLst/>
              </a:prstGeom>
              <a:noFill/>
              <a:ln w="12700" cap="flat" cmpd="sng" algn="ctr">
                <a:solidFill>
                  <a:sysClr val="windowText" lastClr="000000"/>
                </a:solidFill>
                <a:prstDash val="solid"/>
                <a:miter lim="800000"/>
              </a:ln>
              <a:effectLst/>
            </p:spPr>
          </p:cxnSp>
          <mc:AlternateContent xmlns:mc="http://schemas.openxmlformats.org/markup-compatibility/2006" xmlns:a14="http://schemas.microsoft.com/office/drawing/2010/main">
            <mc:Choice Requires="a14">
              <p:sp>
                <p:nvSpPr>
                  <p:cNvPr id="80" name="文本框 79">
                    <a:extLst>
                      <a:ext uri="{FF2B5EF4-FFF2-40B4-BE49-F238E27FC236}">
                        <a16:creationId xmlns:a16="http://schemas.microsoft.com/office/drawing/2014/main" id="{6E1187EC-CBDF-43DF-B99F-731EF4651F98}"/>
                      </a:ext>
                    </a:extLst>
                  </p:cNvPr>
                  <p:cNvSpPr txBox="1"/>
                  <p:nvPr/>
                </p:nvSpPr>
                <p:spPr>
                  <a:xfrm>
                    <a:off x="1389655" y="3126532"/>
                    <a:ext cx="645443" cy="534066"/>
                  </a:xfrm>
                  <a:prstGeom prst="rect">
                    <a:avLst/>
                  </a:prstGeom>
                  <a:noFill/>
                  <a:ln w="12700">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0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𝒛</m:t>
                          </m:r>
                        </m:oMath>
                      </m:oMathPara>
                    </a14:m>
                    <a:endParaRPr kumimoji="0" lang="zh-CN" altLang="en-US" sz="10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80" name="文本框 79">
                    <a:extLst>
                      <a:ext uri="{FF2B5EF4-FFF2-40B4-BE49-F238E27FC236}">
                        <a16:creationId xmlns:a16="http://schemas.microsoft.com/office/drawing/2014/main" id="{6E1187EC-CBDF-43DF-B99F-731EF4651F98}"/>
                      </a:ext>
                    </a:extLst>
                  </p:cNvPr>
                  <p:cNvSpPr txBox="1">
                    <a:spLocks noRot="1" noChangeAspect="1" noMove="1" noResize="1" noEditPoints="1" noAdjustHandles="1" noChangeArrowheads="1" noChangeShapeType="1" noTextEdit="1"/>
                  </p:cNvSpPr>
                  <p:nvPr/>
                </p:nvSpPr>
                <p:spPr>
                  <a:xfrm>
                    <a:off x="1389655" y="3126532"/>
                    <a:ext cx="645443" cy="534066"/>
                  </a:xfrm>
                  <a:prstGeom prst="rect">
                    <a:avLst/>
                  </a:prstGeom>
                  <a:blipFill>
                    <a:blip r:embed="rId3"/>
                    <a:stretch>
                      <a:fillRect/>
                    </a:stretch>
                  </a:blipFill>
                  <a:ln w="1270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1" name="文本框 80">
                    <a:extLst>
                      <a:ext uri="{FF2B5EF4-FFF2-40B4-BE49-F238E27FC236}">
                        <a16:creationId xmlns:a16="http://schemas.microsoft.com/office/drawing/2014/main" id="{47F6D463-EB1B-4436-8994-7052AF8BE4B8}"/>
                      </a:ext>
                    </a:extLst>
                  </p:cNvPr>
                  <p:cNvSpPr txBox="1"/>
                  <p:nvPr/>
                </p:nvSpPr>
                <p:spPr>
                  <a:xfrm>
                    <a:off x="1371926" y="2075779"/>
                    <a:ext cx="645443" cy="534066"/>
                  </a:xfrm>
                  <a:prstGeom prst="rect">
                    <a:avLst/>
                  </a:prstGeom>
                  <a:noFill/>
                  <a:ln w="12700">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0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𝒙</m:t>
                          </m:r>
                        </m:oMath>
                      </m:oMathPara>
                    </a14:m>
                    <a:endParaRPr kumimoji="0" lang="zh-CN" altLang="en-US" sz="10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81" name="文本框 80">
                    <a:extLst>
                      <a:ext uri="{FF2B5EF4-FFF2-40B4-BE49-F238E27FC236}">
                        <a16:creationId xmlns:a16="http://schemas.microsoft.com/office/drawing/2014/main" id="{47F6D463-EB1B-4436-8994-7052AF8BE4B8}"/>
                      </a:ext>
                    </a:extLst>
                  </p:cNvPr>
                  <p:cNvSpPr txBox="1">
                    <a:spLocks noRot="1" noChangeAspect="1" noMove="1" noResize="1" noEditPoints="1" noAdjustHandles="1" noChangeArrowheads="1" noChangeShapeType="1" noTextEdit="1"/>
                  </p:cNvSpPr>
                  <p:nvPr/>
                </p:nvSpPr>
                <p:spPr>
                  <a:xfrm>
                    <a:off x="1371926" y="2075779"/>
                    <a:ext cx="645443" cy="534066"/>
                  </a:xfrm>
                  <a:prstGeom prst="rect">
                    <a:avLst/>
                  </a:prstGeom>
                  <a:blipFill>
                    <a:blip r:embed="rId4"/>
                    <a:stretch>
                      <a:fillRect/>
                    </a:stretch>
                  </a:blipFill>
                  <a:ln w="12700">
                    <a:noFill/>
                  </a:ln>
                </p:spPr>
                <p:txBody>
                  <a:bodyPr/>
                  <a:lstStyle/>
                  <a:p>
                    <a:r>
                      <a:rPr lang="zh-CN" altLang="en-US">
                        <a:noFill/>
                      </a:rPr>
                      <a:t> </a:t>
                    </a:r>
                  </a:p>
                </p:txBody>
              </p:sp>
            </mc:Fallback>
          </mc:AlternateContent>
          <p:cxnSp>
            <p:nvCxnSpPr>
              <p:cNvPr id="83" name="直接连接符 82">
                <a:extLst>
                  <a:ext uri="{FF2B5EF4-FFF2-40B4-BE49-F238E27FC236}">
                    <a16:creationId xmlns:a16="http://schemas.microsoft.com/office/drawing/2014/main" id="{788F1AA4-4910-48FC-AEAC-192D70DEDA57}"/>
                  </a:ext>
                </a:extLst>
              </p:cNvPr>
              <p:cNvCxnSpPr>
                <a:cxnSpLocks/>
              </p:cNvCxnSpPr>
              <p:nvPr/>
            </p:nvCxnSpPr>
            <p:spPr>
              <a:xfrm>
                <a:off x="4281972" y="2196105"/>
                <a:ext cx="0" cy="1354492"/>
              </a:xfrm>
              <a:prstGeom prst="line">
                <a:avLst/>
              </a:prstGeom>
              <a:noFill/>
              <a:ln w="12700" cap="flat" cmpd="sng" algn="ctr">
                <a:solidFill>
                  <a:sysClr val="windowText" lastClr="000000"/>
                </a:solidFill>
                <a:prstDash val="solid"/>
                <a:miter lim="800000"/>
              </a:ln>
              <a:effectLst/>
            </p:spPr>
          </p:cxnSp>
          <p:cxnSp>
            <p:nvCxnSpPr>
              <p:cNvPr id="84" name="直接箭头连接符 83">
                <a:extLst>
                  <a:ext uri="{FF2B5EF4-FFF2-40B4-BE49-F238E27FC236}">
                    <a16:creationId xmlns:a16="http://schemas.microsoft.com/office/drawing/2014/main" id="{404F70A8-61D3-4E95-9929-6D12CE63B425}"/>
                  </a:ext>
                </a:extLst>
              </p:cNvPr>
              <p:cNvCxnSpPr>
                <a:cxnSpLocks/>
              </p:cNvCxnSpPr>
              <p:nvPr/>
            </p:nvCxnSpPr>
            <p:spPr>
              <a:xfrm>
                <a:off x="4271611" y="3550597"/>
                <a:ext cx="407284" cy="0"/>
              </a:xfrm>
              <a:prstGeom prst="straightConnector1">
                <a:avLst/>
              </a:prstGeom>
              <a:noFill/>
              <a:ln w="12700" cap="flat" cmpd="sng" algn="ctr">
                <a:solidFill>
                  <a:sysClr val="windowText" lastClr="000000"/>
                </a:solidFill>
                <a:prstDash val="solid"/>
                <a:miter lim="800000"/>
                <a:headEnd type="none" w="med" len="med"/>
                <a:tailEnd type="arrow" w="med" len="med"/>
              </a:ln>
              <a:effectLst/>
            </p:spPr>
          </p:cxnSp>
          <p:cxnSp>
            <p:nvCxnSpPr>
              <p:cNvPr id="85" name="直接箭头连接符 84">
                <a:extLst>
                  <a:ext uri="{FF2B5EF4-FFF2-40B4-BE49-F238E27FC236}">
                    <a16:creationId xmlns:a16="http://schemas.microsoft.com/office/drawing/2014/main" id="{40B7AD22-0071-4821-80CB-E87B1A1F453F}"/>
                  </a:ext>
                </a:extLst>
              </p:cNvPr>
              <p:cNvCxnSpPr>
                <a:cxnSpLocks/>
              </p:cNvCxnSpPr>
              <p:nvPr/>
            </p:nvCxnSpPr>
            <p:spPr>
              <a:xfrm>
                <a:off x="4271611" y="2196105"/>
                <a:ext cx="407284" cy="0"/>
              </a:xfrm>
              <a:prstGeom prst="straightConnector1">
                <a:avLst/>
              </a:prstGeom>
              <a:noFill/>
              <a:ln w="12700" cap="flat" cmpd="sng" algn="ctr">
                <a:solidFill>
                  <a:sysClr val="windowText" lastClr="000000"/>
                </a:solidFill>
                <a:prstDash val="solid"/>
                <a:miter lim="800000"/>
                <a:headEnd type="none" w="med" len="med"/>
                <a:tailEnd type="arrow" w="med" len="med"/>
              </a:ln>
              <a:effectLst/>
            </p:spPr>
          </p:cxnSp>
          <mc:AlternateContent xmlns:mc="http://schemas.openxmlformats.org/markup-compatibility/2006" xmlns:a14="http://schemas.microsoft.com/office/drawing/2010/main">
            <mc:Choice Requires="a14">
              <p:sp>
                <p:nvSpPr>
                  <p:cNvPr id="86" name="矩形: 圆角 85">
                    <a:extLst>
                      <a:ext uri="{FF2B5EF4-FFF2-40B4-BE49-F238E27FC236}">
                        <a16:creationId xmlns:a16="http://schemas.microsoft.com/office/drawing/2014/main" id="{74CA864B-E51F-4349-8CD5-B659F403840B}"/>
                      </a:ext>
                    </a:extLst>
                  </p:cNvPr>
                  <p:cNvSpPr/>
                  <p:nvPr/>
                </p:nvSpPr>
                <p:spPr>
                  <a:xfrm>
                    <a:off x="4689256" y="1834819"/>
                    <a:ext cx="1821690" cy="722571"/>
                  </a:xfrm>
                  <a:prstGeom prst="roundRect">
                    <a:avLst/>
                  </a:prstGeom>
                  <a:solidFill>
                    <a:srgbClr val="FFC000">
                      <a:lumMod val="40000"/>
                      <a:lumOff val="60000"/>
                    </a:srgbClr>
                  </a:solidFill>
                  <a:ln w="12700" cap="flat" cmpd="sng" algn="ctr">
                    <a:solidFill>
                      <a:schemeClr val="tx1"/>
                    </a:solidFill>
                    <a:prstDash val="solid"/>
                    <a:miter lim="800000"/>
                  </a:ln>
                  <a:effectLst/>
                </p:spPr>
                <p:txBody>
                  <a:bodyPr rot="0" spcFirstLastPara="0" vertOverflow="overflow" horzOverflow="overflow" vert="horz" wrap="square" lIns="91439" tIns="45721" rIns="91439" bIns="45721"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9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Decoder</a:t>
                    </a:r>
                    <a:r>
                      <a:rPr kumimoji="0" lang="en-US" altLang="zh-CN" sz="8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14:m>
                      <m:oMath xmlns:m="http://schemas.openxmlformats.org/officeDocument/2006/math">
                        <m:sSub>
                          <m:sSubPr>
                            <m:ctrlPr>
                              <a:rPr kumimoji="0" lang="en-US" altLang="zh-CN" sz="9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n-US" altLang="zh-CN" sz="9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𝑫</m:t>
                            </m:r>
                          </m:e>
                          <m:sub>
                            <m:r>
                              <a:rPr kumimoji="0" lang="en-US" altLang="zh-CN" sz="9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𝒛</m:t>
                            </m:r>
                          </m:sub>
                        </m:sSub>
                      </m:oMath>
                    </a14:m>
                    <a:endParaRPr kumimoji="0" lang="zh-CN" altLang="en-US" sz="8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86" name="矩形: 圆角 85">
                    <a:extLst>
                      <a:ext uri="{FF2B5EF4-FFF2-40B4-BE49-F238E27FC236}">
                        <a16:creationId xmlns:a16="http://schemas.microsoft.com/office/drawing/2014/main" id="{74CA864B-E51F-4349-8CD5-B659F403840B}"/>
                      </a:ext>
                    </a:extLst>
                  </p:cNvPr>
                  <p:cNvSpPr>
                    <a:spLocks noRot="1" noChangeAspect="1" noMove="1" noResize="1" noEditPoints="1" noAdjustHandles="1" noChangeArrowheads="1" noChangeShapeType="1" noTextEdit="1"/>
                  </p:cNvSpPr>
                  <p:nvPr/>
                </p:nvSpPr>
                <p:spPr>
                  <a:xfrm>
                    <a:off x="4689256" y="1834819"/>
                    <a:ext cx="1821690" cy="722571"/>
                  </a:xfrm>
                  <a:prstGeom prst="roundRect">
                    <a:avLst/>
                  </a:prstGeom>
                  <a:blipFill>
                    <a:blip r:embed="rId5"/>
                    <a:stretch>
                      <a:fillRect/>
                    </a:stretch>
                  </a:blipFill>
                  <a:ln w="12700" cap="flat" cmpd="sng" algn="ctr">
                    <a:solidFill>
                      <a:schemeClr val="tx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矩形: 圆角 86">
                    <a:extLst>
                      <a:ext uri="{FF2B5EF4-FFF2-40B4-BE49-F238E27FC236}">
                        <a16:creationId xmlns:a16="http://schemas.microsoft.com/office/drawing/2014/main" id="{445FF984-1AB6-4DA7-8422-483CA2324B9D}"/>
                      </a:ext>
                    </a:extLst>
                  </p:cNvPr>
                  <p:cNvSpPr/>
                  <p:nvPr/>
                </p:nvSpPr>
                <p:spPr>
                  <a:xfrm>
                    <a:off x="4689256" y="3189311"/>
                    <a:ext cx="1821683" cy="722571"/>
                  </a:xfrm>
                  <a:prstGeom prst="roundRect">
                    <a:avLst/>
                  </a:prstGeom>
                  <a:solidFill>
                    <a:srgbClr val="5B9BD5">
                      <a:lumMod val="40000"/>
                      <a:lumOff val="60000"/>
                    </a:srgbClr>
                  </a:solidFill>
                  <a:ln w="12700" cap="flat" cmpd="sng" algn="ctr">
                    <a:solidFill>
                      <a:schemeClr val="tx1"/>
                    </a:solidFill>
                    <a:prstDash val="solid"/>
                    <a:miter lim="800000"/>
                  </a:ln>
                  <a:effectLst/>
                </p:spPr>
                <p:txBody>
                  <a:bodyPr rot="0" spcFirstLastPara="0" vertOverflow="overflow" horzOverflow="overflow" vert="horz" wrap="square" lIns="91439" tIns="45721" rIns="91439" bIns="45721"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9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Decoder </a:t>
                    </a:r>
                    <a14:m>
                      <m:oMath xmlns:m="http://schemas.openxmlformats.org/officeDocument/2006/math">
                        <m:sSub>
                          <m:sSubPr>
                            <m:ctrlPr>
                              <a:rPr kumimoji="0" lang="en-US" altLang="zh-CN" sz="9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n-US" altLang="zh-CN" sz="9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𝑫</m:t>
                            </m:r>
                          </m:e>
                          <m:sub>
                            <m:r>
                              <a:rPr kumimoji="0" lang="en-US" altLang="zh-CN" sz="9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𝒙</m:t>
                            </m:r>
                          </m:sub>
                        </m:sSub>
                      </m:oMath>
                    </a14:m>
                    <a:endParaRPr kumimoji="0" lang="zh-CN" altLang="en-US" sz="9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87" name="矩形: 圆角 86">
                    <a:extLst>
                      <a:ext uri="{FF2B5EF4-FFF2-40B4-BE49-F238E27FC236}">
                        <a16:creationId xmlns:a16="http://schemas.microsoft.com/office/drawing/2014/main" id="{445FF984-1AB6-4DA7-8422-483CA2324B9D}"/>
                      </a:ext>
                    </a:extLst>
                  </p:cNvPr>
                  <p:cNvSpPr>
                    <a:spLocks noRot="1" noChangeAspect="1" noMove="1" noResize="1" noEditPoints="1" noAdjustHandles="1" noChangeArrowheads="1" noChangeShapeType="1" noTextEdit="1"/>
                  </p:cNvSpPr>
                  <p:nvPr/>
                </p:nvSpPr>
                <p:spPr>
                  <a:xfrm>
                    <a:off x="4689256" y="3189311"/>
                    <a:ext cx="1821683" cy="722571"/>
                  </a:xfrm>
                  <a:prstGeom prst="roundRect">
                    <a:avLst/>
                  </a:prstGeom>
                  <a:blipFill>
                    <a:blip r:embed="rId6"/>
                    <a:stretch>
                      <a:fillRect/>
                    </a:stretch>
                  </a:blipFill>
                  <a:ln w="12700" cap="flat" cmpd="sng" algn="ctr">
                    <a:solidFill>
                      <a:schemeClr val="tx1"/>
                    </a:solidFill>
                    <a:prstDash val="solid"/>
                    <a:miter lim="800000"/>
                  </a:ln>
                  <a:effectLst/>
                </p:spPr>
                <p:txBody>
                  <a:bodyPr/>
                  <a:lstStyle/>
                  <a:p>
                    <a:r>
                      <a:rPr lang="zh-CN" altLang="en-US">
                        <a:noFill/>
                      </a:rPr>
                      <a:t> </a:t>
                    </a:r>
                  </a:p>
                </p:txBody>
              </p:sp>
            </mc:Fallback>
          </mc:AlternateContent>
          <p:sp>
            <p:nvSpPr>
              <p:cNvPr id="88" name="文本框 87">
                <a:extLst>
                  <a:ext uri="{FF2B5EF4-FFF2-40B4-BE49-F238E27FC236}">
                    <a16:creationId xmlns:a16="http://schemas.microsoft.com/office/drawing/2014/main" id="{BB8A75ED-1BDA-4959-AD75-B8CC5D95E94E}"/>
                  </a:ext>
                </a:extLst>
              </p:cNvPr>
              <p:cNvSpPr txBox="1"/>
              <p:nvPr/>
            </p:nvSpPr>
            <p:spPr>
              <a:xfrm>
                <a:off x="6528648" y="2373555"/>
                <a:ext cx="1166254" cy="467309"/>
              </a:xfrm>
              <a:prstGeom prst="rect">
                <a:avLst/>
              </a:prstGeom>
              <a:noFill/>
              <a:ln w="12700">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sample</a:t>
                </a:r>
                <a:endParaRPr kumimoji="0" lang="zh-CN" altLang="en-US" sz="700" b="0"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89" name="文本框 88">
                <a:extLst>
                  <a:ext uri="{FF2B5EF4-FFF2-40B4-BE49-F238E27FC236}">
                    <a16:creationId xmlns:a16="http://schemas.microsoft.com/office/drawing/2014/main" id="{C5322B9C-D226-4DE8-95E9-07C533081A1D}"/>
                  </a:ext>
                </a:extLst>
              </p:cNvPr>
              <p:cNvSpPr txBox="1"/>
              <p:nvPr/>
            </p:nvSpPr>
            <p:spPr>
              <a:xfrm>
                <a:off x="6517654" y="2988032"/>
                <a:ext cx="1177246" cy="467309"/>
              </a:xfrm>
              <a:prstGeom prst="rect">
                <a:avLst/>
              </a:prstGeom>
              <a:noFill/>
              <a:ln w="12700">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sample</a:t>
                </a:r>
                <a:endParaRPr kumimoji="0" lang="zh-CN" altLang="en-US" sz="700" b="0"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0" name="文本框 89">
                    <a:extLst>
                      <a:ext uri="{FF2B5EF4-FFF2-40B4-BE49-F238E27FC236}">
                        <a16:creationId xmlns:a16="http://schemas.microsoft.com/office/drawing/2014/main" id="{18EEA191-36D7-4305-8DED-EEF8D98C3B7D}"/>
                      </a:ext>
                    </a:extLst>
                  </p:cNvPr>
                  <p:cNvSpPr txBox="1"/>
                  <p:nvPr/>
                </p:nvSpPr>
                <p:spPr>
                  <a:xfrm>
                    <a:off x="7533645" y="3147474"/>
                    <a:ext cx="645443" cy="534066"/>
                  </a:xfrm>
                  <a:prstGeom prst="rect">
                    <a:avLst/>
                  </a:prstGeom>
                  <a:noFill/>
                  <a:ln w="12700">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altLang="zh-CN" sz="10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accPr>
                            <m:e>
                              <m:r>
                                <a:rPr kumimoji="0" lang="en-US" altLang="zh-CN" sz="10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𝒙</m:t>
                              </m:r>
                            </m:e>
                          </m:acc>
                        </m:oMath>
                      </m:oMathPara>
                    </a14:m>
                    <a:endParaRPr kumimoji="0" lang="zh-CN" altLang="en-US" sz="10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90" name="文本框 89">
                    <a:extLst>
                      <a:ext uri="{FF2B5EF4-FFF2-40B4-BE49-F238E27FC236}">
                        <a16:creationId xmlns:a16="http://schemas.microsoft.com/office/drawing/2014/main" id="{18EEA191-36D7-4305-8DED-EEF8D98C3B7D}"/>
                      </a:ext>
                    </a:extLst>
                  </p:cNvPr>
                  <p:cNvSpPr txBox="1">
                    <a:spLocks noRot="1" noChangeAspect="1" noMove="1" noResize="1" noEditPoints="1" noAdjustHandles="1" noChangeArrowheads="1" noChangeShapeType="1" noTextEdit="1"/>
                  </p:cNvSpPr>
                  <p:nvPr/>
                </p:nvSpPr>
                <p:spPr>
                  <a:xfrm>
                    <a:off x="7533645" y="3147474"/>
                    <a:ext cx="645443" cy="534066"/>
                  </a:xfrm>
                  <a:prstGeom prst="rect">
                    <a:avLst/>
                  </a:prstGeom>
                  <a:blipFill>
                    <a:blip r:embed="rId7"/>
                    <a:stretch>
                      <a:fillRect/>
                    </a:stretch>
                  </a:blipFill>
                  <a:ln w="1270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1" name="文本框 90">
                    <a:extLst>
                      <a:ext uri="{FF2B5EF4-FFF2-40B4-BE49-F238E27FC236}">
                        <a16:creationId xmlns:a16="http://schemas.microsoft.com/office/drawing/2014/main" id="{F9B3D908-494B-4A6B-B39C-20FA94B666F9}"/>
                      </a:ext>
                    </a:extLst>
                  </p:cNvPr>
                  <p:cNvSpPr txBox="1"/>
                  <p:nvPr/>
                </p:nvSpPr>
                <p:spPr>
                  <a:xfrm>
                    <a:off x="7545227" y="2123021"/>
                    <a:ext cx="645443" cy="534066"/>
                  </a:xfrm>
                  <a:prstGeom prst="rect">
                    <a:avLst/>
                  </a:prstGeom>
                  <a:noFill/>
                  <a:ln w="12700">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altLang="zh-CN" sz="10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accPr>
                            <m:e>
                              <m:r>
                                <a:rPr kumimoji="0" lang="en-US" altLang="zh-CN" sz="10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𝒛</m:t>
                              </m:r>
                            </m:e>
                          </m:acc>
                        </m:oMath>
                      </m:oMathPara>
                    </a14:m>
                    <a:endParaRPr kumimoji="0" lang="zh-CN" altLang="en-US" sz="10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91" name="文本框 90">
                    <a:extLst>
                      <a:ext uri="{FF2B5EF4-FFF2-40B4-BE49-F238E27FC236}">
                        <a16:creationId xmlns:a16="http://schemas.microsoft.com/office/drawing/2014/main" id="{F9B3D908-494B-4A6B-B39C-20FA94B666F9}"/>
                      </a:ext>
                    </a:extLst>
                  </p:cNvPr>
                  <p:cNvSpPr txBox="1">
                    <a:spLocks noRot="1" noChangeAspect="1" noMove="1" noResize="1" noEditPoints="1" noAdjustHandles="1" noChangeArrowheads="1" noChangeShapeType="1" noTextEdit="1"/>
                  </p:cNvSpPr>
                  <p:nvPr/>
                </p:nvSpPr>
                <p:spPr>
                  <a:xfrm>
                    <a:off x="7545227" y="2123021"/>
                    <a:ext cx="645443" cy="534066"/>
                  </a:xfrm>
                  <a:prstGeom prst="rect">
                    <a:avLst/>
                  </a:prstGeom>
                  <a:blipFill>
                    <a:blip r:embed="rId8"/>
                    <a:stretch>
                      <a:fillRect/>
                    </a:stretch>
                  </a:blipFill>
                  <a:ln w="12700">
                    <a:noFill/>
                  </a:ln>
                </p:spPr>
                <p:txBody>
                  <a:bodyPr/>
                  <a:lstStyle/>
                  <a:p>
                    <a:r>
                      <a:rPr lang="zh-CN" altLang="en-US">
                        <a:noFill/>
                      </a:rPr>
                      <a:t> </a:t>
                    </a:r>
                  </a:p>
                </p:txBody>
              </p:sp>
            </mc:Fallback>
          </mc:AlternateContent>
          <p:cxnSp>
            <p:nvCxnSpPr>
              <p:cNvPr id="92" name="直接连接符 91">
                <a:extLst>
                  <a:ext uri="{FF2B5EF4-FFF2-40B4-BE49-F238E27FC236}">
                    <a16:creationId xmlns:a16="http://schemas.microsoft.com/office/drawing/2014/main" id="{68645C6A-D2A6-4ABD-87CC-0F70A452C3A9}"/>
                  </a:ext>
                </a:extLst>
              </p:cNvPr>
              <p:cNvCxnSpPr>
                <a:cxnSpLocks/>
              </p:cNvCxnSpPr>
              <p:nvPr/>
            </p:nvCxnSpPr>
            <p:spPr>
              <a:xfrm flipH="1">
                <a:off x="6510939" y="2055312"/>
                <a:ext cx="646636" cy="0"/>
              </a:xfrm>
              <a:prstGeom prst="line">
                <a:avLst/>
              </a:prstGeom>
              <a:noFill/>
              <a:ln w="12700" cap="flat" cmpd="sng" algn="ctr">
                <a:solidFill>
                  <a:sysClr val="windowText" lastClr="000000"/>
                </a:solidFill>
                <a:prstDash val="solid"/>
                <a:miter lim="800000"/>
              </a:ln>
              <a:effectLst/>
            </p:spPr>
          </p:cxnSp>
          <p:cxnSp>
            <p:nvCxnSpPr>
              <p:cNvPr id="93" name="直接连接符 92">
                <a:extLst>
                  <a:ext uri="{FF2B5EF4-FFF2-40B4-BE49-F238E27FC236}">
                    <a16:creationId xmlns:a16="http://schemas.microsoft.com/office/drawing/2014/main" id="{C6B46291-0736-42B0-9789-0019FD736BA4}"/>
                  </a:ext>
                </a:extLst>
              </p:cNvPr>
              <p:cNvCxnSpPr>
                <a:cxnSpLocks/>
              </p:cNvCxnSpPr>
              <p:nvPr/>
            </p:nvCxnSpPr>
            <p:spPr>
              <a:xfrm flipH="1">
                <a:off x="6510939" y="3670695"/>
                <a:ext cx="646636" cy="0"/>
              </a:xfrm>
              <a:prstGeom prst="line">
                <a:avLst/>
              </a:prstGeom>
              <a:noFill/>
              <a:ln w="12700" cap="flat" cmpd="sng" algn="ctr">
                <a:solidFill>
                  <a:sysClr val="windowText" lastClr="000000"/>
                </a:solidFill>
                <a:prstDash val="solid"/>
                <a:miter lim="800000"/>
              </a:ln>
              <a:effectLst/>
            </p:spPr>
          </p:cxnSp>
          <p:cxnSp>
            <p:nvCxnSpPr>
              <p:cNvPr id="94" name="直接连接符 93">
                <a:extLst>
                  <a:ext uri="{FF2B5EF4-FFF2-40B4-BE49-F238E27FC236}">
                    <a16:creationId xmlns:a16="http://schemas.microsoft.com/office/drawing/2014/main" id="{27A31763-2460-4830-818A-1EDBD7520DB7}"/>
                  </a:ext>
                </a:extLst>
              </p:cNvPr>
              <p:cNvCxnSpPr>
                <a:cxnSpLocks/>
              </p:cNvCxnSpPr>
              <p:nvPr/>
            </p:nvCxnSpPr>
            <p:spPr>
              <a:xfrm>
                <a:off x="7157575" y="1475911"/>
                <a:ext cx="0" cy="589707"/>
              </a:xfrm>
              <a:prstGeom prst="line">
                <a:avLst/>
              </a:prstGeom>
              <a:noFill/>
              <a:ln w="12700" cap="flat" cmpd="sng" algn="ctr">
                <a:solidFill>
                  <a:sysClr val="windowText" lastClr="000000"/>
                </a:solidFill>
                <a:prstDash val="solid"/>
                <a:miter lim="800000"/>
              </a:ln>
              <a:effectLst/>
            </p:spPr>
          </p:cxnSp>
          <mc:AlternateContent xmlns:mc="http://schemas.openxmlformats.org/markup-compatibility/2006" xmlns:a14="http://schemas.microsoft.com/office/drawing/2010/main">
            <mc:Choice Requires="a14">
              <p:sp>
                <p:nvSpPr>
                  <p:cNvPr id="95" name="文本框 94">
                    <a:extLst>
                      <a:ext uri="{FF2B5EF4-FFF2-40B4-BE49-F238E27FC236}">
                        <a16:creationId xmlns:a16="http://schemas.microsoft.com/office/drawing/2014/main" id="{CDE9DA2E-181A-494A-8EE5-C6BFEF29B042}"/>
                      </a:ext>
                    </a:extLst>
                  </p:cNvPr>
                  <p:cNvSpPr txBox="1"/>
                  <p:nvPr/>
                </p:nvSpPr>
                <p:spPr>
                  <a:xfrm>
                    <a:off x="6834258" y="973113"/>
                    <a:ext cx="645443" cy="534066"/>
                  </a:xfrm>
                  <a:prstGeom prst="rect">
                    <a:avLst/>
                  </a:prstGeom>
                  <a:noFill/>
                  <a:ln w="12700">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altLang="zh-CN" sz="10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accPr>
                            <m:e>
                              <m:r>
                                <a:rPr kumimoji="0" lang="en-US" altLang="zh-CN" sz="10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𝒛</m:t>
                              </m:r>
                            </m:e>
                          </m:acc>
                        </m:oMath>
                      </m:oMathPara>
                    </a14:m>
                    <a:endParaRPr kumimoji="0" lang="zh-CN" altLang="en-US" sz="10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95" name="文本框 94">
                    <a:extLst>
                      <a:ext uri="{FF2B5EF4-FFF2-40B4-BE49-F238E27FC236}">
                        <a16:creationId xmlns:a16="http://schemas.microsoft.com/office/drawing/2014/main" id="{CDE9DA2E-181A-494A-8EE5-C6BFEF29B042}"/>
                      </a:ext>
                    </a:extLst>
                  </p:cNvPr>
                  <p:cNvSpPr txBox="1">
                    <a:spLocks noRot="1" noChangeAspect="1" noMove="1" noResize="1" noEditPoints="1" noAdjustHandles="1" noChangeArrowheads="1" noChangeShapeType="1" noTextEdit="1"/>
                  </p:cNvSpPr>
                  <p:nvPr/>
                </p:nvSpPr>
                <p:spPr>
                  <a:xfrm>
                    <a:off x="6834258" y="973113"/>
                    <a:ext cx="645443" cy="534066"/>
                  </a:xfrm>
                  <a:prstGeom prst="rect">
                    <a:avLst/>
                  </a:prstGeom>
                  <a:blipFill>
                    <a:blip r:embed="rId9"/>
                    <a:stretch>
                      <a:fillRect/>
                    </a:stretch>
                  </a:blipFill>
                  <a:ln w="12700">
                    <a:noFill/>
                  </a:ln>
                </p:spPr>
                <p:txBody>
                  <a:bodyPr/>
                  <a:lstStyle/>
                  <a:p>
                    <a:r>
                      <a:rPr lang="zh-CN" altLang="en-US">
                        <a:noFill/>
                      </a:rPr>
                      <a:t> </a:t>
                    </a:r>
                  </a:p>
                </p:txBody>
              </p:sp>
            </mc:Fallback>
          </mc:AlternateContent>
          <p:cxnSp>
            <p:nvCxnSpPr>
              <p:cNvPr id="96" name="直接连接符 95">
                <a:extLst>
                  <a:ext uri="{FF2B5EF4-FFF2-40B4-BE49-F238E27FC236}">
                    <a16:creationId xmlns:a16="http://schemas.microsoft.com/office/drawing/2014/main" id="{9C1FFE0A-4B57-4CE5-B0DC-6FE43337775C}"/>
                  </a:ext>
                </a:extLst>
              </p:cNvPr>
              <p:cNvCxnSpPr>
                <a:cxnSpLocks/>
              </p:cNvCxnSpPr>
              <p:nvPr/>
            </p:nvCxnSpPr>
            <p:spPr>
              <a:xfrm>
                <a:off x="7146817" y="3660535"/>
                <a:ext cx="0" cy="589707"/>
              </a:xfrm>
              <a:prstGeom prst="line">
                <a:avLst/>
              </a:prstGeom>
              <a:noFill/>
              <a:ln w="12700" cap="flat" cmpd="sng" algn="ctr">
                <a:solidFill>
                  <a:sysClr val="windowText" lastClr="000000"/>
                </a:solidFill>
                <a:prstDash val="solid"/>
                <a:miter lim="800000"/>
              </a:ln>
              <a:effectLst/>
            </p:spPr>
          </p:cxnSp>
          <mc:AlternateContent xmlns:mc="http://schemas.openxmlformats.org/markup-compatibility/2006" xmlns:a14="http://schemas.microsoft.com/office/drawing/2010/main">
            <mc:Choice Requires="a14">
              <p:sp>
                <p:nvSpPr>
                  <p:cNvPr id="97" name="文本框 96">
                    <a:extLst>
                      <a:ext uri="{FF2B5EF4-FFF2-40B4-BE49-F238E27FC236}">
                        <a16:creationId xmlns:a16="http://schemas.microsoft.com/office/drawing/2014/main" id="{0F57459C-E8AA-4E48-A576-7615EF42D914}"/>
                      </a:ext>
                    </a:extLst>
                  </p:cNvPr>
                  <p:cNvSpPr txBox="1"/>
                  <p:nvPr/>
                </p:nvSpPr>
                <p:spPr>
                  <a:xfrm>
                    <a:off x="6824095" y="4222864"/>
                    <a:ext cx="645443" cy="534066"/>
                  </a:xfrm>
                  <a:prstGeom prst="rect">
                    <a:avLst/>
                  </a:prstGeom>
                  <a:noFill/>
                  <a:ln w="12700">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altLang="zh-CN" sz="10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accPr>
                            <m:e>
                              <m:r>
                                <a:rPr kumimoji="0" lang="en-US" altLang="zh-CN" sz="10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𝒙</m:t>
                              </m:r>
                            </m:e>
                          </m:acc>
                        </m:oMath>
                      </m:oMathPara>
                    </a14:m>
                    <a:endParaRPr kumimoji="0" lang="zh-CN" altLang="en-US" sz="10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97" name="文本框 96">
                    <a:extLst>
                      <a:ext uri="{FF2B5EF4-FFF2-40B4-BE49-F238E27FC236}">
                        <a16:creationId xmlns:a16="http://schemas.microsoft.com/office/drawing/2014/main" id="{0F57459C-E8AA-4E48-A576-7615EF42D914}"/>
                      </a:ext>
                    </a:extLst>
                  </p:cNvPr>
                  <p:cNvSpPr txBox="1">
                    <a:spLocks noRot="1" noChangeAspect="1" noMove="1" noResize="1" noEditPoints="1" noAdjustHandles="1" noChangeArrowheads="1" noChangeShapeType="1" noTextEdit="1"/>
                  </p:cNvSpPr>
                  <p:nvPr/>
                </p:nvSpPr>
                <p:spPr>
                  <a:xfrm>
                    <a:off x="6824095" y="4222864"/>
                    <a:ext cx="645443" cy="534066"/>
                  </a:xfrm>
                  <a:prstGeom prst="rect">
                    <a:avLst/>
                  </a:prstGeom>
                  <a:blipFill>
                    <a:blip r:embed="rId10"/>
                    <a:stretch>
                      <a:fillRect/>
                    </a:stretch>
                  </a:blipFill>
                  <a:ln w="12700">
                    <a:noFill/>
                  </a:ln>
                </p:spPr>
                <p:txBody>
                  <a:bodyPr/>
                  <a:lstStyle/>
                  <a:p>
                    <a:r>
                      <a:rPr lang="zh-CN" altLang="en-US">
                        <a:noFill/>
                      </a:rPr>
                      <a:t> </a:t>
                    </a:r>
                  </a:p>
                </p:txBody>
              </p:sp>
            </mc:Fallback>
          </mc:AlternateContent>
          <p:cxnSp>
            <p:nvCxnSpPr>
              <p:cNvPr id="98" name="直接箭头连接符 97">
                <a:extLst>
                  <a:ext uri="{FF2B5EF4-FFF2-40B4-BE49-F238E27FC236}">
                    <a16:creationId xmlns:a16="http://schemas.microsoft.com/office/drawing/2014/main" id="{A0695628-05AD-4F8F-9439-5D55E62D9921}"/>
                  </a:ext>
                </a:extLst>
              </p:cNvPr>
              <p:cNvCxnSpPr>
                <a:cxnSpLocks/>
              </p:cNvCxnSpPr>
              <p:nvPr/>
            </p:nvCxnSpPr>
            <p:spPr>
              <a:xfrm flipH="1">
                <a:off x="6435691" y="1245158"/>
                <a:ext cx="504628" cy="0"/>
              </a:xfrm>
              <a:prstGeom prst="straightConnector1">
                <a:avLst/>
              </a:prstGeom>
              <a:noFill/>
              <a:ln w="12700" cap="flat" cmpd="sng" algn="ctr">
                <a:solidFill>
                  <a:sysClr val="windowText" lastClr="000000"/>
                </a:solidFill>
                <a:prstDash val="solid"/>
                <a:miter lim="800000"/>
                <a:headEnd type="none" w="med" len="med"/>
                <a:tailEnd type="arrow" w="med" len="med"/>
              </a:ln>
              <a:effectLst/>
            </p:spPr>
          </p:cxnSp>
          <p:sp>
            <p:nvSpPr>
              <p:cNvPr id="99" name="矩形: 圆角 98">
                <a:extLst>
                  <a:ext uri="{FF2B5EF4-FFF2-40B4-BE49-F238E27FC236}">
                    <a16:creationId xmlns:a16="http://schemas.microsoft.com/office/drawing/2014/main" id="{582B4854-0C8C-4B52-8271-2E44C72AB879}"/>
                  </a:ext>
                </a:extLst>
              </p:cNvPr>
              <p:cNvSpPr/>
              <p:nvPr/>
            </p:nvSpPr>
            <p:spPr>
              <a:xfrm>
                <a:off x="4881698" y="899910"/>
                <a:ext cx="1546917" cy="640081"/>
              </a:xfrm>
              <a:prstGeom prst="roundRect">
                <a:avLst/>
              </a:prstGeom>
              <a:solidFill>
                <a:srgbClr val="ED7D31">
                  <a:lumMod val="40000"/>
                  <a:lumOff val="60000"/>
                </a:srgbClr>
              </a:solidFill>
              <a:ln w="12700" cap="flat" cmpd="sng" algn="ctr">
                <a:solidFill>
                  <a:schemeClr val="tx1"/>
                </a:solidFill>
                <a:prstDash val="solid"/>
                <a:miter lim="800000"/>
              </a:ln>
              <a:effectLst/>
            </p:spPr>
            <p:txBody>
              <a:bodyPr rot="0" spcFirstLastPara="0" vertOverflow="overflow" horzOverflow="overflow" vert="horz" wrap="square" lIns="91439" tIns="45721" rIns="91439" bIns="45721"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9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Encoder</a:t>
                </a:r>
                <a:endParaRPr kumimoji="0" lang="zh-CN" altLang="en-US" sz="9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0" name="矩形: 圆角 99">
                    <a:extLst>
                      <a:ext uri="{FF2B5EF4-FFF2-40B4-BE49-F238E27FC236}">
                        <a16:creationId xmlns:a16="http://schemas.microsoft.com/office/drawing/2014/main" id="{B9D30B14-1225-444C-B88D-4DC4564B827A}"/>
                      </a:ext>
                    </a:extLst>
                  </p:cNvPr>
                  <p:cNvSpPr/>
                  <p:nvPr/>
                </p:nvSpPr>
                <p:spPr>
                  <a:xfrm>
                    <a:off x="2939285" y="858663"/>
                    <a:ext cx="1821683" cy="722571"/>
                  </a:xfrm>
                  <a:prstGeom prst="roundRect">
                    <a:avLst/>
                  </a:prstGeom>
                  <a:solidFill>
                    <a:srgbClr val="5B9BD5">
                      <a:lumMod val="40000"/>
                      <a:lumOff val="60000"/>
                    </a:srgbClr>
                  </a:solidFill>
                  <a:ln w="12700" cap="flat" cmpd="sng" algn="ctr">
                    <a:solidFill>
                      <a:schemeClr val="tx1"/>
                    </a:solidFill>
                    <a:prstDash val="solid"/>
                    <a:miter lim="800000"/>
                  </a:ln>
                  <a:effectLst/>
                </p:spPr>
                <p:txBody>
                  <a:bodyPr rot="0" spcFirstLastPara="0" vertOverflow="overflow" horzOverflow="overflow" vert="horz" wrap="square" lIns="91439" tIns="45721" rIns="91439" bIns="45721"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9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Decoder </a:t>
                    </a:r>
                    <a14:m>
                      <m:oMath xmlns:m="http://schemas.openxmlformats.org/officeDocument/2006/math">
                        <m:sSub>
                          <m:sSubPr>
                            <m:ctrlPr>
                              <a:rPr kumimoji="0" lang="en-US" altLang="zh-CN" sz="9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n-US" altLang="zh-CN" sz="9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𝑫</m:t>
                            </m:r>
                          </m:e>
                          <m:sub>
                            <m:r>
                              <a:rPr kumimoji="0" lang="en-US" altLang="zh-CN" sz="9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𝒙</m:t>
                            </m:r>
                          </m:sub>
                        </m:sSub>
                      </m:oMath>
                    </a14:m>
                    <a:endParaRPr kumimoji="0" lang="zh-CN" altLang="en-US" sz="9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00" name="矩形: 圆角 99">
                    <a:extLst>
                      <a:ext uri="{FF2B5EF4-FFF2-40B4-BE49-F238E27FC236}">
                        <a16:creationId xmlns:a16="http://schemas.microsoft.com/office/drawing/2014/main" id="{B9D30B14-1225-444C-B88D-4DC4564B827A}"/>
                      </a:ext>
                    </a:extLst>
                  </p:cNvPr>
                  <p:cNvSpPr>
                    <a:spLocks noRot="1" noChangeAspect="1" noMove="1" noResize="1" noEditPoints="1" noAdjustHandles="1" noChangeArrowheads="1" noChangeShapeType="1" noTextEdit="1"/>
                  </p:cNvSpPr>
                  <p:nvPr/>
                </p:nvSpPr>
                <p:spPr>
                  <a:xfrm>
                    <a:off x="2939285" y="858663"/>
                    <a:ext cx="1821683" cy="722571"/>
                  </a:xfrm>
                  <a:prstGeom prst="roundRect">
                    <a:avLst/>
                  </a:prstGeom>
                  <a:blipFill>
                    <a:blip r:embed="rId11"/>
                    <a:stretch>
                      <a:fillRect/>
                    </a:stretch>
                  </a:blipFill>
                  <a:ln w="12700" cap="flat" cmpd="sng" algn="ctr">
                    <a:solidFill>
                      <a:schemeClr val="tx1"/>
                    </a:solidFill>
                    <a:prstDash val="solid"/>
                    <a:miter lim="800000"/>
                  </a:ln>
                  <a:effectLst/>
                </p:spPr>
                <p:txBody>
                  <a:bodyPr/>
                  <a:lstStyle/>
                  <a:p>
                    <a:r>
                      <a:rPr lang="zh-CN" altLang="en-US">
                        <a:noFill/>
                      </a:rPr>
                      <a:t> </a:t>
                    </a:r>
                  </a:p>
                </p:txBody>
              </p:sp>
            </mc:Fallback>
          </mc:AlternateContent>
          <p:cxnSp>
            <p:nvCxnSpPr>
              <p:cNvPr id="101" name="直接箭头连接符 100">
                <a:extLst>
                  <a:ext uri="{FF2B5EF4-FFF2-40B4-BE49-F238E27FC236}">
                    <a16:creationId xmlns:a16="http://schemas.microsoft.com/office/drawing/2014/main" id="{F678D3C5-8D45-4D8D-8FD9-303583891967}"/>
                  </a:ext>
                </a:extLst>
              </p:cNvPr>
              <p:cNvCxnSpPr>
                <a:cxnSpLocks/>
              </p:cNvCxnSpPr>
              <p:nvPr/>
            </p:nvCxnSpPr>
            <p:spPr>
              <a:xfrm flipH="1">
                <a:off x="2270091" y="1245158"/>
                <a:ext cx="663461" cy="0"/>
              </a:xfrm>
              <a:prstGeom prst="straightConnector1">
                <a:avLst/>
              </a:prstGeom>
              <a:noFill/>
              <a:ln w="12700" cap="flat" cmpd="sng" algn="ctr">
                <a:solidFill>
                  <a:sysClr val="windowText" lastClr="000000"/>
                </a:solidFill>
                <a:prstDash val="sysDot"/>
                <a:miter lim="800000"/>
                <a:headEnd type="none" w="med" len="med"/>
                <a:tailEnd type="arrow" w="med" len="med"/>
              </a:ln>
              <a:effectLst/>
            </p:spPr>
          </p:cxnSp>
          <mc:AlternateContent xmlns:mc="http://schemas.openxmlformats.org/markup-compatibility/2006" xmlns:a14="http://schemas.microsoft.com/office/drawing/2010/main">
            <mc:Choice Requires="a14">
              <p:sp>
                <p:nvSpPr>
                  <p:cNvPr id="102" name="椭圆 101">
                    <a:extLst>
                      <a:ext uri="{FF2B5EF4-FFF2-40B4-BE49-F238E27FC236}">
                        <a16:creationId xmlns:a16="http://schemas.microsoft.com/office/drawing/2014/main" id="{0172AE4D-2676-45FB-8583-869DF7001F2C}"/>
                      </a:ext>
                    </a:extLst>
                  </p:cNvPr>
                  <p:cNvSpPr/>
                  <p:nvPr/>
                </p:nvSpPr>
                <p:spPr>
                  <a:xfrm>
                    <a:off x="1261424" y="913538"/>
                    <a:ext cx="1008667" cy="658474"/>
                  </a:xfrm>
                  <a:prstGeom prst="ellipse">
                    <a:avLst/>
                  </a:prstGeom>
                  <a:solidFill>
                    <a:sysClr val="window" lastClr="FFFFFF">
                      <a:lumMod val="85000"/>
                    </a:sysClr>
                  </a:solidFill>
                  <a:ln w="12700" cap="flat" cmpd="sng" algn="ctr">
                    <a:solidFill>
                      <a:sysClr val="windowText" lastClr="000000">
                        <a:lumMod val="85000"/>
                        <a:lumOff val="15000"/>
                      </a:sysClr>
                    </a:solidFill>
                    <a:prstDash val="solid"/>
                    <a:miter lim="800000"/>
                  </a:ln>
                  <a:effectLst/>
                </p:spPr>
                <p:txBody>
                  <a:bodyPr rot="0" spcFirstLastPara="0" vertOverflow="overflow" horzOverflow="overflow" vert="horz" wrap="square" lIns="91439" tIns="45721" rIns="91439" bIns="45721"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8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8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𝓛</m:t>
                              </m:r>
                            </m:e>
                            <m:sub>
                              <m:r>
                                <a:rPr kumimoji="0" lang="en-US" altLang="zh-CN" sz="8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𝑩𝑻</m:t>
                              </m:r>
                            </m:sub>
                          </m:sSub>
                        </m:oMath>
                      </m:oMathPara>
                    </a14:m>
                    <a:endParaRPr kumimoji="0" lang="zh-CN" altLang="en-US" sz="800" b="1"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mc:Choice>
            <mc:Fallback xmlns="">
              <p:sp>
                <p:nvSpPr>
                  <p:cNvPr id="102" name="椭圆 101">
                    <a:extLst>
                      <a:ext uri="{FF2B5EF4-FFF2-40B4-BE49-F238E27FC236}">
                        <a16:creationId xmlns:a16="http://schemas.microsoft.com/office/drawing/2014/main" id="{0172AE4D-2676-45FB-8583-869DF7001F2C}"/>
                      </a:ext>
                    </a:extLst>
                  </p:cNvPr>
                  <p:cNvSpPr>
                    <a:spLocks noRot="1" noChangeAspect="1" noMove="1" noResize="1" noEditPoints="1" noAdjustHandles="1" noChangeArrowheads="1" noChangeShapeType="1" noTextEdit="1"/>
                  </p:cNvSpPr>
                  <p:nvPr/>
                </p:nvSpPr>
                <p:spPr>
                  <a:xfrm>
                    <a:off x="1261424" y="913538"/>
                    <a:ext cx="1008667" cy="658474"/>
                  </a:xfrm>
                  <a:prstGeom prst="ellipse">
                    <a:avLst/>
                  </a:prstGeom>
                  <a:blipFill>
                    <a:blip r:embed="rId12"/>
                    <a:stretch>
                      <a:fillRect/>
                    </a:stretch>
                  </a:blipFill>
                  <a:ln w="12700" cap="flat" cmpd="sng" algn="ctr">
                    <a:solidFill>
                      <a:sysClr val="windowText" lastClr="000000">
                        <a:lumMod val="85000"/>
                        <a:lumOff val="15000"/>
                      </a:sysClr>
                    </a:solidFill>
                    <a:prstDash val="solid"/>
                    <a:miter lim="800000"/>
                  </a:ln>
                  <a:effectLst/>
                </p:spPr>
                <p:txBody>
                  <a:bodyPr/>
                  <a:lstStyle/>
                  <a:p>
                    <a:r>
                      <a:rPr lang="zh-CN" altLang="en-US">
                        <a:noFill/>
                      </a:rPr>
                      <a:t> </a:t>
                    </a:r>
                  </a:p>
                </p:txBody>
              </p:sp>
            </mc:Fallback>
          </mc:AlternateContent>
          <p:cxnSp>
            <p:nvCxnSpPr>
              <p:cNvPr id="103" name="直接箭头连接符 102">
                <a:extLst>
                  <a:ext uri="{FF2B5EF4-FFF2-40B4-BE49-F238E27FC236}">
                    <a16:creationId xmlns:a16="http://schemas.microsoft.com/office/drawing/2014/main" id="{4806960E-5D8C-4E22-B053-174B04AB9E2A}"/>
                  </a:ext>
                </a:extLst>
              </p:cNvPr>
              <p:cNvCxnSpPr>
                <a:cxnSpLocks/>
              </p:cNvCxnSpPr>
              <p:nvPr/>
            </p:nvCxnSpPr>
            <p:spPr>
              <a:xfrm flipV="1">
                <a:off x="1703306" y="1572012"/>
                <a:ext cx="1" cy="657754"/>
              </a:xfrm>
              <a:prstGeom prst="straightConnector1">
                <a:avLst/>
              </a:prstGeom>
              <a:noFill/>
              <a:ln w="12700" cap="flat" cmpd="sng" algn="ctr">
                <a:solidFill>
                  <a:sysClr val="windowText" lastClr="000000"/>
                </a:solidFill>
                <a:prstDash val="sysDot"/>
                <a:miter lim="800000"/>
                <a:headEnd type="none" w="med" len="med"/>
                <a:tailEnd type="arrow" w="med" len="med"/>
              </a:ln>
              <a:effectLst/>
            </p:spPr>
          </p:cxnSp>
          <p:cxnSp>
            <p:nvCxnSpPr>
              <p:cNvPr id="104" name="直接连接符 103">
                <a:extLst>
                  <a:ext uri="{FF2B5EF4-FFF2-40B4-BE49-F238E27FC236}">
                    <a16:creationId xmlns:a16="http://schemas.microsoft.com/office/drawing/2014/main" id="{CCBEB9D1-B553-40BC-B8A6-4356CC25DD0B}"/>
                  </a:ext>
                </a:extLst>
              </p:cNvPr>
              <p:cNvCxnSpPr>
                <a:cxnSpLocks/>
              </p:cNvCxnSpPr>
              <p:nvPr/>
            </p:nvCxnSpPr>
            <p:spPr>
              <a:xfrm>
                <a:off x="4593157" y="4527767"/>
                <a:ext cx="571582" cy="0"/>
              </a:xfrm>
              <a:prstGeom prst="line">
                <a:avLst/>
              </a:prstGeom>
              <a:noFill/>
              <a:ln w="12700" cap="flat" cmpd="sng" algn="ctr">
                <a:solidFill>
                  <a:sysClr val="windowText" lastClr="000000"/>
                </a:solidFill>
                <a:prstDash val="solid"/>
                <a:miter lim="800000"/>
              </a:ln>
              <a:effectLst/>
            </p:spPr>
          </p:cxnSp>
          <p:sp>
            <p:nvSpPr>
              <p:cNvPr id="105" name="矩形: 圆角 104">
                <a:extLst>
                  <a:ext uri="{FF2B5EF4-FFF2-40B4-BE49-F238E27FC236}">
                    <a16:creationId xmlns:a16="http://schemas.microsoft.com/office/drawing/2014/main" id="{4B08FBE2-02CC-4F1B-9E38-A1E2CF1DB8C0}"/>
                  </a:ext>
                </a:extLst>
              </p:cNvPr>
              <p:cNvSpPr/>
              <p:nvPr/>
            </p:nvSpPr>
            <p:spPr>
              <a:xfrm>
                <a:off x="4881698" y="4182517"/>
                <a:ext cx="1546917" cy="640081"/>
              </a:xfrm>
              <a:prstGeom prst="roundRect">
                <a:avLst/>
              </a:prstGeom>
              <a:solidFill>
                <a:srgbClr val="ED7D31">
                  <a:lumMod val="40000"/>
                  <a:lumOff val="60000"/>
                </a:srgbClr>
              </a:solidFill>
              <a:ln w="12700" cap="flat" cmpd="sng" algn="ctr">
                <a:solidFill>
                  <a:schemeClr val="tx1"/>
                </a:solidFill>
                <a:prstDash val="solid"/>
                <a:miter lim="800000"/>
              </a:ln>
              <a:effectLst/>
            </p:spPr>
            <p:txBody>
              <a:bodyPr rot="0" spcFirstLastPara="0" vertOverflow="overflow" horzOverflow="overflow" vert="horz" wrap="square" lIns="91439" tIns="45721" rIns="91439" bIns="45721"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9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Encoder</a:t>
                </a:r>
                <a:endParaRPr kumimoji="0" lang="zh-CN" altLang="en-US" sz="9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6" name="矩形: 圆角 105">
                    <a:extLst>
                      <a:ext uri="{FF2B5EF4-FFF2-40B4-BE49-F238E27FC236}">
                        <a16:creationId xmlns:a16="http://schemas.microsoft.com/office/drawing/2014/main" id="{1ECA28FD-C21D-47FA-BFB1-4C6885149C92}"/>
                      </a:ext>
                    </a:extLst>
                  </p:cNvPr>
                  <p:cNvSpPr/>
                  <p:nvPr/>
                </p:nvSpPr>
                <p:spPr>
                  <a:xfrm>
                    <a:off x="2939285" y="4141272"/>
                    <a:ext cx="1821683" cy="722571"/>
                  </a:xfrm>
                  <a:prstGeom prst="roundRect">
                    <a:avLst/>
                  </a:prstGeom>
                  <a:solidFill>
                    <a:srgbClr val="FFC000">
                      <a:lumMod val="40000"/>
                      <a:lumOff val="60000"/>
                    </a:srgbClr>
                  </a:solidFill>
                  <a:ln w="12700" cap="flat" cmpd="sng" algn="ctr">
                    <a:solidFill>
                      <a:schemeClr val="tx1"/>
                    </a:solidFill>
                    <a:prstDash val="solid"/>
                    <a:miter lim="800000"/>
                  </a:ln>
                  <a:effectLst/>
                </p:spPr>
                <p:txBody>
                  <a:bodyPr rot="0" spcFirstLastPara="0" vertOverflow="overflow" horzOverflow="overflow" vert="horz" wrap="square" lIns="91439" tIns="45721" rIns="91439" bIns="45721"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9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Decoder </a:t>
                    </a:r>
                    <a14:m>
                      <m:oMath xmlns:m="http://schemas.openxmlformats.org/officeDocument/2006/math">
                        <m:sSub>
                          <m:sSubPr>
                            <m:ctrlPr>
                              <a:rPr kumimoji="0" lang="en-US" altLang="zh-CN" sz="9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n-US" altLang="zh-CN" sz="9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𝑫</m:t>
                            </m:r>
                          </m:e>
                          <m:sub>
                            <m:r>
                              <a:rPr kumimoji="0" lang="en-US" altLang="zh-CN" sz="9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𝒛</m:t>
                            </m:r>
                          </m:sub>
                        </m:sSub>
                      </m:oMath>
                    </a14:m>
                    <a:endParaRPr kumimoji="0" lang="zh-CN" altLang="en-US" sz="9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06" name="矩形: 圆角 105">
                    <a:extLst>
                      <a:ext uri="{FF2B5EF4-FFF2-40B4-BE49-F238E27FC236}">
                        <a16:creationId xmlns:a16="http://schemas.microsoft.com/office/drawing/2014/main" id="{1ECA28FD-C21D-47FA-BFB1-4C6885149C92}"/>
                      </a:ext>
                    </a:extLst>
                  </p:cNvPr>
                  <p:cNvSpPr>
                    <a:spLocks noRot="1" noChangeAspect="1" noMove="1" noResize="1" noEditPoints="1" noAdjustHandles="1" noChangeArrowheads="1" noChangeShapeType="1" noTextEdit="1"/>
                  </p:cNvSpPr>
                  <p:nvPr/>
                </p:nvSpPr>
                <p:spPr>
                  <a:xfrm>
                    <a:off x="2939285" y="4141272"/>
                    <a:ext cx="1821683" cy="722571"/>
                  </a:xfrm>
                  <a:prstGeom prst="roundRect">
                    <a:avLst/>
                  </a:prstGeom>
                  <a:blipFill>
                    <a:blip r:embed="rId13"/>
                    <a:stretch>
                      <a:fillRect/>
                    </a:stretch>
                  </a:blipFill>
                  <a:ln w="12700" cap="flat" cmpd="sng" algn="ctr">
                    <a:solidFill>
                      <a:schemeClr val="tx1"/>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7" name="椭圆 106">
                    <a:extLst>
                      <a:ext uri="{FF2B5EF4-FFF2-40B4-BE49-F238E27FC236}">
                        <a16:creationId xmlns:a16="http://schemas.microsoft.com/office/drawing/2014/main" id="{A3AD0F27-FFD8-4641-8E18-1AFE3C9E8043}"/>
                      </a:ext>
                    </a:extLst>
                  </p:cNvPr>
                  <p:cNvSpPr/>
                  <p:nvPr/>
                </p:nvSpPr>
                <p:spPr>
                  <a:xfrm>
                    <a:off x="1224449" y="4223263"/>
                    <a:ext cx="1008667" cy="658474"/>
                  </a:xfrm>
                  <a:prstGeom prst="ellipse">
                    <a:avLst/>
                  </a:prstGeom>
                  <a:solidFill>
                    <a:sysClr val="window" lastClr="FFFFFF">
                      <a:lumMod val="85000"/>
                    </a:sysClr>
                  </a:solidFill>
                  <a:ln w="12700" cap="flat" cmpd="sng" algn="ctr">
                    <a:solidFill>
                      <a:sysClr val="windowText" lastClr="000000">
                        <a:lumMod val="85000"/>
                        <a:lumOff val="15000"/>
                      </a:sysClr>
                    </a:solidFill>
                    <a:prstDash val="solid"/>
                    <a:miter lim="800000"/>
                  </a:ln>
                  <a:effectLst/>
                </p:spPr>
                <p:txBody>
                  <a:bodyPr rot="0" spcFirstLastPara="0" vertOverflow="overflow" horzOverflow="overflow" vert="horz" wrap="square" lIns="91439" tIns="45721" rIns="91439" bIns="45721"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8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8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𝓛</m:t>
                              </m:r>
                            </m:e>
                            <m:sub>
                              <m:r>
                                <a:rPr kumimoji="0" lang="en-US" altLang="zh-CN" sz="8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𝑩𝑻</m:t>
                              </m:r>
                            </m:sub>
                          </m:sSub>
                        </m:oMath>
                      </m:oMathPara>
                    </a14:m>
                    <a:endParaRPr kumimoji="0" lang="zh-CN" altLang="en-US" sz="800" b="1"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mc:Choice>
            <mc:Fallback xmlns="">
              <p:sp>
                <p:nvSpPr>
                  <p:cNvPr id="107" name="椭圆 106">
                    <a:extLst>
                      <a:ext uri="{FF2B5EF4-FFF2-40B4-BE49-F238E27FC236}">
                        <a16:creationId xmlns:a16="http://schemas.microsoft.com/office/drawing/2014/main" id="{A3AD0F27-FFD8-4641-8E18-1AFE3C9E8043}"/>
                      </a:ext>
                    </a:extLst>
                  </p:cNvPr>
                  <p:cNvSpPr>
                    <a:spLocks noRot="1" noChangeAspect="1" noMove="1" noResize="1" noEditPoints="1" noAdjustHandles="1" noChangeArrowheads="1" noChangeShapeType="1" noTextEdit="1"/>
                  </p:cNvSpPr>
                  <p:nvPr/>
                </p:nvSpPr>
                <p:spPr>
                  <a:xfrm>
                    <a:off x="1224449" y="4223263"/>
                    <a:ext cx="1008667" cy="658474"/>
                  </a:xfrm>
                  <a:prstGeom prst="ellipse">
                    <a:avLst/>
                  </a:prstGeom>
                  <a:blipFill>
                    <a:blip r:embed="rId14"/>
                    <a:stretch>
                      <a:fillRect/>
                    </a:stretch>
                  </a:blipFill>
                  <a:ln w="12700" cap="flat" cmpd="sng" algn="ctr">
                    <a:solidFill>
                      <a:sysClr val="windowText" lastClr="000000">
                        <a:lumMod val="85000"/>
                        <a:lumOff val="15000"/>
                      </a:sysClr>
                    </a:solidFill>
                    <a:prstDash val="solid"/>
                    <a:miter lim="800000"/>
                  </a:ln>
                  <a:effectLst/>
                </p:spPr>
                <p:txBody>
                  <a:bodyPr/>
                  <a:lstStyle/>
                  <a:p>
                    <a:r>
                      <a:rPr lang="zh-CN" altLang="en-US">
                        <a:noFill/>
                      </a:rPr>
                      <a:t> </a:t>
                    </a:r>
                  </a:p>
                </p:txBody>
              </p:sp>
            </mc:Fallback>
          </mc:AlternateContent>
          <p:cxnSp>
            <p:nvCxnSpPr>
              <p:cNvPr id="108" name="直接箭头连接符 107">
                <a:extLst>
                  <a:ext uri="{FF2B5EF4-FFF2-40B4-BE49-F238E27FC236}">
                    <a16:creationId xmlns:a16="http://schemas.microsoft.com/office/drawing/2014/main" id="{745CDE32-361C-4693-B661-92242D219377}"/>
                  </a:ext>
                </a:extLst>
              </p:cNvPr>
              <p:cNvCxnSpPr>
                <a:cxnSpLocks/>
              </p:cNvCxnSpPr>
              <p:nvPr/>
            </p:nvCxnSpPr>
            <p:spPr>
              <a:xfrm flipH="1">
                <a:off x="6428617" y="4527767"/>
                <a:ext cx="504628" cy="0"/>
              </a:xfrm>
              <a:prstGeom prst="straightConnector1">
                <a:avLst/>
              </a:prstGeom>
              <a:noFill/>
              <a:ln w="12700" cap="flat" cmpd="sng" algn="ctr">
                <a:solidFill>
                  <a:sysClr val="windowText" lastClr="000000"/>
                </a:solidFill>
                <a:prstDash val="solid"/>
                <a:miter lim="800000"/>
                <a:headEnd type="none" w="med" len="med"/>
                <a:tailEnd type="arrow" w="med" len="med"/>
              </a:ln>
              <a:effectLst/>
            </p:spPr>
          </p:cxnSp>
          <p:cxnSp>
            <p:nvCxnSpPr>
              <p:cNvPr id="109" name="直接箭头连接符 108">
                <a:extLst>
                  <a:ext uri="{FF2B5EF4-FFF2-40B4-BE49-F238E27FC236}">
                    <a16:creationId xmlns:a16="http://schemas.microsoft.com/office/drawing/2014/main" id="{11D442BB-75A5-4A03-AF5B-1FA0BF3F47F6}"/>
                  </a:ext>
                </a:extLst>
              </p:cNvPr>
              <p:cNvCxnSpPr>
                <a:cxnSpLocks/>
              </p:cNvCxnSpPr>
              <p:nvPr/>
            </p:nvCxnSpPr>
            <p:spPr>
              <a:xfrm>
                <a:off x="1709546" y="3567690"/>
                <a:ext cx="0" cy="668063"/>
              </a:xfrm>
              <a:prstGeom prst="straightConnector1">
                <a:avLst/>
              </a:prstGeom>
              <a:noFill/>
              <a:ln w="12700" cap="flat" cmpd="sng" algn="ctr">
                <a:solidFill>
                  <a:sysClr val="windowText" lastClr="000000"/>
                </a:solidFill>
                <a:prstDash val="sysDot"/>
                <a:miter lim="800000"/>
                <a:headEnd type="none" w="med" len="med"/>
                <a:tailEnd type="arrow" w="med" len="med"/>
              </a:ln>
              <a:effectLst/>
            </p:spPr>
          </p:cxnSp>
          <p:cxnSp>
            <p:nvCxnSpPr>
              <p:cNvPr id="110" name="直接连接符 109">
                <a:extLst>
                  <a:ext uri="{FF2B5EF4-FFF2-40B4-BE49-F238E27FC236}">
                    <a16:creationId xmlns:a16="http://schemas.microsoft.com/office/drawing/2014/main" id="{525FBDF4-1767-49C7-A5DA-9693473FCD71}"/>
                  </a:ext>
                </a:extLst>
              </p:cNvPr>
              <p:cNvCxnSpPr>
                <a:cxnSpLocks/>
              </p:cNvCxnSpPr>
              <p:nvPr/>
            </p:nvCxnSpPr>
            <p:spPr>
              <a:xfrm flipV="1">
                <a:off x="8064249" y="2423955"/>
                <a:ext cx="494946" cy="1"/>
              </a:xfrm>
              <a:prstGeom prst="line">
                <a:avLst/>
              </a:prstGeom>
              <a:noFill/>
              <a:ln w="12700" cap="flat" cmpd="sng" algn="ctr">
                <a:solidFill>
                  <a:sysClr val="windowText" lastClr="000000">
                    <a:lumMod val="95000"/>
                    <a:lumOff val="5000"/>
                  </a:sysClr>
                </a:solidFill>
                <a:prstDash val="solid"/>
                <a:miter lim="800000"/>
                <a:headEnd type="none" w="med" len="med"/>
                <a:tailEnd type="arrow" w="med" len="med"/>
              </a:ln>
              <a:effectLst/>
            </p:spPr>
          </p:cxnSp>
          <mc:AlternateContent xmlns:mc="http://schemas.openxmlformats.org/markup-compatibility/2006" xmlns:a14="http://schemas.microsoft.com/office/drawing/2010/main">
            <mc:Choice Requires="a14">
              <p:sp>
                <p:nvSpPr>
                  <p:cNvPr id="111" name="矩形: 圆角 110">
                    <a:extLst>
                      <a:ext uri="{FF2B5EF4-FFF2-40B4-BE49-F238E27FC236}">
                        <a16:creationId xmlns:a16="http://schemas.microsoft.com/office/drawing/2014/main" id="{79D1E18D-6A25-4C37-90DD-F043309155E2}"/>
                      </a:ext>
                    </a:extLst>
                  </p:cNvPr>
                  <p:cNvSpPr/>
                  <p:nvPr/>
                </p:nvSpPr>
                <p:spPr>
                  <a:xfrm>
                    <a:off x="8559195" y="2065618"/>
                    <a:ext cx="761936" cy="654809"/>
                  </a:xfrm>
                  <a:prstGeom prst="roundRect">
                    <a:avLst/>
                  </a:prstGeom>
                  <a:solidFill>
                    <a:srgbClr val="FFC000">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9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n-US" altLang="zh-CN" sz="9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𝑹</m:t>
                              </m:r>
                            </m:e>
                            <m:sub>
                              <m:r>
                                <a:rPr kumimoji="0" lang="en-US" altLang="zh-CN" sz="9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𝒙</m:t>
                              </m:r>
                            </m:sub>
                          </m:sSub>
                        </m:oMath>
                      </m:oMathPara>
                    </a14:m>
                    <a:endParaRPr kumimoji="0" lang="zh-CN" altLang="en-US" sz="9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11" name="矩形: 圆角 110">
                    <a:extLst>
                      <a:ext uri="{FF2B5EF4-FFF2-40B4-BE49-F238E27FC236}">
                        <a16:creationId xmlns:a16="http://schemas.microsoft.com/office/drawing/2014/main" id="{79D1E18D-6A25-4C37-90DD-F043309155E2}"/>
                      </a:ext>
                    </a:extLst>
                  </p:cNvPr>
                  <p:cNvSpPr>
                    <a:spLocks noRot="1" noChangeAspect="1" noMove="1" noResize="1" noEditPoints="1" noAdjustHandles="1" noChangeArrowheads="1" noChangeShapeType="1" noTextEdit="1"/>
                  </p:cNvSpPr>
                  <p:nvPr/>
                </p:nvSpPr>
                <p:spPr>
                  <a:xfrm>
                    <a:off x="8559195" y="2065618"/>
                    <a:ext cx="761936" cy="654809"/>
                  </a:xfrm>
                  <a:prstGeom prst="roundRect">
                    <a:avLst/>
                  </a:prstGeom>
                  <a:blipFill>
                    <a:blip r:embed="rId15"/>
                    <a:stretch>
                      <a:fillRect/>
                    </a:stretch>
                  </a:blipFill>
                  <a:ln w="12700"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2" name="椭圆 111">
                    <a:extLst>
                      <a:ext uri="{FF2B5EF4-FFF2-40B4-BE49-F238E27FC236}">
                        <a16:creationId xmlns:a16="http://schemas.microsoft.com/office/drawing/2014/main" id="{9D4E85FE-CE1E-441A-B086-00B4189AB01F}"/>
                      </a:ext>
                    </a:extLst>
                  </p:cNvPr>
                  <p:cNvSpPr/>
                  <p:nvPr/>
                </p:nvSpPr>
                <p:spPr>
                  <a:xfrm>
                    <a:off x="8435829" y="913538"/>
                    <a:ext cx="1008667" cy="553815"/>
                  </a:xfrm>
                  <a:prstGeom prst="ellipse">
                    <a:avLst/>
                  </a:prstGeom>
                  <a:solidFill>
                    <a:sysClr val="window" lastClr="FFFFFF">
                      <a:lumMod val="85000"/>
                    </a:sysClr>
                  </a:solidFill>
                  <a:ln w="12700" cap="flat" cmpd="sng" algn="ctr">
                    <a:solidFill>
                      <a:sysClr val="windowText" lastClr="000000">
                        <a:lumMod val="85000"/>
                        <a:lumOff val="15000"/>
                      </a:sysClr>
                    </a:solidFill>
                    <a:prstDash val="solid"/>
                    <a:miter lim="800000"/>
                  </a:ln>
                  <a:effectLst/>
                </p:spPr>
                <p:txBody>
                  <a:bodyPr rot="0" spcFirstLastPara="0" vertOverflow="overflow" horzOverflow="overflow" vert="horz" wrap="square" lIns="91439" tIns="45721" rIns="91439" bIns="45721"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8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8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𝓛</m:t>
                              </m:r>
                            </m:e>
                            <m:sub>
                              <m:r>
                                <a:rPr kumimoji="0" lang="en-US" altLang="zh-CN" sz="8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𝑫𝑹𝑳</m:t>
                              </m:r>
                            </m:sub>
                          </m:sSub>
                        </m:oMath>
                      </m:oMathPara>
                    </a14:m>
                    <a:endParaRPr kumimoji="0" lang="zh-CN" altLang="en-US" sz="800" b="1"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mc:Choice>
            <mc:Fallback xmlns="">
              <p:sp>
                <p:nvSpPr>
                  <p:cNvPr id="112" name="椭圆 111">
                    <a:extLst>
                      <a:ext uri="{FF2B5EF4-FFF2-40B4-BE49-F238E27FC236}">
                        <a16:creationId xmlns:a16="http://schemas.microsoft.com/office/drawing/2014/main" id="{9D4E85FE-CE1E-441A-B086-00B4189AB01F}"/>
                      </a:ext>
                    </a:extLst>
                  </p:cNvPr>
                  <p:cNvSpPr>
                    <a:spLocks noRot="1" noChangeAspect="1" noMove="1" noResize="1" noEditPoints="1" noAdjustHandles="1" noChangeArrowheads="1" noChangeShapeType="1" noTextEdit="1"/>
                  </p:cNvSpPr>
                  <p:nvPr/>
                </p:nvSpPr>
                <p:spPr>
                  <a:xfrm>
                    <a:off x="8435829" y="913538"/>
                    <a:ext cx="1008667" cy="553815"/>
                  </a:xfrm>
                  <a:prstGeom prst="ellipse">
                    <a:avLst/>
                  </a:prstGeom>
                  <a:blipFill>
                    <a:blip r:embed="rId16"/>
                    <a:stretch>
                      <a:fillRect/>
                    </a:stretch>
                  </a:blipFill>
                  <a:ln w="12700" cap="flat" cmpd="sng" algn="ctr">
                    <a:solidFill>
                      <a:sysClr val="windowText" lastClr="000000">
                        <a:lumMod val="85000"/>
                        <a:lumOff val="15000"/>
                      </a:sysClr>
                    </a:solidFill>
                    <a:prstDash val="solid"/>
                    <a:miter lim="800000"/>
                  </a:ln>
                  <a:effectLst/>
                </p:spPr>
                <p:txBody>
                  <a:bodyPr/>
                  <a:lstStyle/>
                  <a:p>
                    <a:r>
                      <a:rPr lang="zh-CN" altLang="en-US">
                        <a:noFill/>
                      </a:rPr>
                      <a:t> </a:t>
                    </a:r>
                  </a:p>
                </p:txBody>
              </p:sp>
            </mc:Fallback>
          </mc:AlternateContent>
          <p:cxnSp>
            <p:nvCxnSpPr>
              <p:cNvPr id="113" name="直接箭头连接符 112">
                <a:extLst>
                  <a:ext uri="{FF2B5EF4-FFF2-40B4-BE49-F238E27FC236}">
                    <a16:creationId xmlns:a16="http://schemas.microsoft.com/office/drawing/2014/main" id="{20C50380-85B3-460C-9D1B-A3D72E0703A3}"/>
                  </a:ext>
                </a:extLst>
              </p:cNvPr>
              <p:cNvCxnSpPr>
                <a:cxnSpLocks/>
                <a:endCxn id="112" idx="3"/>
              </p:cNvCxnSpPr>
              <p:nvPr/>
            </p:nvCxnSpPr>
            <p:spPr>
              <a:xfrm flipV="1">
                <a:off x="7886532" y="1386249"/>
                <a:ext cx="697013" cy="827572"/>
              </a:xfrm>
              <a:prstGeom prst="straightConnector1">
                <a:avLst/>
              </a:prstGeom>
              <a:noFill/>
              <a:ln w="12700" cap="flat" cmpd="sng" algn="ctr">
                <a:solidFill>
                  <a:sysClr val="windowText" lastClr="000000"/>
                </a:solidFill>
                <a:prstDash val="sysDot"/>
                <a:miter lim="800000"/>
                <a:headEnd type="none" w="med" len="med"/>
                <a:tailEnd type="arrow" w="med" len="med"/>
              </a:ln>
              <a:effectLst/>
            </p:spPr>
          </p:cxnSp>
          <p:cxnSp>
            <p:nvCxnSpPr>
              <p:cNvPr id="114" name="直接连接符 113">
                <a:extLst>
                  <a:ext uri="{FF2B5EF4-FFF2-40B4-BE49-F238E27FC236}">
                    <a16:creationId xmlns:a16="http://schemas.microsoft.com/office/drawing/2014/main" id="{38923171-AA22-48BC-8E5A-759C2DE88601}"/>
                  </a:ext>
                </a:extLst>
              </p:cNvPr>
              <p:cNvCxnSpPr>
                <a:cxnSpLocks/>
              </p:cNvCxnSpPr>
              <p:nvPr/>
            </p:nvCxnSpPr>
            <p:spPr>
              <a:xfrm flipV="1">
                <a:off x="8064249" y="3409085"/>
                <a:ext cx="494946" cy="1"/>
              </a:xfrm>
              <a:prstGeom prst="line">
                <a:avLst/>
              </a:prstGeom>
              <a:noFill/>
              <a:ln w="12700" cap="flat" cmpd="sng" algn="ctr">
                <a:solidFill>
                  <a:sysClr val="windowText" lastClr="000000">
                    <a:lumMod val="95000"/>
                    <a:lumOff val="5000"/>
                  </a:sysClr>
                </a:solidFill>
                <a:prstDash val="solid"/>
                <a:miter lim="800000"/>
                <a:headEnd type="none" w="med" len="med"/>
                <a:tailEnd type="arrow" w="med" len="med"/>
              </a:ln>
              <a:effectLst/>
            </p:spPr>
          </p:cxnSp>
          <mc:AlternateContent xmlns:mc="http://schemas.openxmlformats.org/markup-compatibility/2006" xmlns:a14="http://schemas.microsoft.com/office/drawing/2010/main">
            <mc:Choice Requires="a14">
              <p:sp>
                <p:nvSpPr>
                  <p:cNvPr id="115" name="矩形: 圆角 114">
                    <a:extLst>
                      <a:ext uri="{FF2B5EF4-FFF2-40B4-BE49-F238E27FC236}">
                        <a16:creationId xmlns:a16="http://schemas.microsoft.com/office/drawing/2014/main" id="{B7040D91-5CBD-47C8-8CED-9DC34E6812C8}"/>
                      </a:ext>
                    </a:extLst>
                  </p:cNvPr>
                  <p:cNvSpPr/>
                  <p:nvPr/>
                </p:nvSpPr>
                <p:spPr>
                  <a:xfrm>
                    <a:off x="8565911" y="3081680"/>
                    <a:ext cx="761936" cy="654809"/>
                  </a:xfrm>
                  <a:prstGeom prst="roundRect">
                    <a:avLst/>
                  </a:prstGeom>
                  <a:solidFill>
                    <a:srgbClr val="5B9BD5">
                      <a:lumMod val="40000"/>
                      <a:lumOff val="60000"/>
                    </a:srgbClr>
                  </a:solidFill>
                  <a:ln w="1270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9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n-US" altLang="zh-CN" sz="9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𝑹</m:t>
                              </m:r>
                            </m:e>
                            <m:sub>
                              <m:r>
                                <a:rPr kumimoji="0" lang="en-US" altLang="zh-CN" sz="900" b="1"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𝒛</m:t>
                              </m:r>
                            </m:sub>
                          </m:sSub>
                        </m:oMath>
                      </m:oMathPara>
                    </a14:m>
                    <a:endParaRPr kumimoji="0" lang="zh-CN" altLang="en-US" sz="900" b="1"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15" name="矩形: 圆角 114">
                    <a:extLst>
                      <a:ext uri="{FF2B5EF4-FFF2-40B4-BE49-F238E27FC236}">
                        <a16:creationId xmlns:a16="http://schemas.microsoft.com/office/drawing/2014/main" id="{B7040D91-5CBD-47C8-8CED-9DC34E6812C8}"/>
                      </a:ext>
                    </a:extLst>
                  </p:cNvPr>
                  <p:cNvSpPr>
                    <a:spLocks noRot="1" noChangeAspect="1" noMove="1" noResize="1" noEditPoints="1" noAdjustHandles="1" noChangeArrowheads="1" noChangeShapeType="1" noTextEdit="1"/>
                  </p:cNvSpPr>
                  <p:nvPr/>
                </p:nvSpPr>
                <p:spPr>
                  <a:xfrm>
                    <a:off x="8565911" y="3081680"/>
                    <a:ext cx="761936" cy="654809"/>
                  </a:xfrm>
                  <a:prstGeom prst="roundRect">
                    <a:avLst/>
                  </a:prstGeom>
                  <a:blipFill>
                    <a:blip r:embed="rId17"/>
                    <a:stretch>
                      <a:fillRect/>
                    </a:stretch>
                  </a:blipFill>
                  <a:ln w="12700"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6" name="椭圆 115">
                    <a:extLst>
                      <a:ext uri="{FF2B5EF4-FFF2-40B4-BE49-F238E27FC236}">
                        <a16:creationId xmlns:a16="http://schemas.microsoft.com/office/drawing/2014/main" id="{17B4DD30-D9C8-456C-97D7-641BD1FFB655}"/>
                      </a:ext>
                    </a:extLst>
                  </p:cNvPr>
                  <p:cNvSpPr/>
                  <p:nvPr/>
                </p:nvSpPr>
                <p:spPr>
                  <a:xfrm>
                    <a:off x="8415289" y="4310028"/>
                    <a:ext cx="1008667" cy="553815"/>
                  </a:xfrm>
                  <a:prstGeom prst="ellipse">
                    <a:avLst/>
                  </a:prstGeom>
                  <a:solidFill>
                    <a:sysClr val="window" lastClr="FFFFFF">
                      <a:lumMod val="85000"/>
                    </a:sysClr>
                  </a:solidFill>
                  <a:ln w="12700" cap="flat" cmpd="sng" algn="ctr">
                    <a:solidFill>
                      <a:sysClr val="windowText" lastClr="000000">
                        <a:lumMod val="85000"/>
                        <a:lumOff val="15000"/>
                      </a:sysClr>
                    </a:solidFill>
                    <a:prstDash val="solid"/>
                    <a:miter lim="800000"/>
                  </a:ln>
                  <a:effectLst/>
                </p:spPr>
                <p:txBody>
                  <a:bodyPr rot="0" spcFirstLastPara="0" vertOverflow="overflow" horzOverflow="overflow" vert="horz" wrap="square" lIns="91439" tIns="45721" rIns="91439" bIns="45721"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8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altLang="zh-CN" sz="8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𝓛</m:t>
                              </m:r>
                            </m:e>
                            <m:sub>
                              <m:r>
                                <a:rPr kumimoji="0" lang="en-US" altLang="zh-CN" sz="800" b="1"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𝑫𝑹𝑳</m:t>
                              </m:r>
                            </m:sub>
                          </m:sSub>
                        </m:oMath>
                      </m:oMathPara>
                    </a14:m>
                    <a:endParaRPr kumimoji="0" lang="zh-CN" altLang="en-US" sz="800" b="1"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mc:Choice>
            <mc:Fallback xmlns="">
              <p:sp>
                <p:nvSpPr>
                  <p:cNvPr id="116" name="椭圆 115">
                    <a:extLst>
                      <a:ext uri="{FF2B5EF4-FFF2-40B4-BE49-F238E27FC236}">
                        <a16:creationId xmlns:a16="http://schemas.microsoft.com/office/drawing/2014/main" id="{17B4DD30-D9C8-456C-97D7-641BD1FFB655}"/>
                      </a:ext>
                    </a:extLst>
                  </p:cNvPr>
                  <p:cNvSpPr>
                    <a:spLocks noRot="1" noChangeAspect="1" noMove="1" noResize="1" noEditPoints="1" noAdjustHandles="1" noChangeArrowheads="1" noChangeShapeType="1" noTextEdit="1"/>
                  </p:cNvSpPr>
                  <p:nvPr/>
                </p:nvSpPr>
                <p:spPr>
                  <a:xfrm>
                    <a:off x="8415289" y="4310028"/>
                    <a:ext cx="1008667" cy="553815"/>
                  </a:xfrm>
                  <a:prstGeom prst="ellipse">
                    <a:avLst/>
                  </a:prstGeom>
                  <a:blipFill>
                    <a:blip r:embed="rId18"/>
                    <a:stretch>
                      <a:fillRect/>
                    </a:stretch>
                  </a:blipFill>
                  <a:ln w="12700" cap="flat" cmpd="sng" algn="ctr">
                    <a:solidFill>
                      <a:sysClr val="windowText" lastClr="000000">
                        <a:lumMod val="85000"/>
                        <a:lumOff val="15000"/>
                      </a:sysClr>
                    </a:solidFill>
                    <a:prstDash val="solid"/>
                    <a:miter lim="800000"/>
                  </a:ln>
                  <a:effectLst/>
                </p:spPr>
                <p:txBody>
                  <a:bodyPr/>
                  <a:lstStyle/>
                  <a:p>
                    <a:r>
                      <a:rPr lang="zh-CN" altLang="en-US">
                        <a:noFill/>
                      </a:rPr>
                      <a:t> </a:t>
                    </a:r>
                  </a:p>
                </p:txBody>
              </p:sp>
            </mc:Fallback>
          </mc:AlternateContent>
          <p:cxnSp>
            <p:nvCxnSpPr>
              <p:cNvPr id="117" name="直接箭头连接符 116">
                <a:extLst>
                  <a:ext uri="{FF2B5EF4-FFF2-40B4-BE49-F238E27FC236}">
                    <a16:creationId xmlns:a16="http://schemas.microsoft.com/office/drawing/2014/main" id="{252564ED-9947-452C-A413-2C588082D8E8}"/>
                  </a:ext>
                </a:extLst>
              </p:cNvPr>
              <p:cNvCxnSpPr>
                <a:cxnSpLocks/>
                <a:endCxn id="116" idx="1"/>
              </p:cNvCxnSpPr>
              <p:nvPr/>
            </p:nvCxnSpPr>
            <p:spPr>
              <a:xfrm>
                <a:off x="7959279" y="3621369"/>
                <a:ext cx="603726" cy="769763"/>
              </a:xfrm>
              <a:prstGeom prst="straightConnector1">
                <a:avLst/>
              </a:prstGeom>
              <a:noFill/>
              <a:ln w="12700" cap="flat" cmpd="sng" algn="ctr">
                <a:solidFill>
                  <a:sysClr val="windowText" lastClr="000000"/>
                </a:solidFill>
                <a:prstDash val="sysDot"/>
                <a:miter lim="800000"/>
                <a:headEnd type="none" w="med" len="med"/>
                <a:tailEnd type="arrow" w="med" len="med"/>
              </a:ln>
              <a:effectLst/>
            </p:spPr>
          </p:cxnSp>
          <p:sp>
            <p:nvSpPr>
              <p:cNvPr id="118" name="文本框 117">
                <a:extLst>
                  <a:ext uri="{FF2B5EF4-FFF2-40B4-BE49-F238E27FC236}">
                    <a16:creationId xmlns:a16="http://schemas.microsoft.com/office/drawing/2014/main" id="{A1EDD6D7-5AD2-4CFF-9F21-A53018D9162A}"/>
                  </a:ext>
                </a:extLst>
              </p:cNvPr>
              <p:cNvSpPr txBox="1"/>
              <p:nvPr/>
            </p:nvSpPr>
            <p:spPr>
              <a:xfrm>
                <a:off x="9683241" y="2530312"/>
                <a:ext cx="1284309" cy="734341"/>
              </a:xfrm>
              <a:prstGeom prst="rect">
                <a:avLst/>
              </a:prstGeom>
              <a:noFill/>
              <a:ln w="12700">
                <a:noFill/>
              </a:ln>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Reward</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Model</a:t>
                </a:r>
                <a:endParaRPr kumimoji="0" lang="zh-CN" altLang="en-US" sz="800" b="0"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119" name="文本框 118">
                <a:extLst>
                  <a:ext uri="{FF2B5EF4-FFF2-40B4-BE49-F238E27FC236}">
                    <a16:creationId xmlns:a16="http://schemas.microsoft.com/office/drawing/2014/main" id="{F7933431-D6CA-4415-A8CA-EDADDF78C6BB}"/>
                  </a:ext>
                </a:extLst>
              </p:cNvPr>
              <p:cNvSpPr txBox="1"/>
              <p:nvPr/>
            </p:nvSpPr>
            <p:spPr>
              <a:xfrm>
                <a:off x="1406157" y="5091380"/>
                <a:ext cx="2732202" cy="467309"/>
              </a:xfrm>
              <a:prstGeom prst="rect">
                <a:avLst/>
              </a:prstGeom>
              <a:noFill/>
              <a:ln w="12700">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800" b="0" i="1"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 Back-translation</a:t>
                </a:r>
                <a:endParaRPr kumimoji="0" lang="zh-CN" altLang="en-US" sz="800" b="0" i="1"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120" name="文本框 119">
                <a:extLst>
                  <a:ext uri="{FF2B5EF4-FFF2-40B4-BE49-F238E27FC236}">
                    <a16:creationId xmlns:a16="http://schemas.microsoft.com/office/drawing/2014/main" id="{3E04CA9F-E91E-48BA-8C7D-3F418F8E4EE9}"/>
                  </a:ext>
                </a:extLst>
              </p:cNvPr>
              <p:cNvSpPr txBox="1"/>
              <p:nvPr/>
            </p:nvSpPr>
            <p:spPr>
              <a:xfrm>
                <a:off x="6680932" y="5100319"/>
                <a:ext cx="3579808" cy="467309"/>
              </a:xfrm>
              <a:prstGeom prst="rect">
                <a:avLst/>
              </a:prstGeom>
              <a:noFill/>
              <a:ln w="12700">
                <a:noFill/>
              </a:ln>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800" b="0" i="1"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(b) Dual reinforcement learning</a:t>
                </a:r>
                <a:endParaRPr kumimoji="0" lang="zh-CN" altLang="en-US" sz="800" b="0" i="1"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grpSp>
        <p:sp>
          <p:nvSpPr>
            <p:cNvPr id="48" name="文本框 47">
              <a:extLst>
                <a:ext uri="{FF2B5EF4-FFF2-40B4-BE49-F238E27FC236}">
                  <a16:creationId xmlns:a16="http://schemas.microsoft.com/office/drawing/2014/main" id="{620CE1AB-5030-416E-BFB1-2EC76A066D40}"/>
                </a:ext>
              </a:extLst>
            </p:cNvPr>
            <p:cNvSpPr txBox="1"/>
            <p:nvPr/>
          </p:nvSpPr>
          <p:spPr>
            <a:xfrm>
              <a:off x="491250" y="2530312"/>
              <a:ext cx="1579172" cy="801100"/>
            </a:xfrm>
            <a:prstGeom prst="rect">
              <a:avLst/>
            </a:prstGeom>
            <a:noFill/>
            <a:ln w="12700">
              <a:noFill/>
            </a:ln>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900" b="1" i="0" u="none" strike="noStrike" kern="0" cap="none" spc="0" normalizeH="0" baseline="0" noProof="0">
                  <a:ln>
                    <a:noFill/>
                  </a:ln>
                  <a:solidFill>
                    <a:srgbClr val="FF0000"/>
                  </a:solidFill>
                  <a:effectLst/>
                  <a:uLnTx/>
                  <a:uFillTx/>
                  <a:latin typeface="Times New Roman" panose="02020603050405020304" pitchFamily="18" charset="0"/>
                  <a:ea typeface="等线" panose="02010600030101010101" pitchFamily="2" charset="-122"/>
                  <a:cs typeface="Times New Roman" panose="02020603050405020304" pitchFamily="18" charset="0"/>
                </a:rPr>
                <a:t>Starting</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900" b="1" i="0" u="none" strike="noStrike" kern="0" cap="none" spc="0" normalizeH="0" baseline="0" noProof="0">
                  <a:ln>
                    <a:noFill/>
                  </a:ln>
                  <a:solidFill>
                    <a:srgbClr val="FF0000"/>
                  </a:solidFill>
                  <a:effectLst/>
                  <a:uLnTx/>
                  <a:uFillTx/>
                  <a:latin typeface="Times New Roman" panose="02020603050405020304" pitchFamily="18" charset="0"/>
                  <a:ea typeface="等线" panose="02010600030101010101" pitchFamily="2" charset="-122"/>
                  <a:cs typeface="Times New Roman" panose="02020603050405020304" pitchFamily="18" charset="0"/>
                </a:rPr>
                <a:t>Points</a:t>
              </a:r>
              <a:endParaRPr kumimoji="0" lang="zh-CN" altLang="en-US" sz="900" b="1" i="0" u="none" strike="noStrike" kern="0" cap="none" spc="0" normalizeH="0" baseline="0" noProof="0">
                <a:ln>
                  <a:noFill/>
                </a:ln>
                <a:solidFill>
                  <a:srgbClr val="FF0000"/>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grpSp>
      <p:pic>
        <p:nvPicPr>
          <p:cNvPr id="121" name="图片 120">
            <a:extLst>
              <a:ext uri="{FF2B5EF4-FFF2-40B4-BE49-F238E27FC236}">
                <a16:creationId xmlns:a16="http://schemas.microsoft.com/office/drawing/2014/main" id="{02A21059-12BF-418F-99A5-A3C3ACF24269}"/>
              </a:ext>
            </a:extLst>
          </p:cNvPr>
          <p:cNvPicPr>
            <a:picLocks noChangeAspect="1"/>
          </p:cNvPicPr>
          <p:nvPr/>
        </p:nvPicPr>
        <p:blipFill rotWithShape="1">
          <a:blip r:embed="rId19"/>
          <a:srcRect b="37808"/>
          <a:stretch/>
        </p:blipFill>
        <p:spPr>
          <a:xfrm>
            <a:off x="34844" y="2718786"/>
            <a:ext cx="1411648" cy="318693"/>
          </a:xfrm>
          <a:prstGeom prst="rect">
            <a:avLst/>
          </a:prstGeom>
        </p:spPr>
      </p:pic>
    </p:spTree>
    <p:extLst>
      <p:ext uri="{BB962C8B-B14F-4D97-AF65-F5344CB8AC3E}">
        <p14:creationId xmlns:p14="http://schemas.microsoft.com/office/powerpoint/2010/main" val="4023302733"/>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760085" cy="350520"/>
          </a:xfrm>
          <a:custGeom>
            <a:avLst/>
            <a:gdLst/>
            <a:ahLst/>
            <a:cxnLst/>
            <a:rect l="l" t="t" r="r" b="b"/>
            <a:pathLst>
              <a:path w="5760085" h="350520">
                <a:moveTo>
                  <a:pt x="0" y="350126"/>
                </a:moveTo>
                <a:lnTo>
                  <a:pt x="5759996" y="350126"/>
                </a:lnTo>
                <a:lnTo>
                  <a:pt x="5759996"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7"/>
            <a:ext cx="2787600" cy="232756"/>
          </a:xfrm>
          <a:prstGeom prst="rect">
            <a:avLst/>
          </a:prstGeom>
        </p:spPr>
        <p:txBody>
          <a:bodyPr vert="horz" wrap="square" lIns="0" tIns="17145" rIns="0" bIns="0" rtlCol="0">
            <a:spAutoFit/>
          </a:bodyPr>
          <a:lstStyle/>
          <a:p>
            <a:pPr marL="12700">
              <a:lnSpc>
                <a:spcPct val="100000"/>
              </a:lnSpc>
              <a:spcBef>
                <a:spcPts val="135"/>
              </a:spcBef>
            </a:pPr>
            <a:r>
              <a:rPr lang="en-US" sz="1400" spc="-40">
                <a:solidFill>
                  <a:srgbClr val="FFFFFF"/>
                </a:solidFill>
                <a:latin typeface="Arial"/>
                <a:cs typeface="Arial"/>
              </a:rPr>
              <a:t>Training Details: noisy channels</a:t>
            </a:r>
            <a:endParaRPr sz="1400">
              <a:latin typeface="Arial"/>
              <a:cs typeface="Arial"/>
            </a:endParaRPr>
          </a:p>
        </p:txBody>
      </p:sp>
      <p:sp>
        <p:nvSpPr>
          <p:cNvPr id="12" name="object 18">
            <a:extLst>
              <a:ext uri="{FF2B5EF4-FFF2-40B4-BE49-F238E27FC236}">
                <a16:creationId xmlns:a16="http://schemas.microsoft.com/office/drawing/2014/main" id="{44AE3A6D-BBA4-4C4F-B63E-952865DEEC95}"/>
              </a:ext>
            </a:extLst>
          </p:cNvPr>
          <p:cNvSpPr/>
          <p:nvPr/>
        </p:nvSpPr>
        <p:spPr>
          <a:xfrm>
            <a:off x="2806699" y="3135783"/>
            <a:ext cx="2953486" cy="10223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13" name="object 16">
            <a:extLst>
              <a:ext uri="{FF2B5EF4-FFF2-40B4-BE49-F238E27FC236}">
                <a16:creationId xmlns:a16="http://schemas.microsoft.com/office/drawing/2014/main" id="{E92D7015-034E-4767-A4EF-FB981FA9BD33}"/>
              </a:ext>
            </a:extLst>
          </p:cNvPr>
          <p:cNvSpPr/>
          <p:nvPr/>
        </p:nvSpPr>
        <p:spPr>
          <a:xfrm>
            <a:off x="0" y="3137967"/>
            <a:ext cx="2882900" cy="100051"/>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14" name="object 19">
            <a:extLst>
              <a:ext uri="{FF2B5EF4-FFF2-40B4-BE49-F238E27FC236}">
                <a16:creationId xmlns:a16="http://schemas.microsoft.com/office/drawing/2014/main" id="{AA1B60FB-CF37-43E3-9CBF-64D745F215B2}"/>
              </a:ext>
            </a:extLst>
          </p:cNvPr>
          <p:cNvSpPr txBox="1">
            <a:spLocks noGrp="1"/>
          </p:cNvSpPr>
          <p:nvPr>
            <p:ph type="ftr" sz="quarter" idx="5"/>
          </p:nvPr>
        </p:nvSpPr>
        <p:spPr>
          <a:xfrm>
            <a:off x="3836755" y="3129014"/>
            <a:ext cx="1083449" cy="109004"/>
          </a:xfrm>
          <a:prstGeom prst="rect">
            <a:avLst/>
          </a:prstGeom>
        </p:spPr>
        <p:txBody>
          <a:bodyPr vert="horz" wrap="square" lIns="0" tIns="16510" rIns="0" bIns="0" rtlCol="0">
            <a:spAutoFit/>
          </a:bodyPr>
          <a:lstStyle/>
          <a:p>
            <a:pPr marL="12700">
              <a:lnSpc>
                <a:spcPct val="100000"/>
              </a:lnSpc>
              <a:spcBef>
                <a:spcPts val="130"/>
              </a:spcBef>
            </a:pPr>
            <a:r>
              <a:rPr lang="en-US" spc="-10"/>
              <a:t>Wednesday</a:t>
            </a:r>
            <a:r>
              <a:rPr spc="-10"/>
              <a:t> </a:t>
            </a:r>
            <a:r>
              <a:rPr lang="en-US" altLang="zh-CN" spc="-10"/>
              <a:t>8</a:t>
            </a:r>
            <a:r>
              <a:rPr sz="750" baseline="27777"/>
              <a:t>th </a:t>
            </a:r>
            <a:r>
              <a:rPr sz="600" spc="-10" dirty="0"/>
              <a:t>July</a:t>
            </a:r>
            <a:r>
              <a:rPr sz="600" spc="-10"/>
              <a:t>,</a:t>
            </a:r>
            <a:r>
              <a:rPr sz="600" spc="50"/>
              <a:t> </a:t>
            </a:r>
            <a:r>
              <a:rPr sz="600" spc="-20"/>
              <a:t>20</a:t>
            </a:r>
            <a:r>
              <a:rPr lang="en-US" altLang="zh-CN" sz="600" spc="-20"/>
              <a:t>20</a:t>
            </a:r>
            <a:endParaRPr sz="600"/>
          </a:p>
        </p:txBody>
      </p:sp>
      <p:sp>
        <p:nvSpPr>
          <p:cNvPr id="15" name="object 20">
            <a:extLst>
              <a:ext uri="{FF2B5EF4-FFF2-40B4-BE49-F238E27FC236}">
                <a16:creationId xmlns:a16="http://schemas.microsoft.com/office/drawing/2014/main" id="{815960EF-2EB6-4E5B-90AE-3CA98E1A5065}"/>
              </a:ext>
            </a:extLst>
          </p:cNvPr>
          <p:cNvSpPr txBox="1">
            <a:spLocks noGrp="1"/>
          </p:cNvSpPr>
          <p:nvPr>
            <p:ph type="dt" sz="half" idx="6"/>
          </p:nvPr>
        </p:nvSpPr>
        <p:spPr>
          <a:xfrm>
            <a:off x="981303" y="3142615"/>
            <a:ext cx="965200" cy="102235"/>
          </a:xfrm>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6" name="object 22">
            <a:extLst>
              <a:ext uri="{FF2B5EF4-FFF2-40B4-BE49-F238E27FC236}">
                <a16:creationId xmlns:a16="http://schemas.microsoft.com/office/drawing/2014/main" id="{204602E8-A8E3-4725-BCA1-BCF360F0D836}"/>
              </a:ext>
            </a:extLst>
          </p:cNvPr>
          <p:cNvSpPr txBox="1">
            <a:spLocks noGrp="1"/>
          </p:cNvSpPr>
          <p:nvPr>
            <p:ph type="sldNum" sz="quarter" idx="7"/>
          </p:nvPr>
        </p:nvSpPr>
        <p:spPr>
          <a:xfrm>
            <a:off x="5411656" y="3135783"/>
            <a:ext cx="294004" cy="89768"/>
          </a:xfrm>
          <a:prstGeom prst="rect">
            <a:avLst/>
          </a:prstGeom>
        </p:spPr>
        <p:txBody>
          <a:bodyPr vert="horz" wrap="square" lIns="0" tIns="0" rIns="0" bIns="0" rtlCol="0">
            <a:spAutoFit/>
          </a:bodyPr>
          <a:lstStyle/>
          <a:p>
            <a:pPr marL="25400">
              <a:lnSpc>
                <a:spcPts val="675"/>
              </a:lnSpc>
            </a:pPr>
            <a:fld id="{81D60167-4931-47E6-BA6A-407CBD079E47}" type="slidenum">
              <a:rPr spc="-20" dirty="0"/>
              <a:t>18</a:t>
            </a:fld>
            <a:r>
              <a:rPr spc="-20" dirty="0"/>
              <a:t> </a:t>
            </a:r>
            <a:r>
              <a:rPr spc="150"/>
              <a:t>/</a:t>
            </a:r>
            <a:r>
              <a:rPr spc="40"/>
              <a:t> </a:t>
            </a:r>
            <a:r>
              <a:rPr lang="en-US" altLang="zh-CN" spc="-20"/>
              <a:t>32</a:t>
            </a:r>
            <a:endParaRPr spc="-20" dirty="0"/>
          </a:p>
        </p:txBody>
      </p:sp>
      <mc:AlternateContent xmlns:mc="http://schemas.openxmlformats.org/markup-compatibility/2006">
        <mc:Choice xmlns:a14="http://schemas.microsoft.com/office/drawing/2010/main" Requires="a14">
          <p:sp>
            <p:nvSpPr>
              <p:cNvPr id="10" name="矩形 9">
                <a:extLst>
                  <a:ext uri="{FF2B5EF4-FFF2-40B4-BE49-F238E27FC236}">
                    <a16:creationId xmlns:a16="http://schemas.microsoft.com/office/drawing/2014/main" id="{387C0D47-A188-4224-9740-5741B79FD4E1}"/>
                  </a:ext>
                </a:extLst>
              </p:cNvPr>
              <p:cNvSpPr/>
              <p:nvPr/>
            </p:nvSpPr>
            <p:spPr>
              <a:xfrm>
                <a:off x="347845" y="472454"/>
                <a:ext cx="4917707" cy="1384995"/>
              </a:xfrm>
              <a:prstGeom prst="rect">
                <a:avLst/>
              </a:prstGeom>
            </p:spPr>
            <p:txBody>
              <a:bodyPr wrap="square">
                <a:spAutoFit/>
              </a:bodyPr>
              <a:lstStyle/>
              <a:p>
                <a:pPr marL="171450" lvl="0" indent="-171450">
                  <a:buFont typeface="Arial" panose="020B0604020202020204" pitchFamily="34" charset="0"/>
                  <a:buChar char="•"/>
                </a:pPr>
                <a:r>
                  <a:rPr lang="en-US" altLang="zh-CN" sz="1200">
                    <a:solidFill>
                      <a:prstClr val="black"/>
                    </a:solidFill>
                    <a:latin typeface="Times New Roman" panose="02020603050405020304" pitchFamily="18" charset="0"/>
                    <a:cs typeface="Times New Roman" panose="02020603050405020304" pitchFamily="18" charset="0"/>
                  </a:rPr>
                  <a:t>In DAE task, how to corrupt the input utterance</a:t>
                </a:r>
              </a:p>
              <a:p>
                <a:pPr marL="171450" lvl="0" indent="-171450">
                  <a:buFont typeface="Arial" panose="020B0604020202020204" pitchFamily="34" charset="0"/>
                  <a:buChar char="•"/>
                </a:pPr>
                <a:endParaRPr lang="en-US" altLang="zh-CN" sz="1200">
                  <a:solidFill>
                    <a:prstClr val="black"/>
                  </a:solidFill>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US" altLang="zh-CN" sz="1200">
                    <a:solidFill>
                      <a:prstClr val="black"/>
                    </a:solidFill>
                    <a:latin typeface="Times New Roman" panose="02020603050405020304" pitchFamily="18" charset="0"/>
                    <a:cs typeface="Times New Roman" panose="02020603050405020304" pitchFamily="18" charset="0"/>
                  </a:rPr>
                  <a:t>Importance-aware word dropping</a:t>
                </a:r>
              </a:p>
              <a:p>
                <a:pPr marL="628650" lvl="1" indent="-171450">
                  <a:buFont typeface="Arial" panose="020B0604020202020204" pitchFamily="34" charset="0"/>
                  <a:buChar char="•"/>
                </a:pPr>
                <a:endParaRPr lang="en-US" altLang="zh-CN" sz="1200">
                  <a:solidFill>
                    <a:prstClr val="black"/>
                  </a:solidFill>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US" altLang="zh-CN" sz="1200">
                    <a:solidFill>
                      <a:prstClr val="black"/>
                    </a:solidFill>
                    <a:latin typeface="Times New Roman" panose="02020603050405020304" pitchFamily="18" charset="0"/>
                    <a:cs typeface="Times New Roman" panose="02020603050405020304" pitchFamily="18" charset="0"/>
                  </a:rPr>
                  <a:t>Different words with different dropping rates</a:t>
                </a:r>
              </a:p>
              <a:p>
                <a:pPr marL="628650" lvl="1" indent="-171450">
                  <a:buFont typeface="Arial" panose="020B0604020202020204" pitchFamily="34" charset="0"/>
                  <a:buChar char="•"/>
                </a:pPr>
                <a:endParaRPr lang="en-US" altLang="zh-CN" sz="1200">
                  <a:solidFill>
                    <a:prstClr val="black"/>
                  </a:solidFill>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14:m>
                  <m:oMath xmlns:m="http://schemas.openxmlformats.org/officeDocument/2006/math">
                    <m:sSub>
                      <m:sSubPr>
                        <m:ctrlPr>
                          <a:rPr lang="en-US" altLang="zh-CN" sz="1200" i="1" smtClean="0">
                            <a:solidFill>
                              <a:prstClr val="black"/>
                            </a:solidFill>
                            <a:latin typeface="Cambria Math" panose="02040503050406030204" pitchFamily="18" charset="0"/>
                            <a:cs typeface="Times New Roman" panose="02020603050405020304" pitchFamily="18" charset="0"/>
                          </a:rPr>
                        </m:ctrlPr>
                      </m:sSubPr>
                      <m:e>
                        <m:r>
                          <a:rPr lang="en-US" altLang="zh-CN" sz="1200" b="0" i="1" smtClean="0">
                            <a:solidFill>
                              <a:prstClr val="black"/>
                            </a:solidFill>
                            <a:latin typeface="Cambria Math" panose="02040503050406030204" pitchFamily="18" charset="0"/>
                            <a:cs typeface="Times New Roman" panose="02020603050405020304" pitchFamily="18" charset="0"/>
                          </a:rPr>
                          <m:t>𝑝</m:t>
                        </m:r>
                      </m:e>
                      <m:sub>
                        <m:r>
                          <a:rPr lang="en-US" altLang="zh-CN" sz="1200" b="0" i="1" smtClean="0">
                            <a:solidFill>
                              <a:prstClr val="black"/>
                            </a:solidFill>
                            <a:latin typeface="Cambria Math" panose="02040503050406030204" pitchFamily="18" charset="0"/>
                            <a:cs typeface="Times New Roman" panose="02020603050405020304" pitchFamily="18" charset="0"/>
                          </a:rPr>
                          <m:t>𝑚𝑎𝑥</m:t>
                        </m:r>
                      </m:sub>
                    </m:sSub>
                    <m:r>
                      <a:rPr lang="en-US" altLang="zh-CN" sz="1200" b="0" i="1" smtClean="0">
                        <a:solidFill>
                          <a:prstClr val="black"/>
                        </a:solidFill>
                        <a:latin typeface="Cambria Math" panose="02040503050406030204" pitchFamily="18" charset="0"/>
                        <a:cs typeface="Times New Roman" panose="02020603050405020304" pitchFamily="18" charset="0"/>
                      </a:rPr>
                      <m:t>=0.2,    </m:t>
                    </m:r>
                    <m:r>
                      <a:rPr lang="en-US" altLang="zh-CN" sz="1200" b="0" i="1" smtClean="0">
                        <a:solidFill>
                          <a:prstClr val="black"/>
                        </a:solidFill>
                        <a:latin typeface="Cambria Math" panose="02040503050406030204" pitchFamily="18" charset="0"/>
                        <a:cs typeface="Times New Roman" panose="02020603050405020304" pitchFamily="18" charset="0"/>
                      </a:rPr>
                      <m:t>𝑤</m:t>
                    </m:r>
                    <m:r>
                      <a:rPr lang="en-US" altLang="zh-CN" sz="1200" b="0" i="1" smtClean="0">
                        <a:solidFill>
                          <a:prstClr val="black"/>
                        </a:solidFill>
                        <a:latin typeface="Cambria Math" panose="02040503050406030204" pitchFamily="18" charset="0"/>
                        <a:cs typeface="Times New Roman" panose="02020603050405020304" pitchFamily="18" charset="0"/>
                      </a:rPr>
                      <m:t>(</m:t>
                    </m:r>
                    <m:sSub>
                      <m:sSubPr>
                        <m:ctrlPr>
                          <a:rPr lang="en-US" altLang="zh-CN" sz="1200" b="0" i="1" smtClean="0">
                            <a:solidFill>
                              <a:prstClr val="black"/>
                            </a:solidFill>
                            <a:latin typeface="Cambria Math" panose="02040503050406030204" pitchFamily="18" charset="0"/>
                            <a:cs typeface="Times New Roman" panose="02020603050405020304" pitchFamily="18" charset="0"/>
                          </a:rPr>
                        </m:ctrlPr>
                      </m:sSubPr>
                      <m:e>
                        <m:r>
                          <a:rPr lang="en-US" altLang="zh-CN" sz="1200" b="0" i="1" smtClean="0">
                            <a:solidFill>
                              <a:prstClr val="black"/>
                            </a:solidFill>
                            <a:latin typeface="Cambria Math" panose="02040503050406030204" pitchFamily="18" charset="0"/>
                            <a:cs typeface="Times New Roman" panose="02020603050405020304" pitchFamily="18" charset="0"/>
                          </a:rPr>
                          <m:t>𝑥</m:t>
                        </m:r>
                      </m:e>
                      <m:sub>
                        <m:r>
                          <a:rPr lang="en-US" altLang="zh-CN" sz="1200" b="0" i="1" smtClean="0">
                            <a:solidFill>
                              <a:prstClr val="black"/>
                            </a:solidFill>
                            <a:latin typeface="Cambria Math" panose="02040503050406030204" pitchFamily="18" charset="0"/>
                            <a:cs typeface="Times New Roman" panose="02020603050405020304" pitchFamily="18" charset="0"/>
                          </a:rPr>
                          <m:t>𝑖</m:t>
                        </m:r>
                      </m:sub>
                    </m:sSub>
                    <m:r>
                      <a:rPr lang="en-US" altLang="zh-CN" sz="1200" b="0" i="1" smtClean="0">
                        <a:solidFill>
                          <a:prstClr val="black"/>
                        </a:solidFill>
                        <a:latin typeface="Cambria Math" panose="02040503050406030204" pitchFamily="18" charset="0"/>
                        <a:cs typeface="Times New Roman" panose="02020603050405020304" pitchFamily="18" charset="0"/>
                      </a:rPr>
                      <m:t>)</m:t>
                    </m:r>
                  </m:oMath>
                </a14:m>
                <a:r>
                  <a:rPr lang="en-US" altLang="zh-CN" sz="1200">
                    <a:solidFill>
                      <a:prstClr val="black"/>
                    </a:solidFill>
                    <a:latin typeface="Times New Roman" panose="02020603050405020304" pitchFamily="18" charset="0"/>
                    <a:cs typeface="Times New Roman" panose="02020603050405020304" pitchFamily="18" charset="0"/>
                  </a:rPr>
                  <a:t> is the word count of </a:t>
                </a:r>
                <a14:m>
                  <m:oMath xmlns:m="http://schemas.openxmlformats.org/officeDocument/2006/math">
                    <m:sSub>
                      <m:sSubPr>
                        <m:ctrlPr>
                          <a:rPr lang="en-US" altLang="zh-CN" sz="1200" i="1" smtClean="0">
                            <a:solidFill>
                              <a:prstClr val="black"/>
                            </a:solidFill>
                            <a:latin typeface="Cambria Math" panose="02040503050406030204" pitchFamily="18" charset="0"/>
                            <a:cs typeface="Times New Roman" panose="02020603050405020304" pitchFamily="18" charset="0"/>
                          </a:rPr>
                        </m:ctrlPr>
                      </m:sSubPr>
                      <m:e>
                        <m:r>
                          <a:rPr lang="en-US" altLang="zh-CN" sz="1200" b="0" i="1" smtClean="0">
                            <a:solidFill>
                              <a:prstClr val="black"/>
                            </a:solidFill>
                            <a:latin typeface="Cambria Math" panose="02040503050406030204" pitchFamily="18" charset="0"/>
                            <a:cs typeface="Times New Roman" panose="02020603050405020304" pitchFamily="18" charset="0"/>
                          </a:rPr>
                          <m:t>𝑥</m:t>
                        </m:r>
                      </m:e>
                      <m:sub>
                        <m:r>
                          <a:rPr lang="en-US" altLang="zh-CN" sz="1200" b="0" i="1" smtClean="0">
                            <a:solidFill>
                              <a:prstClr val="black"/>
                            </a:solidFill>
                            <a:latin typeface="Cambria Math" panose="02040503050406030204" pitchFamily="18" charset="0"/>
                            <a:cs typeface="Times New Roman" panose="02020603050405020304" pitchFamily="18" charset="0"/>
                          </a:rPr>
                          <m:t>𝑖</m:t>
                        </m:r>
                      </m:sub>
                    </m:sSub>
                  </m:oMath>
                </a14:m>
                <a:r>
                  <a:rPr lang="en-US" altLang="zh-CN" sz="1200">
                    <a:solidFill>
                      <a:prstClr val="black"/>
                    </a:solidFill>
                    <a:latin typeface="Times New Roman" panose="02020603050405020304" pitchFamily="18" charset="0"/>
                    <a:cs typeface="Times New Roman" panose="02020603050405020304" pitchFamily="18" charset="0"/>
                  </a:rPr>
                  <a:t> in the entire dataset</a:t>
                </a:r>
              </a:p>
            </p:txBody>
          </p:sp>
        </mc:Choice>
        <mc:Fallback>
          <p:sp>
            <p:nvSpPr>
              <p:cNvPr id="10" name="矩形 9">
                <a:extLst>
                  <a:ext uri="{FF2B5EF4-FFF2-40B4-BE49-F238E27FC236}">
                    <a16:creationId xmlns:a16="http://schemas.microsoft.com/office/drawing/2014/main" id="{387C0D47-A188-4224-9740-5741B79FD4E1}"/>
                  </a:ext>
                </a:extLst>
              </p:cNvPr>
              <p:cNvSpPr>
                <a:spLocks noRot="1" noChangeAspect="1" noMove="1" noResize="1" noEditPoints="1" noAdjustHandles="1" noChangeArrowheads="1" noChangeShapeType="1" noTextEdit="1"/>
              </p:cNvSpPr>
              <p:nvPr/>
            </p:nvSpPr>
            <p:spPr>
              <a:xfrm>
                <a:off x="347845" y="472454"/>
                <a:ext cx="4917707" cy="1384995"/>
              </a:xfrm>
              <a:prstGeom prst="rect">
                <a:avLst/>
              </a:prstGeom>
              <a:blipFill>
                <a:blip r:embed="rId3"/>
                <a:stretch>
                  <a:fillRect t="-441" b="-2643"/>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4C668F56-8E67-4631-A18A-8F49958A06A2}"/>
              </a:ext>
            </a:extLst>
          </p:cNvPr>
          <p:cNvPicPr>
            <a:picLocks noChangeAspect="1"/>
          </p:cNvPicPr>
          <p:nvPr/>
        </p:nvPicPr>
        <p:blipFill>
          <a:blip r:embed="rId4"/>
          <a:stretch>
            <a:fillRect/>
          </a:stretch>
        </p:blipFill>
        <p:spPr>
          <a:xfrm>
            <a:off x="1564483" y="2399525"/>
            <a:ext cx="2882900" cy="561273"/>
          </a:xfrm>
          <a:prstGeom prst="rect">
            <a:avLst/>
          </a:prstGeom>
        </p:spPr>
      </p:pic>
      <p:pic>
        <p:nvPicPr>
          <p:cNvPr id="6" name="图片 5">
            <a:extLst>
              <a:ext uri="{FF2B5EF4-FFF2-40B4-BE49-F238E27FC236}">
                <a16:creationId xmlns:a16="http://schemas.microsoft.com/office/drawing/2014/main" id="{A68DC3C4-AD14-4976-B6B6-39294288E177}"/>
              </a:ext>
            </a:extLst>
          </p:cNvPr>
          <p:cNvPicPr>
            <a:picLocks noChangeAspect="1"/>
          </p:cNvPicPr>
          <p:nvPr/>
        </p:nvPicPr>
        <p:blipFill>
          <a:blip r:embed="rId5"/>
          <a:stretch>
            <a:fillRect/>
          </a:stretch>
        </p:blipFill>
        <p:spPr>
          <a:xfrm>
            <a:off x="1816100" y="1838951"/>
            <a:ext cx="2379667" cy="529264"/>
          </a:xfrm>
          <a:prstGeom prst="rect">
            <a:avLst/>
          </a:prstGeom>
        </p:spPr>
      </p:pic>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760085" cy="350520"/>
          </a:xfrm>
          <a:custGeom>
            <a:avLst/>
            <a:gdLst/>
            <a:ahLst/>
            <a:cxnLst/>
            <a:rect l="l" t="t" r="r" b="b"/>
            <a:pathLst>
              <a:path w="5760085" h="350520">
                <a:moveTo>
                  <a:pt x="0" y="350126"/>
                </a:moveTo>
                <a:lnTo>
                  <a:pt x="5759996" y="350126"/>
                </a:lnTo>
                <a:lnTo>
                  <a:pt x="5759996"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7"/>
            <a:ext cx="2787600" cy="232756"/>
          </a:xfrm>
          <a:prstGeom prst="rect">
            <a:avLst/>
          </a:prstGeom>
        </p:spPr>
        <p:txBody>
          <a:bodyPr vert="horz" wrap="square" lIns="0" tIns="17145" rIns="0" bIns="0" rtlCol="0">
            <a:spAutoFit/>
          </a:bodyPr>
          <a:lstStyle/>
          <a:p>
            <a:pPr marL="12700">
              <a:lnSpc>
                <a:spcPct val="100000"/>
              </a:lnSpc>
              <a:spcBef>
                <a:spcPts val="135"/>
              </a:spcBef>
            </a:pPr>
            <a:r>
              <a:rPr lang="en-US" sz="1400" spc="-40">
                <a:solidFill>
                  <a:srgbClr val="FFFFFF"/>
                </a:solidFill>
                <a:latin typeface="Arial"/>
                <a:cs typeface="Arial"/>
              </a:rPr>
              <a:t>Training Details: noisy channels</a:t>
            </a:r>
            <a:endParaRPr sz="1400">
              <a:latin typeface="Arial"/>
              <a:cs typeface="Arial"/>
            </a:endParaRPr>
          </a:p>
        </p:txBody>
      </p:sp>
      <p:sp>
        <p:nvSpPr>
          <p:cNvPr id="12" name="object 18">
            <a:extLst>
              <a:ext uri="{FF2B5EF4-FFF2-40B4-BE49-F238E27FC236}">
                <a16:creationId xmlns:a16="http://schemas.microsoft.com/office/drawing/2014/main" id="{44AE3A6D-BBA4-4C4F-B63E-952865DEEC95}"/>
              </a:ext>
            </a:extLst>
          </p:cNvPr>
          <p:cNvSpPr/>
          <p:nvPr/>
        </p:nvSpPr>
        <p:spPr>
          <a:xfrm>
            <a:off x="2806699" y="3135783"/>
            <a:ext cx="2953486" cy="10223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13" name="object 16">
            <a:extLst>
              <a:ext uri="{FF2B5EF4-FFF2-40B4-BE49-F238E27FC236}">
                <a16:creationId xmlns:a16="http://schemas.microsoft.com/office/drawing/2014/main" id="{E92D7015-034E-4767-A4EF-FB981FA9BD33}"/>
              </a:ext>
            </a:extLst>
          </p:cNvPr>
          <p:cNvSpPr/>
          <p:nvPr/>
        </p:nvSpPr>
        <p:spPr>
          <a:xfrm>
            <a:off x="0" y="3137967"/>
            <a:ext cx="2882900" cy="100051"/>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14" name="object 19">
            <a:extLst>
              <a:ext uri="{FF2B5EF4-FFF2-40B4-BE49-F238E27FC236}">
                <a16:creationId xmlns:a16="http://schemas.microsoft.com/office/drawing/2014/main" id="{AA1B60FB-CF37-43E3-9CBF-64D745F215B2}"/>
              </a:ext>
            </a:extLst>
          </p:cNvPr>
          <p:cNvSpPr txBox="1">
            <a:spLocks noGrp="1"/>
          </p:cNvSpPr>
          <p:nvPr>
            <p:ph type="ftr" sz="quarter" idx="5"/>
          </p:nvPr>
        </p:nvSpPr>
        <p:spPr>
          <a:xfrm>
            <a:off x="3836755" y="3129014"/>
            <a:ext cx="1083449" cy="109004"/>
          </a:xfrm>
          <a:prstGeom prst="rect">
            <a:avLst/>
          </a:prstGeom>
        </p:spPr>
        <p:txBody>
          <a:bodyPr vert="horz" wrap="square" lIns="0" tIns="16510" rIns="0" bIns="0" rtlCol="0">
            <a:spAutoFit/>
          </a:bodyPr>
          <a:lstStyle/>
          <a:p>
            <a:pPr marL="12700">
              <a:lnSpc>
                <a:spcPct val="100000"/>
              </a:lnSpc>
              <a:spcBef>
                <a:spcPts val="130"/>
              </a:spcBef>
            </a:pPr>
            <a:r>
              <a:rPr lang="en-US" spc="-10"/>
              <a:t>Wednesday</a:t>
            </a:r>
            <a:r>
              <a:rPr spc="-10"/>
              <a:t> </a:t>
            </a:r>
            <a:r>
              <a:rPr lang="en-US" altLang="zh-CN" spc="-10"/>
              <a:t>8</a:t>
            </a:r>
            <a:r>
              <a:rPr sz="750" baseline="27777"/>
              <a:t>th </a:t>
            </a:r>
            <a:r>
              <a:rPr sz="600" spc="-10" dirty="0"/>
              <a:t>July</a:t>
            </a:r>
            <a:r>
              <a:rPr sz="600" spc="-10"/>
              <a:t>,</a:t>
            </a:r>
            <a:r>
              <a:rPr sz="600" spc="50"/>
              <a:t> </a:t>
            </a:r>
            <a:r>
              <a:rPr sz="600" spc="-20"/>
              <a:t>20</a:t>
            </a:r>
            <a:r>
              <a:rPr lang="en-US" altLang="zh-CN" sz="600" spc="-20"/>
              <a:t>20</a:t>
            </a:r>
            <a:endParaRPr sz="600"/>
          </a:p>
        </p:txBody>
      </p:sp>
      <p:sp>
        <p:nvSpPr>
          <p:cNvPr id="15" name="object 20">
            <a:extLst>
              <a:ext uri="{FF2B5EF4-FFF2-40B4-BE49-F238E27FC236}">
                <a16:creationId xmlns:a16="http://schemas.microsoft.com/office/drawing/2014/main" id="{815960EF-2EB6-4E5B-90AE-3CA98E1A5065}"/>
              </a:ext>
            </a:extLst>
          </p:cNvPr>
          <p:cNvSpPr txBox="1">
            <a:spLocks noGrp="1"/>
          </p:cNvSpPr>
          <p:nvPr>
            <p:ph type="dt" sz="half" idx="6"/>
          </p:nvPr>
        </p:nvSpPr>
        <p:spPr>
          <a:xfrm>
            <a:off x="981303" y="3142615"/>
            <a:ext cx="965200" cy="102235"/>
          </a:xfrm>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6" name="object 22">
            <a:extLst>
              <a:ext uri="{FF2B5EF4-FFF2-40B4-BE49-F238E27FC236}">
                <a16:creationId xmlns:a16="http://schemas.microsoft.com/office/drawing/2014/main" id="{204602E8-A8E3-4725-BCA1-BCF360F0D836}"/>
              </a:ext>
            </a:extLst>
          </p:cNvPr>
          <p:cNvSpPr txBox="1">
            <a:spLocks noGrp="1"/>
          </p:cNvSpPr>
          <p:nvPr>
            <p:ph type="sldNum" sz="quarter" idx="7"/>
          </p:nvPr>
        </p:nvSpPr>
        <p:spPr>
          <a:xfrm>
            <a:off x="5411656" y="3135783"/>
            <a:ext cx="294004" cy="89768"/>
          </a:xfrm>
          <a:prstGeom prst="rect">
            <a:avLst/>
          </a:prstGeom>
        </p:spPr>
        <p:txBody>
          <a:bodyPr vert="horz" wrap="square" lIns="0" tIns="0" rIns="0" bIns="0" rtlCol="0">
            <a:spAutoFit/>
          </a:bodyPr>
          <a:lstStyle/>
          <a:p>
            <a:pPr marL="25400">
              <a:lnSpc>
                <a:spcPts val="675"/>
              </a:lnSpc>
            </a:pPr>
            <a:fld id="{81D60167-4931-47E6-BA6A-407CBD079E47}" type="slidenum">
              <a:rPr spc="-20" dirty="0"/>
              <a:t>19</a:t>
            </a:fld>
            <a:r>
              <a:rPr spc="-20" dirty="0"/>
              <a:t> </a:t>
            </a:r>
            <a:r>
              <a:rPr spc="150"/>
              <a:t>/</a:t>
            </a:r>
            <a:r>
              <a:rPr spc="40"/>
              <a:t> </a:t>
            </a:r>
            <a:r>
              <a:rPr lang="en-US" altLang="zh-CN" spc="-20"/>
              <a:t>32</a:t>
            </a:r>
            <a:endParaRPr spc="-20" dirty="0"/>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387C0D47-A188-4224-9740-5741B79FD4E1}"/>
                  </a:ext>
                </a:extLst>
              </p:cNvPr>
              <p:cNvSpPr/>
              <p:nvPr/>
            </p:nvSpPr>
            <p:spPr>
              <a:xfrm>
                <a:off x="292100" y="410397"/>
                <a:ext cx="4917707" cy="1708160"/>
              </a:xfrm>
              <a:prstGeom prst="rect">
                <a:avLst/>
              </a:prstGeom>
            </p:spPr>
            <p:txBody>
              <a:bodyPr wrap="square">
                <a:spAutoFit/>
              </a:bodyPr>
              <a:lstStyle/>
              <a:p>
                <a:pPr marL="171450" lvl="0" indent="-171450">
                  <a:buFont typeface="Arial" panose="020B0604020202020204" pitchFamily="34" charset="0"/>
                  <a:buChar char="•"/>
                </a:pPr>
                <a:r>
                  <a:rPr lang="en-US" altLang="zh-CN" sz="1200">
                    <a:solidFill>
                      <a:prstClr val="black"/>
                    </a:solidFill>
                    <a:latin typeface="Times New Roman" panose="02020603050405020304" pitchFamily="18" charset="0"/>
                    <a:cs typeface="Times New Roman" panose="02020603050405020304" pitchFamily="18" charset="0"/>
                  </a:rPr>
                  <a:t>In DAE task, how to corrupt the input utterance</a:t>
                </a:r>
              </a:p>
              <a:p>
                <a:pPr marL="171450" lvl="0" indent="-171450">
                  <a:buFont typeface="Arial" panose="020B0604020202020204" pitchFamily="34" charset="0"/>
                  <a:buChar char="•"/>
                </a:pPr>
                <a:endParaRPr lang="en-US" altLang="zh-CN" sz="1200">
                  <a:solidFill>
                    <a:prstClr val="black"/>
                  </a:solidFill>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US" altLang="zh-CN" sz="1200">
                    <a:solidFill>
                      <a:prstClr val="black"/>
                    </a:solidFill>
                    <a:latin typeface="Times New Roman" panose="02020603050405020304" pitchFamily="18" charset="0"/>
                    <a:cs typeface="Times New Roman" panose="02020603050405020304" pitchFamily="18" charset="0"/>
                  </a:rPr>
                  <a:t>Mixed-source addition</a:t>
                </a:r>
              </a:p>
              <a:p>
                <a:pPr marL="628650" lvl="1" indent="-171450">
                  <a:buFont typeface="Arial" panose="020B0604020202020204" pitchFamily="34" charset="0"/>
                  <a:buChar char="•"/>
                </a:pPr>
                <a:endParaRPr lang="en-US" altLang="zh-CN" sz="1200">
                  <a:solidFill>
                    <a:prstClr val="black"/>
                  </a:solidFill>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US" altLang="zh-CN" sz="1200">
                    <a:solidFill>
                      <a:prstClr val="black"/>
                    </a:solidFill>
                    <a:latin typeface="Times New Roman" panose="02020603050405020304" pitchFamily="18" charset="0"/>
                    <a:cs typeface="Times New Roman" panose="02020603050405020304" pitchFamily="18" charset="0"/>
                  </a:rPr>
                  <a:t>Take input natural language utterance </a:t>
                </a:r>
                <a14:m>
                  <m:oMath xmlns:m="http://schemas.openxmlformats.org/officeDocument/2006/math">
                    <m:r>
                      <a:rPr lang="en-US" altLang="zh-CN" sz="1200" b="0" i="1" smtClean="0">
                        <a:solidFill>
                          <a:prstClr val="black"/>
                        </a:solidFill>
                        <a:latin typeface="Cambria Math" panose="02040503050406030204" pitchFamily="18" charset="0"/>
                        <a:cs typeface="Times New Roman" panose="02020603050405020304" pitchFamily="18" charset="0"/>
                      </a:rPr>
                      <m:t>𝑥</m:t>
                    </m:r>
                  </m:oMath>
                </a14:m>
                <a:r>
                  <a:rPr lang="en-US" altLang="zh-CN" sz="1200">
                    <a:solidFill>
                      <a:prstClr val="black"/>
                    </a:solidFill>
                    <a:latin typeface="Times New Roman" panose="02020603050405020304" pitchFamily="18" charset="0"/>
                    <a:cs typeface="Times New Roman" panose="02020603050405020304" pitchFamily="18" charset="0"/>
                  </a:rPr>
                  <a:t> as an example:</a:t>
                </a:r>
              </a:p>
              <a:p>
                <a:pPr marL="1085850" lvl="2" indent="-171450">
                  <a:buFont typeface="Arial" panose="020B0604020202020204" pitchFamily="34" charset="0"/>
                  <a:buChar char="•"/>
                </a:pPr>
                <a:endParaRPr lang="en-US" altLang="zh-CN" sz="400">
                  <a:solidFill>
                    <a:prstClr val="black"/>
                  </a:solidFill>
                  <a:latin typeface="Times New Roman" panose="02020603050405020304" pitchFamily="18" charset="0"/>
                  <a:cs typeface="Times New Roman" panose="02020603050405020304" pitchFamily="18" charset="0"/>
                </a:endParaRPr>
              </a:p>
              <a:p>
                <a:pPr marL="1085850" lvl="2" indent="-171450">
                  <a:buFont typeface="Arial" panose="020B0604020202020204" pitchFamily="34" charset="0"/>
                  <a:buChar char="•"/>
                </a:pPr>
                <a:r>
                  <a:rPr lang="en-US" altLang="zh-CN" sz="1200">
                    <a:solidFill>
                      <a:prstClr val="black"/>
                    </a:solidFill>
                    <a:latin typeface="Times New Roman" panose="02020603050405020304" pitchFamily="18" charset="0"/>
                    <a:cs typeface="Times New Roman" panose="02020603050405020304" pitchFamily="18" charset="0"/>
                  </a:rPr>
                  <a:t>First select one candidate canonical utterance </a:t>
                </a:r>
                <a14:m>
                  <m:oMath xmlns:m="http://schemas.openxmlformats.org/officeDocument/2006/math">
                    <m:r>
                      <a:rPr lang="en-US" altLang="zh-CN" sz="1200" i="1" smtClean="0">
                        <a:solidFill>
                          <a:prstClr val="black"/>
                        </a:solidFill>
                        <a:latin typeface="Cambria Math" panose="02040503050406030204" pitchFamily="18" charset="0"/>
                        <a:cs typeface="Times New Roman" panose="02020603050405020304" pitchFamily="18" charset="0"/>
                      </a:rPr>
                      <m:t>𝑧</m:t>
                    </m:r>
                  </m:oMath>
                </a14:m>
                <a:endParaRPr lang="en-US" altLang="zh-CN" sz="1200">
                  <a:solidFill>
                    <a:prstClr val="black"/>
                  </a:solidFill>
                  <a:latin typeface="Times New Roman" panose="02020603050405020304" pitchFamily="18" charset="0"/>
                  <a:cs typeface="Times New Roman" panose="02020603050405020304" pitchFamily="18" charset="0"/>
                </a:endParaRPr>
              </a:p>
              <a:p>
                <a:pPr marL="1085850" lvl="2" indent="-171450">
                  <a:buFont typeface="Arial" panose="020B0604020202020204" pitchFamily="34" charset="0"/>
                  <a:buChar char="•"/>
                </a:pPr>
                <a:endParaRPr lang="en-US" altLang="zh-CN" sz="400">
                  <a:solidFill>
                    <a:prstClr val="black"/>
                  </a:solidFill>
                  <a:latin typeface="Times New Roman" panose="02020603050405020304" pitchFamily="18" charset="0"/>
                  <a:cs typeface="Times New Roman" panose="02020603050405020304" pitchFamily="18" charset="0"/>
                </a:endParaRPr>
              </a:p>
              <a:p>
                <a:pPr marL="1085850" lvl="2" indent="-171450">
                  <a:buFont typeface="Arial" panose="020B0604020202020204" pitchFamily="34" charset="0"/>
                  <a:buChar char="•"/>
                </a:pPr>
                <a:r>
                  <a:rPr lang="en-US" altLang="zh-CN" sz="1200">
                    <a:solidFill>
                      <a:prstClr val="black"/>
                    </a:solidFill>
                    <a:latin typeface="Times New Roman" panose="02020603050405020304" pitchFamily="18" charset="0"/>
                    <a:cs typeface="Times New Roman" panose="02020603050405020304" pitchFamily="18" charset="0"/>
                  </a:rPr>
                  <a:t>10%-20% words are randomly sampled from</a:t>
                </a:r>
                <a14:m>
                  <m:oMath xmlns:m="http://schemas.openxmlformats.org/officeDocument/2006/math">
                    <m:r>
                      <a:rPr lang="en-US" altLang="zh-CN" sz="1200" i="1" smtClean="0">
                        <a:solidFill>
                          <a:prstClr val="black"/>
                        </a:solidFill>
                        <a:latin typeface="Cambria Math" panose="02040503050406030204" pitchFamily="18" charset="0"/>
                        <a:cs typeface="Times New Roman" panose="02020603050405020304" pitchFamily="18" charset="0"/>
                      </a:rPr>
                      <m:t> </m:t>
                    </m:r>
                    <m:r>
                      <a:rPr lang="en-US" altLang="zh-CN" sz="1200" i="1" smtClean="0">
                        <a:solidFill>
                          <a:prstClr val="black"/>
                        </a:solidFill>
                        <a:latin typeface="Cambria Math" panose="02040503050406030204" pitchFamily="18" charset="0"/>
                        <a:cs typeface="Times New Roman" panose="02020603050405020304" pitchFamily="18" charset="0"/>
                      </a:rPr>
                      <m:t>𝑧</m:t>
                    </m:r>
                    <m:r>
                      <a:rPr lang="en-US" altLang="zh-CN" sz="1200" i="1" smtClean="0">
                        <a:solidFill>
                          <a:prstClr val="black"/>
                        </a:solidFill>
                        <a:latin typeface="Cambria Math" panose="02040503050406030204" pitchFamily="18" charset="0"/>
                        <a:cs typeface="Times New Roman" panose="02020603050405020304" pitchFamily="18" charset="0"/>
                      </a:rPr>
                      <m:t> </m:t>
                    </m:r>
                  </m:oMath>
                </a14:m>
                <a:r>
                  <a:rPr lang="en-US" altLang="zh-CN" sz="1200">
                    <a:solidFill>
                      <a:prstClr val="black"/>
                    </a:solidFill>
                    <a:latin typeface="Times New Roman" panose="02020603050405020304" pitchFamily="18" charset="0"/>
                    <a:cs typeface="Times New Roman" panose="02020603050405020304" pitchFamily="18" charset="0"/>
                  </a:rPr>
                  <a:t>and inserted into arbitrary position in </a:t>
                </a:r>
                <a14:m>
                  <m:oMath xmlns:m="http://schemas.openxmlformats.org/officeDocument/2006/math">
                    <m:r>
                      <a:rPr lang="en-US" altLang="zh-CN" sz="1200" i="1" smtClean="0">
                        <a:solidFill>
                          <a:prstClr val="black"/>
                        </a:solidFill>
                        <a:latin typeface="Cambria Math" panose="02040503050406030204" pitchFamily="18" charset="0"/>
                        <a:cs typeface="Times New Roman" panose="02020603050405020304" pitchFamily="18" charset="0"/>
                      </a:rPr>
                      <m:t>𝑥</m:t>
                    </m:r>
                  </m:oMath>
                </a14:m>
                <a:endParaRPr lang="en-US" altLang="zh-CN" sz="1200">
                  <a:solidFill>
                    <a:prstClr val="black"/>
                  </a:solidFill>
                  <a:latin typeface="Times New Roman" panose="02020603050405020304" pitchFamily="18" charset="0"/>
                  <a:cs typeface="Times New Roman" panose="02020603050405020304" pitchFamily="18" charset="0"/>
                </a:endParaRPr>
              </a:p>
            </p:txBody>
          </p:sp>
        </mc:Choice>
        <mc:Fallback xmlns="">
          <p:sp>
            <p:nvSpPr>
              <p:cNvPr id="10" name="矩形 9">
                <a:extLst>
                  <a:ext uri="{FF2B5EF4-FFF2-40B4-BE49-F238E27FC236}">
                    <a16:creationId xmlns:a16="http://schemas.microsoft.com/office/drawing/2014/main" id="{387C0D47-A188-4224-9740-5741B79FD4E1}"/>
                  </a:ext>
                </a:extLst>
              </p:cNvPr>
              <p:cNvSpPr>
                <a:spLocks noRot="1" noChangeAspect="1" noMove="1" noResize="1" noEditPoints="1" noAdjustHandles="1" noChangeArrowheads="1" noChangeShapeType="1" noTextEdit="1"/>
              </p:cNvSpPr>
              <p:nvPr/>
            </p:nvSpPr>
            <p:spPr>
              <a:xfrm>
                <a:off x="292100" y="410397"/>
                <a:ext cx="4917707" cy="1708160"/>
              </a:xfrm>
              <a:prstGeom prst="rect">
                <a:avLst/>
              </a:prstGeom>
              <a:blipFill>
                <a:blip r:embed="rId3"/>
                <a:stretch>
                  <a:fillRect r="-372" b="-712"/>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748D31A3-C25C-4654-878B-841FB8304007}"/>
              </a:ext>
            </a:extLst>
          </p:cNvPr>
          <p:cNvPicPr>
            <a:picLocks noChangeAspect="1"/>
          </p:cNvPicPr>
          <p:nvPr/>
        </p:nvPicPr>
        <p:blipFill>
          <a:blip r:embed="rId4"/>
          <a:stretch>
            <a:fillRect/>
          </a:stretch>
        </p:blipFill>
        <p:spPr>
          <a:xfrm>
            <a:off x="1617663" y="2195220"/>
            <a:ext cx="2743200" cy="639233"/>
          </a:xfrm>
          <a:prstGeom prst="rect">
            <a:avLst/>
          </a:prstGeom>
        </p:spPr>
      </p:pic>
    </p:spTree>
    <p:extLst>
      <p:ext uri="{BB962C8B-B14F-4D97-AF65-F5344CB8AC3E}">
        <p14:creationId xmlns:p14="http://schemas.microsoft.com/office/powerpoint/2010/main" val="837084453"/>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7"/>
            <a:ext cx="567690" cy="244475"/>
          </a:xfrm>
          <a:prstGeom prst="rect">
            <a:avLst/>
          </a:prstGeom>
        </p:spPr>
        <p:txBody>
          <a:bodyPr vert="horz" wrap="square" lIns="0" tIns="17145" rIns="0" bIns="0" rtlCol="0">
            <a:spAutoFit/>
          </a:bodyPr>
          <a:lstStyle/>
          <a:p>
            <a:pPr marL="12700">
              <a:lnSpc>
                <a:spcPct val="100000"/>
              </a:lnSpc>
              <a:spcBef>
                <a:spcPts val="135"/>
              </a:spcBef>
            </a:pPr>
            <a:r>
              <a:rPr spc="-25" dirty="0"/>
              <a:t>Outline</a:t>
            </a:r>
          </a:p>
        </p:txBody>
      </p:sp>
      <p:sp>
        <p:nvSpPr>
          <p:cNvPr id="3" name="object 3"/>
          <p:cNvSpPr txBox="1"/>
          <p:nvPr/>
        </p:nvSpPr>
        <p:spPr>
          <a:xfrm>
            <a:off x="203301" y="899755"/>
            <a:ext cx="2760980" cy="1593770"/>
          </a:xfrm>
          <a:prstGeom prst="rect">
            <a:avLst/>
          </a:prstGeom>
        </p:spPr>
        <p:txBody>
          <a:bodyPr vert="horz" wrap="square" lIns="0" tIns="11430" rIns="0" bIns="0" rtlCol="0">
            <a:spAutoFit/>
          </a:bodyPr>
          <a:lstStyle/>
          <a:p>
            <a:pPr marL="12700">
              <a:lnSpc>
                <a:spcPct val="100000"/>
              </a:lnSpc>
              <a:spcBef>
                <a:spcPts val="90"/>
              </a:spcBef>
            </a:pPr>
            <a:r>
              <a:rPr sz="1100" spc="-15" dirty="0">
                <a:solidFill>
                  <a:srgbClr val="3B3BFF"/>
                </a:solidFill>
                <a:latin typeface="Arial"/>
                <a:cs typeface="Arial"/>
                <a:hlinkClick r:id="rId2" action="ppaction://hlinksldjump">
                  <a:extLst>
                    <a:ext uri="{A12FA001-AC4F-418D-AE19-62706E023703}">
                      <ahyp:hlinkClr xmlns:ahyp="http://schemas.microsoft.com/office/drawing/2018/hyperlinkcolor" val="tx"/>
                    </a:ext>
                  </a:extLst>
                </a:hlinkClick>
              </a:rPr>
              <a:t>Introduction </a:t>
            </a:r>
            <a:r>
              <a:rPr sz="1100" spc="-65">
                <a:solidFill>
                  <a:srgbClr val="3B3BFF"/>
                </a:solidFill>
                <a:latin typeface="Arial"/>
                <a:cs typeface="Arial"/>
                <a:hlinkClick r:id="rId2" action="ppaction://hlinksldjump">
                  <a:extLst>
                    <a:ext uri="{A12FA001-AC4F-418D-AE19-62706E023703}">
                      <ahyp:hlinkClr xmlns:ahyp="http://schemas.microsoft.com/office/drawing/2018/hyperlinkcolor" val="tx"/>
                    </a:ext>
                  </a:extLst>
                </a:hlinkClick>
              </a:rPr>
              <a:t>and</a:t>
            </a:r>
            <a:r>
              <a:rPr sz="1100" spc="120">
                <a:solidFill>
                  <a:srgbClr val="3B3BFF"/>
                </a:solidFill>
                <a:latin typeface="Arial"/>
                <a:cs typeface="Arial"/>
                <a:hlinkClick r:id="rId2" action="ppaction://hlinksldjump">
                  <a:extLst>
                    <a:ext uri="{A12FA001-AC4F-418D-AE19-62706E023703}">
                      <ahyp:hlinkClr xmlns:ahyp="http://schemas.microsoft.com/office/drawing/2018/hyperlinkcolor" val="tx"/>
                    </a:ext>
                  </a:extLst>
                </a:hlinkClick>
              </a:rPr>
              <a:t> </a:t>
            </a:r>
            <a:r>
              <a:rPr sz="1100" spc="-10">
                <a:solidFill>
                  <a:srgbClr val="3B3BFF"/>
                </a:solidFill>
                <a:latin typeface="Arial"/>
                <a:cs typeface="Arial"/>
                <a:hlinkClick r:id="rId2" action="ppaction://hlinksldjump">
                  <a:extLst>
                    <a:ext uri="{A12FA001-AC4F-418D-AE19-62706E023703}">
                      <ahyp:hlinkClr xmlns:ahyp="http://schemas.microsoft.com/office/drawing/2018/hyperlinkcolor" val="tx"/>
                    </a:ext>
                  </a:extLst>
                </a:hlinkClick>
              </a:rPr>
              <a:t>Motivation</a:t>
            </a:r>
            <a:endParaRPr lang="en-US" altLang="zh-CN" sz="1100" spc="-10">
              <a:solidFill>
                <a:srgbClr val="3B3BFF"/>
              </a:solidFill>
              <a:latin typeface="Arial"/>
              <a:cs typeface="Arial"/>
            </a:endParaRPr>
          </a:p>
          <a:p>
            <a:pPr marL="12700">
              <a:lnSpc>
                <a:spcPct val="100000"/>
              </a:lnSpc>
              <a:spcBef>
                <a:spcPts val="90"/>
              </a:spcBef>
            </a:pPr>
            <a:endParaRPr lang="en-US" altLang="zh-CN" sz="1100" spc="-10">
              <a:solidFill>
                <a:schemeClr val="bg1">
                  <a:lumMod val="85000"/>
                </a:schemeClr>
              </a:solidFill>
              <a:latin typeface="Arial"/>
              <a:cs typeface="Arial"/>
            </a:endParaRPr>
          </a:p>
          <a:p>
            <a:pPr marL="12700" marR="5080">
              <a:lnSpc>
                <a:spcPct val="226600"/>
              </a:lnSpc>
            </a:pPr>
            <a:r>
              <a:rPr lang="en-US" sz="1100" u="sng" spc="-35">
                <a:solidFill>
                  <a:schemeClr val="bg1">
                    <a:lumMod val="85000"/>
                  </a:schemeClr>
                </a:solidFill>
                <a:latin typeface="Arial"/>
                <a:cs typeface="Arial"/>
              </a:rPr>
              <a:t>Un</a:t>
            </a:r>
            <a:r>
              <a:rPr lang="en-US" altLang="zh-CN" sz="1100" u="sng" spc="-35">
                <a:solidFill>
                  <a:schemeClr val="bg1">
                    <a:lumMod val="85000"/>
                  </a:schemeClr>
                </a:solidFill>
                <a:latin typeface="Arial"/>
                <a:cs typeface="Arial"/>
              </a:rPr>
              <a:t>supervised Two-stage Framework</a:t>
            </a:r>
            <a:endParaRPr lang="en-US" altLang="zh-CN" sz="1100" u="sng" spc="-60">
              <a:solidFill>
                <a:schemeClr val="bg1">
                  <a:lumMod val="85000"/>
                </a:schemeClr>
              </a:solidFill>
              <a:latin typeface="Arial"/>
              <a:cs typeface="Arial"/>
            </a:endParaRPr>
          </a:p>
          <a:p>
            <a:pPr marL="12700" marR="5080">
              <a:lnSpc>
                <a:spcPct val="226600"/>
              </a:lnSpc>
            </a:pPr>
            <a:endParaRPr lang="en-US" altLang="zh-CN" sz="200" spc="-60">
              <a:solidFill>
                <a:srgbClr val="3333B2"/>
              </a:solidFill>
              <a:latin typeface="Arial"/>
              <a:cs typeface="Arial"/>
              <a:hlinkClick r:id="rId3" action="ppaction://hlinksldjump">
                <a:extLst>
                  <a:ext uri="{A12FA001-AC4F-418D-AE19-62706E023703}">
                    <ahyp:hlinkClr xmlns:ahyp="http://schemas.microsoft.com/office/drawing/2018/hyperlinkcolor" val="tx"/>
                  </a:ext>
                </a:extLst>
              </a:hlinkClick>
            </a:endParaRPr>
          </a:p>
          <a:p>
            <a:pPr marL="12700" marR="5080">
              <a:lnSpc>
                <a:spcPct val="226600"/>
              </a:lnSpc>
            </a:pPr>
            <a:r>
              <a:rPr sz="1100" spc="-40">
                <a:solidFill>
                  <a:schemeClr val="bg1">
                    <a:lumMod val="85000"/>
                  </a:schemeClr>
                </a:solidFill>
                <a:latin typeface="Arial"/>
                <a:cs typeface="Arial"/>
                <a:hlinkClick r:id="rId3" action="ppaction://hlinksldjump">
                  <a:extLst>
                    <a:ext uri="{A12FA001-AC4F-418D-AE19-62706E023703}">
                      <ahyp:hlinkClr xmlns:ahyp="http://schemas.microsoft.com/office/drawing/2018/hyperlinkcolor" val="tx"/>
                    </a:ext>
                  </a:extLst>
                </a:hlinkClick>
              </a:rPr>
              <a:t>Experimental</a:t>
            </a:r>
            <a:r>
              <a:rPr sz="1100" spc="50">
                <a:solidFill>
                  <a:schemeClr val="bg1">
                    <a:lumMod val="85000"/>
                  </a:schemeClr>
                </a:solidFill>
                <a:latin typeface="Arial"/>
                <a:cs typeface="Arial"/>
                <a:hlinkClick r:id="rId3" action="ppaction://hlinksldjump">
                  <a:extLst>
                    <a:ext uri="{A12FA001-AC4F-418D-AE19-62706E023703}">
                      <ahyp:hlinkClr xmlns:ahyp="http://schemas.microsoft.com/office/drawing/2018/hyperlinkcolor" val="tx"/>
                    </a:ext>
                  </a:extLst>
                </a:hlinkClick>
              </a:rPr>
              <a:t> </a:t>
            </a:r>
            <a:r>
              <a:rPr sz="1100" spc="-65" dirty="0">
                <a:solidFill>
                  <a:schemeClr val="bg1">
                    <a:lumMod val="85000"/>
                  </a:schemeClr>
                </a:solidFill>
                <a:latin typeface="Arial"/>
                <a:cs typeface="Arial"/>
                <a:hlinkClick r:id="rId3" action="ppaction://hlinksldjump">
                  <a:extLst>
                    <a:ext uri="{A12FA001-AC4F-418D-AE19-62706E023703}">
                      <ahyp:hlinkClr xmlns:ahyp="http://schemas.microsoft.com/office/drawing/2018/hyperlinkcolor" val="tx"/>
                    </a:ext>
                  </a:extLst>
                </a:hlinkClick>
              </a:rPr>
              <a:t>Results</a:t>
            </a:r>
            <a:endParaRPr sz="1100">
              <a:solidFill>
                <a:schemeClr val="bg1">
                  <a:lumMod val="85000"/>
                </a:schemeClr>
              </a:solidFill>
              <a:latin typeface="Arial"/>
              <a:cs typeface="Arial"/>
            </a:endParaRPr>
          </a:p>
          <a:p>
            <a:pPr>
              <a:lnSpc>
                <a:spcPct val="100000"/>
              </a:lnSpc>
            </a:pPr>
            <a:endParaRPr sz="1450">
              <a:solidFill>
                <a:schemeClr val="bg1">
                  <a:lumMod val="85000"/>
                </a:schemeClr>
              </a:solidFill>
              <a:latin typeface="Times New Roman"/>
              <a:cs typeface="Times New Roman"/>
            </a:endParaRPr>
          </a:p>
          <a:p>
            <a:pPr marL="12700">
              <a:lnSpc>
                <a:spcPct val="100000"/>
              </a:lnSpc>
              <a:spcBef>
                <a:spcPts val="5"/>
              </a:spcBef>
            </a:pPr>
            <a:r>
              <a:rPr sz="1100" spc="-60" dirty="0">
                <a:solidFill>
                  <a:schemeClr val="bg1">
                    <a:lumMod val="85000"/>
                  </a:schemeClr>
                </a:solidFill>
                <a:latin typeface="Arial"/>
                <a:cs typeface="Arial"/>
                <a:hlinkClick r:id="rId4" action="ppaction://hlinksldjump">
                  <a:extLst>
                    <a:ext uri="{A12FA001-AC4F-418D-AE19-62706E023703}">
                      <ahyp:hlinkClr xmlns:ahyp="http://schemas.microsoft.com/office/drawing/2018/hyperlinkcolor" val="tx"/>
                    </a:ext>
                  </a:extLst>
                </a:hlinkClick>
              </a:rPr>
              <a:t>Conclusion</a:t>
            </a:r>
            <a:endParaRPr sz="1100">
              <a:solidFill>
                <a:schemeClr val="bg1">
                  <a:lumMod val="85000"/>
                </a:schemeClr>
              </a:solidFill>
              <a:latin typeface="Arial"/>
              <a:cs typeface="Arial"/>
            </a:endParaRPr>
          </a:p>
        </p:txBody>
      </p:sp>
      <p:sp>
        <p:nvSpPr>
          <p:cNvPr id="11" name="object 18">
            <a:extLst>
              <a:ext uri="{FF2B5EF4-FFF2-40B4-BE49-F238E27FC236}">
                <a16:creationId xmlns:a16="http://schemas.microsoft.com/office/drawing/2014/main" id="{6EA08490-D198-46F3-9DA2-AAA3C2AE0E98}"/>
              </a:ext>
            </a:extLst>
          </p:cNvPr>
          <p:cNvSpPr/>
          <p:nvPr/>
        </p:nvSpPr>
        <p:spPr>
          <a:xfrm>
            <a:off x="2806699" y="3135783"/>
            <a:ext cx="2953486" cy="10223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12" name="object 16">
            <a:extLst>
              <a:ext uri="{FF2B5EF4-FFF2-40B4-BE49-F238E27FC236}">
                <a16:creationId xmlns:a16="http://schemas.microsoft.com/office/drawing/2014/main" id="{04023895-9B63-4911-8A64-01EE6721E870}"/>
              </a:ext>
            </a:extLst>
          </p:cNvPr>
          <p:cNvSpPr/>
          <p:nvPr/>
        </p:nvSpPr>
        <p:spPr>
          <a:xfrm>
            <a:off x="0" y="3137967"/>
            <a:ext cx="2882900" cy="100051"/>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13" name="object 19">
            <a:extLst>
              <a:ext uri="{FF2B5EF4-FFF2-40B4-BE49-F238E27FC236}">
                <a16:creationId xmlns:a16="http://schemas.microsoft.com/office/drawing/2014/main" id="{40AA2964-09C9-46D2-BE99-8F82F76F8E43}"/>
              </a:ext>
            </a:extLst>
          </p:cNvPr>
          <p:cNvSpPr txBox="1">
            <a:spLocks noGrp="1"/>
          </p:cNvSpPr>
          <p:nvPr>
            <p:ph type="ftr" sz="quarter" idx="5"/>
          </p:nvPr>
        </p:nvSpPr>
        <p:spPr>
          <a:xfrm>
            <a:off x="3836755" y="3129014"/>
            <a:ext cx="1083449" cy="109004"/>
          </a:xfrm>
          <a:prstGeom prst="rect">
            <a:avLst/>
          </a:prstGeom>
        </p:spPr>
        <p:txBody>
          <a:bodyPr vert="horz" wrap="square" lIns="0" tIns="16510" rIns="0" bIns="0" rtlCol="0">
            <a:spAutoFit/>
          </a:bodyPr>
          <a:lstStyle/>
          <a:p>
            <a:pPr marL="12700">
              <a:lnSpc>
                <a:spcPct val="100000"/>
              </a:lnSpc>
              <a:spcBef>
                <a:spcPts val="130"/>
              </a:spcBef>
            </a:pPr>
            <a:r>
              <a:rPr lang="en-US" spc="-10"/>
              <a:t>Wednesday</a:t>
            </a:r>
            <a:r>
              <a:rPr spc="-10"/>
              <a:t> </a:t>
            </a:r>
            <a:r>
              <a:rPr lang="en-US" altLang="zh-CN" spc="-10"/>
              <a:t>8</a:t>
            </a:r>
            <a:r>
              <a:rPr sz="750" baseline="27777"/>
              <a:t>th </a:t>
            </a:r>
            <a:r>
              <a:rPr sz="600" spc="-10" dirty="0"/>
              <a:t>July</a:t>
            </a:r>
            <a:r>
              <a:rPr sz="600" spc="-10"/>
              <a:t>,</a:t>
            </a:r>
            <a:r>
              <a:rPr sz="600" spc="50"/>
              <a:t> </a:t>
            </a:r>
            <a:r>
              <a:rPr sz="600" spc="-20"/>
              <a:t>20</a:t>
            </a:r>
            <a:r>
              <a:rPr lang="en-US" altLang="zh-CN" sz="600" spc="-20"/>
              <a:t>20</a:t>
            </a:r>
            <a:endParaRPr sz="600"/>
          </a:p>
        </p:txBody>
      </p:sp>
      <p:sp>
        <p:nvSpPr>
          <p:cNvPr id="14" name="object 20">
            <a:extLst>
              <a:ext uri="{FF2B5EF4-FFF2-40B4-BE49-F238E27FC236}">
                <a16:creationId xmlns:a16="http://schemas.microsoft.com/office/drawing/2014/main" id="{6ADEBA40-60C8-4693-8E32-AF043D7509F4}"/>
              </a:ext>
            </a:extLst>
          </p:cNvPr>
          <p:cNvSpPr txBox="1">
            <a:spLocks noGrp="1"/>
          </p:cNvSpPr>
          <p:nvPr>
            <p:ph type="dt" sz="half" idx="6"/>
          </p:nvPr>
        </p:nvSpPr>
        <p:spPr>
          <a:xfrm>
            <a:off x="981303" y="3142615"/>
            <a:ext cx="965200" cy="102235"/>
          </a:xfrm>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5" name="object 22">
            <a:extLst>
              <a:ext uri="{FF2B5EF4-FFF2-40B4-BE49-F238E27FC236}">
                <a16:creationId xmlns:a16="http://schemas.microsoft.com/office/drawing/2014/main" id="{B9AB4DC9-E88D-4550-999D-24362D28F6AB}"/>
              </a:ext>
            </a:extLst>
          </p:cNvPr>
          <p:cNvSpPr txBox="1">
            <a:spLocks noGrp="1"/>
          </p:cNvSpPr>
          <p:nvPr>
            <p:ph type="sldNum" sz="quarter" idx="7"/>
          </p:nvPr>
        </p:nvSpPr>
        <p:spPr>
          <a:xfrm>
            <a:off x="5411656" y="3135783"/>
            <a:ext cx="294004" cy="89768"/>
          </a:xfrm>
          <a:prstGeom prst="rect">
            <a:avLst/>
          </a:prstGeom>
        </p:spPr>
        <p:txBody>
          <a:bodyPr vert="horz" wrap="square" lIns="0" tIns="0" rIns="0" bIns="0" rtlCol="0">
            <a:spAutoFit/>
          </a:bodyPr>
          <a:lstStyle/>
          <a:p>
            <a:pPr marL="25400">
              <a:lnSpc>
                <a:spcPts val="675"/>
              </a:lnSpc>
            </a:pPr>
            <a:fld id="{81D60167-4931-47E6-BA6A-407CBD079E47}" type="slidenum">
              <a:rPr spc="-20" dirty="0"/>
              <a:t>2</a:t>
            </a:fld>
            <a:r>
              <a:rPr spc="-20" dirty="0"/>
              <a:t> </a:t>
            </a:r>
            <a:r>
              <a:rPr spc="150"/>
              <a:t>/</a:t>
            </a:r>
            <a:r>
              <a:rPr spc="40"/>
              <a:t> </a:t>
            </a:r>
            <a:r>
              <a:rPr lang="en-US" altLang="zh-CN" spc="-20"/>
              <a:t>32</a:t>
            </a:r>
            <a:endParaRPr spc="-20" dirty="0"/>
          </a:p>
        </p:txBody>
      </p:sp>
    </p:spTree>
    <p:extLst>
      <p:ext uri="{BB962C8B-B14F-4D97-AF65-F5344CB8AC3E}">
        <p14:creationId xmlns:p14="http://schemas.microsoft.com/office/powerpoint/2010/main" val="24574380"/>
      </p:ext>
    </p:extLst>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760085" cy="350520"/>
          </a:xfrm>
          <a:custGeom>
            <a:avLst/>
            <a:gdLst/>
            <a:ahLst/>
            <a:cxnLst/>
            <a:rect l="l" t="t" r="r" b="b"/>
            <a:pathLst>
              <a:path w="5760085" h="350520">
                <a:moveTo>
                  <a:pt x="0" y="350126"/>
                </a:moveTo>
                <a:lnTo>
                  <a:pt x="5759996" y="350126"/>
                </a:lnTo>
                <a:lnTo>
                  <a:pt x="5759996"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7"/>
            <a:ext cx="2787600" cy="232756"/>
          </a:xfrm>
          <a:prstGeom prst="rect">
            <a:avLst/>
          </a:prstGeom>
        </p:spPr>
        <p:txBody>
          <a:bodyPr vert="horz" wrap="square" lIns="0" tIns="17145" rIns="0" bIns="0" rtlCol="0">
            <a:spAutoFit/>
          </a:bodyPr>
          <a:lstStyle/>
          <a:p>
            <a:pPr marL="12700">
              <a:lnSpc>
                <a:spcPct val="100000"/>
              </a:lnSpc>
              <a:spcBef>
                <a:spcPts val="135"/>
              </a:spcBef>
            </a:pPr>
            <a:r>
              <a:rPr lang="en-US" sz="1400" spc="-40">
                <a:solidFill>
                  <a:srgbClr val="FFFFFF"/>
                </a:solidFill>
                <a:latin typeface="Arial"/>
                <a:cs typeface="Arial"/>
              </a:rPr>
              <a:t>Training Details: noisy channels</a:t>
            </a:r>
            <a:endParaRPr sz="1400">
              <a:latin typeface="Arial"/>
              <a:cs typeface="Arial"/>
            </a:endParaRPr>
          </a:p>
        </p:txBody>
      </p:sp>
      <p:sp>
        <p:nvSpPr>
          <p:cNvPr id="12" name="object 18">
            <a:extLst>
              <a:ext uri="{FF2B5EF4-FFF2-40B4-BE49-F238E27FC236}">
                <a16:creationId xmlns:a16="http://schemas.microsoft.com/office/drawing/2014/main" id="{44AE3A6D-BBA4-4C4F-B63E-952865DEEC95}"/>
              </a:ext>
            </a:extLst>
          </p:cNvPr>
          <p:cNvSpPr/>
          <p:nvPr/>
        </p:nvSpPr>
        <p:spPr>
          <a:xfrm>
            <a:off x="2806699" y="3135783"/>
            <a:ext cx="2953486" cy="10223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13" name="object 16">
            <a:extLst>
              <a:ext uri="{FF2B5EF4-FFF2-40B4-BE49-F238E27FC236}">
                <a16:creationId xmlns:a16="http://schemas.microsoft.com/office/drawing/2014/main" id="{E92D7015-034E-4767-A4EF-FB981FA9BD33}"/>
              </a:ext>
            </a:extLst>
          </p:cNvPr>
          <p:cNvSpPr/>
          <p:nvPr/>
        </p:nvSpPr>
        <p:spPr>
          <a:xfrm>
            <a:off x="0" y="3137967"/>
            <a:ext cx="2882900" cy="100051"/>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14" name="object 19">
            <a:extLst>
              <a:ext uri="{FF2B5EF4-FFF2-40B4-BE49-F238E27FC236}">
                <a16:creationId xmlns:a16="http://schemas.microsoft.com/office/drawing/2014/main" id="{AA1B60FB-CF37-43E3-9CBF-64D745F215B2}"/>
              </a:ext>
            </a:extLst>
          </p:cNvPr>
          <p:cNvSpPr txBox="1">
            <a:spLocks noGrp="1"/>
          </p:cNvSpPr>
          <p:nvPr>
            <p:ph type="ftr" sz="quarter" idx="5"/>
          </p:nvPr>
        </p:nvSpPr>
        <p:spPr>
          <a:xfrm>
            <a:off x="3836755" y="3129014"/>
            <a:ext cx="1083449" cy="109004"/>
          </a:xfrm>
          <a:prstGeom prst="rect">
            <a:avLst/>
          </a:prstGeom>
        </p:spPr>
        <p:txBody>
          <a:bodyPr vert="horz" wrap="square" lIns="0" tIns="16510" rIns="0" bIns="0" rtlCol="0">
            <a:spAutoFit/>
          </a:bodyPr>
          <a:lstStyle/>
          <a:p>
            <a:pPr marL="12700">
              <a:lnSpc>
                <a:spcPct val="100000"/>
              </a:lnSpc>
              <a:spcBef>
                <a:spcPts val="130"/>
              </a:spcBef>
            </a:pPr>
            <a:r>
              <a:rPr lang="en-US" spc="-10"/>
              <a:t>Wednesday</a:t>
            </a:r>
            <a:r>
              <a:rPr spc="-10"/>
              <a:t> </a:t>
            </a:r>
            <a:r>
              <a:rPr lang="en-US" altLang="zh-CN" spc="-10"/>
              <a:t>8</a:t>
            </a:r>
            <a:r>
              <a:rPr sz="750" baseline="27777"/>
              <a:t>th </a:t>
            </a:r>
            <a:r>
              <a:rPr sz="600" spc="-10" dirty="0"/>
              <a:t>July</a:t>
            </a:r>
            <a:r>
              <a:rPr sz="600" spc="-10"/>
              <a:t>,</a:t>
            </a:r>
            <a:r>
              <a:rPr sz="600" spc="50"/>
              <a:t> </a:t>
            </a:r>
            <a:r>
              <a:rPr sz="600" spc="-20"/>
              <a:t>20</a:t>
            </a:r>
            <a:r>
              <a:rPr lang="en-US" altLang="zh-CN" sz="600" spc="-20"/>
              <a:t>20</a:t>
            </a:r>
            <a:endParaRPr sz="600"/>
          </a:p>
        </p:txBody>
      </p:sp>
      <p:sp>
        <p:nvSpPr>
          <p:cNvPr id="15" name="object 20">
            <a:extLst>
              <a:ext uri="{FF2B5EF4-FFF2-40B4-BE49-F238E27FC236}">
                <a16:creationId xmlns:a16="http://schemas.microsoft.com/office/drawing/2014/main" id="{815960EF-2EB6-4E5B-90AE-3CA98E1A5065}"/>
              </a:ext>
            </a:extLst>
          </p:cNvPr>
          <p:cNvSpPr txBox="1">
            <a:spLocks noGrp="1"/>
          </p:cNvSpPr>
          <p:nvPr>
            <p:ph type="dt" sz="half" idx="6"/>
          </p:nvPr>
        </p:nvSpPr>
        <p:spPr>
          <a:xfrm>
            <a:off x="981303" y="3142615"/>
            <a:ext cx="965200" cy="102235"/>
          </a:xfrm>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6" name="object 22">
            <a:extLst>
              <a:ext uri="{FF2B5EF4-FFF2-40B4-BE49-F238E27FC236}">
                <a16:creationId xmlns:a16="http://schemas.microsoft.com/office/drawing/2014/main" id="{204602E8-A8E3-4725-BCA1-BCF360F0D836}"/>
              </a:ext>
            </a:extLst>
          </p:cNvPr>
          <p:cNvSpPr txBox="1">
            <a:spLocks noGrp="1"/>
          </p:cNvSpPr>
          <p:nvPr>
            <p:ph type="sldNum" sz="quarter" idx="7"/>
          </p:nvPr>
        </p:nvSpPr>
        <p:spPr>
          <a:xfrm>
            <a:off x="5411656" y="3135783"/>
            <a:ext cx="294004" cy="89768"/>
          </a:xfrm>
          <a:prstGeom prst="rect">
            <a:avLst/>
          </a:prstGeom>
        </p:spPr>
        <p:txBody>
          <a:bodyPr vert="horz" wrap="square" lIns="0" tIns="0" rIns="0" bIns="0" rtlCol="0">
            <a:spAutoFit/>
          </a:bodyPr>
          <a:lstStyle/>
          <a:p>
            <a:pPr marL="25400">
              <a:lnSpc>
                <a:spcPts val="675"/>
              </a:lnSpc>
            </a:pPr>
            <a:fld id="{81D60167-4931-47E6-BA6A-407CBD079E47}" type="slidenum">
              <a:rPr spc="-20" dirty="0"/>
              <a:t>20</a:t>
            </a:fld>
            <a:r>
              <a:rPr spc="-20" dirty="0"/>
              <a:t> </a:t>
            </a:r>
            <a:r>
              <a:rPr spc="150"/>
              <a:t>/</a:t>
            </a:r>
            <a:r>
              <a:rPr spc="40"/>
              <a:t> </a:t>
            </a:r>
            <a:r>
              <a:rPr lang="en-US" altLang="zh-CN" spc="-20"/>
              <a:t>32</a:t>
            </a:r>
            <a:endParaRPr spc="-20" dirty="0"/>
          </a:p>
        </p:txBody>
      </p:sp>
      <p:sp>
        <p:nvSpPr>
          <p:cNvPr id="10" name="矩形 9">
            <a:extLst>
              <a:ext uri="{FF2B5EF4-FFF2-40B4-BE49-F238E27FC236}">
                <a16:creationId xmlns:a16="http://schemas.microsoft.com/office/drawing/2014/main" id="{387C0D47-A188-4224-9740-5741B79FD4E1}"/>
              </a:ext>
            </a:extLst>
          </p:cNvPr>
          <p:cNvSpPr/>
          <p:nvPr/>
        </p:nvSpPr>
        <p:spPr>
          <a:xfrm>
            <a:off x="347845" y="472454"/>
            <a:ext cx="4917707" cy="646331"/>
          </a:xfrm>
          <a:prstGeom prst="rect">
            <a:avLst/>
          </a:prstGeom>
        </p:spPr>
        <p:txBody>
          <a:bodyPr wrap="square">
            <a:spAutoFit/>
          </a:bodyPr>
          <a:lstStyle/>
          <a:p>
            <a:pPr marL="171450" lvl="0" indent="-171450">
              <a:buFont typeface="Arial" panose="020B0604020202020204" pitchFamily="34" charset="0"/>
              <a:buChar char="•"/>
            </a:pPr>
            <a:r>
              <a:rPr lang="en-US" altLang="zh-CN" sz="1200">
                <a:solidFill>
                  <a:prstClr val="black"/>
                </a:solidFill>
                <a:latin typeface="Times New Roman" panose="02020603050405020304" pitchFamily="18" charset="0"/>
                <a:cs typeface="Times New Roman" panose="02020603050405020304" pitchFamily="18" charset="0"/>
              </a:rPr>
              <a:t>In DAE task, how to corrupt the input utterance</a:t>
            </a:r>
          </a:p>
          <a:p>
            <a:pPr marL="171450" lvl="0" indent="-171450">
              <a:buFont typeface="Arial" panose="020B0604020202020204" pitchFamily="34" charset="0"/>
              <a:buChar char="•"/>
            </a:pPr>
            <a:endParaRPr lang="en-US" altLang="zh-CN" sz="1200">
              <a:solidFill>
                <a:prstClr val="black"/>
              </a:solidFill>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US" altLang="zh-CN" sz="1200">
                <a:solidFill>
                  <a:prstClr val="black"/>
                </a:solidFill>
                <a:latin typeface="Times New Roman" panose="02020603050405020304" pitchFamily="18" charset="0"/>
                <a:cs typeface="Times New Roman" panose="02020603050405020304" pitchFamily="18" charset="0"/>
              </a:rPr>
              <a:t>Bigram shuffling</a:t>
            </a:r>
          </a:p>
        </p:txBody>
      </p:sp>
      <p:pic>
        <p:nvPicPr>
          <p:cNvPr id="4" name="图片 3">
            <a:extLst>
              <a:ext uri="{FF2B5EF4-FFF2-40B4-BE49-F238E27FC236}">
                <a16:creationId xmlns:a16="http://schemas.microsoft.com/office/drawing/2014/main" id="{CD11B555-A91C-4821-9A7C-9E29D12089C8}"/>
              </a:ext>
            </a:extLst>
          </p:cNvPr>
          <p:cNvPicPr>
            <a:picLocks noChangeAspect="1"/>
          </p:cNvPicPr>
          <p:nvPr/>
        </p:nvPicPr>
        <p:blipFill>
          <a:blip r:embed="rId3"/>
          <a:stretch>
            <a:fillRect/>
          </a:stretch>
        </p:blipFill>
        <p:spPr>
          <a:xfrm>
            <a:off x="1365248" y="1165225"/>
            <a:ext cx="2882900" cy="736640"/>
          </a:xfrm>
          <a:prstGeom prst="rect">
            <a:avLst/>
          </a:prstGeom>
        </p:spPr>
      </p:pic>
      <p:sp>
        <p:nvSpPr>
          <p:cNvPr id="17" name="矩形 16">
            <a:extLst>
              <a:ext uri="{FF2B5EF4-FFF2-40B4-BE49-F238E27FC236}">
                <a16:creationId xmlns:a16="http://schemas.microsoft.com/office/drawing/2014/main" id="{D12DB3A5-A534-4058-B034-E1B0E08702F8}"/>
              </a:ext>
            </a:extLst>
          </p:cNvPr>
          <p:cNvSpPr/>
          <p:nvPr/>
        </p:nvSpPr>
        <p:spPr>
          <a:xfrm>
            <a:off x="347845" y="2171131"/>
            <a:ext cx="4917707" cy="276999"/>
          </a:xfrm>
          <a:prstGeom prst="rect">
            <a:avLst/>
          </a:prstGeom>
        </p:spPr>
        <p:txBody>
          <a:bodyPr wrap="square">
            <a:spAutoFit/>
          </a:bodyPr>
          <a:lstStyle/>
          <a:p>
            <a:pPr marL="171450" lvl="0" indent="-171450">
              <a:buFont typeface="Arial" panose="020B0604020202020204" pitchFamily="34" charset="0"/>
              <a:buChar char="•"/>
            </a:pPr>
            <a:r>
              <a:rPr lang="en-US" altLang="zh-CN" sz="1200">
                <a:solidFill>
                  <a:prstClr val="black"/>
                </a:solidFill>
                <a:latin typeface="Times New Roman" panose="02020603050405020304" pitchFamily="18" charset="0"/>
                <a:cs typeface="Times New Roman" panose="02020603050405020304" pitchFamily="18" charset="0"/>
              </a:rPr>
              <a:t>Three types of noise are applied successively for each sample</a:t>
            </a:r>
          </a:p>
        </p:txBody>
      </p:sp>
    </p:spTree>
    <p:extLst>
      <p:ext uri="{BB962C8B-B14F-4D97-AF65-F5344CB8AC3E}">
        <p14:creationId xmlns:p14="http://schemas.microsoft.com/office/powerpoint/2010/main" val="1088916154"/>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760085" cy="350520"/>
          </a:xfrm>
          <a:custGeom>
            <a:avLst/>
            <a:gdLst/>
            <a:ahLst/>
            <a:cxnLst/>
            <a:rect l="l" t="t" r="r" b="b"/>
            <a:pathLst>
              <a:path w="5760085" h="350520">
                <a:moveTo>
                  <a:pt x="0" y="350126"/>
                </a:moveTo>
                <a:lnTo>
                  <a:pt x="5759996" y="350126"/>
                </a:lnTo>
                <a:lnTo>
                  <a:pt x="5759996"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7"/>
            <a:ext cx="2787600" cy="232756"/>
          </a:xfrm>
          <a:prstGeom prst="rect">
            <a:avLst/>
          </a:prstGeom>
        </p:spPr>
        <p:txBody>
          <a:bodyPr vert="horz" wrap="square" lIns="0" tIns="17145" rIns="0" bIns="0" rtlCol="0">
            <a:spAutoFit/>
          </a:bodyPr>
          <a:lstStyle/>
          <a:p>
            <a:pPr marL="12700">
              <a:lnSpc>
                <a:spcPct val="100000"/>
              </a:lnSpc>
              <a:spcBef>
                <a:spcPts val="135"/>
              </a:spcBef>
            </a:pPr>
            <a:r>
              <a:rPr lang="en-US" sz="1400" spc="-40">
                <a:solidFill>
                  <a:srgbClr val="FFFFFF"/>
                </a:solidFill>
                <a:latin typeface="Arial"/>
                <a:cs typeface="Arial"/>
              </a:rPr>
              <a:t>Training Details: reward design</a:t>
            </a:r>
            <a:endParaRPr sz="1400">
              <a:latin typeface="Arial"/>
              <a:cs typeface="Arial"/>
            </a:endParaRPr>
          </a:p>
        </p:txBody>
      </p:sp>
      <p:sp>
        <p:nvSpPr>
          <p:cNvPr id="12" name="object 18">
            <a:extLst>
              <a:ext uri="{FF2B5EF4-FFF2-40B4-BE49-F238E27FC236}">
                <a16:creationId xmlns:a16="http://schemas.microsoft.com/office/drawing/2014/main" id="{44AE3A6D-BBA4-4C4F-B63E-952865DEEC95}"/>
              </a:ext>
            </a:extLst>
          </p:cNvPr>
          <p:cNvSpPr/>
          <p:nvPr/>
        </p:nvSpPr>
        <p:spPr>
          <a:xfrm>
            <a:off x="2806699" y="3135783"/>
            <a:ext cx="2953486" cy="10223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13" name="object 16">
            <a:extLst>
              <a:ext uri="{FF2B5EF4-FFF2-40B4-BE49-F238E27FC236}">
                <a16:creationId xmlns:a16="http://schemas.microsoft.com/office/drawing/2014/main" id="{E92D7015-034E-4767-A4EF-FB981FA9BD33}"/>
              </a:ext>
            </a:extLst>
          </p:cNvPr>
          <p:cNvSpPr/>
          <p:nvPr/>
        </p:nvSpPr>
        <p:spPr>
          <a:xfrm>
            <a:off x="0" y="3137967"/>
            <a:ext cx="2882900" cy="100051"/>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14" name="object 19">
            <a:extLst>
              <a:ext uri="{FF2B5EF4-FFF2-40B4-BE49-F238E27FC236}">
                <a16:creationId xmlns:a16="http://schemas.microsoft.com/office/drawing/2014/main" id="{AA1B60FB-CF37-43E3-9CBF-64D745F215B2}"/>
              </a:ext>
            </a:extLst>
          </p:cNvPr>
          <p:cNvSpPr txBox="1">
            <a:spLocks noGrp="1"/>
          </p:cNvSpPr>
          <p:nvPr>
            <p:ph type="ftr" sz="quarter" idx="5"/>
          </p:nvPr>
        </p:nvSpPr>
        <p:spPr>
          <a:xfrm>
            <a:off x="3836755" y="3129014"/>
            <a:ext cx="1083449" cy="109004"/>
          </a:xfrm>
          <a:prstGeom prst="rect">
            <a:avLst/>
          </a:prstGeom>
        </p:spPr>
        <p:txBody>
          <a:bodyPr vert="horz" wrap="square" lIns="0" tIns="16510" rIns="0" bIns="0" rtlCol="0">
            <a:spAutoFit/>
          </a:bodyPr>
          <a:lstStyle/>
          <a:p>
            <a:pPr marL="12700">
              <a:lnSpc>
                <a:spcPct val="100000"/>
              </a:lnSpc>
              <a:spcBef>
                <a:spcPts val="130"/>
              </a:spcBef>
            </a:pPr>
            <a:r>
              <a:rPr lang="en-US" spc="-10"/>
              <a:t>Wednesday</a:t>
            </a:r>
            <a:r>
              <a:rPr spc="-10"/>
              <a:t> </a:t>
            </a:r>
            <a:r>
              <a:rPr lang="en-US" altLang="zh-CN" spc="-10"/>
              <a:t>8</a:t>
            </a:r>
            <a:r>
              <a:rPr sz="750" baseline="27777"/>
              <a:t>th </a:t>
            </a:r>
            <a:r>
              <a:rPr sz="600" spc="-10" dirty="0"/>
              <a:t>July</a:t>
            </a:r>
            <a:r>
              <a:rPr sz="600" spc="-10"/>
              <a:t>,</a:t>
            </a:r>
            <a:r>
              <a:rPr sz="600" spc="50"/>
              <a:t> </a:t>
            </a:r>
            <a:r>
              <a:rPr sz="600" spc="-20"/>
              <a:t>20</a:t>
            </a:r>
            <a:r>
              <a:rPr lang="en-US" altLang="zh-CN" sz="600" spc="-20"/>
              <a:t>20</a:t>
            </a:r>
            <a:endParaRPr sz="600"/>
          </a:p>
        </p:txBody>
      </p:sp>
      <p:sp>
        <p:nvSpPr>
          <p:cNvPr id="15" name="object 20">
            <a:extLst>
              <a:ext uri="{FF2B5EF4-FFF2-40B4-BE49-F238E27FC236}">
                <a16:creationId xmlns:a16="http://schemas.microsoft.com/office/drawing/2014/main" id="{815960EF-2EB6-4E5B-90AE-3CA98E1A5065}"/>
              </a:ext>
            </a:extLst>
          </p:cNvPr>
          <p:cNvSpPr txBox="1">
            <a:spLocks noGrp="1"/>
          </p:cNvSpPr>
          <p:nvPr>
            <p:ph type="dt" sz="half" idx="6"/>
          </p:nvPr>
        </p:nvSpPr>
        <p:spPr>
          <a:xfrm>
            <a:off x="981303" y="3142615"/>
            <a:ext cx="965200" cy="102235"/>
          </a:xfrm>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6" name="object 22">
            <a:extLst>
              <a:ext uri="{FF2B5EF4-FFF2-40B4-BE49-F238E27FC236}">
                <a16:creationId xmlns:a16="http://schemas.microsoft.com/office/drawing/2014/main" id="{204602E8-A8E3-4725-BCA1-BCF360F0D836}"/>
              </a:ext>
            </a:extLst>
          </p:cNvPr>
          <p:cNvSpPr txBox="1">
            <a:spLocks noGrp="1"/>
          </p:cNvSpPr>
          <p:nvPr>
            <p:ph type="sldNum" sz="quarter" idx="7"/>
          </p:nvPr>
        </p:nvSpPr>
        <p:spPr>
          <a:xfrm>
            <a:off x="5411656" y="3135783"/>
            <a:ext cx="294004" cy="89768"/>
          </a:xfrm>
          <a:prstGeom prst="rect">
            <a:avLst/>
          </a:prstGeom>
        </p:spPr>
        <p:txBody>
          <a:bodyPr vert="horz" wrap="square" lIns="0" tIns="0" rIns="0" bIns="0" rtlCol="0">
            <a:spAutoFit/>
          </a:bodyPr>
          <a:lstStyle/>
          <a:p>
            <a:pPr marL="25400">
              <a:lnSpc>
                <a:spcPts val="675"/>
              </a:lnSpc>
            </a:pPr>
            <a:fld id="{81D60167-4931-47E6-BA6A-407CBD079E47}" type="slidenum">
              <a:rPr spc="-20" dirty="0"/>
              <a:t>21</a:t>
            </a:fld>
            <a:r>
              <a:rPr spc="-20" dirty="0"/>
              <a:t> </a:t>
            </a:r>
            <a:r>
              <a:rPr spc="150"/>
              <a:t>/</a:t>
            </a:r>
            <a:r>
              <a:rPr spc="40"/>
              <a:t> </a:t>
            </a:r>
            <a:r>
              <a:rPr lang="en-US" altLang="zh-CN" spc="-20"/>
              <a:t>32</a:t>
            </a:r>
            <a:endParaRPr spc="-20" dirty="0"/>
          </a:p>
        </p:txBody>
      </p:sp>
      <p:sp>
        <p:nvSpPr>
          <p:cNvPr id="10" name="矩形 9">
            <a:extLst>
              <a:ext uri="{FF2B5EF4-FFF2-40B4-BE49-F238E27FC236}">
                <a16:creationId xmlns:a16="http://schemas.microsoft.com/office/drawing/2014/main" id="{387C0D47-A188-4224-9740-5741B79FD4E1}"/>
              </a:ext>
            </a:extLst>
          </p:cNvPr>
          <p:cNvSpPr/>
          <p:nvPr/>
        </p:nvSpPr>
        <p:spPr>
          <a:xfrm>
            <a:off x="364232" y="516781"/>
            <a:ext cx="4917707" cy="1015663"/>
          </a:xfrm>
          <a:prstGeom prst="rect">
            <a:avLst/>
          </a:prstGeom>
        </p:spPr>
        <p:txBody>
          <a:bodyPr wrap="square">
            <a:spAutoFit/>
          </a:bodyPr>
          <a:lstStyle/>
          <a:p>
            <a:pPr marL="171450" lvl="0" indent="-171450">
              <a:buFont typeface="Arial" panose="020B0604020202020204" pitchFamily="34" charset="0"/>
              <a:buChar char="•"/>
            </a:pPr>
            <a:r>
              <a:rPr lang="en-US" altLang="zh-CN" sz="1200">
                <a:solidFill>
                  <a:prstClr val="black"/>
                </a:solidFill>
                <a:latin typeface="Times New Roman" panose="02020603050405020304" pitchFamily="18" charset="0"/>
                <a:cs typeface="Times New Roman" panose="02020603050405020304" pitchFamily="18" charset="0"/>
              </a:rPr>
              <a:t>In DRL task, how to evaluate the output utterance</a:t>
            </a:r>
          </a:p>
          <a:p>
            <a:pPr marL="171450" lvl="0" indent="-171450">
              <a:buFont typeface="Arial" panose="020B0604020202020204" pitchFamily="34" charset="0"/>
              <a:buChar char="•"/>
            </a:pPr>
            <a:endParaRPr lang="en-US" altLang="zh-CN" sz="1200">
              <a:solidFill>
                <a:prstClr val="black"/>
              </a:solidFill>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US" altLang="zh-CN" sz="1200">
                <a:solidFill>
                  <a:prstClr val="black"/>
                </a:solidFill>
                <a:latin typeface="Times New Roman" panose="02020603050405020304" pitchFamily="18" charset="0"/>
                <a:cs typeface="Times New Roman" panose="02020603050405020304" pitchFamily="18" charset="0"/>
              </a:rPr>
              <a:t>Fluency: whether the utterance is fluent</a:t>
            </a:r>
          </a:p>
          <a:p>
            <a:pPr marL="628650" lvl="1" indent="-171450">
              <a:buFont typeface="Arial" panose="020B0604020202020204" pitchFamily="34" charset="0"/>
              <a:buChar char="•"/>
            </a:pPr>
            <a:endParaRPr lang="en-US" altLang="zh-CN" sz="1200">
              <a:solidFill>
                <a:prstClr val="black"/>
              </a:solidFill>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US" altLang="zh-CN" sz="1200">
                <a:solidFill>
                  <a:prstClr val="black"/>
                </a:solidFill>
                <a:latin typeface="Times New Roman" panose="02020603050405020304" pitchFamily="18" charset="0"/>
                <a:cs typeface="Times New Roman" panose="02020603050405020304" pitchFamily="18" charset="0"/>
              </a:rPr>
              <a:t>Utilize LSTM-based language models in pre-training phase</a:t>
            </a:r>
          </a:p>
        </p:txBody>
      </p:sp>
      <p:grpSp>
        <p:nvGrpSpPr>
          <p:cNvPr id="11" name="组合 10">
            <a:extLst>
              <a:ext uri="{FF2B5EF4-FFF2-40B4-BE49-F238E27FC236}">
                <a16:creationId xmlns:a16="http://schemas.microsoft.com/office/drawing/2014/main" id="{3DB66B71-AAF2-4253-A8A0-FD3A065F58CE}"/>
              </a:ext>
            </a:extLst>
          </p:cNvPr>
          <p:cNvGrpSpPr/>
          <p:nvPr/>
        </p:nvGrpSpPr>
        <p:grpSpPr>
          <a:xfrm>
            <a:off x="332687" y="1622425"/>
            <a:ext cx="2882900" cy="1232060"/>
            <a:chOff x="111152" y="1662970"/>
            <a:chExt cx="2695548" cy="1136554"/>
          </a:xfrm>
        </p:grpSpPr>
        <p:cxnSp>
          <p:nvCxnSpPr>
            <p:cNvPr id="17" name="直接箭头连接符 16">
              <a:extLst>
                <a:ext uri="{FF2B5EF4-FFF2-40B4-BE49-F238E27FC236}">
                  <a16:creationId xmlns:a16="http://schemas.microsoft.com/office/drawing/2014/main" id="{C6F52F47-3DA3-435D-BCFC-5DDCF211457A}"/>
                </a:ext>
              </a:extLst>
            </p:cNvPr>
            <p:cNvCxnSpPr/>
            <p:nvPr/>
          </p:nvCxnSpPr>
          <p:spPr>
            <a:xfrm>
              <a:off x="1459842" y="2232025"/>
              <a:ext cx="19934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8" name="直接箭头连接符 17">
              <a:extLst>
                <a:ext uri="{FF2B5EF4-FFF2-40B4-BE49-F238E27FC236}">
                  <a16:creationId xmlns:a16="http://schemas.microsoft.com/office/drawing/2014/main" id="{A181E23D-A54A-4FC7-AA7A-4D2BAF11BB63}"/>
                </a:ext>
              </a:extLst>
            </p:cNvPr>
            <p:cNvCxnSpPr/>
            <p:nvPr/>
          </p:nvCxnSpPr>
          <p:spPr>
            <a:xfrm>
              <a:off x="686283" y="2232025"/>
              <a:ext cx="19934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9" name="矩形: 圆角 18">
              <a:extLst>
                <a:ext uri="{FF2B5EF4-FFF2-40B4-BE49-F238E27FC236}">
                  <a16:creationId xmlns:a16="http://schemas.microsoft.com/office/drawing/2014/main" id="{B59C00F3-B0E8-4B09-9D4F-550F1BBFA4EC}"/>
                </a:ext>
              </a:extLst>
            </p:cNvPr>
            <p:cNvSpPr/>
            <p:nvPr/>
          </p:nvSpPr>
          <p:spPr>
            <a:xfrm>
              <a:off x="111152" y="2079625"/>
              <a:ext cx="609600" cy="304800"/>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a:latin typeface="Times New Roman" panose="02020603050405020304" pitchFamily="18" charset="0"/>
                  <a:cs typeface="Times New Roman" panose="02020603050405020304" pitchFamily="18" charset="0"/>
                </a:rPr>
                <a:t>LSTM</a:t>
              </a:r>
              <a:endParaRPr lang="zh-CN" altLang="en-US" sz="800" b="1">
                <a:latin typeface="Times New Roman" panose="02020603050405020304" pitchFamily="18" charset="0"/>
                <a:cs typeface="Times New Roman" panose="02020603050405020304" pitchFamily="18" charset="0"/>
              </a:endParaRPr>
            </a:p>
          </p:txBody>
        </p:sp>
        <p:sp>
          <p:nvSpPr>
            <p:cNvPr id="20" name="矩形: 圆角 19">
              <a:extLst>
                <a:ext uri="{FF2B5EF4-FFF2-40B4-BE49-F238E27FC236}">
                  <a16:creationId xmlns:a16="http://schemas.microsoft.com/office/drawing/2014/main" id="{EAA61E74-BB9D-479A-A24C-2514407F318F}"/>
                </a:ext>
              </a:extLst>
            </p:cNvPr>
            <p:cNvSpPr/>
            <p:nvPr/>
          </p:nvSpPr>
          <p:spPr>
            <a:xfrm>
              <a:off x="885623" y="2079625"/>
              <a:ext cx="609600" cy="304800"/>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a:latin typeface="Times New Roman" panose="02020603050405020304" pitchFamily="18" charset="0"/>
                  <a:cs typeface="Times New Roman" panose="02020603050405020304" pitchFamily="18" charset="0"/>
                </a:rPr>
                <a:t>LSTM</a:t>
              </a:r>
              <a:endParaRPr lang="zh-CN" altLang="en-US" sz="800" b="1">
                <a:latin typeface="Times New Roman" panose="02020603050405020304" pitchFamily="18" charset="0"/>
                <a:cs typeface="Times New Roman" panose="02020603050405020304" pitchFamily="18" charset="0"/>
              </a:endParaRPr>
            </a:p>
          </p:txBody>
        </p:sp>
        <p:sp>
          <p:nvSpPr>
            <p:cNvPr id="21" name="矩形: 圆角 20">
              <a:extLst>
                <a:ext uri="{FF2B5EF4-FFF2-40B4-BE49-F238E27FC236}">
                  <a16:creationId xmlns:a16="http://schemas.microsoft.com/office/drawing/2014/main" id="{B9E5E607-8F90-49E5-971A-9303DB5479AD}"/>
                </a:ext>
              </a:extLst>
            </p:cNvPr>
            <p:cNvSpPr/>
            <p:nvPr/>
          </p:nvSpPr>
          <p:spPr>
            <a:xfrm>
              <a:off x="1660095" y="2079625"/>
              <a:ext cx="609600" cy="304800"/>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a:latin typeface="Times New Roman" panose="02020603050405020304" pitchFamily="18" charset="0"/>
                  <a:cs typeface="Times New Roman" panose="02020603050405020304" pitchFamily="18" charset="0"/>
                </a:rPr>
                <a:t>LSTM</a:t>
              </a:r>
              <a:endParaRPr lang="zh-CN" altLang="en-US" sz="800" b="1">
                <a:latin typeface="Times New Roman" panose="02020603050405020304" pitchFamily="18" charset="0"/>
                <a:cs typeface="Times New Roman" panose="02020603050405020304" pitchFamily="18" charset="0"/>
              </a:endParaRPr>
            </a:p>
          </p:txBody>
        </p:sp>
        <p:cxnSp>
          <p:nvCxnSpPr>
            <p:cNvPr id="22" name="直接箭头连接符 21">
              <a:extLst>
                <a:ext uri="{FF2B5EF4-FFF2-40B4-BE49-F238E27FC236}">
                  <a16:creationId xmlns:a16="http://schemas.microsoft.com/office/drawing/2014/main" id="{2CDB3877-2335-44A4-9FAF-2426C1ECEB40}"/>
                </a:ext>
              </a:extLst>
            </p:cNvPr>
            <p:cNvCxnSpPr>
              <a:cxnSpLocks/>
            </p:cNvCxnSpPr>
            <p:nvPr/>
          </p:nvCxnSpPr>
          <p:spPr>
            <a:xfrm flipV="1">
              <a:off x="386692" y="2384425"/>
              <a:ext cx="0" cy="22860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3" name="直接箭头连接符 22">
              <a:extLst>
                <a:ext uri="{FF2B5EF4-FFF2-40B4-BE49-F238E27FC236}">
                  <a16:creationId xmlns:a16="http://schemas.microsoft.com/office/drawing/2014/main" id="{3DBA7CEA-C6F9-437F-88F7-33F584B21B26}"/>
                </a:ext>
              </a:extLst>
            </p:cNvPr>
            <p:cNvCxnSpPr>
              <a:cxnSpLocks/>
            </p:cNvCxnSpPr>
            <p:nvPr/>
          </p:nvCxnSpPr>
          <p:spPr>
            <a:xfrm flipV="1">
              <a:off x="1188392" y="2384425"/>
              <a:ext cx="0" cy="22860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4" name="直接箭头连接符 23">
              <a:extLst>
                <a:ext uri="{FF2B5EF4-FFF2-40B4-BE49-F238E27FC236}">
                  <a16:creationId xmlns:a16="http://schemas.microsoft.com/office/drawing/2014/main" id="{6286BF40-D803-4EC7-9D3F-E3B348CD2712}"/>
                </a:ext>
              </a:extLst>
            </p:cNvPr>
            <p:cNvCxnSpPr>
              <a:cxnSpLocks/>
            </p:cNvCxnSpPr>
            <p:nvPr/>
          </p:nvCxnSpPr>
          <p:spPr>
            <a:xfrm flipV="1">
              <a:off x="1964895" y="2384425"/>
              <a:ext cx="0" cy="22860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5" name="文本框 24">
              <a:extLst>
                <a:ext uri="{FF2B5EF4-FFF2-40B4-BE49-F238E27FC236}">
                  <a16:creationId xmlns:a16="http://schemas.microsoft.com/office/drawing/2014/main" id="{A48D301E-E669-4D33-825D-FBDAE40661E0}"/>
                </a:ext>
              </a:extLst>
            </p:cNvPr>
            <p:cNvSpPr txBox="1"/>
            <p:nvPr/>
          </p:nvSpPr>
          <p:spPr>
            <a:xfrm>
              <a:off x="216094" y="2584080"/>
              <a:ext cx="380966" cy="215444"/>
            </a:xfrm>
            <a:prstGeom prst="rect">
              <a:avLst/>
            </a:prstGeom>
            <a:noFill/>
          </p:spPr>
          <p:txBody>
            <a:bodyPr wrap="square" rtlCol="0">
              <a:spAutoFit/>
            </a:bodyPr>
            <a:lstStyle/>
            <a:p>
              <a:r>
                <a:rPr lang="en-US" altLang="zh-CN" sz="800">
                  <a:latin typeface="Times New Roman" panose="02020603050405020304" pitchFamily="18" charset="0"/>
                  <a:cs typeface="Times New Roman" panose="02020603050405020304" pitchFamily="18" charset="0"/>
                </a:rPr>
                <a:t>&lt;s&gt;</a:t>
              </a:r>
              <a:endParaRPr lang="zh-CN" altLang="en-US" sz="800">
                <a:latin typeface="Times New Roman" panose="02020603050405020304" pitchFamily="18" charset="0"/>
                <a:cs typeface="Times New Roman" panose="02020603050405020304" pitchFamily="18" charset="0"/>
              </a:endParaRPr>
            </a:p>
          </p:txBody>
        </p:sp>
        <p:sp>
          <p:nvSpPr>
            <p:cNvPr id="26" name="文本框 25">
              <a:extLst>
                <a:ext uri="{FF2B5EF4-FFF2-40B4-BE49-F238E27FC236}">
                  <a16:creationId xmlns:a16="http://schemas.microsoft.com/office/drawing/2014/main" id="{A96EE77E-0792-4B68-9DAA-B0EF170FE09B}"/>
                </a:ext>
              </a:extLst>
            </p:cNvPr>
            <p:cNvSpPr txBox="1"/>
            <p:nvPr/>
          </p:nvSpPr>
          <p:spPr>
            <a:xfrm>
              <a:off x="1005195" y="2577275"/>
              <a:ext cx="380966" cy="215444"/>
            </a:xfrm>
            <a:prstGeom prst="rect">
              <a:avLst/>
            </a:prstGeom>
            <a:noFill/>
          </p:spPr>
          <p:txBody>
            <a:bodyPr wrap="square" rtlCol="0">
              <a:spAutoFit/>
            </a:bodyPr>
            <a:lstStyle/>
            <a:p>
              <a:r>
                <a:rPr lang="en-US" altLang="zh-CN" sz="800">
                  <a:latin typeface="Times New Roman" panose="02020603050405020304" pitchFamily="18" charset="0"/>
                  <a:cs typeface="Times New Roman" panose="02020603050405020304" pitchFamily="18" charset="0"/>
                </a:rPr>
                <a:t>what</a:t>
              </a:r>
              <a:endParaRPr lang="zh-CN" altLang="en-US" sz="800">
                <a:latin typeface="Times New Roman" panose="02020603050405020304" pitchFamily="18" charset="0"/>
                <a:cs typeface="Times New Roman" panose="02020603050405020304" pitchFamily="18" charset="0"/>
              </a:endParaRPr>
            </a:p>
          </p:txBody>
        </p:sp>
        <p:sp>
          <p:nvSpPr>
            <p:cNvPr id="27" name="文本框 26">
              <a:extLst>
                <a:ext uri="{FF2B5EF4-FFF2-40B4-BE49-F238E27FC236}">
                  <a16:creationId xmlns:a16="http://schemas.microsoft.com/office/drawing/2014/main" id="{D8B36B96-2D26-4D93-8456-31DC5F6A2291}"/>
                </a:ext>
              </a:extLst>
            </p:cNvPr>
            <p:cNvSpPr txBox="1"/>
            <p:nvPr/>
          </p:nvSpPr>
          <p:spPr>
            <a:xfrm>
              <a:off x="1834492" y="2564383"/>
              <a:ext cx="380966" cy="215444"/>
            </a:xfrm>
            <a:prstGeom prst="rect">
              <a:avLst/>
            </a:prstGeom>
            <a:noFill/>
          </p:spPr>
          <p:txBody>
            <a:bodyPr wrap="square" rtlCol="0">
              <a:spAutoFit/>
            </a:bodyPr>
            <a:lstStyle/>
            <a:p>
              <a:r>
                <a:rPr lang="en-US" altLang="zh-CN" sz="800">
                  <a:latin typeface="Times New Roman" panose="02020603050405020304" pitchFamily="18" charset="0"/>
                  <a:cs typeface="Times New Roman" panose="02020603050405020304" pitchFamily="18" charset="0"/>
                </a:rPr>
                <a:t>is</a:t>
              </a:r>
              <a:endParaRPr lang="zh-CN" altLang="en-US" sz="800">
                <a:latin typeface="Times New Roman" panose="02020603050405020304" pitchFamily="18" charset="0"/>
                <a:cs typeface="Times New Roman" panose="02020603050405020304" pitchFamily="18" charset="0"/>
              </a:endParaRPr>
            </a:p>
          </p:txBody>
        </p:sp>
        <p:cxnSp>
          <p:nvCxnSpPr>
            <p:cNvPr id="28" name="直接箭头连接符 27">
              <a:extLst>
                <a:ext uri="{FF2B5EF4-FFF2-40B4-BE49-F238E27FC236}">
                  <a16:creationId xmlns:a16="http://schemas.microsoft.com/office/drawing/2014/main" id="{76F31236-7C76-4DAC-B9B9-39A373DE05CE}"/>
                </a:ext>
              </a:extLst>
            </p:cNvPr>
            <p:cNvCxnSpPr>
              <a:cxnSpLocks/>
            </p:cNvCxnSpPr>
            <p:nvPr/>
          </p:nvCxnSpPr>
          <p:spPr>
            <a:xfrm flipV="1">
              <a:off x="387022" y="1851025"/>
              <a:ext cx="0" cy="22860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9" name="文本框 28">
              <a:extLst>
                <a:ext uri="{FF2B5EF4-FFF2-40B4-BE49-F238E27FC236}">
                  <a16:creationId xmlns:a16="http://schemas.microsoft.com/office/drawing/2014/main" id="{CF8A336A-1CCC-4B96-9FC0-3A0F48A77077}"/>
                </a:ext>
              </a:extLst>
            </p:cNvPr>
            <p:cNvSpPr txBox="1"/>
            <p:nvPr/>
          </p:nvSpPr>
          <p:spPr>
            <a:xfrm>
              <a:off x="196209" y="1662970"/>
              <a:ext cx="380966" cy="215444"/>
            </a:xfrm>
            <a:prstGeom prst="rect">
              <a:avLst/>
            </a:prstGeom>
            <a:noFill/>
          </p:spPr>
          <p:txBody>
            <a:bodyPr wrap="square" rtlCol="0">
              <a:spAutoFit/>
            </a:bodyPr>
            <a:lstStyle/>
            <a:p>
              <a:r>
                <a:rPr lang="en-US" altLang="zh-CN" sz="800">
                  <a:latin typeface="Times New Roman" panose="02020603050405020304" pitchFamily="18" charset="0"/>
                  <a:cs typeface="Times New Roman" panose="02020603050405020304" pitchFamily="18" charset="0"/>
                </a:rPr>
                <a:t>what</a:t>
              </a:r>
              <a:endParaRPr lang="zh-CN" altLang="en-US" sz="800">
                <a:latin typeface="Times New Roman" panose="02020603050405020304" pitchFamily="18" charset="0"/>
                <a:cs typeface="Times New Roman" panose="02020603050405020304" pitchFamily="18" charset="0"/>
              </a:endParaRPr>
            </a:p>
          </p:txBody>
        </p:sp>
        <p:cxnSp>
          <p:nvCxnSpPr>
            <p:cNvPr id="30" name="直接箭头连接符 29">
              <a:extLst>
                <a:ext uri="{FF2B5EF4-FFF2-40B4-BE49-F238E27FC236}">
                  <a16:creationId xmlns:a16="http://schemas.microsoft.com/office/drawing/2014/main" id="{F1A74EE6-BFC0-4D84-98CB-339593D7D250}"/>
                </a:ext>
              </a:extLst>
            </p:cNvPr>
            <p:cNvCxnSpPr>
              <a:cxnSpLocks/>
            </p:cNvCxnSpPr>
            <p:nvPr/>
          </p:nvCxnSpPr>
          <p:spPr>
            <a:xfrm flipV="1">
              <a:off x="1195678" y="1851025"/>
              <a:ext cx="0" cy="22860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31" name="文本框 30">
              <a:extLst>
                <a:ext uri="{FF2B5EF4-FFF2-40B4-BE49-F238E27FC236}">
                  <a16:creationId xmlns:a16="http://schemas.microsoft.com/office/drawing/2014/main" id="{0BAAB445-AC1E-4372-9C5E-918E3B1C42C4}"/>
                </a:ext>
              </a:extLst>
            </p:cNvPr>
            <p:cNvSpPr txBox="1"/>
            <p:nvPr/>
          </p:nvSpPr>
          <p:spPr>
            <a:xfrm>
              <a:off x="1069986" y="1664434"/>
              <a:ext cx="380966" cy="215444"/>
            </a:xfrm>
            <a:prstGeom prst="rect">
              <a:avLst/>
            </a:prstGeom>
            <a:noFill/>
          </p:spPr>
          <p:txBody>
            <a:bodyPr wrap="square" rtlCol="0">
              <a:spAutoFit/>
            </a:bodyPr>
            <a:lstStyle/>
            <a:p>
              <a:r>
                <a:rPr lang="en-US" altLang="zh-CN" sz="800">
                  <a:latin typeface="Times New Roman" panose="02020603050405020304" pitchFamily="18" charset="0"/>
                  <a:cs typeface="Times New Roman" panose="02020603050405020304" pitchFamily="18" charset="0"/>
                </a:rPr>
                <a:t>is</a:t>
              </a:r>
              <a:endParaRPr lang="zh-CN" altLang="en-US" sz="800">
                <a:latin typeface="Times New Roman" panose="02020603050405020304" pitchFamily="18" charset="0"/>
                <a:cs typeface="Times New Roman" panose="02020603050405020304" pitchFamily="18" charset="0"/>
              </a:endParaRPr>
            </a:p>
          </p:txBody>
        </p:sp>
        <p:sp>
          <p:nvSpPr>
            <p:cNvPr id="32" name="文本框 31">
              <a:extLst>
                <a:ext uri="{FF2B5EF4-FFF2-40B4-BE49-F238E27FC236}">
                  <a16:creationId xmlns:a16="http://schemas.microsoft.com/office/drawing/2014/main" id="{CEDB35EA-8F3C-4D2B-9923-7BE019F21912}"/>
                </a:ext>
              </a:extLst>
            </p:cNvPr>
            <p:cNvSpPr txBox="1"/>
            <p:nvPr/>
          </p:nvSpPr>
          <p:spPr>
            <a:xfrm>
              <a:off x="1813851" y="1669715"/>
              <a:ext cx="380966" cy="215444"/>
            </a:xfrm>
            <a:prstGeom prst="rect">
              <a:avLst/>
            </a:prstGeom>
            <a:noFill/>
          </p:spPr>
          <p:txBody>
            <a:bodyPr wrap="square" rtlCol="0">
              <a:spAutoFit/>
            </a:bodyPr>
            <a:lstStyle/>
            <a:p>
              <a:r>
                <a:rPr lang="en-US" altLang="zh-CN" sz="800">
                  <a:latin typeface="Times New Roman" panose="02020603050405020304" pitchFamily="18" charset="0"/>
                  <a:cs typeface="Times New Roman" panose="02020603050405020304" pitchFamily="18" charset="0"/>
                </a:rPr>
                <a:t>the</a:t>
              </a:r>
              <a:endParaRPr lang="zh-CN" altLang="en-US" sz="800">
                <a:latin typeface="Times New Roman" panose="02020603050405020304" pitchFamily="18" charset="0"/>
                <a:cs typeface="Times New Roman" panose="02020603050405020304" pitchFamily="18" charset="0"/>
              </a:endParaRPr>
            </a:p>
          </p:txBody>
        </p:sp>
        <p:cxnSp>
          <p:nvCxnSpPr>
            <p:cNvPr id="33" name="直接箭头连接符 32">
              <a:extLst>
                <a:ext uri="{FF2B5EF4-FFF2-40B4-BE49-F238E27FC236}">
                  <a16:creationId xmlns:a16="http://schemas.microsoft.com/office/drawing/2014/main" id="{1208EA85-0EE2-4998-BA8E-DF85AA9F9342}"/>
                </a:ext>
              </a:extLst>
            </p:cNvPr>
            <p:cNvCxnSpPr>
              <a:cxnSpLocks/>
            </p:cNvCxnSpPr>
            <p:nvPr/>
          </p:nvCxnSpPr>
          <p:spPr>
            <a:xfrm flipV="1">
              <a:off x="1964895" y="1851025"/>
              <a:ext cx="0" cy="22860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34" name="文本框 33">
              <a:extLst>
                <a:ext uri="{FF2B5EF4-FFF2-40B4-BE49-F238E27FC236}">
                  <a16:creationId xmlns:a16="http://schemas.microsoft.com/office/drawing/2014/main" id="{C9F908C5-78CB-4FD5-8FBC-2CADC28E40B4}"/>
                </a:ext>
              </a:extLst>
            </p:cNvPr>
            <p:cNvSpPr txBox="1"/>
            <p:nvPr/>
          </p:nvSpPr>
          <p:spPr>
            <a:xfrm>
              <a:off x="2211886" y="1991791"/>
              <a:ext cx="594814" cy="381000"/>
            </a:xfrm>
            <a:prstGeom prst="rect">
              <a:avLst/>
            </a:prstGeom>
            <a:noFill/>
          </p:spPr>
          <p:txBody>
            <a:bodyPr wrap="square" rtlCol="0">
              <a:spAutoFit/>
            </a:bodyPr>
            <a:lstStyle/>
            <a:p>
              <a:r>
                <a:rPr lang="en-US" altLang="zh-CN">
                  <a:solidFill>
                    <a:schemeClr val="accent3">
                      <a:lumMod val="60000"/>
                      <a:lumOff val="40000"/>
                    </a:schemeClr>
                  </a:solidFill>
                  <a:latin typeface="Times New Roman" panose="02020603050405020304" pitchFamily="18" charset="0"/>
                  <a:cs typeface="Times New Roman" panose="02020603050405020304" pitchFamily="18" charset="0"/>
                </a:rPr>
                <a:t>…</a:t>
              </a:r>
              <a:endParaRPr lang="zh-CN" altLang="en-US">
                <a:solidFill>
                  <a:schemeClr val="accent3">
                    <a:lumMod val="60000"/>
                    <a:lumOff val="40000"/>
                  </a:schemeClr>
                </a:solidFill>
                <a:latin typeface="Times New Roman" panose="02020603050405020304" pitchFamily="18" charset="0"/>
                <a:cs typeface="Times New Roman" panose="02020603050405020304" pitchFamily="18" charset="0"/>
              </a:endParaRPr>
            </a:p>
          </p:txBody>
        </p:sp>
      </p:grpSp>
      <p:grpSp>
        <p:nvGrpSpPr>
          <p:cNvPr id="6" name="组合 5">
            <a:extLst>
              <a:ext uri="{FF2B5EF4-FFF2-40B4-BE49-F238E27FC236}">
                <a16:creationId xmlns:a16="http://schemas.microsoft.com/office/drawing/2014/main" id="{0ED37F63-EE84-4EC1-8391-27981BAB5E97}"/>
              </a:ext>
            </a:extLst>
          </p:cNvPr>
          <p:cNvGrpSpPr/>
          <p:nvPr/>
        </p:nvGrpSpPr>
        <p:grpSpPr>
          <a:xfrm>
            <a:off x="3497633" y="1792757"/>
            <a:ext cx="1571617" cy="835810"/>
            <a:chOff x="3566805" y="1938386"/>
            <a:chExt cx="1571617" cy="835810"/>
          </a:xfrm>
        </p:grpSpPr>
        <p:pic>
          <p:nvPicPr>
            <p:cNvPr id="4" name="图片 3">
              <a:extLst>
                <a:ext uri="{FF2B5EF4-FFF2-40B4-BE49-F238E27FC236}">
                  <a16:creationId xmlns:a16="http://schemas.microsoft.com/office/drawing/2014/main" id="{9B1A4840-FEA2-4E68-AE36-5A837555D541}"/>
                </a:ext>
              </a:extLst>
            </p:cNvPr>
            <p:cNvPicPr>
              <a:picLocks noChangeAspect="1"/>
            </p:cNvPicPr>
            <p:nvPr/>
          </p:nvPicPr>
          <p:blipFill>
            <a:blip r:embed="rId3"/>
            <a:stretch>
              <a:fillRect/>
            </a:stretch>
          </p:blipFill>
          <p:spPr>
            <a:xfrm>
              <a:off x="3578905" y="1938386"/>
              <a:ext cx="1547416" cy="366795"/>
            </a:xfrm>
            <a:prstGeom prst="rect">
              <a:avLst/>
            </a:prstGeom>
          </p:spPr>
        </p:pic>
        <p:pic>
          <p:nvPicPr>
            <p:cNvPr id="5" name="图片 4">
              <a:extLst>
                <a:ext uri="{FF2B5EF4-FFF2-40B4-BE49-F238E27FC236}">
                  <a16:creationId xmlns:a16="http://schemas.microsoft.com/office/drawing/2014/main" id="{A7E7C913-C093-4D71-98E0-9B353B984464}"/>
                </a:ext>
              </a:extLst>
            </p:cNvPr>
            <p:cNvPicPr>
              <a:picLocks noChangeAspect="1"/>
            </p:cNvPicPr>
            <p:nvPr/>
          </p:nvPicPr>
          <p:blipFill>
            <a:blip r:embed="rId4"/>
            <a:stretch>
              <a:fillRect/>
            </a:stretch>
          </p:blipFill>
          <p:spPr>
            <a:xfrm>
              <a:off x="3566805" y="2408317"/>
              <a:ext cx="1571617" cy="365879"/>
            </a:xfrm>
            <a:prstGeom prst="rect">
              <a:avLst/>
            </a:prstGeom>
          </p:spPr>
        </p:pic>
      </p:grpSp>
    </p:spTree>
    <p:extLst>
      <p:ext uri="{BB962C8B-B14F-4D97-AF65-F5344CB8AC3E}">
        <p14:creationId xmlns:p14="http://schemas.microsoft.com/office/powerpoint/2010/main" val="1788538775"/>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760085" cy="350520"/>
          </a:xfrm>
          <a:custGeom>
            <a:avLst/>
            <a:gdLst/>
            <a:ahLst/>
            <a:cxnLst/>
            <a:rect l="l" t="t" r="r" b="b"/>
            <a:pathLst>
              <a:path w="5760085" h="350520">
                <a:moveTo>
                  <a:pt x="0" y="350126"/>
                </a:moveTo>
                <a:lnTo>
                  <a:pt x="5759996" y="350126"/>
                </a:lnTo>
                <a:lnTo>
                  <a:pt x="5759996"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7"/>
            <a:ext cx="2787600" cy="232756"/>
          </a:xfrm>
          <a:prstGeom prst="rect">
            <a:avLst/>
          </a:prstGeom>
        </p:spPr>
        <p:txBody>
          <a:bodyPr vert="horz" wrap="square" lIns="0" tIns="17145" rIns="0" bIns="0" rtlCol="0">
            <a:spAutoFit/>
          </a:bodyPr>
          <a:lstStyle/>
          <a:p>
            <a:pPr marL="12700">
              <a:lnSpc>
                <a:spcPct val="100000"/>
              </a:lnSpc>
              <a:spcBef>
                <a:spcPts val="135"/>
              </a:spcBef>
            </a:pPr>
            <a:r>
              <a:rPr lang="en-US" sz="1400" spc="-40">
                <a:solidFill>
                  <a:srgbClr val="FFFFFF"/>
                </a:solidFill>
                <a:latin typeface="Arial"/>
                <a:cs typeface="Arial"/>
              </a:rPr>
              <a:t>Training Details: reward design</a:t>
            </a:r>
            <a:endParaRPr sz="1400">
              <a:latin typeface="Arial"/>
              <a:cs typeface="Arial"/>
            </a:endParaRPr>
          </a:p>
        </p:txBody>
      </p:sp>
      <p:sp>
        <p:nvSpPr>
          <p:cNvPr id="12" name="object 18">
            <a:extLst>
              <a:ext uri="{FF2B5EF4-FFF2-40B4-BE49-F238E27FC236}">
                <a16:creationId xmlns:a16="http://schemas.microsoft.com/office/drawing/2014/main" id="{44AE3A6D-BBA4-4C4F-B63E-952865DEEC95}"/>
              </a:ext>
            </a:extLst>
          </p:cNvPr>
          <p:cNvSpPr/>
          <p:nvPr/>
        </p:nvSpPr>
        <p:spPr>
          <a:xfrm>
            <a:off x="2806699" y="3135783"/>
            <a:ext cx="2953486" cy="10223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13" name="object 16">
            <a:extLst>
              <a:ext uri="{FF2B5EF4-FFF2-40B4-BE49-F238E27FC236}">
                <a16:creationId xmlns:a16="http://schemas.microsoft.com/office/drawing/2014/main" id="{E92D7015-034E-4767-A4EF-FB981FA9BD33}"/>
              </a:ext>
            </a:extLst>
          </p:cNvPr>
          <p:cNvSpPr/>
          <p:nvPr/>
        </p:nvSpPr>
        <p:spPr>
          <a:xfrm>
            <a:off x="0" y="3137967"/>
            <a:ext cx="2882900" cy="100051"/>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14" name="object 19">
            <a:extLst>
              <a:ext uri="{FF2B5EF4-FFF2-40B4-BE49-F238E27FC236}">
                <a16:creationId xmlns:a16="http://schemas.microsoft.com/office/drawing/2014/main" id="{AA1B60FB-CF37-43E3-9CBF-64D745F215B2}"/>
              </a:ext>
            </a:extLst>
          </p:cNvPr>
          <p:cNvSpPr txBox="1">
            <a:spLocks noGrp="1"/>
          </p:cNvSpPr>
          <p:nvPr>
            <p:ph type="ftr" sz="quarter" idx="5"/>
          </p:nvPr>
        </p:nvSpPr>
        <p:spPr>
          <a:xfrm>
            <a:off x="3836755" y="3129014"/>
            <a:ext cx="1083449" cy="109004"/>
          </a:xfrm>
          <a:prstGeom prst="rect">
            <a:avLst/>
          </a:prstGeom>
        </p:spPr>
        <p:txBody>
          <a:bodyPr vert="horz" wrap="square" lIns="0" tIns="16510" rIns="0" bIns="0" rtlCol="0">
            <a:spAutoFit/>
          </a:bodyPr>
          <a:lstStyle/>
          <a:p>
            <a:pPr marL="12700">
              <a:lnSpc>
                <a:spcPct val="100000"/>
              </a:lnSpc>
              <a:spcBef>
                <a:spcPts val="130"/>
              </a:spcBef>
            </a:pPr>
            <a:r>
              <a:rPr lang="en-US" spc="-10"/>
              <a:t>Wednesday</a:t>
            </a:r>
            <a:r>
              <a:rPr spc="-10"/>
              <a:t> </a:t>
            </a:r>
            <a:r>
              <a:rPr lang="en-US" altLang="zh-CN" spc="-10"/>
              <a:t>8</a:t>
            </a:r>
            <a:r>
              <a:rPr sz="750" baseline="27777"/>
              <a:t>th </a:t>
            </a:r>
            <a:r>
              <a:rPr sz="600" spc="-10" dirty="0"/>
              <a:t>July</a:t>
            </a:r>
            <a:r>
              <a:rPr sz="600" spc="-10"/>
              <a:t>,</a:t>
            </a:r>
            <a:r>
              <a:rPr sz="600" spc="50"/>
              <a:t> </a:t>
            </a:r>
            <a:r>
              <a:rPr sz="600" spc="-20"/>
              <a:t>20</a:t>
            </a:r>
            <a:r>
              <a:rPr lang="en-US" altLang="zh-CN" sz="600" spc="-20"/>
              <a:t>20</a:t>
            </a:r>
            <a:endParaRPr sz="600"/>
          </a:p>
        </p:txBody>
      </p:sp>
      <p:sp>
        <p:nvSpPr>
          <p:cNvPr id="15" name="object 20">
            <a:extLst>
              <a:ext uri="{FF2B5EF4-FFF2-40B4-BE49-F238E27FC236}">
                <a16:creationId xmlns:a16="http://schemas.microsoft.com/office/drawing/2014/main" id="{815960EF-2EB6-4E5B-90AE-3CA98E1A5065}"/>
              </a:ext>
            </a:extLst>
          </p:cNvPr>
          <p:cNvSpPr txBox="1">
            <a:spLocks noGrp="1"/>
          </p:cNvSpPr>
          <p:nvPr>
            <p:ph type="dt" sz="half" idx="6"/>
          </p:nvPr>
        </p:nvSpPr>
        <p:spPr>
          <a:xfrm>
            <a:off x="981303" y="3142615"/>
            <a:ext cx="965200" cy="102235"/>
          </a:xfrm>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6" name="object 22">
            <a:extLst>
              <a:ext uri="{FF2B5EF4-FFF2-40B4-BE49-F238E27FC236}">
                <a16:creationId xmlns:a16="http://schemas.microsoft.com/office/drawing/2014/main" id="{204602E8-A8E3-4725-BCA1-BCF360F0D836}"/>
              </a:ext>
            </a:extLst>
          </p:cNvPr>
          <p:cNvSpPr txBox="1">
            <a:spLocks noGrp="1"/>
          </p:cNvSpPr>
          <p:nvPr>
            <p:ph type="sldNum" sz="quarter" idx="7"/>
          </p:nvPr>
        </p:nvSpPr>
        <p:spPr>
          <a:xfrm>
            <a:off x="5411656" y="3135783"/>
            <a:ext cx="294004" cy="89768"/>
          </a:xfrm>
          <a:prstGeom prst="rect">
            <a:avLst/>
          </a:prstGeom>
        </p:spPr>
        <p:txBody>
          <a:bodyPr vert="horz" wrap="square" lIns="0" tIns="0" rIns="0" bIns="0" rtlCol="0">
            <a:spAutoFit/>
          </a:bodyPr>
          <a:lstStyle/>
          <a:p>
            <a:pPr marL="25400">
              <a:lnSpc>
                <a:spcPts val="675"/>
              </a:lnSpc>
            </a:pPr>
            <a:fld id="{81D60167-4931-47E6-BA6A-407CBD079E47}" type="slidenum">
              <a:rPr spc="-20" dirty="0"/>
              <a:t>22</a:t>
            </a:fld>
            <a:r>
              <a:rPr spc="-20" dirty="0"/>
              <a:t> </a:t>
            </a:r>
            <a:r>
              <a:rPr spc="150"/>
              <a:t>/</a:t>
            </a:r>
            <a:r>
              <a:rPr spc="40"/>
              <a:t> </a:t>
            </a:r>
            <a:r>
              <a:rPr lang="en-US" altLang="zh-CN" spc="-20"/>
              <a:t>32</a:t>
            </a:r>
            <a:endParaRPr spc="-20" dirty="0"/>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387C0D47-A188-4224-9740-5741B79FD4E1}"/>
                  </a:ext>
                </a:extLst>
              </p:cNvPr>
              <p:cNvSpPr/>
              <p:nvPr/>
            </p:nvSpPr>
            <p:spPr>
              <a:xfrm>
                <a:off x="347845" y="444636"/>
                <a:ext cx="4917707" cy="1323439"/>
              </a:xfrm>
              <a:prstGeom prst="rect">
                <a:avLst/>
              </a:prstGeom>
            </p:spPr>
            <p:txBody>
              <a:bodyPr wrap="square">
                <a:spAutoFit/>
              </a:bodyPr>
              <a:lstStyle/>
              <a:p>
                <a:pPr marL="171450" lvl="0" indent="-171450">
                  <a:buFont typeface="Arial" panose="020B0604020202020204" pitchFamily="34" charset="0"/>
                  <a:buChar char="•"/>
                </a:pPr>
                <a:r>
                  <a:rPr lang="en-US" altLang="zh-CN" sz="1200">
                    <a:solidFill>
                      <a:prstClr val="black"/>
                    </a:solidFill>
                    <a:latin typeface="Times New Roman" panose="02020603050405020304" pitchFamily="18" charset="0"/>
                    <a:cs typeface="Times New Roman" panose="02020603050405020304" pitchFamily="18" charset="0"/>
                  </a:rPr>
                  <a:t>In DRL task, how to evaluate the output utterance</a:t>
                </a:r>
              </a:p>
              <a:p>
                <a:pPr marL="171450" lvl="0" indent="-171450">
                  <a:buFont typeface="Arial" panose="020B0604020202020204" pitchFamily="34" charset="0"/>
                  <a:buChar char="•"/>
                </a:pPr>
                <a:endParaRPr lang="en-US" altLang="zh-CN" sz="700">
                  <a:solidFill>
                    <a:prstClr val="black"/>
                  </a:solidFill>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US" altLang="zh-CN" sz="1200">
                    <a:solidFill>
                      <a:prstClr val="black"/>
                    </a:solidFill>
                    <a:latin typeface="Times New Roman" panose="02020603050405020304" pitchFamily="18" charset="0"/>
                    <a:cs typeface="Times New Roman" panose="02020603050405020304" pitchFamily="18" charset="0"/>
                  </a:rPr>
                  <a:t>Style: </a:t>
                </a:r>
              </a:p>
              <a:p>
                <a:pPr marL="1085850" lvl="2" indent="-171450">
                  <a:buFont typeface="Arial" panose="020B0604020202020204" pitchFamily="34" charset="0"/>
                  <a:buChar char="•"/>
                </a:pPr>
                <a:r>
                  <a:rPr lang="en-US" altLang="zh-CN" sz="1200">
                    <a:solidFill>
                      <a:prstClr val="black"/>
                    </a:solidFill>
                    <a:latin typeface="Times New Roman" panose="02020603050405020304" pitchFamily="18" charset="0"/>
                    <a:cs typeface="Times New Roman" panose="02020603050405020304" pitchFamily="18" charset="0"/>
                  </a:rPr>
                  <a:t>whether the nl is natural, diverse, casual and flexible</a:t>
                </a:r>
              </a:p>
              <a:p>
                <a:pPr marL="1085850" lvl="2" indent="-171450">
                  <a:buFont typeface="Arial" panose="020B0604020202020204" pitchFamily="34" charset="0"/>
                  <a:buChar char="•"/>
                </a:pPr>
                <a:r>
                  <a:rPr lang="en-US" altLang="zh-CN" sz="1200">
                    <a:solidFill>
                      <a:prstClr val="black"/>
                    </a:solidFill>
                    <a:latin typeface="Times New Roman" panose="02020603050405020304" pitchFamily="18" charset="0"/>
                    <a:cs typeface="Times New Roman" panose="02020603050405020304" pitchFamily="18" charset="0"/>
                  </a:rPr>
                  <a:t>whether the cu is rigid, regular and restricted</a:t>
                </a:r>
              </a:p>
              <a:p>
                <a:pPr marL="628650" lvl="1" indent="-171450">
                  <a:buFont typeface="Arial" panose="020B0604020202020204" pitchFamily="34" charset="0"/>
                  <a:buChar char="•"/>
                </a:pPr>
                <a:endParaRPr lang="en-US" altLang="zh-CN" sz="1050">
                  <a:solidFill>
                    <a:prstClr val="black"/>
                  </a:solidFill>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US" altLang="zh-CN" sz="1200">
                    <a:solidFill>
                      <a:prstClr val="black"/>
                    </a:solidFill>
                    <a:latin typeface="Times New Roman" panose="02020603050405020304" pitchFamily="18" charset="0"/>
                    <a:cs typeface="Times New Roman" panose="02020603050405020304" pitchFamily="18" charset="0"/>
                  </a:rPr>
                  <a:t>Utilize CNN-based sentence classifer </a:t>
                </a:r>
                <a14:m>
                  <m:oMath xmlns:m="http://schemas.openxmlformats.org/officeDocument/2006/math">
                    <m:sSub>
                      <m:sSubPr>
                        <m:ctrlPr>
                          <a:rPr lang="en-US" altLang="zh-CN" sz="1200" i="1" smtClean="0">
                            <a:solidFill>
                              <a:prstClr val="black"/>
                            </a:solidFill>
                            <a:latin typeface="Cambria Math" panose="02040503050406030204" pitchFamily="18" charset="0"/>
                            <a:cs typeface="Times New Roman" panose="02020603050405020304" pitchFamily="18" charset="0"/>
                          </a:rPr>
                        </m:ctrlPr>
                      </m:sSubPr>
                      <m:e>
                        <m:r>
                          <a:rPr lang="en-US" altLang="zh-CN" sz="1200" b="0" i="1" smtClean="0">
                            <a:solidFill>
                              <a:prstClr val="black"/>
                            </a:solidFill>
                            <a:latin typeface="Cambria Math" panose="02040503050406030204" pitchFamily="18" charset="0"/>
                            <a:cs typeface="Times New Roman" panose="02020603050405020304" pitchFamily="18" charset="0"/>
                          </a:rPr>
                          <m:t>𝑃</m:t>
                        </m:r>
                      </m:e>
                      <m:sub>
                        <m:r>
                          <a:rPr lang="en-US" altLang="zh-CN" sz="1200" b="0" i="1" smtClean="0">
                            <a:solidFill>
                              <a:prstClr val="black"/>
                            </a:solidFill>
                            <a:latin typeface="Cambria Math" panose="02040503050406030204" pitchFamily="18" charset="0"/>
                            <a:cs typeface="Times New Roman" panose="02020603050405020304" pitchFamily="18" charset="0"/>
                          </a:rPr>
                          <m:t>𝑑𝑖𝑠</m:t>
                        </m:r>
                      </m:sub>
                    </m:sSub>
                    <m:r>
                      <a:rPr lang="en-US" altLang="zh-CN" sz="1200" b="0" i="1" smtClean="0">
                        <a:solidFill>
                          <a:prstClr val="black"/>
                        </a:solidFill>
                        <a:latin typeface="Cambria Math" panose="02040503050406030204" pitchFamily="18" charset="0"/>
                        <a:cs typeface="Times New Roman" panose="02020603050405020304" pitchFamily="18" charset="0"/>
                      </a:rPr>
                      <m:t>(</m:t>
                    </m:r>
                    <m:r>
                      <a:rPr lang="en-US" altLang="zh-CN" sz="12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1200" b="0" i="1" smtClean="0">
                        <a:solidFill>
                          <a:prstClr val="black"/>
                        </a:solidFill>
                        <a:latin typeface="Cambria Math" panose="02040503050406030204" pitchFamily="18" charset="0"/>
                        <a:cs typeface="Times New Roman" panose="02020603050405020304" pitchFamily="18" charset="0"/>
                      </a:rPr>
                      <m:t>)</m:t>
                    </m:r>
                  </m:oMath>
                </a14:m>
                <a:r>
                  <a:rPr lang="en-US" altLang="zh-CN" sz="1200">
                    <a:solidFill>
                      <a:prstClr val="black"/>
                    </a:solidFill>
                    <a:latin typeface="Times New Roman" panose="02020603050405020304" pitchFamily="18" charset="0"/>
                    <a:cs typeface="Times New Roman" panose="02020603050405020304" pitchFamily="18" charset="0"/>
                  </a:rPr>
                  <a:t> in pre-training phase</a:t>
                </a:r>
              </a:p>
            </p:txBody>
          </p:sp>
        </mc:Choice>
        <mc:Fallback xmlns="">
          <p:sp>
            <p:nvSpPr>
              <p:cNvPr id="10" name="矩形 9">
                <a:extLst>
                  <a:ext uri="{FF2B5EF4-FFF2-40B4-BE49-F238E27FC236}">
                    <a16:creationId xmlns:a16="http://schemas.microsoft.com/office/drawing/2014/main" id="{387C0D47-A188-4224-9740-5741B79FD4E1}"/>
                  </a:ext>
                </a:extLst>
              </p:cNvPr>
              <p:cNvSpPr>
                <a:spLocks noRot="1" noChangeAspect="1" noMove="1" noResize="1" noEditPoints="1" noAdjustHandles="1" noChangeArrowheads="1" noChangeShapeType="1" noTextEdit="1"/>
              </p:cNvSpPr>
              <p:nvPr/>
            </p:nvSpPr>
            <p:spPr>
              <a:xfrm>
                <a:off x="347845" y="444636"/>
                <a:ext cx="4917707" cy="1323439"/>
              </a:xfrm>
              <a:prstGeom prst="rect">
                <a:avLst/>
              </a:prstGeom>
              <a:blipFill>
                <a:blip r:embed="rId3"/>
                <a:stretch>
                  <a:fillRect t="-461"/>
                </a:stretch>
              </a:blipFill>
            </p:spPr>
            <p:txBody>
              <a:bodyPr/>
              <a:lstStyle/>
              <a:p>
                <a:r>
                  <a:rPr lang="zh-CN" altLang="en-US">
                    <a:noFill/>
                  </a:rPr>
                  <a:t> </a:t>
                </a:r>
              </a:p>
            </p:txBody>
          </p:sp>
        </mc:Fallback>
      </mc:AlternateContent>
      <p:pic>
        <p:nvPicPr>
          <p:cNvPr id="35" name="图片 34">
            <a:extLst>
              <a:ext uri="{FF2B5EF4-FFF2-40B4-BE49-F238E27FC236}">
                <a16:creationId xmlns:a16="http://schemas.microsoft.com/office/drawing/2014/main" id="{D3FB662E-C28D-4011-AC09-0D032963C0C2}"/>
              </a:ext>
            </a:extLst>
          </p:cNvPr>
          <p:cNvPicPr>
            <a:picLocks noChangeAspect="1"/>
          </p:cNvPicPr>
          <p:nvPr/>
        </p:nvPicPr>
        <p:blipFill rotWithShape="1">
          <a:blip r:embed="rId4"/>
          <a:srcRect l="10353" t="5725" r="7709" b="16597"/>
          <a:stretch/>
        </p:blipFill>
        <p:spPr>
          <a:xfrm>
            <a:off x="209952" y="1825962"/>
            <a:ext cx="2672948" cy="1203080"/>
          </a:xfrm>
          <a:prstGeom prst="rect">
            <a:avLst/>
          </a:prstGeom>
        </p:spPr>
      </p:pic>
      <p:grpSp>
        <p:nvGrpSpPr>
          <p:cNvPr id="38" name="组合 37">
            <a:extLst>
              <a:ext uri="{FF2B5EF4-FFF2-40B4-BE49-F238E27FC236}">
                <a16:creationId xmlns:a16="http://schemas.microsoft.com/office/drawing/2014/main" id="{A74DAD84-56BF-4495-B68E-7EBA917B042A}"/>
              </a:ext>
            </a:extLst>
          </p:cNvPr>
          <p:cNvGrpSpPr/>
          <p:nvPr/>
        </p:nvGrpSpPr>
        <p:grpSpPr>
          <a:xfrm>
            <a:off x="3521083" y="2003425"/>
            <a:ext cx="1524717" cy="640959"/>
            <a:chOff x="3515962" y="1774825"/>
            <a:chExt cx="1524717" cy="640959"/>
          </a:xfrm>
        </p:grpSpPr>
        <p:pic>
          <p:nvPicPr>
            <p:cNvPr id="7" name="图片 6">
              <a:extLst>
                <a:ext uri="{FF2B5EF4-FFF2-40B4-BE49-F238E27FC236}">
                  <a16:creationId xmlns:a16="http://schemas.microsoft.com/office/drawing/2014/main" id="{474DC246-F4AE-4DD8-B375-834B81268484}"/>
                </a:ext>
              </a:extLst>
            </p:cNvPr>
            <p:cNvPicPr>
              <a:picLocks noChangeAspect="1"/>
            </p:cNvPicPr>
            <p:nvPr/>
          </p:nvPicPr>
          <p:blipFill>
            <a:blip r:embed="rId5"/>
            <a:stretch>
              <a:fillRect/>
            </a:stretch>
          </p:blipFill>
          <p:spPr>
            <a:xfrm>
              <a:off x="3526204" y="1774825"/>
              <a:ext cx="1514475" cy="290513"/>
            </a:xfrm>
            <a:prstGeom prst="rect">
              <a:avLst/>
            </a:prstGeom>
          </p:spPr>
        </p:pic>
        <p:pic>
          <p:nvPicPr>
            <p:cNvPr id="8" name="图片 7">
              <a:extLst>
                <a:ext uri="{FF2B5EF4-FFF2-40B4-BE49-F238E27FC236}">
                  <a16:creationId xmlns:a16="http://schemas.microsoft.com/office/drawing/2014/main" id="{4FE90190-564F-4AB0-9599-BA9B9B182948}"/>
                </a:ext>
              </a:extLst>
            </p:cNvPr>
            <p:cNvPicPr>
              <a:picLocks noChangeAspect="1"/>
            </p:cNvPicPr>
            <p:nvPr/>
          </p:nvPicPr>
          <p:blipFill>
            <a:blip r:embed="rId6"/>
            <a:stretch>
              <a:fillRect/>
            </a:stretch>
          </p:blipFill>
          <p:spPr>
            <a:xfrm>
              <a:off x="3515962" y="2095744"/>
              <a:ext cx="1371599" cy="320040"/>
            </a:xfrm>
            <a:prstGeom prst="rect">
              <a:avLst/>
            </a:prstGeom>
          </p:spPr>
        </p:pic>
      </p:grpSp>
    </p:spTree>
    <p:extLst>
      <p:ext uri="{BB962C8B-B14F-4D97-AF65-F5344CB8AC3E}">
        <p14:creationId xmlns:p14="http://schemas.microsoft.com/office/powerpoint/2010/main" val="3559935582"/>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760085" cy="350520"/>
          </a:xfrm>
          <a:custGeom>
            <a:avLst/>
            <a:gdLst/>
            <a:ahLst/>
            <a:cxnLst/>
            <a:rect l="l" t="t" r="r" b="b"/>
            <a:pathLst>
              <a:path w="5760085" h="350520">
                <a:moveTo>
                  <a:pt x="0" y="350126"/>
                </a:moveTo>
                <a:lnTo>
                  <a:pt x="5759996" y="350126"/>
                </a:lnTo>
                <a:lnTo>
                  <a:pt x="5759996"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7"/>
            <a:ext cx="2787600" cy="232756"/>
          </a:xfrm>
          <a:prstGeom prst="rect">
            <a:avLst/>
          </a:prstGeom>
        </p:spPr>
        <p:txBody>
          <a:bodyPr vert="horz" wrap="square" lIns="0" tIns="17145" rIns="0" bIns="0" rtlCol="0">
            <a:spAutoFit/>
          </a:bodyPr>
          <a:lstStyle/>
          <a:p>
            <a:pPr marL="12700">
              <a:lnSpc>
                <a:spcPct val="100000"/>
              </a:lnSpc>
              <a:spcBef>
                <a:spcPts val="135"/>
              </a:spcBef>
            </a:pPr>
            <a:r>
              <a:rPr lang="en-US" sz="1400" spc="-40">
                <a:solidFill>
                  <a:srgbClr val="FFFFFF"/>
                </a:solidFill>
                <a:latin typeface="Arial"/>
                <a:cs typeface="Arial"/>
              </a:rPr>
              <a:t>Training Details: reward design</a:t>
            </a:r>
            <a:endParaRPr sz="1400">
              <a:latin typeface="Arial"/>
              <a:cs typeface="Arial"/>
            </a:endParaRPr>
          </a:p>
        </p:txBody>
      </p:sp>
      <p:sp>
        <p:nvSpPr>
          <p:cNvPr id="12" name="object 18">
            <a:extLst>
              <a:ext uri="{FF2B5EF4-FFF2-40B4-BE49-F238E27FC236}">
                <a16:creationId xmlns:a16="http://schemas.microsoft.com/office/drawing/2014/main" id="{44AE3A6D-BBA4-4C4F-B63E-952865DEEC95}"/>
              </a:ext>
            </a:extLst>
          </p:cNvPr>
          <p:cNvSpPr/>
          <p:nvPr/>
        </p:nvSpPr>
        <p:spPr>
          <a:xfrm>
            <a:off x="2806699" y="3135783"/>
            <a:ext cx="2953486" cy="10223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13" name="object 16">
            <a:extLst>
              <a:ext uri="{FF2B5EF4-FFF2-40B4-BE49-F238E27FC236}">
                <a16:creationId xmlns:a16="http://schemas.microsoft.com/office/drawing/2014/main" id="{E92D7015-034E-4767-A4EF-FB981FA9BD33}"/>
              </a:ext>
            </a:extLst>
          </p:cNvPr>
          <p:cNvSpPr/>
          <p:nvPr/>
        </p:nvSpPr>
        <p:spPr>
          <a:xfrm>
            <a:off x="0" y="3137967"/>
            <a:ext cx="2882900" cy="100051"/>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14" name="object 19">
            <a:extLst>
              <a:ext uri="{FF2B5EF4-FFF2-40B4-BE49-F238E27FC236}">
                <a16:creationId xmlns:a16="http://schemas.microsoft.com/office/drawing/2014/main" id="{AA1B60FB-CF37-43E3-9CBF-64D745F215B2}"/>
              </a:ext>
            </a:extLst>
          </p:cNvPr>
          <p:cNvSpPr txBox="1">
            <a:spLocks noGrp="1"/>
          </p:cNvSpPr>
          <p:nvPr>
            <p:ph type="ftr" sz="quarter" idx="5"/>
          </p:nvPr>
        </p:nvSpPr>
        <p:spPr>
          <a:xfrm>
            <a:off x="3836755" y="3129014"/>
            <a:ext cx="1083449" cy="109004"/>
          </a:xfrm>
          <a:prstGeom prst="rect">
            <a:avLst/>
          </a:prstGeom>
        </p:spPr>
        <p:txBody>
          <a:bodyPr vert="horz" wrap="square" lIns="0" tIns="16510" rIns="0" bIns="0" rtlCol="0">
            <a:spAutoFit/>
          </a:bodyPr>
          <a:lstStyle/>
          <a:p>
            <a:pPr marL="12700">
              <a:lnSpc>
                <a:spcPct val="100000"/>
              </a:lnSpc>
              <a:spcBef>
                <a:spcPts val="130"/>
              </a:spcBef>
            </a:pPr>
            <a:r>
              <a:rPr lang="en-US" spc="-10"/>
              <a:t>Wednesday</a:t>
            </a:r>
            <a:r>
              <a:rPr spc="-10"/>
              <a:t> </a:t>
            </a:r>
            <a:r>
              <a:rPr lang="en-US" altLang="zh-CN" spc="-10"/>
              <a:t>8</a:t>
            </a:r>
            <a:r>
              <a:rPr sz="750" baseline="27777"/>
              <a:t>th </a:t>
            </a:r>
            <a:r>
              <a:rPr sz="600" spc="-10" dirty="0"/>
              <a:t>July</a:t>
            </a:r>
            <a:r>
              <a:rPr sz="600" spc="-10"/>
              <a:t>,</a:t>
            </a:r>
            <a:r>
              <a:rPr sz="600" spc="50"/>
              <a:t> </a:t>
            </a:r>
            <a:r>
              <a:rPr sz="600" spc="-20"/>
              <a:t>20</a:t>
            </a:r>
            <a:r>
              <a:rPr lang="en-US" altLang="zh-CN" sz="600" spc="-20"/>
              <a:t>20</a:t>
            </a:r>
            <a:endParaRPr sz="600"/>
          </a:p>
        </p:txBody>
      </p:sp>
      <p:sp>
        <p:nvSpPr>
          <p:cNvPr id="15" name="object 20">
            <a:extLst>
              <a:ext uri="{FF2B5EF4-FFF2-40B4-BE49-F238E27FC236}">
                <a16:creationId xmlns:a16="http://schemas.microsoft.com/office/drawing/2014/main" id="{815960EF-2EB6-4E5B-90AE-3CA98E1A5065}"/>
              </a:ext>
            </a:extLst>
          </p:cNvPr>
          <p:cNvSpPr txBox="1">
            <a:spLocks noGrp="1"/>
          </p:cNvSpPr>
          <p:nvPr>
            <p:ph type="dt" sz="half" idx="6"/>
          </p:nvPr>
        </p:nvSpPr>
        <p:spPr>
          <a:xfrm>
            <a:off x="981303" y="3142615"/>
            <a:ext cx="965200" cy="102235"/>
          </a:xfrm>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6" name="object 22">
            <a:extLst>
              <a:ext uri="{FF2B5EF4-FFF2-40B4-BE49-F238E27FC236}">
                <a16:creationId xmlns:a16="http://schemas.microsoft.com/office/drawing/2014/main" id="{204602E8-A8E3-4725-BCA1-BCF360F0D836}"/>
              </a:ext>
            </a:extLst>
          </p:cNvPr>
          <p:cNvSpPr txBox="1">
            <a:spLocks noGrp="1"/>
          </p:cNvSpPr>
          <p:nvPr>
            <p:ph type="sldNum" sz="quarter" idx="7"/>
          </p:nvPr>
        </p:nvSpPr>
        <p:spPr>
          <a:xfrm>
            <a:off x="5411656" y="3135783"/>
            <a:ext cx="294004" cy="89768"/>
          </a:xfrm>
          <a:prstGeom prst="rect">
            <a:avLst/>
          </a:prstGeom>
        </p:spPr>
        <p:txBody>
          <a:bodyPr vert="horz" wrap="square" lIns="0" tIns="0" rIns="0" bIns="0" rtlCol="0">
            <a:spAutoFit/>
          </a:bodyPr>
          <a:lstStyle/>
          <a:p>
            <a:pPr marL="25400">
              <a:lnSpc>
                <a:spcPts val="675"/>
              </a:lnSpc>
            </a:pPr>
            <a:fld id="{81D60167-4931-47E6-BA6A-407CBD079E47}" type="slidenum">
              <a:rPr spc="-20" dirty="0"/>
              <a:t>23</a:t>
            </a:fld>
            <a:r>
              <a:rPr spc="-20" dirty="0"/>
              <a:t> </a:t>
            </a:r>
            <a:r>
              <a:rPr spc="150"/>
              <a:t>/</a:t>
            </a:r>
            <a:r>
              <a:rPr spc="40"/>
              <a:t> </a:t>
            </a:r>
            <a:r>
              <a:rPr lang="en-US" altLang="zh-CN" spc="-20"/>
              <a:t>32</a:t>
            </a:r>
            <a:endParaRPr spc="-20" dirty="0"/>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387C0D47-A188-4224-9740-5741B79FD4E1}"/>
                  </a:ext>
                </a:extLst>
              </p:cNvPr>
              <p:cNvSpPr/>
              <p:nvPr/>
            </p:nvSpPr>
            <p:spPr>
              <a:xfrm>
                <a:off x="364232" y="516781"/>
                <a:ext cx="4917707" cy="1015663"/>
              </a:xfrm>
              <a:prstGeom prst="rect">
                <a:avLst/>
              </a:prstGeom>
            </p:spPr>
            <p:txBody>
              <a:bodyPr wrap="square">
                <a:spAutoFit/>
              </a:bodyPr>
              <a:lstStyle/>
              <a:p>
                <a:pPr marL="171450" lvl="0" indent="-171450">
                  <a:buFont typeface="Arial" panose="020B0604020202020204" pitchFamily="34" charset="0"/>
                  <a:buChar char="•"/>
                </a:pPr>
                <a:r>
                  <a:rPr lang="en-US" altLang="zh-CN" sz="1200">
                    <a:solidFill>
                      <a:prstClr val="black"/>
                    </a:solidFill>
                    <a:latin typeface="Times New Roman" panose="02020603050405020304" pitchFamily="18" charset="0"/>
                    <a:cs typeface="Times New Roman" panose="02020603050405020304" pitchFamily="18" charset="0"/>
                  </a:rPr>
                  <a:t>In DRL task, how to evaluate the output utterance</a:t>
                </a:r>
              </a:p>
              <a:p>
                <a:pPr marL="171450" lvl="0" indent="-171450">
                  <a:buFont typeface="Arial" panose="020B0604020202020204" pitchFamily="34" charset="0"/>
                  <a:buChar char="•"/>
                </a:pPr>
                <a:endParaRPr lang="en-US" altLang="zh-CN" sz="1200">
                  <a:solidFill>
                    <a:prstClr val="black"/>
                  </a:solidFill>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US" altLang="zh-CN" sz="1200">
                    <a:solidFill>
                      <a:prstClr val="black"/>
                    </a:solidFill>
                    <a:latin typeface="Times New Roman" panose="02020603050405020304" pitchFamily="18" charset="0"/>
                    <a:cs typeface="Times New Roman" panose="02020603050405020304" pitchFamily="18" charset="0"/>
                  </a:rPr>
                  <a:t>Relevance: whether the sampled utterance is relevant to the input</a:t>
                </a:r>
              </a:p>
              <a:p>
                <a:pPr marL="628650" lvl="1" indent="-171450">
                  <a:buFont typeface="Arial" panose="020B0604020202020204" pitchFamily="34" charset="0"/>
                  <a:buChar char="•"/>
                </a:pPr>
                <a:endParaRPr lang="en-US" altLang="zh-CN" sz="1200">
                  <a:solidFill>
                    <a:prstClr val="black"/>
                  </a:solidFill>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US" altLang="zh-CN" sz="1200">
                    <a:solidFill>
                      <a:prstClr val="black"/>
                    </a:solidFill>
                    <a:latin typeface="Times New Roman" panose="02020603050405020304" pitchFamily="18" charset="0"/>
                    <a:cs typeface="Times New Roman" panose="02020603050405020304" pitchFamily="18" charset="0"/>
                  </a:rPr>
                  <a:t>Utilize the </a:t>
                </a:r>
                <a14:m>
                  <m:oMath xmlns:m="http://schemas.openxmlformats.org/officeDocument/2006/math">
                    <m:r>
                      <a:rPr lang="en-US" altLang="zh-CN" sz="1200" i="1" smtClean="0">
                        <a:solidFill>
                          <a:prstClr val="black"/>
                        </a:solidFill>
                        <a:latin typeface="Cambria Math" panose="02040503050406030204" pitchFamily="18" charset="0"/>
                        <a:cs typeface="Times New Roman" panose="02020603050405020304" pitchFamily="18" charset="0"/>
                      </a:rPr>
                      <m:t>𝑙𝑜𝑔𝑙𝑖𝑘𝑒𝑙𝑖h𝑜𝑜𝑑</m:t>
                    </m:r>
                  </m:oMath>
                </a14:m>
                <a:r>
                  <a:rPr lang="en-US" altLang="zh-CN" sz="1200">
                    <a:solidFill>
                      <a:prstClr val="black"/>
                    </a:solidFill>
                    <a:latin typeface="Times New Roman" panose="02020603050405020304" pitchFamily="18" charset="0"/>
                    <a:cs typeface="Times New Roman" panose="02020603050405020304" pitchFamily="18" charset="0"/>
                  </a:rPr>
                  <a:t> from dual model</a:t>
                </a:r>
              </a:p>
            </p:txBody>
          </p:sp>
        </mc:Choice>
        <mc:Fallback xmlns="">
          <p:sp>
            <p:nvSpPr>
              <p:cNvPr id="10" name="矩形 9">
                <a:extLst>
                  <a:ext uri="{FF2B5EF4-FFF2-40B4-BE49-F238E27FC236}">
                    <a16:creationId xmlns:a16="http://schemas.microsoft.com/office/drawing/2014/main" id="{387C0D47-A188-4224-9740-5741B79FD4E1}"/>
                  </a:ext>
                </a:extLst>
              </p:cNvPr>
              <p:cNvSpPr>
                <a:spLocks noRot="1" noChangeAspect="1" noMove="1" noResize="1" noEditPoints="1" noAdjustHandles="1" noChangeArrowheads="1" noChangeShapeType="1" noTextEdit="1"/>
              </p:cNvSpPr>
              <p:nvPr/>
            </p:nvSpPr>
            <p:spPr>
              <a:xfrm>
                <a:off x="364232" y="516781"/>
                <a:ext cx="4917707" cy="1015663"/>
              </a:xfrm>
              <a:prstGeom prst="rect">
                <a:avLst/>
              </a:prstGeom>
              <a:blipFill>
                <a:blip r:embed="rId3"/>
                <a:stretch>
                  <a:fillRect t="-602" b="-4217"/>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1F96AA6C-CD95-4648-BBA2-1BBD5EFFD1E9}"/>
              </a:ext>
            </a:extLst>
          </p:cNvPr>
          <p:cNvPicPr>
            <a:picLocks noChangeAspect="1"/>
          </p:cNvPicPr>
          <p:nvPr/>
        </p:nvPicPr>
        <p:blipFill>
          <a:blip r:embed="rId4"/>
          <a:stretch>
            <a:fillRect/>
          </a:stretch>
        </p:blipFill>
        <p:spPr>
          <a:xfrm>
            <a:off x="1868010" y="1616933"/>
            <a:ext cx="2024063" cy="534900"/>
          </a:xfrm>
          <a:prstGeom prst="rect">
            <a:avLst/>
          </a:prstGeom>
        </p:spPr>
      </p:pic>
      <p:sp>
        <p:nvSpPr>
          <p:cNvPr id="35" name="矩形 34">
            <a:extLst>
              <a:ext uri="{FF2B5EF4-FFF2-40B4-BE49-F238E27FC236}">
                <a16:creationId xmlns:a16="http://schemas.microsoft.com/office/drawing/2014/main" id="{CE4AA456-6712-475F-9FD2-C712B88A3398}"/>
              </a:ext>
            </a:extLst>
          </p:cNvPr>
          <p:cNvSpPr/>
          <p:nvPr/>
        </p:nvSpPr>
        <p:spPr>
          <a:xfrm>
            <a:off x="364232" y="2197640"/>
            <a:ext cx="4917707" cy="276999"/>
          </a:xfrm>
          <a:prstGeom prst="rect">
            <a:avLst/>
          </a:prstGeom>
        </p:spPr>
        <p:txBody>
          <a:bodyPr wrap="square">
            <a:spAutoFit/>
          </a:bodyPr>
          <a:lstStyle/>
          <a:p>
            <a:pPr marL="171450" lvl="0" indent="-171450">
              <a:buFont typeface="Arial" panose="020B0604020202020204" pitchFamily="34" charset="0"/>
              <a:buChar char="•"/>
            </a:pPr>
            <a:r>
              <a:rPr lang="en-US" altLang="zh-CN" sz="1200">
                <a:solidFill>
                  <a:prstClr val="black"/>
                </a:solidFill>
                <a:latin typeface="Times New Roman" panose="02020603050405020304" pitchFamily="18" charset="0"/>
                <a:cs typeface="Times New Roman" panose="02020603050405020304" pitchFamily="18" charset="0"/>
              </a:rPr>
              <a:t>In total</a:t>
            </a:r>
          </a:p>
        </p:txBody>
      </p:sp>
      <p:pic>
        <p:nvPicPr>
          <p:cNvPr id="8" name="图片 7">
            <a:extLst>
              <a:ext uri="{FF2B5EF4-FFF2-40B4-BE49-F238E27FC236}">
                <a16:creationId xmlns:a16="http://schemas.microsoft.com/office/drawing/2014/main" id="{486E0A0D-A49E-41D6-9CF8-B01411837348}"/>
              </a:ext>
            </a:extLst>
          </p:cNvPr>
          <p:cNvPicPr>
            <a:picLocks noChangeAspect="1"/>
          </p:cNvPicPr>
          <p:nvPr/>
        </p:nvPicPr>
        <p:blipFill>
          <a:blip r:embed="rId5"/>
          <a:stretch>
            <a:fillRect/>
          </a:stretch>
        </p:blipFill>
        <p:spPr>
          <a:xfrm>
            <a:off x="1868010" y="2525002"/>
            <a:ext cx="2128838" cy="435853"/>
          </a:xfrm>
          <a:prstGeom prst="rect">
            <a:avLst/>
          </a:prstGeom>
        </p:spPr>
      </p:pic>
    </p:spTree>
    <p:extLst>
      <p:ext uri="{BB962C8B-B14F-4D97-AF65-F5344CB8AC3E}">
        <p14:creationId xmlns:p14="http://schemas.microsoft.com/office/powerpoint/2010/main" val="84137041"/>
      </p:ext>
    </p:extLst>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7"/>
            <a:ext cx="567690" cy="244475"/>
          </a:xfrm>
          <a:prstGeom prst="rect">
            <a:avLst/>
          </a:prstGeom>
        </p:spPr>
        <p:txBody>
          <a:bodyPr vert="horz" wrap="square" lIns="0" tIns="17145" rIns="0" bIns="0" rtlCol="0">
            <a:spAutoFit/>
          </a:bodyPr>
          <a:lstStyle/>
          <a:p>
            <a:pPr marL="12700">
              <a:lnSpc>
                <a:spcPct val="100000"/>
              </a:lnSpc>
              <a:spcBef>
                <a:spcPts val="135"/>
              </a:spcBef>
            </a:pPr>
            <a:r>
              <a:rPr spc="-25" dirty="0"/>
              <a:t>Outline</a:t>
            </a:r>
          </a:p>
        </p:txBody>
      </p:sp>
      <p:sp>
        <p:nvSpPr>
          <p:cNvPr id="3" name="object 3"/>
          <p:cNvSpPr txBox="1"/>
          <p:nvPr/>
        </p:nvSpPr>
        <p:spPr>
          <a:xfrm>
            <a:off x="203301" y="899755"/>
            <a:ext cx="2760980" cy="1593770"/>
          </a:xfrm>
          <a:prstGeom prst="rect">
            <a:avLst/>
          </a:prstGeom>
        </p:spPr>
        <p:txBody>
          <a:bodyPr vert="horz" wrap="square" lIns="0" tIns="11430" rIns="0" bIns="0" rtlCol="0">
            <a:spAutoFit/>
          </a:bodyPr>
          <a:lstStyle/>
          <a:p>
            <a:pPr marL="12700">
              <a:lnSpc>
                <a:spcPct val="100000"/>
              </a:lnSpc>
              <a:spcBef>
                <a:spcPts val="90"/>
              </a:spcBef>
            </a:pPr>
            <a:r>
              <a:rPr sz="1100" spc="-15" dirty="0">
                <a:solidFill>
                  <a:schemeClr val="bg1">
                    <a:lumMod val="85000"/>
                  </a:schemeClr>
                </a:solidFill>
                <a:latin typeface="Arial"/>
                <a:cs typeface="Arial"/>
                <a:hlinkClick r:id="rId2" action="ppaction://hlinksldjump">
                  <a:extLst>
                    <a:ext uri="{A12FA001-AC4F-418D-AE19-62706E023703}">
                      <ahyp:hlinkClr xmlns:ahyp="http://schemas.microsoft.com/office/drawing/2018/hyperlinkcolor" val="tx"/>
                    </a:ext>
                  </a:extLst>
                </a:hlinkClick>
              </a:rPr>
              <a:t>Introduction </a:t>
            </a:r>
            <a:r>
              <a:rPr sz="1100" spc="-65">
                <a:solidFill>
                  <a:schemeClr val="bg1">
                    <a:lumMod val="85000"/>
                  </a:schemeClr>
                </a:solidFill>
                <a:latin typeface="Arial"/>
                <a:cs typeface="Arial"/>
                <a:hlinkClick r:id="rId2" action="ppaction://hlinksldjump">
                  <a:extLst>
                    <a:ext uri="{A12FA001-AC4F-418D-AE19-62706E023703}">
                      <ahyp:hlinkClr xmlns:ahyp="http://schemas.microsoft.com/office/drawing/2018/hyperlinkcolor" val="tx"/>
                    </a:ext>
                  </a:extLst>
                </a:hlinkClick>
              </a:rPr>
              <a:t>and</a:t>
            </a:r>
            <a:r>
              <a:rPr sz="1100" spc="120">
                <a:solidFill>
                  <a:schemeClr val="bg1">
                    <a:lumMod val="85000"/>
                  </a:schemeClr>
                </a:solidFill>
                <a:latin typeface="Arial"/>
                <a:cs typeface="Arial"/>
                <a:hlinkClick r:id="rId2" action="ppaction://hlinksldjump">
                  <a:extLst>
                    <a:ext uri="{A12FA001-AC4F-418D-AE19-62706E023703}">
                      <ahyp:hlinkClr xmlns:ahyp="http://schemas.microsoft.com/office/drawing/2018/hyperlinkcolor" val="tx"/>
                    </a:ext>
                  </a:extLst>
                </a:hlinkClick>
              </a:rPr>
              <a:t> </a:t>
            </a:r>
            <a:r>
              <a:rPr sz="1100" spc="-10">
                <a:solidFill>
                  <a:schemeClr val="bg1">
                    <a:lumMod val="85000"/>
                  </a:schemeClr>
                </a:solidFill>
                <a:latin typeface="Arial"/>
                <a:cs typeface="Arial"/>
                <a:hlinkClick r:id="rId2" action="ppaction://hlinksldjump">
                  <a:extLst>
                    <a:ext uri="{A12FA001-AC4F-418D-AE19-62706E023703}">
                      <ahyp:hlinkClr xmlns:ahyp="http://schemas.microsoft.com/office/drawing/2018/hyperlinkcolor" val="tx"/>
                    </a:ext>
                  </a:extLst>
                </a:hlinkClick>
              </a:rPr>
              <a:t>Motivation</a:t>
            </a:r>
            <a:endParaRPr lang="en-US" altLang="zh-CN" sz="1100" spc="-10">
              <a:solidFill>
                <a:schemeClr val="bg1">
                  <a:lumMod val="85000"/>
                </a:schemeClr>
              </a:solidFill>
              <a:latin typeface="Arial"/>
              <a:cs typeface="Arial"/>
            </a:endParaRPr>
          </a:p>
          <a:p>
            <a:pPr marL="12700">
              <a:lnSpc>
                <a:spcPct val="100000"/>
              </a:lnSpc>
              <a:spcBef>
                <a:spcPts val="90"/>
              </a:spcBef>
            </a:pPr>
            <a:endParaRPr lang="en-US" altLang="zh-CN" sz="1100" spc="-10">
              <a:solidFill>
                <a:schemeClr val="bg1">
                  <a:lumMod val="85000"/>
                </a:schemeClr>
              </a:solidFill>
              <a:latin typeface="Arial"/>
              <a:cs typeface="Arial"/>
            </a:endParaRPr>
          </a:p>
          <a:p>
            <a:pPr marL="12700" marR="5080">
              <a:lnSpc>
                <a:spcPct val="226600"/>
              </a:lnSpc>
            </a:pPr>
            <a:r>
              <a:rPr lang="en-US" sz="1100" spc="-35">
                <a:solidFill>
                  <a:schemeClr val="bg1">
                    <a:lumMod val="85000"/>
                  </a:schemeClr>
                </a:solidFill>
                <a:latin typeface="Arial"/>
                <a:cs typeface="Arial"/>
                <a:hlinkClick r:id="rId3" action="ppaction://hlinksldjump">
                  <a:extLst>
                    <a:ext uri="{A12FA001-AC4F-418D-AE19-62706E023703}">
                      <ahyp:hlinkClr xmlns:ahyp="http://schemas.microsoft.com/office/drawing/2018/hyperlinkcolor" val="tx"/>
                    </a:ext>
                  </a:extLst>
                </a:hlinkClick>
              </a:rPr>
              <a:t>U</a:t>
            </a:r>
            <a:r>
              <a:rPr lang="en-US" altLang="zh-CN" sz="1100" spc="-35">
                <a:solidFill>
                  <a:schemeClr val="bg1">
                    <a:lumMod val="85000"/>
                  </a:schemeClr>
                </a:solidFill>
                <a:latin typeface="Arial"/>
                <a:cs typeface="Arial"/>
                <a:hlinkClick r:id="rId3" action="ppaction://hlinksldjump">
                  <a:extLst>
                    <a:ext uri="{A12FA001-AC4F-418D-AE19-62706E023703}">
                      <ahyp:hlinkClr xmlns:ahyp="http://schemas.microsoft.com/office/drawing/2018/hyperlinkcolor" val="tx"/>
                    </a:ext>
                  </a:extLst>
                </a:hlinkClick>
              </a:rPr>
              <a:t>nsupervised Two-stage Framework</a:t>
            </a:r>
            <a:r>
              <a:rPr sz="1100" spc="-60">
                <a:solidFill>
                  <a:schemeClr val="bg1">
                    <a:lumMod val="85000"/>
                  </a:schemeClr>
                </a:solidFill>
                <a:latin typeface="Arial"/>
                <a:cs typeface="Arial"/>
                <a:hlinkClick r:id="rId3" action="ppaction://hlinksldjump">
                  <a:extLst>
                    <a:ext uri="{A12FA001-AC4F-418D-AE19-62706E023703}">
                      <ahyp:hlinkClr xmlns:ahyp="http://schemas.microsoft.com/office/drawing/2018/hyperlinkcolor" val="tx"/>
                    </a:ext>
                  </a:extLst>
                </a:hlinkClick>
              </a:rPr>
              <a:t> </a:t>
            </a:r>
            <a:r>
              <a:rPr sz="1100" spc="-60">
                <a:solidFill>
                  <a:schemeClr val="bg1">
                    <a:lumMod val="85000"/>
                  </a:schemeClr>
                </a:solidFill>
                <a:latin typeface="Arial"/>
                <a:cs typeface="Arial"/>
              </a:rPr>
              <a:t> </a:t>
            </a:r>
            <a:endParaRPr lang="en-US" altLang="zh-CN" sz="1100" spc="-60">
              <a:solidFill>
                <a:schemeClr val="bg1">
                  <a:lumMod val="85000"/>
                </a:schemeClr>
              </a:solidFill>
              <a:latin typeface="Arial"/>
              <a:cs typeface="Arial"/>
            </a:endParaRPr>
          </a:p>
          <a:p>
            <a:pPr marL="12700" marR="5080">
              <a:lnSpc>
                <a:spcPct val="226600"/>
              </a:lnSpc>
            </a:pPr>
            <a:endParaRPr lang="en-US" altLang="zh-CN" sz="200" spc="-60">
              <a:solidFill>
                <a:srgbClr val="3333B2"/>
              </a:solidFill>
              <a:latin typeface="Arial"/>
              <a:cs typeface="Arial"/>
              <a:hlinkClick r:id="rId4" action="ppaction://hlinksldjump">
                <a:extLst>
                  <a:ext uri="{A12FA001-AC4F-418D-AE19-62706E023703}">
                    <ahyp:hlinkClr xmlns:ahyp="http://schemas.microsoft.com/office/drawing/2018/hyperlinkcolor" val="tx"/>
                  </a:ext>
                </a:extLst>
              </a:hlinkClick>
            </a:endParaRPr>
          </a:p>
          <a:p>
            <a:pPr marL="12700" marR="5080">
              <a:lnSpc>
                <a:spcPct val="226600"/>
              </a:lnSpc>
            </a:pPr>
            <a:r>
              <a:rPr sz="1100" spc="-40">
                <a:solidFill>
                  <a:srgbClr val="3B3BFF"/>
                </a:solidFill>
                <a:latin typeface="Arial"/>
                <a:cs typeface="Arial"/>
                <a:hlinkClick r:id="rId4" action="ppaction://hlinksldjump">
                  <a:extLst>
                    <a:ext uri="{A12FA001-AC4F-418D-AE19-62706E023703}">
                      <ahyp:hlinkClr xmlns:ahyp="http://schemas.microsoft.com/office/drawing/2018/hyperlinkcolor" val="tx"/>
                    </a:ext>
                  </a:extLst>
                </a:hlinkClick>
              </a:rPr>
              <a:t>Experimental</a:t>
            </a:r>
            <a:r>
              <a:rPr sz="1100" spc="50">
                <a:solidFill>
                  <a:srgbClr val="3B3BFF"/>
                </a:solidFill>
                <a:latin typeface="Arial"/>
                <a:cs typeface="Arial"/>
                <a:hlinkClick r:id="rId4" action="ppaction://hlinksldjump">
                  <a:extLst>
                    <a:ext uri="{A12FA001-AC4F-418D-AE19-62706E023703}">
                      <ahyp:hlinkClr xmlns:ahyp="http://schemas.microsoft.com/office/drawing/2018/hyperlinkcolor" val="tx"/>
                    </a:ext>
                  </a:extLst>
                </a:hlinkClick>
              </a:rPr>
              <a:t> </a:t>
            </a:r>
            <a:r>
              <a:rPr sz="1100" spc="-65" dirty="0">
                <a:solidFill>
                  <a:srgbClr val="3B3BFF"/>
                </a:solidFill>
                <a:latin typeface="Arial"/>
                <a:cs typeface="Arial"/>
                <a:hlinkClick r:id="rId4" action="ppaction://hlinksldjump">
                  <a:extLst>
                    <a:ext uri="{A12FA001-AC4F-418D-AE19-62706E023703}">
                      <ahyp:hlinkClr xmlns:ahyp="http://schemas.microsoft.com/office/drawing/2018/hyperlinkcolor" val="tx"/>
                    </a:ext>
                  </a:extLst>
                </a:hlinkClick>
              </a:rPr>
              <a:t>Results</a:t>
            </a:r>
            <a:endParaRPr sz="1100">
              <a:solidFill>
                <a:srgbClr val="3B3BFF"/>
              </a:solidFill>
              <a:latin typeface="Arial"/>
              <a:cs typeface="Arial"/>
            </a:endParaRPr>
          </a:p>
          <a:p>
            <a:pPr>
              <a:lnSpc>
                <a:spcPct val="100000"/>
              </a:lnSpc>
            </a:pPr>
            <a:endParaRPr sz="1450">
              <a:solidFill>
                <a:schemeClr val="bg1">
                  <a:lumMod val="85000"/>
                </a:schemeClr>
              </a:solidFill>
              <a:latin typeface="Times New Roman"/>
              <a:cs typeface="Times New Roman"/>
            </a:endParaRPr>
          </a:p>
          <a:p>
            <a:pPr marL="12700">
              <a:lnSpc>
                <a:spcPct val="100000"/>
              </a:lnSpc>
              <a:spcBef>
                <a:spcPts val="5"/>
              </a:spcBef>
            </a:pPr>
            <a:r>
              <a:rPr sz="1100" spc="-60" dirty="0">
                <a:solidFill>
                  <a:schemeClr val="bg1">
                    <a:lumMod val="85000"/>
                  </a:schemeClr>
                </a:solidFill>
                <a:latin typeface="Arial"/>
                <a:cs typeface="Arial"/>
                <a:hlinkClick r:id="rId5" action="ppaction://hlinksldjump">
                  <a:extLst>
                    <a:ext uri="{A12FA001-AC4F-418D-AE19-62706E023703}">
                      <ahyp:hlinkClr xmlns:ahyp="http://schemas.microsoft.com/office/drawing/2018/hyperlinkcolor" val="tx"/>
                    </a:ext>
                  </a:extLst>
                </a:hlinkClick>
              </a:rPr>
              <a:t>Conclusion</a:t>
            </a:r>
            <a:endParaRPr sz="1100">
              <a:solidFill>
                <a:schemeClr val="bg1">
                  <a:lumMod val="85000"/>
                </a:schemeClr>
              </a:solidFill>
              <a:latin typeface="Arial"/>
              <a:cs typeface="Arial"/>
            </a:endParaRPr>
          </a:p>
        </p:txBody>
      </p:sp>
      <p:sp>
        <p:nvSpPr>
          <p:cNvPr id="11" name="object 18">
            <a:extLst>
              <a:ext uri="{FF2B5EF4-FFF2-40B4-BE49-F238E27FC236}">
                <a16:creationId xmlns:a16="http://schemas.microsoft.com/office/drawing/2014/main" id="{92CE4C64-3AF3-4D14-B248-95ABFDDABE37}"/>
              </a:ext>
            </a:extLst>
          </p:cNvPr>
          <p:cNvSpPr/>
          <p:nvPr/>
        </p:nvSpPr>
        <p:spPr>
          <a:xfrm>
            <a:off x="2806699" y="3135783"/>
            <a:ext cx="2953486" cy="10223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12" name="object 16">
            <a:extLst>
              <a:ext uri="{FF2B5EF4-FFF2-40B4-BE49-F238E27FC236}">
                <a16:creationId xmlns:a16="http://schemas.microsoft.com/office/drawing/2014/main" id="{A39E3D00-4EA9-492D-B4C5-BED502C70F28}"/>
              </a:ext>
            </a:extLst>
          </p:cNvPr>
          <p:cNvSpPr/>
          <p:nvPr/>
        </p:nvSpPr>
        <p:spPr>
          <a:xfrm>
            <a:off x="0" y="3137967"/>
            <a:ext cx="2882900" cy="100051"/>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13" name="object 19">
            <a:extLst>
              <a:ext uri="{FF2B5EF4-FFF2-40B4-BE49-F238E27FC236}">
                <a16:creationId xmlns:a16="http://schemas.microsoft.com/office/drawing/2014/main" id="{2782B9D4-68D7-4A61-979A-988269E2CBA6}"/>
              </a:ext>
            </a:extLst>
          </p:cNvPr>
          <p:cNvSpPr txBox="1">
            <a:spLocks noGrp="1"/>
          </p:cNvSpPr>
          <p:nvPr>
            <p:ph type="ftr" sz="quarter" idx="5"/>
          </p:nvPr>
        </p:nvSpPr>
        <p:spPr>
          <a:xfrm>
            <a:off x="3836755" y="3129014"/>
            <a:ext cx="1083449" cy="109004"/>
          </a:xfrm>
          <a:prstGeom prst="rect">
            <a:avLst/>
          </a:prstGeom>
        </p:spPr>
        <p:txBody>
          <a:bodyPr vert="horz" wrap="square" lIns="0" tIns="16510" rIns="0" bIns="0" rtlCol="0">
            <a:spAutoFit/>
          </a:bodyPr>
          <a:lstStyle/>
          <a:p>
            <a:pPr marL="12700">
              <a:lnSpc>
                <a:spcPct val="100000"/>
              </a:lnSpc>
              <a:spcBef>
                <a:spcPts val="130"/>
              </a:spcBef>
            </a:pPr>
            <a:r>
              <a:rPr lang="en-US" spc="-10"/>
              <a:t>Wednesday</a:t>
            </a:r>
            <a:r>
              <a:rPr spc="-10"/>
              <a:t> </a:t>
            </a:r>
            <a:r>
              <a:rPr lang="en-US" altLang="zh-CN" spc="-10"/>
              <a:t>8</a:t>
            </a:r>
            <a:r>
              <a:rPr sz="750" baseline="27777"/>
              <a:t>th </a:t>
            </a:r>
            <a:r>
              <a:rPr sz="600" spc="-10" dirty="0"/>
              <a:t>July</a:t>
            </a:r>
            <a:r>
              <a:rPr sz="600" spc="-10"/>
              <a:t>,</a:t>
            </a:r>
            <a:r>
              <a:rPr sz="600" spc="50"/>
              <a:t> </a:t>
            </a:r>
            <a:r>
              <a:rPr sz="600" spc="-20"/>
              <a:t>20</a:t>
            </a:r>
            <a:r>
              <a:rPr lang="en-US" altLang="zh-CN" sz="600" spc="-20"/>
              <a:t>20</a:t>
            </a:r>
            <a:endParaRPr sz="600"/>
          </a:p>
        </p:txBody>
      </p:sp>
      <p:sp>
        <p:nvSpPr>
          <p:cNvPr id="14" name="object 20">
            <a:extLst>
              <a:ext uri="{FF2B5EF4-FFF2-40B4-BE49-F238E27FC236}">
                <a16:creationId xmlns:a16="http://schemas.microsoft.com/office/drawing/2014/main" id="{3C963822-1A86-41E7-9F8F-8669F98DDA19}"/>
              </a:ext>
            </a:extLst>
          </p:cNvPr>
          <p:cNvSpPr txBox="1">
            <a:spLocks noGrp="1"/>
          </p:cNvSpPr>
          <p:nvPr>
            <p:ph type="dt" sz="half" idx="6"/>
          </p:nvPr>
        </p:nvSpPr>
        <p:spPr>
          <a:xfrm>
            <a:off x="981303" y="3142615"/>
            <a:ext cx="965200" cy="102235"/>
          </a:xfrm>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5" name="object 22">
            <a:extLst>
              <a:ext uri="{FF2B5EF4-FFF2-40B4-BE49-F238E27FC236}">
                <a16:creationId xmlns:a16="http://schemas.microsoft.com/office/drawing/2014/main" id="{EE0800AC-1FF3-4D5A-8991-DC2014E24E02}"/>
              </a:ext>
            </a:extLst>
          </p:cNvPr>
          <p:cNvSpPr txBox="1">
            <a:spLocks noGrp="1"/>
          </p:cNvSpPr>
          <p:nvPr>
            <p:ph type="sldNum" sz="quarter" idx="7"/>
          </p:nvPr>
        </p:nvSpPr>
        <p:spPr>
          <a:xfrm>
            <a:off x="5411656" y="3135783"/>
            <a:ext cx="294004" cy="89768"/>
          </a:xfrm>
          <a:prstGeom prst="rect">
            <a:avLst/>
          </a:prstGeom>
        </p:spPr>
        <p:txBody>
          <a:bodyPr vert="horz" wrap="square" lIns="0" tIns="0" rIns="0" bIns="0" rtlCol="0">
            <a:spAutoFit/>
          </a:bodyPr>
          <a:lstStyle/>
          <a:p>
            <a:pPr marL="25400">
              <a:lnSpc>
                <a:spcPts val="675"/>
              </a:lnSpc>
            </a:pPr>
            <a:fld id="{81D60167-4931-47E6-BA6A-407CBD079E47}" type="slidenum">
              <a:rPr spc="-20" dirty="0"/>
              <a:t>24</a:t>
            </a:fld>
            <a:r>
              <a:rPr spc="-20" dirty="0"/>
              <a:t> </a:t>
            </a:r>
            <a:r>
              <a:rPr spc="150"/>
              <a:t>/</a:t>
            </a:r>
            <a:r>
              <a:rPr spc="40"/>
              <a:t> </a:t>
            </a:r>
            <a:r>
              <a:rPr lang="en-US" altLang="zh-CN" spc="-20"/>
              <a:t>32</a:t>
            </a:r>
            <a:endParaRPr spc="-20" dirty="0"/>
          </a:p>
        </p:txBody>
      </p:sp>
    </p:spTree>
    <p:extLst>
      <p:ext uri="{BB962C8B-B14F-4D97-AF65-F5344CB8AC3E}">
        <p14:creationId xmlns:p14="http://schemas.microsoft.com/office/powerpoint/2010/main" val="750061355"/>
      </p:ext>
    </p:extLst>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8300" y="59877"/>
            <a:ext cx="1949500" cy="232756"/>
          </a:xfrm>
          <a:prstGeom prst="rect">
            <a:avLst/>
          </a:prstGeom>
        </p:spPr>
        <p:txBody>
          <a:bodyPr vert="horz" wrap="square" lIns="0" tIns="17145" rIns="0" bIns="0" rtlCol="0">
            <a:spAutoFit/>
          </a:bodyPr>
          <a:lstStyle/>
          <a:p>
            <a:pPr marL="12700">
              <a:lnSpc>
                <a:spcPct val="100000"/>
              </a:lnSpc>
              <a:spcBef>
                <a:spcPts val="135"/>
              </a:spcBef>
            </a:pPr>
            <a:r>
              <a:rPr lang="en-US" spc="-80"/>
              <a:t>Datasets</a:t>
            </a:r>
            <a:endParaRPr spc="-60" dirty="0"/>
          </a:p>
        </p:txBody>
      </p:sp>
      <p:sp>
        <p:nvSpPr>
          <p:cNvPr id="3" name="object 3"/>
          <p:cNvSpPr txBox="1"/>
          <p:nvPr/>
        </p:nvSpPr>
        <p:spPr>
          <a:xfrm>
            <a:off x="380180" y="555625"/>
            <a:ext cx="5325480" cy="1637628"/>
          </a:xfrm>
          <a:prstGeom prst="rect">
            <a:avLst/>
          </a:prstGeom>
        </p:spPr>
        <p:txBody>
          <a:bodyPr vert="horz" wrap="square" lIns="0" tIns="11430" rIns="0" bIns="0" rtlCol="0">
            <a:spAutoFit/>
          </a:bodyPr>
          <a:lstStyle/>
          <a:p>
            <a:pPr marL="144780" indent="-132080">
              <a:lnSpc>
                <a:spcPct val="100000"/>
              </a:lnSpc>
              <a:spcBef>
                <a:spcPts val="90"/>
              </a:spcBef>
              <a:buClr>
                <a:srgbClr val="3333B2"/>
              </a:buClr>
              <a:buSzPct val="90909"/>
              <a:buFont typeface="Arial"/>
              <a:buChar char="•"/>
              <a:tabLst>
                <a:tab pos="145415" algn="l"/>
              </a:tabLst>
            </a:pPr>
            <a:r>
              <a:rPr lang="en-US" sz="1100" b="1" spc="-50">
                <a:latin typeface="Times New Roman" panose="02020603050405020304" pitchFamily="18" charset="0"/>
                <a:cs typeface="Times New Roman" panose="02020603050405020304" pitchFamily="18" charset="0"/>
              </a:rPr>
              <a:t>Overnight</a:t>
            </a:r>
            <a:r>
              <a:rPr lang="en-US" sz="1100" spc="-50">
                <a:latin typeface="Times New Roman" panose="02020603050405020304" pitchFamily="18" charset="0"/>
                <a:cs typeface="Times New Roman" panose="02020603050405020304" pitchFamily="18" charset="0"/>
              </a:rPr>
              <a:t>:</a:t>
            </a:r>
            <a:r>
              <a:rPr lang="en-US" sz="1100" b="1" spc="-50">
                <a:latin typeface="Times New Roman" panose="02020603050405020304" pitchFamily="18" charset="0"/>
                <a:cs typeface="Times New Roman" panose="02020603050405020304" pitchFamily="18" charset="0"/>
              </a:rPr>
              <a:t> </a:t>
            </a:r>
            <a:r>
              <a:rPr lang="en-US" sz="1100" spc="-50">
                <a:latin typeface="Times New Roman" panose="02020603050405020304" pitchFamily="18" charset="0"/>
                <a:cs typeface="Times New Roman" panose="02020603050405020304" pitchFamily="18" charset="0"/>
              </a:rPr>
              <a:t>contains eight sub-domains, collected in </a:t>
            </a:r>
            <a:r>
              <a:rPr lang="en-US" sz="1100" b="1" spc="-50">
                <a:latin typeface="Times New Roman" panose="02020603050405020304" pitchFamily="18" charset="0"/>
                <a:cs typeface="Times New Roman" panose="02020603050405020304" pitchFamily="18" charset="0"/>
              </a:rPr>
              <a:t>paraphase</a:t>
            </a:r>
            <a:r>
              <a:rPr lang="en-US" sz="1100" spc="-50">
                <a:latin typeface="Times New Roman" panose="02020603050405020304" pitchFamily="18" charset="0"/>
                <a:cs typeface="Times New Roman" panose="02020603050405020304" pitchFamily="18" charset="0"/>
              </a:rPr>
              <a:t> mode (Wang et al., 2015)</a:t>
            </a:r>
          </a:p>
          <a:p>
            <a:pPr marL="144780" indent="-132080">
              <a:lnSpc>
                <a:spcPct val="100000"/>
              </a:lnSpc>
              <a:spcBef>
                <a:spcPts val="90"/>
              </a:spcBef>
              <a:buClr>
                <a:srgbClr val="3333B2"/>
              </a:buClr>
              <a:buSzPct val="90909"/>
              <a:buFont typeface="Arial"/>
              <a:buChar char="•"/>
              <a:tabLst>
                <a:tab pos="145415" algn="l"/>
              </a:tabLst>
            </a:pPr>
            <a:endParaRPr lang="en-US" altLang="zh-CN" sz="1100" spc="-50">
              <a:latin typeface="Times New Roman" panose="02020603050405020304" pitchFamily="18" charset="0"/>
              <a:cs typeface="Times New Roman" panose="02020603050405020304" pitchFamily="18" charset="0"/>
            </a:endParaRPr>
          </a:p>
          <a:p>
            <a:pPr marL="144780" indent="-132080">
              <a:lnSpc>
                <a:spcPct val="100000"/>
              </a:lnSpc>
              <a:spcBef>
                <a:spcPts val="90"/>
              </a:spcBef>
              <a:buClr>
                <a:srgbClr val="3333B2"/>
              </a:buClr>
              <a:buSzPct val="90909"/>
              <a:buFont typeface="Arial"/>
              <a:buChar char="•"/>
              <a:tabLst>
                <a:tab pos="145415" algn="l"/>
              </a:tabLst>
            </a:pPr>
            <a:r>
              <a:rPr lang="en-US" sz="1100" b="1" spc="-50">
                <a:latin typeface="Times New Roman" panose="02020603050405020304" pitchFamily="18" charset="0"/>
                <a:cs typeface="Times New Roman" panose="02020603050405020304" pitchFamily="18" charset="0"/>
              </a:rPr>
              <a:t>GeoGranno</a:t>
            </a:r>
            <a:r>
              <a:rPr lang="en-US" sz="1100" spc="-50">
                <a:latin typeface="Times New Roman" panose="02020603050405020304" pitchFamily="18" charset="0"/>
                <a:cs typeface="Times New Roman" panose="02020603050405020304" pitchFamily="18" charset="0"/>
              </a:rPr>
              <a:t>: questions about U.S. geography</a:t>
            </a:r>
            <a:r>
              <a:rPr lang="en-US" sz="1100" b="1" spc="-50">
                <a:latin typeface="Times New Roman" panose="02020603050405020304" pitchFamily="18" charset="0"/>
                <a:cs typeface="Times New Roman" panose="02020603050405020304" pitchFamily="18" charset="0"/>
              </a:rPr>
              <a:t>, </a:t>
            </a:r>
            <a:r>
              <a:rPr lang="en-US" sz="1100" spc="-50">
                <a:latin typeface="Times New Roman" panose="02020603050405020304" pitchFamily="18" charset="0"/>
                <a:cs typeface="Times New Roman" panose="02020603050405020304" pitchFamily="18" charset="0"/>
              </a:rPr>
              <a:t>collected in </a:t>
            </a:r>
            <a:r>
              <a:rPr lang="en-US" sz="1100" b="1" spc="-50">
                <a:latin typeface="Times New Roman" panose="02020603050405020304" pitchFamily="18" charset="0"/>
                <a:cs typeface="Times New Roman" panose="02020603050405020304" pitchFamily="18" charset="0"/>
              </a:rPr>
              <a:t>detection</a:t>
            </a:r>
            <a:r>
              <a:rPr lang="en-US" sz="1100" spc="-50">
                <a:latin typeface="Times New Roman" panose="02020603050405020304" pitchFamily="18" charset="0"/>
                <a:cs typeface="Times New Roman" panose="02020603050405020304" pitchFamily="18" charset="0"/>
              </a:rPr>
              <a:t> mode (Herzig and Berant, 2019)</a:t>
            </a:r>
          </a:p>
          <a:p>
            <a:pPr marL="144780" indent="-132080">
              <a:lnSpc>
                <a:spcPct val="100000"/>
              </a:lnSpc>
              <a:spcBef>
                <a:spcPts val="90"/>
              </a:spcBef>
              <a:buClr>
                <a:srgbClr val="3333B2"/>
              </a:buClr>
              <a:buSzPct val="90909"/>
              <a:buFont typeface="Arial"/>
              <a:buChar char="•"/>
              <a:tabLst>
                <a:tab pos="145415" algn="l"/>
              </a:tabLst>
            </a:pPr>
            <a:endParaRPr lang="en-US" altLang="zh-CN" sz="1100" spc="-50">
              <a:latin typeface="Times New Roman" panose="02020603050405020304" pitchFamily="18" charset="0"/>
              <a:cs typeface="Times New Roman" panose="02020603050405020304" pitchFamily="18" charset="0"/>
            </a:endParaRPr>
          </a:p>
          <a:p>
            <a:pPr marL="144780" indent="-132080">
              <a:lnSpc>
                <a:spcPct val="100000"/>
              </a:lnSpc>
              <a:spcBef>
                <a:spcPts val="90"/>
              </a:spcBef>
              <a:buClr>
                <a:srgbClr val="3333B2"/>
              </a:buClr>
              <a:buSzPct val="90909"/>
              <a:buFont typeface="Arial"/>
              <a:buChar char="•"/>
              <a:tabLst>
                <a:tab pos="145415" algn="l"/>
              </a:tabLst>
            </a:pPr>
            <a:r>
              <a:rPr lang="en-US" sz="1100" spc="-50">
                <a:latin typeface="Times New Roman" panose="02020603050405020304" pitchFamily="18" charset="0"/>
                <a:cs typeface="Times New Roman" panose="02020603050405020304" pitchFamily="18" charset="0"/>
              </a:rPr>
              <a:t>All canonical utterances are generated with tool </a:t>
            </a:r>
            <a:r>
              <a:rPr lang="en-US" sz="1100" i="1" spc="-50">
                <a:latin typeface="Times New Roman" panose="02020603050405020304" pitchFamily="18" charset="0"/>
                <a:cs typeface="Times New Roman" panose="02020603050405020304" pitchFamily="18" charset="0"/>
              </a:rPr>
              <a:t>Sempre</a:t>
            </a:r>
            <a:r>
              <a:rPr lang="en-US" sz="1100" spc="-50">
                <a:latin typeface="Times New Roman" panose="02020603050405020304" pitchFamily="18" charset="0"/>
                <a:cs typeface="Times New Roman" panose="02020603050405020304" pitchFamily="18" charset="0"/>
              </a:rPr>
              <a:t>, the same as in original papers</a:t>
            </a:r>
          </a:p>
          <a:p>
            <a:pPr marL="144780" indent="-132080">
              <a:lnSpc>
                <a:spcPct val="100000"/>
              </a:lnSpc>
              <a:spcBef>
                <a:spcPts val="90"/>
              </a:spcBef>
              <a:buClr>
                <a:srgbClr val="3333B2"/>
              </a:buClr>
              <a:buSzPct val="90909"/>
              <a:buFont typeface="Arial"/>
              <a:buChar char="•"/>
              <a:tabLst>
                <a:tab pos="145415" algn="l"/>
              </a:tabLst>
            </a:pPr>
            <a:endParaRPr lang="en-US" sz="1100" spc="-50">
              <a:latin typeface="Times New Roman" panose="02020603050405020304" pitchFamily="18" charset="0"/>
              <a:cs typeface="Times New Roman" panose="02020603050405020304" pitchFamily="18" charset="0"/>
            </a:endParaRPr>
          </a:p>
          <a:p>
            <a:pPr marL="144780" indent="-132080">
              <a:lnSpc>
                <a:spcPct val="100000"/>
              </a:lnSpc>
              <a:spcBef>
                <a:spcPts val="90"/>
              </a:spcBef>
              <a:buClr>
                <a:srgbClr val="3333B2"/>
              </a:buClr>
              <a:buSzPct val="90909"/>
              <a:buFont typeface="Arial"/>
              <a:buChar char="•"/>
              <a:tabLst>
                <a:tab pos="145415" algn="l"/>
              </a:tabLst>
            </a:pPr>
            <a:r>
              <a:rPr lang="en-US" sz="1100" spc="-50">
                <a:latin typeface="Times New Roman" panose="02020603050405020304" pitchFamily="18" charset="0"/>
                <a:cs typeface="Times New Roman" panose="02020603050405020304" pitchFamily="18" charset="0"/>
              </a:rPr>
              <a:t>Backbone models are traditional Seq2Seq model with attention mechanism (Luong, et al., 2015)</a:t>
            </a:r>
          </a:p>
          <a:p>
            <a:pPr marL="144780" indent="-132080">
              <a:lnSpc>
                <a:spcPct val="100000"/>
              </a:lnSpc>
              <a:spcBef>
                <a:spcPts val="90"/>
              </a:spcBef>
              <a:buClr>
                <a:srgbClr val="3333B2"/>
              </a:buClr>
              <a:buSzPct val="90909"/>
              <a:buFont typeface="Arial"/>
              <a:buChar char="•"/>
              <a:tabLst>
                <a:tab pos="145415" algn="l"/>
              </a:tabLst>
            </a:pPr>
            <a:endParaRPr lang="en-US" altLang="zh-CN" sz="1100" spc="-50">
              <a:latin typeface="Times New Roman" panose="02020603050405020304" pitchFamily="18" charset="0"/>
              <a:cs typeface="Times New Roman" panose="02020603050405020304" pitchFamily="18" charset="0"/>
            </a:endParaRPr>
          </a:p>
          <a:p>
            <a:pPr marL="144780" indent="-132080">
              <a:lnSpc>
                <a:spcPct val="100000"/>
              </a:lnSpc>
              <a:spcBef>
                <a:spcPts val="90"/>
              </a:spcBef>
              <a:buClr>
                <a:srgbClr val="3333B2"/>
              </a:buClr>
              <a:buSzPct val="90909"/>
              <a:buFont typeface="Arial"/>
              <a:buChar char="•"/>
              <a:tabLst>
                <a:tab pos="145415" algn="l"/>
              </a:tabLst>
            </a:pPr>
            <a:r>
              <a:rPr lang="en-US" sz="1100" spc="-50">
                <a:latin typeface="Times New Roman" panose="02020603050405020304" pitchFamily="18" charset="0"/>
                <a:cs typeface="Times New Roman" panose="02020603050405020304" pitchFamily="18" charset="0"/>
              </a:rPr>
              <a:t>We report denotation level accuracy on test set</a:t>
            </a:r>
            <a:endParaRPr sz="1100">
              <a:latin typeface="Times New Roman" panose="02020603050405020304" pitchFamily="18" charset="0"/>
              <a:cs typeface="Times New Roman" panose="02020603050405020304" pitchFamily="18" charset="0"/>
            </a:endParaRPr>
          </a:p>
        </p:txBody>
      </p:sp>
      <p:sp>
        <p:nvSpPr>
          <p:cNvPr id="13" name="object 18">
            <a:extLst>
              <a:ext uri="{FF2B5EF4-FFF2-40B4-BE49-F238E27FC236}">
                <a16:creationId xmlns:a16="http://schemas.microsoft.com/office/drawing/2014/main" id="{65618D16-4FFD-49CF-B65C-FA0B68588C7A}"/>
              </a:ext>
            </a:extLst>
          </p:cNvPr>
          <p:cNvSpPr/>
          <p:nvPr/>
        </p:nvSpPr>
        <p:spPr>
          <a:xfrm>
            <a:off x="2806699" y="3135783"/>
            <a:ext cx="2953486" cy="10223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14" name="object 16">
            <a:extLst>
              <a:ext uri="{FF2B5EF4-FFF2-40B4-BE49-F238E27FC236}">
                <a16:creationId xmlns:a16="http://schemas.microsoft.com/office/drawing/2014/main" id="{4780907B-4114-4347-94AB-A482CB36E59D}"/>
              </a:ext>
            </a:extLst>
          </p:cNvPr>
          <p:cNvSpPr/>
          <p:nvPr/>
        </p:nvSpPr>
        <p:spPr>
          <a:xfrm>
            <a:off x="0" y="3137967"/>
            <a:ext cx="2882900" cy="100051"/>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15" name="object 19">
            <a:extLst>
              <a:ext uri="{FF2B5EF4-FFF2-40B4-BE49-F238E27FC236}">
                <a16:creationId xmlns:a16="http://schemas.microsoft.com/office/drawing/2014/main" id="{F209F904-DDCB-4771-8B2B-30385910C986}"/>
              </a:ext>
            </a:extLst>
          </p:cNvPr>
          <p:cNvSpPr txBox="1">
            <a:spLocks noGrp="1"/>
          </p:cNvSpPr>
          <p:nvPr>
            <p:ph type="ftr" sz="quarter" idx="5"/>
          </p:nvPr>
        </p:nvSpPr>
        <p:spPr>
          <a:xfrm>
            <a:off x="3836755" y="3129014"/>
            <a:ext cx="1083449" cy="109004"/>
          </a:xfrm>
          <a:prstGeom prst="rect">
            <a:avLst/>
          </a:prstGeom>
        </p:spPr>
        <p:txBody>
          <a:bodyPr vert="horz" wrap="square" lIns="0" tIns="16510" rIns="0" bIns="0" rtlCol="0">
            <a:spAutoFit/>
          </a:bodyPr>
          <a:lstStyle/>
          <a:p>
            <a:pPr marL="12700">
              <a:lnSpc>
                <a:spcPct val="100000"/>
              </a:lnSpc>
              <a:spcBef>
                <a:spcPts val="130"/>
              </a:spcBef>
            </a:pPr>
            <a:r>
              <a:rPr lang="en-US" spc="-10"/>
              <a:t>Wednesday</a:t>
            </a:r>
            <a:r>
              <a:rPr spc="-10"/>
              <a:t> </a:t>
            </a:r>
            <a:r>
              <a:rPr lang="en-US" altLang="zh-CN" spc="-10"/>
              <a:t>8</a:t>
            </a:r>
            <a:r>
              <a:rPr sz="750" baseline="27777"/>
              <a:t>th </a:t>
            </a:r>
            <a:r>
              <a:rPr sz="600" spc="-10" dirty="0"/>
              <a:t>July</a:t>
            </a:r>
            <a:r>
              <a:rPr sz="600" spc="-10"/>
              <a:t>,</a:t>
            </a:r>
            <a:r>
              <a:rPr sz="600" spc="50"/>
              <a:t> </a:t>
            </a:r>
            <a:r>
              <a:rPr sz="600" spc="-20"/>
              <a:t>20</a:t>
            </a:r>
            <a:r>
              <a:rPr lang="en-US" altLang="zh-CN" sz="600" spc="-20"/>
              <a:t>20</a:t>
            </a:r>
            <a:endParaRPr sz="600"/>
          </a:p>
        </p:txBody>
      </p:sp>
      <p:sp>
        <p:nvSpPr>
          <p:cNvPr id="16" name="object 20">
            <a:extLst>
              <a:ext uri="{FF2B5EF4-FFF2-40B4-BE49-F238E27FC236}">
                <a16:creationId xmlns:a16="http://schemas.microsoft.com/office/drawing/2014/main" id="{FCF50AF9-D69A-4B80-B181-B11AB45BADF7}"/>
              </a:ext>
            </a:extLst>
          </p:cNvPr>
          <p:cNvSpPr txBox="1">
            <a:spLocks noGrp="1"/>
          </p:cNvSpPr>
          <p:nvPr>
            <p:ph type="dt" sz="half" idx="6"/>
          </p:nvPr>
        </p:nvSpPr>
        <p:spPr>
          <a:xfrm>
            <a:off x="981303" y="3142615"/>
            <a:ext cx="965200" cy="102235"/>
          </a:xfrm>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7" name="object 22">
            <a:extLst>
              <a:ext uri="{FF2B5EF4-FFF2-40B4-BE49-F238E27FC236}">
                <a16:creationId xmlns:a16="http://schemas.microsoft.com/office/drawing/2014/main" id="{F2ABA42E-7323-4143-8147-DB00CE36CE27}"/>
              </a:ext>
            </a:extLst>
          </p:cNvPr>
          <p:cNvSpPr txBox="1">
            <a:spLocks noGrp="1"/>
          </p:cNvSpPr>
          <p:nvPr>
            <p:ph type="sldNum" sz="quarter" idx="7"/>
          </p:nvPr>
        </p:nvSpPr>
        <p:spPr>
          <a:xfrm>
            <a:off x="5411656" y="3135783"/>
            <a:ext cx="294004" cy="89768"/>
          </a:xfrm>
          <a:prstGeom prst="rect">
            <a:avLst/>
          </a:prstGeom>
        </p:spPr>
        <p:txBody>
          <a:bodyPr vert="horz" wrap="square" lIns="0" tIns="0" rIns="0" bIns="0" rtlCol="0">
            <a:spAutoFit/>
          </a:bodyPr>
          <a:lstStyle/>
          <a:p>
            <a:pPr marL="25400">
              <a:lnSpc>
                <a:spcPts val="675"/>
              </a:lnSpc>
            </a:pPr>
            <a:fld id="{81D60167-4931-47E6-BA6A-407CBD079E47}" type="slidenum">
              <a:rPr spc="-20" dirty="0"/>
              <a:t>25</a:t>
            </a:fld>
            <a:r>
              <a:rPr spc="-20" dirty="0"/>
              <a:t> </a:t>
            </a:r>
            <a:r>
              <a:rPr spc="150"/>
              <a:t>/</a:t>
            </a:r>
            <a:r>
              <a:rPr spc="40"/>
              <a:t> </a:t>
            </a:r>
            <a:r>
              <a:rPr lang="en-US" altLang="zh-CN" spc="-20"/>
              <a:t>32</a:t>
            </a:r>
            <a:endParaRPr spc="-20" dirty="0"/>
          </a:p>
        </p:txBody>
      </p:sp>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760085" cy="350520"/>
          </a:xfrm>
          <a:custGeom>
            <a:avLst/>
            <a:gdLst/>
            <a:ahLst/>
            <a:cxnLst/>
            <a:rect l="l" t="t" r="r" b="b"/>
            <a:pathLst>
              <a:path w="5760085" h="350520">
                <a:moveTo>
                  <a:pt x="0" y="350126"/>
                </a:moveTo>
                <a:lnTo>
                  <a:pt x="5759996" y="350126"/>
                </a:lnTo>
                <a:lnTo>
                  <a:pt x="5759996"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7"/>
            <a:ext cx="4464000" cy="232756"/>
          </a:xfrm>
          <a:prstGeom prst="rect">
            <a:avLst/>
          </a:prstGeom>
        </p:spPr>
        <p:txBody>
          <a:bodyPr vert="horz" wrap="square" lIns="0" tIns="17145" rIns="0" bIns="0" rtlCol="0">
            <a:spAutoFit/>
          </a:bodyPr>
          <a:lstStyle/>
          <a:p>
            <a:pPr marL="12700">
              <a:lnSpc>
                <a:spcPct val="100000"/>
              </a:lnSpc>
              <a:spcBef>
                <a:spcPts val="135"/>
              </a:spcBef>
            </a:pPr>
            <a:r>
              <a:rPr sz="1400" spc="-65" dirty="0">
                <a:solidFill>
                  <a:srgbClr val="FFFFFF"/>
                </a:solidFill>
                <a:latin typeface="Arial"/>
                <a:cs typeface="Arial"/>
              </a:rPr>
              <a:t>Results</a:t>
            </a:r>
            <a:r>
              <a:rPr sz="1400" spc="-65">
                <a:solidFill>
                  <a:srgbClr val="FFFFFF"/>
                </a:solidFill>
                <a:latin typeface="Arial"/>
                <a:cs typeface="Arial"/>
              </a:rPr>
              <a:t>:</a:t>
            </a:r>
            <a:r>
              <a:rPr sz="1400" spc="170">
                <a:solidFill>
                  <a:srgbClr val="FFFFFF"/>
                </a:solidFill>
                <a:latin typeface="Arial"/>
                <a:cs typeface="Arial"/>
              </a:rPr>
              <a:t> </a:t>
            </a:r>
            <a:r>
              <a:rPr lang="en-US" sz="1400" spc="-50">
                <a:solidFill>
                  <a:srgbClr val="FFFFFF"/>
                </a:solidFill>
                <a:latin typeface="Arial"/>
                <a:cs typeface="Arial"/>
              </a:rPr>
              <a:t>supervised settings</a:t>
            </a:r>
            <a:endParaRPr sz="1400">
              <a:latin typeface="Arial"/>
              <a:cs typeface="Arial"/>
            </a:endParaRPr>
          </a:p>
        </p:txBody>
      </p:sp>
      <p:sp>
        <p:nvSpPr>
          <p:cNvPr id="12" name="object 18">
            <a:extLst>
              <a:ext uri="{FF2B5EF4-FFF2-40B4-BE49-F238E27FC236}">
                <a16:creationId xmlns:a16="http://schemas.microsoft.com/office/drawing/2014/main" id="{066656A7-084D-4317-AE26-5A96CF62BB14}"/>
              </a:ext>
            </a:extLst>
          </p:cNvPr>
          <p:cNvSpPr/>
          <p:nvPr/>
        </p:nvSpPr>
        <p:spPr>
          <a:xfrm>
            <a:off x="2806699" y="3135783"/>
            <a:ext cx="2953486" cy="10223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13" name="object 16">
            <a:extLst>
              <a:ext uri="{FF2B5EF4-FFF2-40B4-BE49-F238E27FC236}">
                <a16:creationId xmlns:a16="http://schemas.microsoft.com/office/drawing/2014/main" id="{4ACF9564-B79F-4B3A-9DD8-6EEE47603B1E}"/>
              </a:ext>
            </a:extLst>
          </p:cNvPr>
          <p:cNvSpPr/>
          <p:nvPr/>
        </p:nvSpPr>
        <p:spPr>
          <a:xfrm>
            <a:off x="0" y="3137967"/>
            <a:ext cx="2882900" cy="100051"/>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14" name="object 19">
            <a:extLst>
              <a:ext uri="{FF2B5EF4-FFF2-40B4-BE49-F238E27FC236}">
                <a16:creationId xmlns:a16="http://schemas.microsoft.com/office/drawing/2014/main" id="{260035E4-5DF6-4583-B6E4-AA4721F98797}"/>
              </a:ext>
            </a:extLst>
          </p:cNvPr>
          <p:cNvSpPr txBox="1">
            <a:spLocks noGrp="1"/>
          </p:cNvSpPr>
          <p:nvPr>
            <p:ph type="ftr" sz="quarter" idx="5"/>
          </p:nvPr>
        </p:nvSpPr>
        <p:spPr>
          <a:xfrm>
            <a:off x="3836755" y="3129014"/>
            <a:ext cx="1083449" cy="109004"/>
          </a:xfrm>
          <a:prstGeom prst="rect">
            <a:avLst/>
          </a:prstGeom>
        </p:spPr>
        <p:txBody>
          <a:bodyPr vert="horz" wrap="square" lIns="0" tIns="16510" rIns="0" bIns="0" rtlCol="0">
            <a:spAutoFit/>
          </a:bodyPr>
          <a:lstStyle/>
          <a:p>
            <a:pPr marL="12700">
              <a:lnSpc>
                <a:spcPct val="100000"/>
              </a:lnSpc>
              <a:spcBef>
                <a:spcPts val="130"/>
              </a:spcBef>
            </a:pPr>
            <a:r>
              <a:rPr lang="en-US" spc="-10"/>
              <a:t>Wednesday</a:t>
            </a:r>
            <a:r>
              <a:rPr spc="-10"/>
              <a:t> </a:t>
            </a:r>
            <a:r>
              <a:rPr lang="en-US" altLang="zh-CN" spc="-10"/>
              <a:t>8</a:t>
            </a:r>
            <a:r>
              <a:rPr sz="750" baseline="27777"/>
              <a:t>th </a:t>
            </a:r>
            <a:r>
              <a:rPr sz="600" spc="-10" dirty="0"/>
              <a:t>July</a:t>
            </a:r>
            <a:r>
              <a:rPr sz="600" spc="-10"/>
              <a:t>,</a:t>
            </a:r>
            <a:r>
              <a:rPr sz="600" spc="50"/>
              <a:t> </a:t>
            </a:r>
            <a:r>
              <a:rPr sz="600" spc="-20"/>
              <a:t>20</a:t>
            </a:r>
            <a:r>
              <a:rPr lang="en-US" altLang="zh-CN" sz="600" spc="-20"/>
              <a:t>20</a:t>
            </a:r>
            <a:endParaRPr sz="600"/>
          </a:p>
        </p:txBody>
      </p:sp>
      <p:sp>
        <p:nvSpPr>
          <p:cNvPr id="15" name="object 20">
            <a:extLst>
              <a:ext uri="{FF2B5EF4-FFF2-40B4-BE49-F238E27FC236}">
                <a16:creationId xmlns:a16="http://schemas.microsoft.com/office/drawing/2014/main" id="{9A32D4D1-D8F4-4B49-9823-896596BFB43B}"/>
              </a:ext>
            </a:extLst>
          </p:cNvPr>
          <p:cNvSpPr txBox="1">
            <a:spLocks noGrp="1"/>
          </p:cNvSpPr>
          <p:nvPr>
            <p:ph type="dt" sz="half" idx="6"/>
          </p:nvPr>
        </p:nvSpPr>
        <p:spPr>
          <a:xfrm>
            <a:off x="981303" y="3142615"/>
            <a:ext cx="965200" cy="102235"/>
          </a:xfrm>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6" name="object 22">
            <a:extLst>
              <a:ext uri="{FF2B5EF4-FFF2-40B4-BE49-F238E27FC236}">
                <a16:creationId xmlns:a16="http://schemas.microsoft.com/office/drawing/2014/main" id="{AC13E32D-5C49-4DF7-9103-04B25E2957A2}"/>
              </a:ext>
            </a:extLst>
          </p:cNvPr>
          <p:cNvSpPr txBox="1">
            <a:spLocks noGrp="1"/>
          </p:cNvSpPr>
          <p:nvPr>
            <p:ph type="sldNum" sz="quarter" idx="7"/>
          </p:nvPr>
        </p:nvSpPr>
        <p:spPr>
          <a:xfrm>
            <a:off x="5411656" y="3135783"/>
            <a:ext cx="294004" cy="89768"/>
          </a:xfrm>
          <a:prstGeom prst="rect">
            <a:avLst/>
          </a:prstGeom>
        </p:spPr>
        <p:txBody>
          <a:bodyPr vert="horz" wrap="square" lIns="0" tIns="0" rIns="0" bIns="0" rtlCol="0">
            <a:spAutoFit/>
          </a:bodyPr>
          <a:lstStyle/>
          <a:p>
            <a:pPr marL="25400">
              <a:lnSpc>
                <a:spcPts val="675"/>
              </a:lnSpc>
            </a:pPr>
            <a:fld id="{81D60167-4931-47E6-BA6A-407CBD079E47}" type="slidenum">
              <a:rPr spc="-20" dirty="0"/>
              <a:t>26</a:t>
            </a:fld>
            <a:r>
              <a:rPr spc="-20" dirty="0"/>
              <a:t> </a:t>
            </a:r>
            <a:r>
              <a:rPr spc="150"/>
              <a:t>/</a:t>
            </a:r>
            <a:r>
              <a:rPr spc="40"/>
              <a:t> </a:t>
            </a:r>
            <a:r>
              <a:rPr lang="en-US" altLang="zh-CN" spc="-20"/>
              <a:t>32</a:t>
            </a:r>
            <a:endParaRPr spc="-20" dirty="0"/>
          </a:p>
        </p:txBody>
      </p:sp>
      <p:pic>
        <p:nvPicPr>
          <p:cNvPr id="8" name="图片 7">
            <a:extLst>
              <a:ext uri="{FF2B5EF4-FFF2-40B4-BE49-F238E27FC236}">
                <a16:creationId xmlns:a16="http://schemas.microsoft.com/office/drawing/2014/main" id="{4F36CB9D-F9A2-436B-855B-AE75D98461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00" y="909364"/>
            <a:ext cx="2757801" cy="1665391"/>
          </a:xfrm>
          <a:prstGeom prst="rect">
            <a:avLst/>
          </a:prstGeom>
        </p:spPr>
      </p:pic>
      <p:pic>
        <p:nvPicPr>
          <p:cNvPr id="10" name="图片 9">
            <a:extLst>
              <a:ext uri="{FF2B5EF4-FFF2-40B4-BE49-F238E27FC236}">
                <a16:creationId xmlns:a16="http://schemas.microsoft.com/office/drawing/2014/main" id="{BBC89BC5-3881-4944-BA37-201033787A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45843" y="936625"/>
            <a:ext cx="2740198" cy="1563408"/>
          </a:xfrm>
          <a:prstGeom prst="rect">
            <a:avLst/>
          </a:prstGeom>
        </p:spPr>
      </p:pic>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760085" cy="350520"/>
          </a:xfrm>
          <a:custGeom>
            <a:avLst/>
            <a:gdLst/>
            <a:ahLst/>
            <a:cxnLst/>
            <a:rect l="l" t="t" r="r" b="b"/>
            <a:pathLst>
              <a:path w="5760085" h="350520">
                <a:moveTo>
                  <a:pt x="0" y="350126"/>
                </a:moveTo>
                <a:lnTo>
                  <a:pt x="5759996" y="350126"/>
                </a:lnTo>
                <a:lnTo>
                  <a:pt x="5759996"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6"/>
            <a:ext cx="4006800" cy="232756"/>
          </a:xfrm>
          <a:prstGeom prst="rect">
            <a:avLst/>
          </a:prstGeom>
        </p:spPr>
        <p:txBody>
          <a:bodyPr vert="horz" wrap="square" lIns="0" tIns="17145" rIns="0" bIns="0" rtlCol="0">
            <a:spAutoFit/>
          </a:bodyPr>
          <a:lstStyle/>
          <a:p>
            <a:pPr marL="12700">
              <a:lnSpc>
                <a:spcPct val="100000"/>
              </a:lnSpc>
              <a:spcBef>
                <a:spcPts val="135"/>
              </a:spcBef>
            </a:pPr>
            <a:r>
              <a:rPr sz="1400" spc="-65" dirty="0">
                <a:solidFill>
                  <a:srgbClr val="FFFFFF"/>
                </a:solidFill>
                <a:latin typeface="Arial" panose="020B0604020202020204" pitchFamily="34" charset="0"/>
                <a:cs typeface="Arial" panose="020B0604020202020204" pitchFamily="34" charset="0"/>
              </a:rPr>
              <a:t>Results</a:t>
            </a:r>
            <a:r>
              <a:rPr sz="1400" spc="-65">
                <a:solidFill>
                  <a:srgbClr val="FFFFFF"/>
                </a:solidFill>
                <a:latin typeface="Arial" panose="020B0604020202020204" pitchFamily="34" charset="0"/>
                <a:cs typeface="Arial" panose="020B0604020202020204" pitchFamily="34" charset="0"/>
              </a:rPr>
              <a:t>:</a:t>
            </a:r>
            <a:r>
              <a:rPr sz="1400" spc="170">
                <a:solidFill>
                  <a:srgbClr val="FFFFFF"/>
                </a:solidFill>
                <a:latin typeface="Arial" panose="020B0604020202020204" pitchFamily="34" charset="0"/>
                <a:cs typeface="Arial" panose="020B0604020202020204" pitchFamily="34" charset="0"/>
              </a:rPr>
              <a:t> </a:t>
            </a:r>
            <a:r>
              <a:rPr lang="en-US" sz="1400" spc="-50">
                <a:solidFill>
                  <a:srgbClr val="FFFFFF"/>
                </a:solidFill>
                <a:latin typeface="Arial" panose="020B0604020202020204" pitchFamily="34" charset="0"/>
                <a:cs typeface="Arial" panose="020B0604020202020204" pitchFamily="34" charset="0"/>
              </a:rPr>
              <a:t>unsupervised and semi-supervised settings</a:t>
            </a:r>
            <a:endParaRPr sz="1400">
              <a:latin typeface="Arial" panose="020B0604020202020204" pitchFamily="34" charset="0"/>
              <a:cs typeface="Arial" panose="020B0604020202020204" pitchFamily="34" charset="0"/>
            </a:endParaRPr>
          </a:p>
        </p:txBody>
      </p:sp>
      <p:sp>
        <p:nvSpPr>
          <p:cNvPr id="12" name="object 18">
            <a:extLst>
              <a:ext uri="{FF2B5EF4-FFF2-40B4-BE49-F238E27FC236}">
                <a16:creationId xmlns:a16="http://schemas.microsoft.com/office/drawing/2014/main" id="{066656A7-084D-4317-AE26-5A96CF62BB14}"/>
              </a:ext>
            </a:extLst>
          </p:cNvPr>
          <p:cNvSpPr/>
          <p:nvPr/>
        </p:nvSpPr>
        <p:spPr>
          <a:xfrm>
            <a:off x="2806699" y="3135783"/>
            <a:ext cx="2953486" cy="10223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13" name="object 16">
            <a:extLst>
              <a:ext uri="{FF2B5EF4-FFF2-40B4-BE49-F238E27FC236}">
                <a16:creationId xmlns:a16="http://schemas.microsoft.com/office/drawing/2014/main" id="{4ACF9564-B79F-4B3A-9DD8-6EEE47603B1E}"/>
              </a:ext>
            </a:extLst>
          </p:cNvPr>
          <p:cNvSpPr/>
          <p:nvPr/>
        </p:nvSpPr>
        <p:spPr>
          <a:xfrm>
            <a:off x="0" y="3137967"/>
            <a:ext cx="2882900" cy="100051"/>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14" name="object 19">
            <a:extLst>
              <a:ext uri="{FF2B5EF4-FFF2-40B4-BE49-F238E27FC236}">
                <a16:creationId xmlns:a16="http://schemas.microsoft.com/office/drawing/2014/main" id="{260035E4-5DF6-4583-B6E4-AA4721F98797}"/>
              </a:ext>
            </a:extLst>
          </p:cNvPr>
          <p:cNvSpPr txBox="1">
            <a:spLocks noGrp="1"/>
          </p:cNvSpPr>
          <p:nvPr>
            <p:ph type="ftr" sz="quarter" idx="5"/>
          </p:nvPr>
        </p:nvSpPr>
        <p:spPr>
          <a:xfrm>
            <a:off x="3836755" y="3129014"/>
            <a:ext cx="1083449" cy="109004"/>
          </a:xfrm>
          <a:prstGeom prst="rect">
            <a:avLst/>
          </a:prstGeom>
        </p:spPr>
        <p:txBody>
          <a:bodyPr vert="horz" wrap="square" lIns="0" tIns="16510" rIns="0" bIns="0" rtlCol="0">
            <a:spAutoFit/>
          </a:bodyPr>
          <a:lstStyle/>
          <a:p>
            <a:pPr marL="12700">
              <a:lnSpc>
                <a:spcPct val="100000"/>
              </a:lnSpc>
              <a:spcBef>
                <a:spcPts val="130"/>
              </a:spcBef>
            </a:pPr>
            <a:r>
              <a:rPr lang="en-US" spc="-10"/>
              <a:t>Wednesday</a:t>
            </a:r>
            <a:r>
              <a:rPr spc="-10"/>
              <a:t> </a:t>
            </a:r>
            <a:r>
              <a:rPr lang="en-US" altLang="zh-CN" spc="-10"/>
              <a:t>8</a:t>
            </a:r>
            <a:r>
              <a:rPr sz="750" baseline="27777"/>
              <a:t>th </a:t>
            </a:r>
            <a:r>
              <a:rPr sz="600" spc="-10" dirty="0"/>
              <a:t>July</a:t>
            </a:r>
            <a:r>
              <a:rPr sz="600" spc="-10"/>
              <a:t>,</a:t>
            </a:r>
            <a:r>
              <a:rPr sz="600" spc="50"/>
              <a:t> </a:t>
            </a:r>
            <a:r>
              <a:rPr sz="600" spc="-20"/>
              <a:t>20</a:t>
            </a:r>
            <a:r>
              <a:rPr lang="en-US" altLang="zh-CN" sz="600" spc="-20"/>
              <a:t>20</a:t>
            </a:r>
            <a:endParaRPr sz="600"/>
          </a:p>
        </p:txBody>
      </p:sp>
      <p:sp>
        <p:nvSpPr>
          <p:cNvPr id="15" name="object 20">
            <a:extLst>
              <a:ext uri="{FF2B5EF4-FFF2-40B4-BE49-F238E27FC236}">
                <a16:creationId xmlns:a16="http://schemas.microsoft.com/office/drawing/2014/main" id="{9A32D4D1-D8F4-4B49-9823-896596BFB43B}"/>
              </a:ext>
            </a:extLst>
          </p:cNvPr>
          <p:cNvSpPr txBox="1">
            <a:spLocks noGrp="1"/>
          </p:cNvSpPr>
          <p:nvPr>
            <p:ph type="dt" sz="half" idx="6"/>
          </p:nvPr>
        </p:nvSpPr>
        <p:spPr>
          <a:xfrm>
            <a:off x="981303" y="3142615"/>
            <a:ext cx="965200" cy="102235"/>
          </a:xfrm>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6" name="object 22">
            <a:extLst>
              <a:ext uri="{FF2B5EF4-FFF2-40B4-BE49-F238E27FC236}">
                <a16:creationId xmlns:a16="http://schemas.microsoft.com/office/drawing/2014/main" id="{AC13E32D-5C49-4DF7-9103-04B25E2957A2}"/>
              </a:ext>
            </a:extLst>
          </p:cNvPr>
          <p:cNvSpPr txBox="1">
            <a:spLocks noGrp="1"/>
          </p:cNvSpPr>
          <p:nvPr>
            <p:ph type="sldNum" sz="quarter" idx="7"/>
          </p:nvPr>
        </p:nvSpPr>
        <p:spPr>
          <a:xfrm>
            <a:off x="5411656" y="3135783"/>
            <a:ext cx="294004" cy="89768"/>
          </a:xfrm>
          <a:prstGeom prst="rect">
            <a:avLst/>
          </a:prstGeom>
        </p:spPr>
        <p:txBody>
          <a:bodyPr vert="horz" wrap="square" lIns="0" tIns="0" rIns="0" bIns="0" rtlCol="0">
            <a:spAutoFit/>
          </a:bodyPr>
          <a:lstStyle/>
          <a:p>
            <a:pPr marL="25400">
              <a:lnSpc>
                <a:spcPts val="675"/>
              </a:lnSpc>
            </a:pPr>
            <a:fld id="{81D60167-4931-47E6-BA6A-407CBD079E47}" type="slidenum">
              <a:rPr spc="-20" dirty="0"/>
              <a:t>27</a:t>
            </a:fld>
            <a:r>
              <a:rPr spc="-20" dirty="0"/>
              <a:t> </a:t>
            </a:r>
            <a:r>
              <a:rPr spc="150"/>
              <a:t>/</a:t>
            </a:r>
            <a:r>
              <a:rPr spc="40"/>
              <a:t> </a:t>
            </a:r>
            <a:r>
              <a:rPr lang="en-US" altLang="zh-CN" spc="-20"/>
              <a:t>32</a:t>
            </a:r>
            <a:endParaRPr spc="-20" dirty="0"/>
          </a:p>
        </p:txBody>
      </p:sp>
      <p:pic>
        <p:nvPicPr>
          <p:cNvPr id="4" name="图片 3">
            <a:extLst>
              <a:ext uri="{FF2B5EF4-FFF2-40B4-BE49-F238E27FC236}">
                <a16:creationId xmlns:a16="http://schemas.microsoft.com/office/drawing/2014/main" id="{D41D17D2-E314-43D8-907D-B90C4E0A0FB2}"/>
              </a:ext>
            </a:extLst>
          </p:cNvPr>
          <p:cNvPicPr>
            <a:picLocks noChangeAspect="1"/>
          </p:cNvPicPr>
          <p:nvPr/>
        </p:nvPicPr>
        <p:blipFill>
          <a:blip r:embed="rId3"/>
          <a:stretch>
            <a:fillRect/>
          </a:stretch>
        </p:blipFill>
        <p:spPr>
          <a:xfrm>
            <a:off x="2882900" y="765625"/>
            <a:ext cx="2822351" cy="2183157"/>
          </a:xfrm>
          <a:prstGeom prst="rect">
            <a:avLst/>
          </a:prstGeom>
        </p:spPr>
      </p:pic>
      <p:pic>
        <p:nvPicPr>
          <p:cNvPr id="8" name="图片 7">
            <a:extLst>
              <a:ext uri="{FF2B5EF4-FFF2-40B4-BE49-F238E27FC236}">
                <a16:creationId xmlns:a16="http://schemas.microsoft.com/office/drawing/2014/main" id="{25B325E0-91CA-491A-A505-006B505DC38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744" t="5273" r="9526" b="3457"/>
          <a:stretch/>
        </p:blipFill>
        <p:spPr>
          <a:xfrm>
            <a:off x="70310" y="860425"/>
            <a:ext cx="2787599" cy="1801324"/>
          </a:xfrm>
          <a:prstGeom prst="rect">
            <a:avLst/>
          </a:prstGeom>
        </p:spPr>
      </p:pic>
      <p:sp>
        <p:nvSpPr>
          <p:cNvPr id="5" name="弧形 4">
            <a:extLst>
              <a:ext uri="{FF2B5EF4-FFF2-40B4-BE49-F238E27FC236}">
                <a16:creationId xmlns:a16="http://schemas.microsoft.com/office/drawing/2014/main" id="{AD2CAB8F-B781-4140-9F15-FCAD2E20CF88}"/>
              </a:ext>
            </a:extLst>
          </p:cNvPr>
          <p:cNvSpPr/>
          <p:nvPr/>
        </p:nvSpPr>
        <p:spPr>
          <a:xfrm rot="18865241">
            <a:off x="333449" y="1911350"/>
            <a:ext cx="1676400" cy="1600200"/>
          </a:xfrm>
          <a:prstGeom prst="arc">
            <a:avLst/>
          </a:prstGeom>
          <a:ln w="19050">
            <a:headEnd type="arrow" w="med" len="med"/>
            <a:tailEnd type="non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cxnSp>
        <p:nvCxnSpPr>
          <p:cNvPr id="7" name="直接连接符 6">
            <a:extLst>
              <a:ext uri="{FF2B5EF4-FFF2-40B4-BE49-F238E27FC236}">
                <a16:creationId xmlns:a16="http://schemas.microsoft.com/office/drawing/2014/main" id="{4144176A-6580-45A8-B05E-2C7BE472745D}"/>
              </a:ext>
            </a:extLst>
          </p:cNvPr>
          <p:cNvCxnSpPr/>
          <p:nvPr/>
        </p:nvCxnSpPr>
        <p:spPr>
          <a:xfrm>
            <a:off x="473303" y="1572186"/>
            <a:ext cx="1981200" cy="0"/>
          </a:xfrm>
          <a:prstGeom prst="line">
            <a:avLst/>
          </a:prstGeom>
          <a:ln w="19050">
            <a:prstDash val="sys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10437250"/>
      </p:ext>
    </p:extLst>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760085" cy="350520"/>
          </a:xfrm>
          <a:custGeom>
            <a:avLst/>
            <a:gdLst/>
            <a:ahLst/>
            <a:cxnLst/>
            <a:rect l="l" t="t" r="r" b="b"/>
            <a:pathLst>
              <a:path w="5760085" h="350520">
                <a:moveTo>
                  <a:pt x="0" y="350126"/>
                </a:moveTo>
                <a:lnTo>
                  <a:pt x="5759996" y="350126"/>
                </a:lnTo>
                <a:lnTo>
                  <a:pt x="5759996"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6"/>
            <a:ext cx="4006800" cy="232756"/>
          </a:xfrm>
          <a:prstGeom prst="rect">
            <a:avLst/>
          </a:prstGeom>
        </p:spPr>
        <p:txBody>
          <a:bodyPr vert="horz" wrap="square" lIns="0" tIns="17145" rIns="0" bIns="0" rtlCol="0">
            <a:spAutoFit/>
          </a:bodyPr>
          <a:lstStyle/>
          <a:p>
            <a:pPr marL="12700">
              <a:lnSpc>
                <a:spcPct val="100000"/>
              </a:lnSpc>
              <a:spcBef>
                <a:spcPts val="135"/>
              </a:spcBef>
            </a:pPr>
            <a:r>
              <a:rPr sz="1400" spc="-65" dirty="0">
                <a:solidFill>
                  <a:srgbClr val="FFFFFF"/>
                </a:solidFill>
                <a:latin typeface="Arial" panose="020B0604020202020204" pitchFamily="34" charset="0"/>
                <a:cs typeface="Arial" panose="020B0604020202020204" pitchFamily="34" charset="0"/>
              </a:rPr>
              <a:t>Results</a:t>
            </a:r>
            <a:r>
              <a:rPr sz="1400" spc="-65">
                <a:solidFill>
                  <a:srgbClr val="FFFFFF"/>
                </a:solidFill>
                <a:latin typeface="Arial" panose="020B0604020202020204" pitchFamily="34" charset="0"/>
                <a:cs typeface="Arial" panose="020B0604020202020204" pitchFamily="34" charset="0"/>
              </a:rPr>
              <a:t>:</a:t>
            </a:r>
            <a:r>
              <a:rPr sz="1400" spc="170">
                <a:solidFill>
                  <a:srgbClr val="FFFFFF"/>
                </a:solidFill>
                <a:latin typeface="Arial" panose="020B0604020202020204" pitchFamily="34" charset="0"/>
                <a:cs typeface="Arial" panose="020B0604020202020204" pitchFamily="34" charset="0"/>
              </a:rPr>
              <a:t> </a:t>
            </a:r>
            <a:r>
              <a:rPr lang="en-US" sz="1400" spc="-50">
                <a:solidFill>
                  <a:srgbClr val="FFFFFF"/>
                </a:solidFill>
                <a:latin typeface="Arial" panose="020B0604020202020204" pitchFamily="34" charset="0"/>
                <a:cs typeface="Arial" panose="020B0604020202020204" pitchFamily="34" charset="0"/>
              </a:rPr>
              <a:t>unsupervised and semi-supervised settings</a:t>
            </a:r>
            <a:endParaRPr sz="1400">
              <a:latin typeface="Arial" panose="020B0604020202020204" pitchFamily="34" charset="0"/>
              <a:cs typeface="Arial" panose="020B0604020202020204" pitchFamily="34" charset="0"/>
            </a:endParaRPr>
          </a:p>
        </p:txBody>
      </p:sp>
      <p:sp>
        <p:nvSpPr>
          <p:cNvPr id="12" name="object 18">
            <a:extLst>
              <a:ext uri="{FF2B5EF4-FFF2-40B4-BE49-F238E27FC236}">
                <a16:creationId xmlns:a16="http://schemas.microsoft.com/office/drawing/2014/main" id="{066656A7-084D-4317-AE26-5A96CF62BB14}"/>
              </a:ext>
            </a:extLst>
          </p:cNvPr>
          <p:cNvSpPr/>
          <p:nvPr/>
        </p:nvSpPr>
        <p:spPr>
          <a:xfrm>
            <a:off x="2806699" y="3135783"/>
            <a:ext cx="2953486" cy="10223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13" name="object 16">
            <a:extLst>
              <a:ext uri="{FF2B5EF4-FFF2-40B4-BE49-F238E27FC236}">
                <a16:creationId xmlns:a16="http://schemas.microsoft.com/office/drawing/2014/main" id="{4ACF9564-B79F-4B3A-9DD8-6EEE47603B1E}"/>
              </a:ext>
            </a:extLst>
          </p:cNvPr>
          <p:cNvSpPr/>
          <p:nvPr/>
        </p:nvSpPr>
        <p:spPr>
          <a:xfrm>
            <a:off x="0" y="3137967"/>
            <a:ext cx="2882900" cy="100051"/>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14" name="object 19">
            <a:extLst>
              <a:ext uri="{FF2B5EF4-FFF2-40B4-BE49-F238E27FC236}">
                <a16:creationId xmlns:a16="http://schemas.microsoft.com/office/drawing/2014/main" id="{260035E4-5DF6-4583-B6E4-AA4721F98797}"/>
              </a:ext>
            </a:extLst>
          </p:cNvPr>
          <p:cNvSpPr txBox="1">
            <a:spLocks noGrp="1"/>
          </p:cNvSpPr>
          <p:nvPr>
            <p:ph type="ftr" sz="quarter" idx="5"/>
          </p:nvPr>
        </p:nvSpPr>
        <p:spPr>
          <a:xfrm>
            <a:off x="3836755" y="3129014"/>
            <a:ext cx="1083449" cy="109004"/>
          </a:xfrm>
          <a:prstGeom prst="rect">
            <a:avLst/>
          </a:prstGeom>
        </p:spPr>
        <p:txBody>
          <a:bodyPr vert="horz" wrap="square" lIns="0" tIns="16510" rIns="0" bIns="0" rtlCol="0">
            <a:spAutoFit/>
          </a:bodyPr>
          <a:lstStyle/>
          <a:p>
            <a:pPr marL="12700">
              <a:lnSpc>
                <a:spcPct val="100000"/>
              </a:lnSpc>
              <a:spcBef>
                <a:spcPts val="130"/>
              </a:spcBef>
            </a:pPr>
            <a:r>
              <a:rPr lang="en-US" spc="-10"/>
              <a:t>Wednesday</a:t>
            </a:r>
            <a:r>
              <a:rPr spc="-10"/>
              <a:t> </a:t>
            </a:r>
            <a:r>
              <a:rPr lang="en-US" altLang="zh-CN" spc="-10"/>
              <a:t>8</a:t>
            </a:r>
            <a:r>
              <a:rPr sz="750" baseline="27777"/>
              <a:t>th </a:t>
            </a:r>
            <a:r>
              <a:rPr sz="600" spc="-10" dirty="0"/>
              <a:t>July</a:t>
            </a:r>
            <a:r>
              <a:rPr sz="600" spc="-10"/>
              <a:t>,</a:t>
            </a:r>
            <a:r>
              <a:rPr sz="600" spc="50"/>
              <a:t> </a:t>
            </a:r>
            <a:r>
              <a:rPr sz="600" spc="-20"/>
              <a:t>20</a:t>
            </a:r>
            <a:r>
              <a:rPr lang="en-US" altLang="zh-CN" sz="600" spc="-20"/>
              <a:t>20</a:t>
            </a:r>
            <a:endParaRPr sz="600"/>
          </a:p>
        </p:txBody>
      </p:sp>
      <p:sp>
        <p:nvSpPr>
          <p:cNvPr id="15" name="object 20">
            <a:extLst>
              <a:ext uri="{FF2B5EF4-FFF2-40B4-BE49-F238E27FC236}">
                <a16:creationId xmlns:a16="http://schemas.microsoft.com/office/drawing/2014/main" id="{9A32D4D1-D8F4-4B49-9823-896596BFB43B}"/>
              </a:ext>
            </a:extLst>
          </p:cNvPr>
          <p:cNvSpPr txBox="1">
            <a:spLocks noGrp="1"/>
          </p:cNvSpPr>
          <p:nvPr>
            <p:ph type="dt" sz="half" idx="6"/>
          </p:nvPr>
        </p:nvSpPr>
        <p:spPr>
          <a:xfrm>
            <a:off x="981303" y="3142615"/>
            <a:ext cx="965200" cy="102235"/>
          </a:xfrm>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6" name="object 22">
            <a:extLst>
              <a:ext uri="{FF2B5EF4-FFF2-40B4-BE49-F238E27FC236}">
                <a16:creationId xmlns:a16="http://schemas.microsoft.com/office/drawing/2014/main" id="{AC13E32D-5C49-4DF7-9103-04B25E2957A2}"/>
              </a:ext>
            </a:extLst>
          </p:cNvPr>
          <p:cNvSpPr txBox="1">
            <a:spLocks noGrp="1"/>
          </p:cNvSpPr>
          <p:nvPr>
            <p:ph type="sldNum" sz="quarter" idx="7"/>
          </p:nvPr>
        </p:nvSpPr>
        <p:spPr>
          <a:xfrm>
            <a:off x="5411656" y="3135783"/>
            <a:ext cx="294004" cy="89768"/>
          </a:xfrm>
          <a:prstGeom prst="rect">
            <a:avLst/>
          </a:prstGeom>
        </p:spPr>
        <p:txBody>
          <a:bodyPr vert="horz" wrap="square" lIns="0" tIns="0" rIns="0" bIns="0" rtlCol="0">
            <a:spAutoFit/>
          </a:bodyPr>
          <a:lstStyle/>
          <a:p>
            <a:pPr marL="25400">
              <a:lnSpc>
                <a:spcPts val="675"/>
              </a:lnSpc>
            </a:pPr>
            <a:fld id="{81D60167-4931-47E6-BA6A-407CBD079E47}" type="slidenum">
              <a:rPr spc="-20" dirty="0"/>
              <a:t>28</a:t>
            </a:fld>
            <a:r>
              <a:rPr spc="-20" dirty="0"/>
              <a:t> </a:t>
            </a:r>
            <a:r>
              <a:rPr spc="150"/>
              <a:t>/</a:t>
            </a:r>
            <a:r>
              <a:rPr spc="40"/>
              <a:t> </a:t>
            </a:r>
            <a:r>
              <a:rPr lang="en-US" altLang="zh-CN" spc="-20"/>
              <a:t>32</a:t>
            </a:r>
            <a:endParaRPr spc="-20" dirty="0"/>
          </a:p>
        </p:txBody>
      </p:sp>
      <p:pic>
        <p:nvPicPr>
          <p:cNvPr id="5" name="图片 4">
            <a:extLst>
              <a:ext uri="{FF2B5EF4-FFF2-40B4-BE49-F238E27FC236}">
                <a16:creationId xmlns:a16="http://schemas.microsoft.com/office/drawing/2014/main" id="{6CF6F601-6D5D-46E8-B037-5B806A15B7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6245" y="479425"/>
            <a:ext cx="3907593" cy="2426994"/>
          </a:xfrm>
          <a:prstGeom prst="rect">
            <a:avLst/>
          </a:prstGeom>
        </p:spPr>
      </p:pic>
    </p:spTree>
    <p:extLst>
      <p:ext uri="{BB962C8B-B14F-4D97-AF65-F5344CB8AC3E}">
        <p14:creationId xmlns:p14="http://schemas.microsoft.com/office/powerpoint/2010/main" val="2609604981"/>
      </p:ext>
    </p:extLst>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760085" cy="350520"/>
          </a:xfrm>
          <a:custGeom>
            <a:avLst/>
            <a:gdLst/>
            <a:ahLst/>
            <a:cxnLst/>
            <a:rect l="l" t="t" r="r" b="b"/>
            <a:pathLst>
              <a:path w="5760085" h="350520">
                <a:moveTo>
                  <a:pt x="0" y="350126"/>
                </a:moveTo>
                <a:lnTo>
                  <a:pt x="5759996" y="350126"/>
                </a:lnTo>
                <a:lnTo>
                  <a:pt x="5759996"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7"/>
            <a:ext cx="4166870" cy="232756"/>
          </a:xfrm>
          <a:prstGeom prst="rect">
            <a:avLst/>
          </a:prstGeom>
        </p:spPr>
        <p:txBody>
          <a:bodyPr vert="horz" wrap="square" lIns="0" tIns="17145" rIns="0" bIns="0" rtlCol="0">
            <a:spAutoFit/>
          </a:bodyPr>
          <a:lstStyle/>
          <a:p>
            <a:pPr marL="12700">
              <a:lnSpc>
                <a:spcPct val="100000"/>
              </a:lnSpc>
              <a:spcBef>
                <a:spcPts val="135"/>
              </a:spcBef>
            </a:pPr>
            <a:r>
              <a:rPr lang="en-US" sz="1400" spc="-80">
                <a:solidFill>
                  <a:srgbClr val="FFFFFF"/>
                </a:solidFill>
                <a:latin typeface="Arial"/>
                <a:cs typeface="Arial"/>
              </a:rPr>
              <a:t>Ablation study: noisy channels and cycle learning tasks</a:t>
            </a:r>
            <a:endParaRPr sz="1400">
              <a:latin typeface="Arial"/>
              <a:cs typeface="Arial"/>
            </a:endParaRPr>
          </a:p>
        </p:txBody>
      </p:sp>
      <p:sp>
        <p:nvSpPr>
          <p:cNvPr id="12" name="object 18">
            <a:extLst>
              <a:ext uri="{FF2B5EF4-FFF2-40B4-BE49-F238E27FC236}">
                <a16:creationId xmlns:a16="http://schemas.microsoft.com/office/drawing/2014/main" id="{12591B36-1B0B-494B-B755-2D79969205EA}"/>
              </a:ext>
            </a:extLst>
          </p:cNvPr>
          <p:cNvSpPr/>
          <p:nvPr/>
        </p:nvSpPr>
        <p:spPr>
          <a:xfrm>
            <a:off x="2806699" y="3135783"/>
            <a:ext cx="2953486" cy="10223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13" name="object 16">
            <a:extLst>
              <a:ext uri="{FF2B5EF4-FFF2-40B4-BE49-F238E27FC236}">
                <a16:creationId xmlns:a16="http://schemas.microsoft.com/office/drawing/2014/main" id="{326420BE-267F-408A-97BF-DF00B65DDB56}"/>
              </a:ext>
            </a:extLst>
          </p:cNvPr>
          <p:cNvSpPr/>
          <p:nvPr/>
        </p:nvSpPr>
        <p:spPr>
          <a:xfrm>
            <a:off x="0" y="3137967"/>
            <a:ext cx="2882900" cy="100051"/>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14" name="object 19">
            <a:extLst>
              <a:ext uri="{FF2B5EF4-FFF2-40B4-BE49-F238E27FC236}">
                <a16:creationId xmlns:a16="http://schemas.microsoft.com/office/drawing/2014/main" id="{BA4E8525-1141-4778-9F9B-1FA2C7B2CDDA}"/>
              </a:ext>
            </a:extLst>
          </p:cNvPr>
          <p:cNvSpPr txBox="1">
            <a:spLocks noGrp="1"/>
          </p:cNvSpPr>
          <p:nvPr>
            <p:ph type="ftr" sz="quarter" idx="5"/>
          </p:nvPr>
        </p:nvSpPr>
        <p:spPr>
          <a:xfrm>
            <a:off x="3836755" y="3129014"/>
            <a:ext cx="1083449" cy="109004"/>
          </a:xfrm>
          <a:prstGeom prst="rect">
            <a:avLst/>
          </a:prstGeom>
        </p:spPr>
        <p:txBody>
          <a:bodyPr vert="horz" wrap="square" lIns="0" tIns="16510" rIns="0" bIns="0" rtlCol="0">
            <a:spAutoFit/>
          </a:bodyPr>
          <a:lstStyle/>
          <a:p>
            <a:pPr marL="12700">
              <a:lnSpc>
                <a:spcPct val="100000"/>
              </a:lnSpc>
              <a:spcBef>
                <a:spcPts val="130"/>
              </a:spcBef>
            </a:pPr>
            <a:r>
              <a:rPr lang="en-US" spc="-10"/>
              <a:t>Wednesday</a:t>
            </a:r>
            <a:r>
              <a:rPr spc="-10"/>
              <a:t> </a:t>
            </a:r>
            <a:r>
              <a:rPr lang="en-US" altLang="zh-CN" spc="-10"/>
              <a:t>8</a:t>
            </a:r>
            <a:r>
              <a:rPr sz="750" baseline="27777"/>
              <a:t>th </a:t>
            </a:r>
            <a:r>
              <a:rPr sz="600" spc="-10" dirty="0"/>
              <a:t>July</a:t>
            </a:r>
            <a:r>
              <a:rPr sz="600" spc="-10"/>
              <a:t>,</a:t>
            </a:r>
            <a:r>
              <a:rPr sz="600" spc="50"/>
              <a:t> </a:t>
            </a:r>
            <a:r>
              <a:rPr sz="600" spc="-20"/>
              <a:t>20</a:t>
            </a:r>
            <a:r>
              <a:rPr lang="en-US" altLang="zh-CN" sz="600" spc="-20"/>
              <a:t>20</a:t>
            </a:r>
            <a:endParaRPr sz="600"/>
          </a:p>
        </p:txBody>
      </p:sp>
      <p:sp>
        <p:nvSpPr>
          <p:cNvPr id="15" name="object 20">
            <a:extLst>
              <a:ext uri="{FF2B5EF4-FFF2-40B4-BE49-F238E27FC236}">
                <a16:creationId xmlns:a16="http://schemas.microsoft.com/office/drawing/2014/main" id="{61663657-29CC-4591-84CC-D8FD65D81E83}"/>
              </a:ext>
            </a:extLst>
          </p:cNvPr>
          <p:cNvSpPr txBox="1">
            <a:spLocks noGrp="1"/>
          </p:cNvSpPr>
          <p:nvPr>
            <p:ph type="dt" sz="half" idx="6"/>
          </p:nvPr>
        </p:nvSpPr>
        <p:spPr>
          <a:xfrm>
            <a:off x="981303" y="3142615"/>
            <a:ext cx="965200" cy="102235"/>
          </a:xfrm>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6" name="object 22">
            <a:extLst>
              <a:ext uri="{FF2B5EF4-FFF2-40B4-BE49-F238E27FC236}">
                <a16:creationId xmlns:a16="http://schemas.microsoft.com/office/drawing/2014/main" id="{6EFB8088-7D17-42AD-AC94-6A586C482309}"/>
              </a:ext>
            </a:extLst>
          </p:cNvPr>
          <p:cNvSpPr txBox="1">
            <a:spLocks noGrp="1"/>
          </p:cNvSpPr>
          <p:nvPr>
            <p:ph type="sldNum" sz="quarter" idx="7"/>
          </p:nvPr>
        </p:nvSpPr>
        <p:spPr>
          <a:xfrm>
            <a:off x="5411656" y="3135783"/>
            <a:ext cx="294004" cy="89768"/>
          </a:xfrm>
          <a:prstGeom prst="rect">
            <a:avLst/>
          </a:prstGeom>
        </p:spPr>
        <p:txBody>
          <a:bodyPr vert="horz" wrap="square" lIns="0" tIns="0" rIns="0" bIns="0" rtlCol="0">
            <a:spAutoFit/>
          </a:bodyPr>
          <a:lstStyle/>
          <a:p>
            <a:pPr marL="25400">
              <a:lnSpc>
                <a:spcPts val="675"/>
              </a:lnSpc>
            </a:pPr>
            <a:fld id="{81D60167-4931-47E6-BA6A-407CBD079E47}" type="slidenum">
              <a:rPr spc="-20" dirty="0"/>
              <a:t>29</a:t>
            </a:fld>
            <a:r>
              <a:rPr spc="-20" dirty="0"/>
              <a:t> </a:t>
            </a:r>
            <a:r>
              <a:rPr spc="150"/>
              <a:t>/</a:t>
            </a:r>
            <a:r>
              <a:rPr spc="40"/>
              <a:t> </a:t>
            </a:r>
            <a:r>
              <a:rPr lang="en-US" altLang="zh-CN" spc="-20"/>
              <a:t>32</a:t>
            </a:r>
            <a:endParaRPr spc="-20" dirty="0"/>
          </a:p>
        </p:txBody>
      </p:sp>
      <p:pic>
        <p:nvPicPr>
          <p:cNvPr id="5" name="图片 4">
            <a:extLst>
              <a:ext uri="{FF2B5EF4-FFF2-40B4-BE49-F238E27FC236}">
                <a16:creationId xmlns:a16="http://schemas.microsoft.com/office/drawing/2014/main" id="{46D85215-993E-4CC2-9E0C-1CCF749D34B0}"/>
              </a:ext>
            </a:extLst>
          </p:cNvPr>
          <p:cNvPicPr>
            <a:picLocks noChangeAspect="1"/>
          </p:cNvPicPr>
          <p:nvPr/>
        </p:nvPicPr>
        <p:blipFill>
          <a:blip r:embed="rId3"/>
          <a:stretch>
            <a:fillRect/>
          </a:stretch>
        </p:blipFill>
        <p:spPr>
          <a:xfrm>
            <a:off x="3236123" y="1104465"/>
            <a:ext cx="2052093" cy="1257300"/>
          </a:xfrm>
          <a:prstGeom prst="rect">
            <a:avLst/>
          </a:prstGeom>
        </p:spPr>
      </p:pic>
      <p:pic>
        <p:nvPicPr>
          <p:cNvPr id="6" name="图片 5">
            <a:extLst>
              <a:ext uri="{FF2B5EF4-FFF2-40B4-BE49-F238E27FC236}">
                <a16:creationId xmlns:a16="http://schemas.microsoft.com/office/drawing/2014/main" id="{B20B5438-744E-468F-B484-B2425ABEEC21}"/>
              </a:ext>
            </a:extLst>
          </p:cNvPr>
          <p:cNvPicPr>
            <a:picLocks noChangeAspect="1"/>
          </p:cNvPicPr>
          <p:nvPr/>
        </p:nvPicPr>
        <p:blipFill>
          <a:blip r:embed="rId4"/>
          <a:stretch>
            <a:fillRect/>
          </a:stretch>
        </p:blipFill>
        <p:spPr>
          <a:xfrm>
            <a:off x="316415" y="1031851"/>
            <a:ext cx="2486719" cy="1402528"/>
          </a:xfrm>
          <a:prstGeom prst="rect">
            <a:avLst/>
          </a:prstGeom>
        </p:spPr>
      </p:pic>
      <p:sp>
        <p:nvSpPr>
          <p:cNvPr id="7" name="矩形 6">
            <a:extLst>
              <a:ext uri="{FF2B5EF4-FFF2-40B4-BE49-F238E27FC236}">
                <a16:creationId xmlns:a16="http://schemas.microsoft.com/office/drawing/2014/main" id="{B27C8E36-8DFA-4681-B71E-849305050E3F}"/>
              </a:ext>
            </a:extLst>
          </p:cNvPr>
          <p:cNvSpPr/>
          <p:nvPr/>
        </p:nvSpPr>
        <p:spPr>
          <a:xfrm>
            <a:off x="4102100" y="1500230"/>
            <a:ext cx="596124" cy="1224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70B20DD2-FEB1-421C-9361-DCD860ED56E3}"/>
              </a:ext>
            </a:extLst>
          </p:cNvPr>
          <p:cNvSpPr/>
          <p:nvPr/>
        </p:nvSpPr>
        <p:spPr>
          <a:xfrm>
            <a:off x="3416300" y="1851025"/>
            <a:ext cx="1281924" cy="2286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9606B61D-4594-4AAD-AA82-D09B737366C2}"/>
              </a:ext>
            </a:extLst>
          </p:cNvPr>
          <p:cNvSpPr/>
          <p:nvPr/>
        </p:nvSpPr>
        <p:spPr>
          <a:xfrm>
            <a:off x="901700" y="1332197"/>
            <a:ext cx="914400" cy="21783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C786AFA4-B4EB-4F48-84DD-1D1A8633F245}"/>
              </a:ext>
            </a:extLst>
          </p:cNvPr>
          <p:cNvSpPr/>
          <p:nvPr/>
        </p:nvSpPr>
        <p:spPr>
          <a:xfrm>
            <a:off x="901700" y="1667726"/>
            <a:ext cx="914400" cy="13077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E65886AA-9F39-4556-9189-10D85D97B466}"/>
              </a:ext>
            </a:extLst>
          </p:cNvPr>
          <p:cNvSpPr/>
          <p:nvPr/>
        </p:nvSpPr>
        <p:spPr>
          <a:xfrm>
            <a:off x="2425700" y="1673317"/>
            <a:ext cx="228600" cy="13077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542010D8-BF4A-4783-9BD9-F256E4605F1F}"/>
              </a:ext>
            </a:extLst>
          </p:cNvPr>
          <p:cNvSpPr/>
          <p:nvPr/>
        </p:nvSpPr>
        <p:spPr>
          <a:xfrm>
            <a:off x="2425700" y="1332198"/>
            <a:ext cx="256377" cy="23241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760085" cy="350520"/>
          </a:xfrm>
          <a:custGeom>
            <a:avLst/>
            <a:gdLst/>
            <a:ahLst/>
            <a:cxnLst/>
            <a:rect l="l" t="t" r="r" b="b"/>
            <a:pathLst>
              <a:path w="5760085" h="350520">
                <a:moveTo>
                  <a:pt x="0" y="350126"/>
                </a:moveTo>
                <a:lnTo>
                  <a:pt x="5759996" y="350126"/>
                </a:lnTo>
                <a:lnTo>
                  <a:pt x="5759996"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7"/>
            <a:ext cx="3168600" cy="232756"/>
          </a:xfrm>
          <a:prstGeom prst="rect">
            <a:avLst/>
          </a:prstGeom>
        </p:spPr>
        <p:txBody>
          <a:bodyPr vert="horz" wrap="square" lIns="0" tIns="17145" rIns="0" bIns="0" rtlCol="0">
            <a:spAutoFit/>
          </a:bodyPr>
          <a:lstStyle/>
          <a:p>
            <a:pPr marL="12700">
              <a:lnSpc>
                <a:spcPct val="100000"/>
              </a:lnSpc>
              <a:spcBef>
                <a:spcPts val="135"/>
              </a:spcBef>
            </a:pPr>
            <a:r>
              <a:rPr lang="en-US" sz="1400" spc="-15">
                <a:solidFill>
                  <a:srgbClr val="FFFFFF"/>
                </a:solidFill>
                <a:latin typeface="Arial"/>
                <a:cs typeface="Arial"/>
              </a:rPr>
              <a:t>W</a:t>
            </a:r>
            <a:r>
              <a:rPr lang="en-US" altLang="zh-CN" sz="1400" spc="-15">
                <a:solidFill>
                  <a:srgbClr val="FFFFFF"/>
                </a:solidFill>
                <a:latin typeface="Arial"/>
                <a:cs typeface="Arial"/>
              </a:rPr>
              <a:t>hat is semantic parsing</a:t>
            </a:r>
            <a:endParaRPr sz="1400">
              <a:latin typeface="Arial"/>
              <a:cs typeface="Arial"/>
            </a:endParaRPr>
          </a:p>
        </p:txBody>
      </p:sp>
      <p:sp>
        <p:nvSpPr>
          <p:cNvPr id="20" name="object 18">
            <a:extLst>
              <a:ext uri="{FF2B5EF4-FFF2-40B4-BE49-F238E27FC236}">
                <a16:creationId xmlns:a16="http://schemas.microsoft.com/office/drawing/2014/main" id="{0F3C2088-0122-4F63-9C86-782AEB4FA9B3}"/>
              </a:ext>
            </a:extLst>
          </p:cNvPr>
          <p:cNvSpPr/>
          <p:nvPr/>
        </p:nvSpPr>
        <p:spPr>
          <a:xfrm>
            <a:off x="2806699" y="3135783"/>
            <a:ext cx="2953486" cy="10223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21" name="object 16">
            <a:extLst>
              <a:ext uri="{FF2B5EF4-FFF2-40B4-BE49-F238E27FC236}">
                <a16:creationId xmlns:a16="http://schemas.microsoft.com/office/drawing/2014/main" id="{3BBEE3E7-8ABA-4B8D-B455-6F3CA44A95CB}"/>
              </a:ext>
            </a:extLst>
          </p:cNvPr>
          <p:cNvSpPr/>
          <p:nvPr/>
        </p:nvSpPr>
        <p:spPr>
          <a:xfrm>
            <a:off x="0" y="3137967"/>
            <a:ext cx="2882900" cy="100051"/>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22" name="object 19">
            <a:extLst>
              <a:ext uri="{FF2B5EF4-FFF2-40B4-BE49-F238E27FC236}">
                <a16:creationId xmlns:a16="http://schemas.microsoft.com/office/drawing/2014/main" id="{401A313F-E110-497D-B04A-F3BE5F49880B}"/>
              </a:ext>
            </a:extLst>
          </p:cNvPr>
          <p:cNvSpPr txBox="1">
            <a:spLocks noGrp="1"/>
          </p:cNvSpPr>
          <p:nvPr>
            <p:ph type="ftr" sz="quarter" idx="5"/>
          </p:nvPr>
        </p:nvSpPr>
        <p:spPr>
          <a:xfrm>
            <a:off x="3836755" y="3129014"/>
            <a:ext cx="1083449" cy="109004"/>
          </a:xfrm>
          <a:prstGeom prst="rect">
            <a:avLst/>
          </a:prstGeom>
        </p:spPr>
        <p:txBody>
          <a:bodyPr vert="horz" wrap="square" lIns="0" tIns="16510" rIns="0" bIns="0" rtlCol="0">
            <a:spAutoFit/>
          </a:bodyPr>
          <a:lstStyle/>
          <a:p>
            <a:pPr marL="12700">
              <a:lnSpc>
                <a:spcPct val="100000"/>
              </a:lnSpc>
              <a:spcBef>
                <a:spcPts val="130"/>
              </a:spcBef>
            </a:pPr>
            <a:r>
              <a:rPr lang="en-US" spc="-10"/>
              <a:t>Wednesday</a:t>
            </a:r>
            <a:r>
              <a:rPr spc="-10"/>
              <a:t> </a:t>
            </a:r>
            <a:r>
              <a:rPr lang="en-US" altLang="zh-CN" spc="-10"/>
              <a:t>8</a:t>
            </a:r>
            <a:r>
              <a:rPr sz="750" baseline="27777"/>
              <a:t>th </a:t>
            </a:r>
            <a:r>
              <a:rPr sz="600" spc="-10" dirty="0"/>
              <a:t>July</a:t>
            </a:r>
            <a:r>
              <a:rPr sz="600" spc="-10"/>
              <a:t>,</a:t>
            </a:r>
            <a:r>
              <a:rPr sz="600" spc="50"/>
              <a:t> </a:t>
            </a:r>
            <a:r>
              <a:rPr sz="600" spc="-20"/>
              <a:t>20</a:t>
            </a:r>
            <a:r>
              <a:rPr lang="en-US" altLang="zh-CN" sz="600" spc="-20"/>
              <a:t>20</a:t>
            </a:r>
            <a:endParaRPr sz="600"/>
          </a:p>
        </p:txBody>
      </p:sp>
      <p:sp>
        <p:nvSpPr>
          <p:cNvPr id="23" name="object 20">
            <a:extLst>
              <a:ext uri="{FF2B5EF4-FFF2-40B4-BE49-F238E27FC236}">
                <a16:creationId xmlns:a16="http://schemas.microsoft.com/office/drawing/2014/main" id="{E4DC85CD-C8A3-4B6D-8211-BD6316B3C858}"/>
              </a:ext>
            </a:extLst>
          </p:cNvPr>
          <p:cNvSpPr txBox="1">
            <a:spLocks noGrp="1"/>
          </p:cNvSpPr>
          <p:nvPr>
            <p:ph type="dt" sz="half" idx="6"/>
          </p:nvPr>
        </p:nvSpPr>
        <p:spPr>
          <a:xfrm>
            <a:off x="981303" y="3142615"/>
            <a:ext cx="965200" cy="102235"/>
          </a:xfrm>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24" name="object 22">
            <a:extLst>
              <a:ext uri="{FF2B5EF4-FFF2-40B4-BE49-F238E27FC236}">
                <a16:creationId xmlns:a16="http://schemas.microsoft.com/office/drawing/2014/main" id="{39E33721-045D-41D2-9CCA-99F0EB4BC857}"/>
              </a:ext>
            </a:extLst>
          </p:cNvPr>
          <p:cNvSpPr txBox="1">
            <a:spLocks noGrp="1"/>
          </p:cNvSpPr>
          <p:nvPr>
            <p:ph type="sldNum" sz="quarter" idx="7"/>
          </p:nvPr>
        </p:nvSpPr>
        <p:spPr>
          <a:xfrm>
            <a:off x="5411656" y="3135783"/>
            <a:ext cx="294004" cy="89768"/>
          </a:xfrm>
          <a:prstGeom prst="rect">
            <a:avLst/>
          </a:prstGeom>
        </p:spPr>
        <p:txBody>
          <a:bodyPr vert="horz" wrap="square" lIns="0" tIns="0" rIns="0" bIns="0" rtlCol="0">
            <a:spAutoFit/>
          </a:bodyPr>
          <a:lstStyle/>
          <a:p>
            <a:pPr marL="25400">
              <a:lnSpc>
                <a:spcPts val="675"/>
              </a:lnSpc>
            </a:pPr>
            <a:fld id="{81D60167-4931-47E6-BA6A-407CBD079E47}" type="slidenum">
              <a:rPr spc="-20" dirty="0"/>
              <a:t>3</a:t>
            </a:fld>
            <a:r>
              <a:rPr spc="-20" dirty="0"/>
              <a:t> </a:t>
            </a:r>
            <a:r>
              <a:rPr spc="150"/>
              <a:t>/</a:t>
            </a:r>
            <a:r>
              <a:rPr spc="40"/>
              <a:t> </a:t>
            </a:r>
            <a:r>
              <a:rPr lang="en-US" altLang="zh-CN" spc="-20"/>
              <a:t>32</a:t>
            </a:r>
            <a:endParaRPr spc="-20" dirty="0"/>
          </a:p>
        </p:txBody>
      </p:sp>
      <p:sp>
        <p:nvSpPr>
          <p:cNvPr id="11" name="文本框 10">
            <a:extLst>
              <a:ext uri="{FF2B5EF4-FFF2-40B4-BE49-F238E27FC236}">
                <a16:creationId xmlns:a16="http://schemas.microsoft.com/office/drawing/2014/main" id="{597C5851-A859-4127-8756-0FE7B8A9DBDB}"/>
              </a:ext>
            </a:extLst>
          </p:cNvPr>
          <p:cNvSpPr txBox="1"/>
          <p:nvPr/>
        </p:nvSpPr>
        <p:spPr>
          <a:xfrm>
            <a:off x="391350" y="550737"/>
            <a:ext cx="2666987" cy="276999"/>
          </a:xfrm>
          <a:prstGeom prst="rect">
            <a:avLst/>
          </a:prstGeom>
          <a:noFill/>
        </p:spPr>
        <p:txBody>
          <a:bodyPr wrap="square" rtlCol="0">
            <a:spAutoFit/>
          </a:bodyPr>
          <a:lstStyle/>
          <a:p>
            <a:r>
              <a:rPr lang="en-US" altLang="zh-CN" sz="1200" b="1" i="1">
                <a:solidFill>
                  <a:srgbClr val="00B050"/>
                </a:solidFill>
                <a:latin typeface="Arial" panose="020B0604020202020204" pitchFamily="34" charset="0"/>
                <a:cs typeface="Arial" panose="020B0604020202020204" pitchFamily="34" charset="0"/>
              </a:rPr>
              <a:t>Natural Language Utterance:</a:t>
            </a:r>
            <a:endParaRPr lang="zh-CN" altLang="en-US" sz="1200" b="1" i="1">
              <a:solidFill>
                <a:srgbClr val="00B05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F5DBE9CA-3F70-4C56-82AD-1FB75B1ADBD7}"/>
                  </a:ext>
                </a:extLst>
              </p:cNvPr>
              <p:cNvSpPr txBox="1"/>
              <p:nvPr/>
            </p:nvSpPr>
            <p:spPr>
              <a:xfrm>
                <a:off x="1369582" y="777967"/>
                <a:ext cx="3054105" cy="2961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324" b="1" i="1" smtClean="0">
                          <a:solidFill>
                            <a:srgbClr val="00B050"/>
                          </a:solidFill>
                          <a:latin typeface="Cambria Math" panose="02040503050406030204" pitchFamily="18" charset="0"/>
                          <a:cs typeface="Arial" panose="020B0604020202020204" pitchFamily="34" charset="0"/>
                        </a:rPr>
                        <m:t>𝒘𝒉𝒂𝒕</m:t>
                      </m:r>
                      <m:r>
                        <a:rPr lang="en-US" altLang="zh-CN" sz="1324" b="1" i="1" smtClean="0">
                          <a:solidFill>
                            <a:srgbClr val="00B050"/>
                          </a:solidFill>
                          <a:latin typeface="Cambria Math" panose="02040503050406030204" pitchFamily="18" charset="0"/>
                          <a:cs typeface="Arial" panose="020B0604020202020204" pitchFamily="34" charset="0"/>
                        </a:rPr>
                        <m:t> </m:t>
                      </m:r>
                      <m:r>
                        <a:rPr lang="en-US" altLang="zh-CN" sz="1324" b="1" i="1" smtClean="0">
                          <a:solidFill>
                            <a:srgbClr val="00B050"/>
                          </a:solidFill>
                          <a:latin typeface="Cambria Math" panose="02040503050406030204" pitchFamily="18" charset="0"/>
                          <a:cs typeface="Arial" panose="020B0604020202020204" pitchFamily="34" charset="0"/>
                        </a:rPr>
                        <m:t>𝒊𝒔</m:t>
                      </m:r>
                      <m:r>
                        <a:rPr lang="en-US" altLang="zh-CN" sz="1324" b="1" i="1" smtClean="0">
                          <a:solidFill>
                            <a:srgbClr val="00B050"/>
                          </a:solidFill>
                          <a:latin typeface="Cambria Math" panose="02040503050406030204" pitchFamily="18" charset="0"/>
                          <a:cs typeface="Arial" panose="020B0604020202020204" pitchFamily="34" charset="0"/>
                        </a:rPr>
                        <m:t> </m:t>
                      </m:r>
                      <m:r>
                        <a:rPr lang="en-US" altLang="zh-CN" sz="1324" b="1" i="1" smtClean="0">
                          <a:solidFill>
                            <a:srgbClr val="00B050"/>
                          </a:solidFill>
                          <a:latin typeface="Cambria Math" panose="02040503050406030204" pitchFamily="18" charset="0"/>
                          <a:cs typeface="Arial" panose="020B0604020202020204" pitchFamily="34" charset="0"/>
                        </a:rPr>
                        <m:t>𝒕𝒉𝒆</m:t>
                      </m:r>
                      <m:r>
                        <a:rPr lang="en-US" altLang="zh-CN" sz="1324" b="1" i="1" smtClean="0">
                          <a:solidFill>
                            <a:srgbClr val="00B050"/>
                          </a:solidFill>
                          <a:latin typeface="Cambria Math" panose="02040503050406030204" pitchFamily="18" charset="0"/>
                          <a:cs typeface="Arial" panose="020B0604020202020204" pitchFamily="34" charset="0"/>
                        </a:rPr>
                        <m:t> </m:t>
                      </m:r>
                      <m:r>
                        <a:rPr lang="en-US" altLang="zh-CN" sz="1324" b="1" i="1" smtClean="0">
                          <a:solidFill>
                            <a:srgbClr val="00B050"/>
                          </a:solidFill>
                          <a:latin typeface="Cambria Math" panose="02040503050406030204" pitchFamily="18" charset="0"/>
                          <a:cs typeface="Arial" panose="020B0604020202020204" pitchFamily="34" charset="0"/>
                        </a:rPr>
                        <m:t>𝒕𝒐𝒕𝒂𝒍</m:t>
                      </m:r>
                      <m:r>
                        <a:rPr lang="en-US" altLang="zh-CN" sz="1324" b="1" i="1" smtClean="0">
                          <a:solidFill>
                            <a:srgbClr val="00B050"/>
                          </a:solidFill>
                          <a:latin typeface="Cambria Math" panose="02040503050406030204" pitchFamily="18" charset="0"/>
                          <a:cs typeface="Arial" panose="020B0604020202020204" pitchFamily="34" charset="0"/>
                        </a:rPr>
                        <m:t> </m:t>
                      </m:r>
                      <m:r>
                        <a:rPr lang="en-US" altLang="zh-CN" sz="1324" b="1" i="1" smtClean="0">
                          <a:solidFill>
                            <a:srgbClr val="00B050"/>
                          </a:solidFill>
                          <a:latin typeface="Cambria Math" panose="02040503050406030204" pitchFamily="18" charset="0"/>
                          <a:cs typeface="Arial" panose="020B0604020202020204" pitchFamily="34" charset="0"/>
                        </a:rPr>
                        <m:t>𝒏𝒖𝒎𝒃𝒆𝒓</m:t>
                      </m:r>
                      <m:r>
                        <a:rPr lang="en-US" altLang="zh-CN" sz="1324" b="1" i="1" smtClean="0">
                          <a:solidFill>
                            <a:srgbClr val="00B050"/>
                          </a:solidFill>
                          <a:latin typeface="Cambria Math" panose="02040503050406030204" pitchFamily="18" charset="0"/>
                          <a:cs typeface="Arial" panose="020B0604020202020204" pitchFamily="34" charset="0"/>
                        </a:rPr>
                        <m:t> </m:t>
                      </m:r>
                      <m:r>
                        <a:rPr lang="en-US" altLang="zh-CN" sz="1324" b="1" i="1" smtClean="0">
                          <a:solidFill>
                            <a:srgbClr val="00B050"/>
                          </a:solidFill>
                          <a:latin typeface="Cambria Math" panose="02040503050406030204" pitchFamily="18" charset="0"/>
                          <a:cs typeface="Arial" panose="020B0604020202020204" pitchFamily="34" charset="0"/>
                        </a:rPr>
                        <m:t>𝒐𝒇</m:t>
                      </m:r>
                      <m:r>
                        <a:rPr lang="en-US" altLang="zh-CN" sz="1324" b="1" i="1" smtClean="0">
                          <a:solidFill>
                            <a:srgbClr val="00B050"/>
                          </a:solidFill>
                          <a:latin typeface="Cambria Math" panose="02040503050406030204" pitchFamily="18" charset="0"/>
                          <a:cs typeface="Arial" panose="020B0604020202020204" pitchFamily="34" charset="0"/>
                        </a:rPr>
                        <m:t> </m:t>
                      </m:r>
                      <m:r>
                        <a:rPr lang="en-US" altLang="zh-CN" sz="1324" b="1" i="1" smtClean="0">
                          <a:solidFill>
                            <a:srgbClr val="00B050"/>
                          </a:solidFill>
                          <a:latin typeface="Cambria Math" panose="02040503050406030204" pitchFamily="18" charset="0"/>
                          <a:cs typeface="Arial" panose="020B0604020202020204" pitchFamily="34" charset="0"/>
                        </a:rPr>
                        <m:t>𝒑𝒍𝒂𝒚𝒆𝒓𝒔</m:t>
                      </m:r>
                    </m:oMath>
                  </m:oMathPara>
                </a14:m>
                <a:endParaRPr lang="zh-CN" altLang="en-US" sz="1324" b="1">
                  <a:solidFill>
                    <a:srgbClr val="00B050"/>
                  </a:solidFill>
                  <a:latin typeface="Arial" panose="020B0604020202020204" pitchFamily="34" charset="0"/>
                  <a:cs typeface="Arial" panose="020B0604020202020204" pitchFamily="34" charset="0"/>
                </a:endParaRPr>
              </a:p>
            </p:txBody>
          </p:sp>
        </mc:Choice>
        <mc:Fallback xmlns="">
          <p:sp>
            <p:nvSpPr>
              <p:cNvPr id="12" name="文本框 11">
                <a:extLst>
                  <a:ext uri="{FF2B5EF4-FFF2-40B4-BE49-F238E27FC236}">
                    <a16:creationId xmlns:a16="http://schemas.microsoft.com/office/drawing/2014/main" id="{F5DBE9CA-3F70-4C56-82AD-1FB75B1ADBD7}"/>
                  </a:ext>
                </a:extLst>
              </p:cNvPr>
              <p:cNvSpPr txBox="1">
                <a:spLocks noRot="1" noChangeAspect="1" noMove="1" noResize="1" noEditPoints="1" noAdjustHandles="1" noChangeArrowheads="1" noChangeShapeType="1" noTextEdit="1"/>
              </p:cNvSpPr>
              <p:nvPr/>
            </p:nvSpPr>
            <p:spPr>
              <a:xfrm>
                <a:off x="1369582" y="777967"/>
                <a:ext cx="3054105" cy="296107"/>
              </a:xfrm>
              <a:prstGeom prst="rect">
                <a:avLst/>
              </a:prstGeom>
              <a:blipFill>
                <a:blip r:embed="rId3"/>
                <a:stretch>
                  <a:fillRect r="-2196" b="-12500"/>
                </a:stretch>
              </a:blipFill>
            </p:spPr>
            <p:txBody>
              <a:bodyPr/>
              <a:lstStyle/>
              <a:p>
                <a:r>
                  <a:rPr lang="zh-CN" altLang="en-US">
                    <a:noFill/>
                  </a:rPr>
                  <a:t> </a:t>
                </a:r>
              </a:p>
            </p:txBody>
          </p:sp>
        </mc:Fallback>
      </mc:AlternateContent>
      <p:cxnSp>
        <p:nvCxnSpPr>
          <p:cNvPr id="13" name="直接箭头连接符 12">
            <a:extLst>
              <a:ext uri="{FF2B5EF4-FFF2-40B4-BE49-F238E27FC236}">
                <a16:creationId xmlns:a16="http://schemas.microsoft.com/office/drawing/2014/main" id="{2081A2A9-EA63-4474-8AE2-CEE6667A7CA1}"/>
              </a:ext>
            </a:extLst>
          </p:cNvPr>
          <p:cNvCxnSpPr>
            <a:cxnSpLocks/>
          </p:cNvCxnSpPr>
          <p:nvPr/>
        </p:nvCxnSpPr>
        <p:spPr>
          <a:xfrm>
            <a:off x="2888957" y="1074074"/>
            <a:ext cx="0" cy="317282"/>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1988263C-8B5F-44DA-AA4C-0AEBF75E8206}"/>
              </a:ext>
            </a:extLst>
          </p:cNvPr>
          <p:cNvSpPr txBox="1"/>
          <p:nvPr/>
        </p:nvSpPr>
        <p:spPr>
          <a:xfrm>
            <a:off x="397291" y="1122451"/>
            <a:ext cx="2333210" cy="276999"/>
          </a:xfrm>
          <a:prstGeom prst="rect">
            <a:avLst/>
          </a:prstGeom>
          <a:noFill/>
        </p:spPr>
        <p:txBody>
          <a:bodyPr wrap="square" rtlCol="0">
            <a:spAutoFit/>
          </a:bodyPr>
          <a:lstStyle/>
          <a:p>
            <a:r>
              <a:rPr lang="en-US" altLang="zh-CN" sz="1200" b="1" i="1">
                <a:solidFill>
                  <a:schemeClr val="tx2">
                    <a:lumMod val="60000"/>
                    <a:lumOff val="40000"/>
                  </a:schemeClr>
                </a:solidFill>
                <a:latin typeface="Arial" panose="020B0604020202020204" pitchFamily="34" charset="0"/>
                <a:cs typeface="Arial" panose="020B0604020202020204" pitchFamily="34" charset="0"/>
              </a:rPr>
              <a:t>Logical form (Lambda DCS):</a:t>
            </a:r>
            <a:endParaRPr lang="zh-CN" altLang="en-US" sz="1200" b="1" i="1">
              <a:solidFill>
                <a:schemeClr val="tx2">
                  <a:lumMod val="60000"/>
                  <a:lumOff val="40000"/>
                </a:scheme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16242D5C-1594-4003-B6F4-3D9BD33E6401}"/>
                  </a:ext>
                </a:extLst>
              </p:cNvPr>
              <p:cNvSpPr/>
              <p:nvPr/>
            </p:nvSpPr>
            <p:spPr>
              <a:xfrm>
                <a:off x="1816829" y="1331156"/>
                <a:ext cx="2159612" cy="29610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324" b="1" i="1" smtClean="0">
                          <a:solidFill>
                            <a:schemeClr val="tx2">
                              <a:lumMod val="60000"/>
                              <a:lumOff val="40000"/>
                            </a:schemeClr>
                          </a:solidFill>
                          <a:latin typeface="Cambria Math" panose="02040503050406030204" pitchFamily="18" charset="0"/>
                        </a:rPr>
                        <m:t>𝒄𝒐𝒖𝒏𝒕</m:t>
                      </m:r>
                      <m:r>
                        <a:rPr lang="en-US" altLang="zh-CN" sz="1324" b="1" i="1" smtClean="0">
                          <a:solidFill>
                            <a:schemeClr val="tx2">
                              <a:lumMod val="60000"/>
                              <a:lumOff val="40000"/>
                            </a:schemeClr>
                          </a:solidFill>
                          <a:latin typeface="Cambria Math" panose="02040503050406030204" pitchFamily="18" charset="0"/>
                        </a:rPr>
                        <m:t> ( </m:t>
                      </m:r>
                      <m:r>
                        <a:rPr lang="en-US" altLang="zh-CN" sz="1324" b="1" i="1" smtClean="0">
                          <a:solidFill>
                            <a:schemeClr val="tx2">
                              <a:lumMod val="60000"/>
                              <a:lumOff val="40000"/>
                            </a:schemeClr>
                          </a:solidFill>
                          <a:latin typeface="Cambria Math" panose="02040503050406030204" pitchFamily="18" charset="0"/>
                        </a:rPr>
                        <m:t>𝒕𝒚𝒑𝒆</m:t>
                      </m:r>
                      <m:r>
                        <a:rPr lang="en-US" altLang="zh-CN" sz="1324" b="1" i="1" smtClean="0">
                          <a:solidFill>
                            <a:schemeClr val="tx2">
                              <a:lumMod val="60000"/>
                              <a:lumOff val="40000"/>
                            </a:schemeClr>
                          </a:solidFill>
                          <a:latin typeface="Cambria Math" panose="02040503050406030204" pitchFamily="18" charset="0"/>
                        </a:rPr>
                        <m:t>.</m:t>
                      </m:r>
                      <m:r>
                        <a:rPr lang="en-US" altLang="zh-CN" sz="1324" b="1" i="1" smtClean="0">
                          <a:solidFill>
                            <a:schemeClr val="tx2">
                              <a:lumMod val="60000"/>
                              <a:lumOff val="40000"/>
                            </a:schemeClr>
                          </a:solidFill>
                          <a:latin typeface="Cambria Math" panose="02040503050406030204" pitchFamily="18" charset="0"/>
                        </a:rPr>
                        <m:t>𝒑𝒍𝒂𝒚𝒆𝒓</m:t>
                      </m:r>
                      <m:r>
                        <a:rPr lang="en-US" altLang="zh-CN" sz="1324" b="1" i="1" smtClean="0">
                          <a:solidFill>
                            <a:schemeClr val="tx2">
                              <a:lumMod val="60000"/>
                              <a:lumOff val="40000"/>
                            </a:schemeClr>
                          </a:solidFill>
                          <a:latin typeface="Cambria Math" panose="02040503050406030204" pitchFamily="18" charset="0"/>
                        </a:rPr>
                        <m:t> )</m:t>
                      </m:r>
                    </m:oMath>
                  </m:oMathPara>
                </a14:m>
                <a:endParaRPr lang="en-US" altLang="zh-CN" sz="1324" b="1" i="1">
                  <a:solidFill>
                    <a:schemeClr val="tx2">
                      <a:lumMod val="60000"/>
                      <a:lumOff val="40000"/>
                    </a:schemeClr>
                  </a:solidFill>
                  <a:latin typeface="Cambria Math" panose="02040503050406030204" pitchFamily="18" charset="0"/>
                </a:endParaRPr>
              </a:p>
            </p:txBody>
          </p:sp>
        </mc:Choice>
        <mc:Fallback xmlns="">
          <p:sp>
            <p:nvSpPr>
              <p:cNvPr id="15" name="矩形 14">
                <a:extLst>
                  <a:ext uri="{FF2B5EF4-FFF2-40B4-BE49-F238E27FC236}">
                    <a16:creationId xmlns:a16="http://schemas.microsoft.com/office/drawing/2014/main" id="{16242D5C-1594-4003-B6F4-3D9BD33E6401}"/>
                  </a:ext>
                </a:extLst>
              </p:cNvPr>
              <p:cNvSpPr>
                <a:spLocks noRot="1" noChangeAspect="1" noMove="1" noResize="1" noEditPoints="1" noAdjustHandles="1" noChangeArrowheads="1" noChangeShapeType="1" noTextEdit="1"/>
              </p:cNvSpPr>
              <p:nvPr/>
            </p:nvSpPr>
            <p:spPr>
              <a:xfrm>
                <a:off x="1816829" y="1331156"/>
                <a:ext cx="2159612" cy="296107"/>
              </a:xfrm>
              <a:prstGeom prst="rect">
                <a:avLst/>
              </a:prstGeom>
              <a:blipFill>
                <a:blip r:embed="rId4"/>
                <a:stretch>
                  <a:fillRect b="-12245"/>
                </a:stretch>
              </a:blipFill>
            </p:spPr>
            <p:txBody>
              <a:bodyPr/>
              <a:lstStyle/>
              <a:p>
                <a:r>
                  <a:rPr lang="zh-CN" altLang="en-US">
                    <a:noFill/>
                  </a:rPr>
                  <a:t> </a:t>
                </a:r>
              </a:p>
            </p:txBody>
          </p:sp>
        </mc:Fallback>
      </mc:AlternateContent>
      <p:cxnSp>
        <p:nvCxnSpPr>
          <p:cNvPr id="16" name="直接箭头连接符 15">
            <a:extLst>
              <a:ext uri="{FF2B5EF4-FFF2-40B4-BE49-F238E27FC236}">
                <a16:creationId xmlns:a16="http://schemas.microsoft.com/office/drawing/2014/main" id="{0CCFA48F-DD20-4890-8A1A-1BBC37B64620}"/>
              </a:ext>
            </a:extLst>
          </p:cNvPr>
          <p:cNvCxnSpPr>
            <a:cxnSpLocks/>
          </p:cNvCxnSpPr>
          <p:nvPr/>
        </p:nvCxnSpPr>
        <p:spPr>
          <a:xfrm flipH="1">
            <a:off x="2887369" y="1768631"/>
            <a:ext cx="4458" cy="739112"/>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7" name="矩形 16">
            <a:extLst>
              <a:ext uri="{FF2B5EF4-FFF2-40B4-BE49-F238E27FC236}">
                <a16:creationId xmlns:a16="http://schemas.microsoft.com/office/drawing/2014/main" id="{FF3E5BFE-DECB-431B-9063-00C8F9BB7E3F}"/>
              </a:ext>
            </a:extLst>
          </p:cNvPr>
          <p:cNvSpPr/>
          <p:nvPr/>
        </p:nvSpPr>
        <p:spPr>
          <a:xfrm>
            <a:off x="377215" y="529403"/>
            <a:ext cx="4858968" cy="1190829"/>
          </a:xfrm>
          <a:prstGeom prst="rect">
            <a:avLst/>
          </a:prstGeom>
          <a:noFill/>
          <a:ln w="19050">
            <a:solidFill>
              <a:schemeClr val="tx1"/>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851"/>
          </a:p>
        </p:txBody>
      </p:sp>
      <p:sp>
        <p:nvSpPr>
          <p:cNvPr id="18" name="圆柱体 17">
            <a:extLst>
              <a:ext uri="{FF2B5EF4-FFF2-40B4-BE49-F238E27FC236}">
                <a16:creationId xmlns:a16="http://schemas.microsoft.com/office/drawing/2014/main" id="{7977A19D-C340-4D1E-97A5-CCC023030EE5}"/>
              </a:ext>
            </a:extLst>
          </p:cNvPr>
          <p:cNvSpPr/>
          <p:nvPr/>
        </p:nvSpPr>
        <p:spPr>
          <a:xfrm>
            <a:off x="4187662" y="2247864"/>
            <a:ext cx="1350922" cy="681343"/>
          </a:xfrm>
          <a:prstGeom prst="can">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135" b="1">
                <a:solidFill>
                  <a:sysClr val="windowText" lastClr="000000"/>
                </a:solidFill>
                <a:latin typeface="Arial" panose="020B0604020202020204" pitchFamily="34" charset="0"/>
                <a:cs typeface="Arial" panose="020B0604020202020204" pitchFamily="34" charset="0"/>
              </a:rPr>
              <a:t>Knowledge Base</a:t>
            </a:r>
          </a:p>
          <a:p>
            <a:pPr algn="ctr"/>
            <a:r>
              <a:rPr lang="en-US" altLang="zh-CN" sz="1135" b="1">
                <a:solidFill>
                  <a:sysClr val="windowText" lastClr="000000"/>
                </a:solidFill>
                <a:latin typeface="Arial" panose="020B0604020202020204" pitchFamily="34" charset="0"/>
                <a:cs typeface="Arial" panose="020B0604020202020204" pitchFamily="34" charset="0"/>
              </a:rPr>
              <a:t>(KB)</a:t>
            </a:r>
            <a:endParaRPr lang="zh-CN" altLang="en-US" sz="1135" b="1">
              <a:solidFill>
                <a:sysClr val="windowText" lastClr="000000"/>
              </a:solidFill>
              <a:latin typeface="Arial" panose="020B0604020202020204" pitchFamily="34" charset="0"/>
              <a:cs typeface="Arial" panose="020B0604020202020204" pitchFamily="34" charset="0"/>
            </a:endParaRPr>
          </a:p>
        </p:txBody>
      </p:sp>
      <p:cxnSp>
        <p:nvCxnSpPr>
          <p:cNvPr id="19" name="直接箭头连接符 18">
            <a:extLst>
              <a:ext uri="{FF2B5EF4-FFF2-40B4-BE49-F238E27FC236}">
                <a16:creationId xmlns:a16="http://schemas.microsoft.com/office/drawing/2014/main" id="{78E76D12-05E4-4FC0-A953-5BC72716DAFF}"/>
              </a:ext>
            </a:extLst>
          </p:cNvPr>
          <p:cNvCxnSpPr>
            <a:cxnSpLocks/>
          </p:cNvCxnSpPr>
          <p:nvPr/>
        </p:nvCxnSpPr>
        <p:spPr>
          <a:xfrm flipH="1">
            <a:off x="3263900" y="2603110"/>
            <a:ext cx="765305"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5" name="文本框 24">
            <a:extLst>
              <a:ext uri="{FF2B5EF4-FFF2-40B4-BE49-F238E27FC236}">
                <a16:creationId xmlns:a16="http://schemas.microsoft.com/office/drawing/2014/main" id="{57985511-E07A-4B32-B758-79219B173C6D}"/>
              </a:ext>
            </a:extLst>
          </p:cNvPr>
          <p:cNvSpPr txBox="1"/>
          <p:nvPr/>
        </p:nvSpPr>
        <p:spPr>
          <a:xfrm>
            <a:off x="1965316" y="1927126"/>
            <a:ext cx="1002699" cy="296107"/>
          </a:xfrm>
          <a:prstGeom prst="rect">
            <a:avLst/>
          </a:prstGeom>
          <a:noFill/>
        </p:spPr>
        <p:txBody>
          <a:bodyPr wrap="square" rtlCol="0">
            <a:spAutoFit/>
          </a:bodyPr>
          <a:lstStyle/>
          <a:p>
            <a:r>
              <a:rPr lang="en-US" altLang="zh-CN" sz="1324">
                <a:latin typeface="Arial" panose="020B0604020202020204" pitchFamily="34" charset="0"/>
                <a:cs typeface="Arial" panose="020B0604020202020204" pitchFamily="34" charset="0"/>
              </a:rPr>
              <a:t>execution</a:t>
            </a:r>
            <a:endParaRPr lang="zh-CN" altLang="en-US" sz="1324">
              <a:latin typeface="Arial" panose="020B0604020202020204" pitchFamily="34" charset="0"/>
              <a:cs typeface="Arial" panose="020B0604020202020204" pitchFamily="34" charset="0"/>
            </a:endParaRPr>
          </a:p>
        </p:txBody>
      </p:sp>
      <p:sp>
        <p:nvSpPr>
          <p:cNvPr id="26" name="文本框 25">
            <a:extLst>
              <a:ext uri="{FF2B5EF4-FFF2-40B4-BE49-F238E27FC236}">
                <a16:creationId xmlns:a16="http://schemas.microsoft.com/office/drawing/2014/main" id="{A4FAA8C7-3839-4822-A2F0-A58FF98C0F0D}"/>
              </a:ext>
            </a:extLst>
          </p:cNvPr>
          <p:cNvSpPr txBox="1"/>
          <p:nvPr/>
        </p:nvSpPr>
        <p:spPr>
          <a:xfrm>
            <a:off x="2563978" y="2459798"/>
            <a:ext cx="699922" cy="296107"/>
          </a:xfrm>
          <a:prstGeom prst="rect">
            <a:avLst/>
          </a:prstGeom>
          <a:noFill/>
        </p:spPr>
        <p:txBody>
          <a:bodyPr wrap="square" rtlCol="0">
            <a:spAutoFit/>
          </a:bodyPr>
          <a:lstStyle/>
          <a:p>
            <a:r>
              <a:rPr lang="en-US" altLang="zh-CN" sz="1324">
                <a:latin typeface="Arial" panose="020B0604020202020204" pitchFamily="34" charset="0"/>
                <a:cs typeface="Arial" panose="020B0604020202020204" pitchFamily="34" charset="0"/>
              </a:rPr>
              <a:t>result</a:t>
            </a:r>
            <a:endParaRPr lang="zh-CN" altLang="en-US" sz="1324">
              <a:latin typeface="Arial" panose="020B0604020202020204" pitchFamily="34" charset="0"/>
              <a:cs typeface="Arial" panose="020B0604020202020204" pitchFamily="34" charset="0"/>
            </a:endParaRP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7"/>
            <a:ext cx="567690" cy="244475"/>
          </a:xfrm>
          <a:prstGeom prst="rect">
            <a:avLst/>
          </a:prstGeom>
        </p:spPr>
        <p:txBody>
          <a:bodyPr vert="horz" wrap="square" lIns="0" tIns="17145" rIns="0" bIns="0" rtlCol="0">
            <a:spAutoFit/>
          </a:bodyPr>
          <a:lstStyle/>
          <a:p>
            <a:pPr marL="12700">
              <a:lnSpc>
                <a:spcPct val="100000"/>
              </a:lnSpc>
              <a:spcBef>
                <a:spcPts val="135"/>
              </a:spcBef>
            </a:pPr>
            <a:r>
              <a:rPr spc="-25" dirty="0"/>
              <a:t>Outline</a:t>
            </a:r>
          </a:p>
        </p:txBody>
      </p:sp>
      <p:sp>
        <p:nvSpPr>
          <p:cNvPr id="3" name="object 3"/>
          <p:cNvSpPr txBox="1"/>
          <p:nvPr/>
        </p:nvSpPr>
        <p:spPr>
          <a:xfrm>
            <a:off x="203301" y="899755"/>
            <a:ext cx="2760980" cy="1593770"/>
          </a:xfrm>
          <a:prstGeom prst="rect">
            <a:avLst/>
          </a:prstGeom>
        </p:spPr>
        <p:txBody>
          <a:bodyPr vert="horz" wrap="square" lIns="0" tIns="11430" rIns="0" bIns="0" rtlCol="0">
            <a:spAutoFit/>
          </a:bodyPr>
          <a:lstStyle/>
          <a:p>
            <a:pPr marL="12700">
              <a:lnSpc>
                <a:spcPct val="100000"/>
              </a:lnSpc>
              <a:spcBef>
                <a:spcPts val="90"/>
              </a:spcBef>
            </a:pPr>
            <a:r>
              <a:rPr sz="1100" spc="-15" dirty="0">
                <a:solidFill>
                  <a:schemeClr val="bg1">
                    <a:lumMod val="85000"/>
                  </a:schemeClr>
                </a:solidFill>
                <a:latin typeface="Arial"/>
                <a:cs typeface="Arial"/>
                <a:hlinkClick r:id="rId2" action="ppaction://hlinksldjump">
                  <a:extLst>
                    <a:ext uri="{A12FA001-AC4F-418D-AE19-62706E023703}">
                      <ahyp:hlinkClr xmlns:ahyp="http://schemas.microsoft.com/office/drawing/2018/hyperlinkcolor" val="tx"/>
                    </a:ext>
                  </a:extLst>
                </a:hlinkClick>
              </a:rPr>
              <a:t>Introduction </a:t>
            </a:r>
            <a:r>
              <a:rPr sz="1100" spc="-65">
                <a:solidFill>
                  <a:schemeClr val="bg1">
                    <a:lumMod val="85000"/>
                  </a:schemeClr>
                </a:solidFill>
                <a:latin typeface="Arial"/>
                <a:cs typeface="Arial"/>
                <a:hlinkClick r:id="rId2" action="ppaction://hlinksldjump">
                  <a:extLst>
                    <a:ext uri="{A12FA001-AC4F-418D-AE19-62706E023703}">
                      <ahyp:hlinkClr xmlns:ahyp="http://schemas.microsoft.com/office/drawing/2018/hyperlinkcolor" val="tx"/>
                    </a:ext>
                  </a:extLst>
                </a:hlinkClick>
              </a:rPr>
              <a:t>and</a:t>
            </a:r>
            <a:r>
              <a:rPr sz="1100" spc="120">
                <a:solidFill>
                  <a:schemeClr val="bg1">
                    <a:lumMod val="85000"/>
                  </a:schemeClr>
                </a:solidFill>
                <a:latin typeface="Arial"/>
                <a:cs typeface="Arial"/>
                <a:hlinkClick r:id="rId2" action="ppaction://hlinksldjump">
                  <a:extLst>
                    <a:ext uri="{A12FA001-AC4F-418D-AE19-62706E023703}">
                      <ahyp:hlinkClr xmlns:ahyp="http://schemas.microsoft.com/office/drawing/2018/hyperlinkcolor" val="tx"/>
                    </a:ext>
                  </a:extLst>
                </a:hlinkClick>
              </a:rPr>
              <a:t> </a:t>
            </a:r>
            <a:r>
              <a:rPr sz="1100" spc="-10">
                <a:solidFill>
                  <a:schemeClr val="bg1">
                    <a:lumMod val="85000"/>
                  </a:schemeClr>
                </a:solidFill>
                <a:latin typeface="Arial"/>
                <a:cs typeface="Arial"/>
                <a:hlinkClick r:id="rId2" action="ppaction://hlinksldjump">
                  <a:extLst>
                    <a:ext uri="{A12FA001-AC4F-418D-AE19-62706E023703}">
                      <ahyp:hlinkClr xmlns:ahyp="http://schemas.microsoft.com/office/drawing/2018/hyperlinkcolor" val="tx"/>
                    </a:ext>
                  </a:extLst>
                </a:hlinkClick>
              </a:rPr>
              <a:t>Motivation</a:t>
            </a:r>
            <a:endParaRPr lang="en-US" altLang="zh-CN" sz="1100" spc="-10">
              <a:solidFill>
                <a:schemeClr val="bg1">
                  <a:lumMod val="85000"/>
                </a:schemeClr>
              </a:solidFill>
              <a:latin typeface="Arial"/>
              <a:cs typeface="Arial"/>
            </a:endParaRPr>
          </a:p>
          <a:p>
            <a:pPr marL="12700">
              <a:lnSpc>
                <a:spcPct val="100000"/>
              </a:lnSpc>
              <a:spcBef>
                <a:spcPts val="90"/>
              </a:spcBef>
            </a:pPr>
            <a:endParaRPr lang="en-US" altLang="zh-CN" sz="1100" spc="-10">
              <a:solidFill>
                <a:schemeClr val="bg1">
                  <a:lumMod val="85000"/>
                </a:schemeClr>
              </a:solidFill>
              <a:latin typeface="Arial"/>
              <a:cs typeface="Arial"/>
            </a:endParaRPr>
          </a:p>
          <a:p>
            <a:pPr marL="12700" marR="5080">
              <a:lnSpc>
                <a:spcPct val="226600"/>
              </a:lnSpc>
            </a:pPr>
            <a:r>
              <a:rPr lang="en-US" sz="1100" spc="-55">
                <a:solidFill>
                  <a:schemeClr val="bg1">
                    <a:lumMod val="85000"/>
                  </a:schemeClr>
                </a:solidFill>
                <a:latin typeface="Arial"/>
                <a:cs typeface="Arial"/>
                <a:hlinkClick r:id="rId3" action="ppaction://hlinksldjump">
                  <a:extLst>
                    <a:ext uri="{A12FA001-AC4F-418D-AE19-62706E023703}">
                      <ahyp:hlinkClr xmlns:ahyp="http://schemas.microsoft.com/office/drawing/2018/hyperlinkcolor" val="tx"/>
                    </a:ext>
                  </a:extLst>
                </a:hlinkClick>
              </a:rPr>
              <a:t>Unsupervised Two-stage</a:t>
            </a:r>
            <a:r>
              <a:rPr sz="1100" spc="-55">
                <a:solidFill>
                  <a:schemeClr val="bg1">
                    <a:lumMod val="85000"/>
                  </a:schemeClr>
                </a:solidFill>
                <a:latin typeface="Arial"/>
                <a:cs typeface="Arial"/>
                <a:hlinkClick r:id="rId3" action="ppaction://hlinksldjump">
                  <a:extLst>
                    <a:ext uri="{A12FA001-AC4F-418D-AE19-62706E023703}">
                      <ahyp:hlinkClr xmlns:ahyp="http://schemas.microsoft.com/office/drawing/2018/hyperlinkcolor" val="tx"/>
                    </a:ext>
                  </a:extLst>
                </a:hlinkClick>
              </a:rPr>
              <a:t> </a:t>
            </a:r>
            <a:r>
              <a:rPr sz="1100" spc="-60">
                <a:solidFill>
                  <a:schemeClr val="bg1">
                    <a:lumMod val="85000"/>
                  </a:schemeClr>
                </a:solidFill>
                <a:latin typeface="Arial"/>
                <a:cs typeface="Arial"/>
                <a:hlinkClick r:id="rId3" action="ppaction://hlinksldjump">
                  <a:extLst>
                    <a:ext uri="{A12FA001-AC4F-418D-AE19-62706E023703}">
                      <ahyp:hlinkClr xmlns:ahyp="http://schemas.microsoft.com/office/drawing/2018/hyperlinkcolor" val="tx"/>
                    </a:ext>
                  </a:extLst>
                </a:hlinkClick>
              </a:rPr>
              <a:t>Framework </a:t>
            </a:r>
            <a:r>
              <a:rPr sz="1100" spc="-60">
                <a:solidFill>
                  <a:schemeClr val="bg1">
                    <a:lumMod val="85000"/>
                  </a:schemeClr>
                </a:solidFill>
                <a:latin typeface="Arial"/>
                <a:cs typeface="Arial"/>
              </a:rPr>
              <a:t> </a:t>
            </a:r>
            <a:endParaRPr lang="en-US" altLang="zh-CN" sz="1100" spc="-60">
              <a:solidFill>
                <a:schemeClr val="bg1">
                  <a:lumMod val="85000"/>
                </a:schemeClr>
              </a:solidFill>
              <a:latin typeface="Arial"/>
              <a:cs typeface="Arial"/>
            </a:endParaRPr>
          </a:p>
          <a:p>
            <a:pPr marL="12700" marR="5080">
              <a:lnSpc>
                <a:spcPct val="226600"/>
              </a:lnSpc>
            </a:pPr>
            <a:endParaRPr lang="en-US" altLang="zh-CN" sz="200" spc="-60">
              <a:solidFill>
                <a:srgbClr val="3333B2"/>
              </a:solidFill>
              <a:latin typeface="Arial"/>
              <a:cs typeface="Arial"/>
              <a:hlinkClick r:id="rId4" action="ppaction://hlinksldjump">
                <a:extLst>
                  <a:ext uri="{A12FA001-AC4F-418D-AE19-62706E023703}">
                    <ahyp:hlinkClr xmlns:ahyp="http://schemas.microsoft.com/office/drawing/2018/hyperlinkcolor" val="tx"/>
                  </a:ext>
                </a:extLst>
              </a:hlinkClick>
            </a:endParaRPr>
          </a:p>
          <a:p>
            <a:pPr marL="12700" marR="5080">
              <a:lnSpc>
                <a:spcPct val="226600"/>
              </a:lnSpc>
            </a:pPr>
            <a:r>
              <a:rPr sz="1100" spc="-40">
                <a:solidFill>
                  <a:schemeClr val="bg1">
                    <a:lumMod val="85000"/>
                  </a:schemeClr>
                </a:solidFill>
                <a:latin typeface="Arial"/>
                <a:cs typeface="Arial"/>
                <a:hlinkClick r:id="rId4" action="ppaction://hlinksldjump">
                  <a:extLst>
                    <a:ext uri="{A12FA001-AC4F-418D-AE19-62706E023703}">
                      <ahyp:hlinkClr xmlns:ahyp="http://schemas.microsoft.com/office/drawing/2018/hyperlinkcolor" val="tx"/>
                    </a:ext>
                  </a:extLst>
                </a:hlinkClick>
              </a:rPr>
              <a:t>Experimental</a:t>
            </a:r>
            <a:r>
              <a:rPr sz="1100" spc="50">
                <a:solidFill>
                  <a:schemeClr val="bg1">
                    <a:lumMod val="85000"/>
                  </a:schemeClr>
                </a:solidFill>
                <a:latin typeface="Arial"/>
                <a:cs typeface="Arial"/>
                <a:hlinkClick r:id="rId4" action="ppaction://hlinksldjump">
                  <a:extLst>
                    <a:ext uri="{A12FA001-AC4F-418D-AE19-62706E023703}">
                      <ahyp:hlinkClr xmlns:ahyp="http://schemas.microsoft.com/office/drawing/2018/hyperlinkcolor" val="tx"/>
                    </a:ext>
                  </a:extLst>
                </a:hlinkClick>
              </a:rPr>
              <a:t> </a:t>
            </a:r>
            <a:r>
              <a:rPr sz="1100" spc="-65" dirty="0">
                <a:solidFill>
                  <a:schemeClr val="bg1">
                    <a:lumMod val="85000"/>
                  </a:schemeClr>
                </a:solidFill>
                <a:latin typeface="Arial"/>
                <a:cs typeface="Arial"/>
                <a:hlinkClick r:id="rId4" action="ppaction://hlinksldjump">
                  <a:extLst>
                    <a:ext uri="{A12FA001-AC4F-418D-AE19-62706E023703}">
                      <ahyp:hlinkClr xmlns:ahyp="http://schemas.microsoft.com/office/drawing/2018/hyperlinkcolor" val="tx"/>
                    </a:ext>
                  </a:extLst>
                </a:hlinkClick>
              </a:rPr>
              <a:t>Results</a:t>
            </a:r>
            <a:endParaRPr sz="1100">
              <a:solidFill>
                <a:schemeClr val="bg1">
                  <a:lumMod val="85000"/>
                </a:schemeClr>
              </a:solidFill>
              <a:latin typeface="Arial"/>
              <a:cs typeface="Arial"/>
            </a:endParaRPr>
          </a:p>
          <a:p>
            <a:pPr>
              <a:lnSpc>
                <a:spcPct val="100000"/>
              </a:lnSpc>
            </a:pPr>
            <a:endParaRPr sz="1450">
              <a:solidFill>
                <a:schemeClr val="bg1">
                  <a:lumMod val="85000"/>
                </a:schemeClr>
              </a:solidFill>
              <a:latin typeface="Times New Roman"/>
              <a:cs typeface="Times New Roman"/>
            </a:endParaRPr>
          </a:p>
          <a:p>
            <a:pPr marL="12700">
              <a:lnSpc>
                <a:spcPct val="100000"/>
              </a:lnSpc>
              <a:spcBef>
                <a:spcPts val="5"/>
              </a:spcBef>
            </a:pPr>
            <a:r>
              <a:rPr sz="1100" spc="-60" dirty="0">
                <a:solidFill>
                  <a:srgbClr val="3B3BFF"/>
                </a:solidFill>
                <a:latin typeface="Arial"/>
                <a:cs typeface="Arial"/>
                <a:hlinkClick r:id="rId5" action="ppaction://hlinksldjump">
                  <a:extLst>
                    <a:ext uri="{A12FA001-AC4F-418D-AE19-62706E023703}">
                      <ahyp:hlinkClr xmlns:ahyp="http://schemas.microsoft.com/office/drawing/2018/hyperlinkcolor" val="tx"/>
                    </a:ext>
                  </a:extLst>
                </a:hlinkClick>
              </a:rPr>
              <a:t>Conclusion</a:t>
            </a:r>
            <a:endParaRPr sz="1100">
              <a:solidFill>
                <a:srgbClr val="3B3BFF"/>
              </a:solidFill>
              <a:latin typeface="Arial"/>
              <a:cs typeface="Arial"/>
            </a:endParaRPr>
          </a:p>
        </p:txBody>
      </p:sp>
      <p:sp>
        <p:nvSpPr>
          <p:cNvPr id="11" name="object 18">
            <a:extLst>
              <a:ext uri="{FF2B5EF4-FFF2-40B4-BE49-F238E27FC236}">
                <a16:creationId xmlns:a16="http://schemas.microsoft.com/office/drawing/2014/main" id="{C1D72F44-785D-4BFF-A480-A8302A9499BE}"/>
              </a:ext>
            </a:extLst>
          </p:cNvPr>
          <p:cNvSpPr/>
          <p:nvPr/>
        </p:nvSpPr>
        <p:spPr>
          <a:xfrm>
            <a:off x="2806699" y="3135783"/>
            <a:ext cx="2953486" cy="10223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12" name="object 16">
            <a:extLst>
              <a:ext uri="{FF2B5EF4-FFF2-40B4-BE49-F238E27FC236}">
                <a16:creationId xmlns:a16="http://schemas.microsoft.com/office/drawing/2014/main" id="{788397B1-E0E0-479A-91D6-89E0615BCAE0}"/>
              </a:ext>
            </a:extLst>
          </p:cNvPr>
          <p:cNvSpPr/>
          <p:nvPr/>
        </p:nvSpPr>
        <p:spPr>
          <a:xfrm>
            <a:off x="0" y="3137967"/>
            <a:ext cx="2882900" cy="100051"/>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13" name="object 19">
            <a:extLst>
              <a:ext uri="{FF2B5EF4-FFF2-40B4-BE49-F238E27FC236}">
                <a16:creationId xmlns:a16="http://schemas.microsoft.com/office/drawing/2014/main" id="{52728071-1913-4792-8F3B-43B2D67F5EC7}"/>
              </a:ext>
            </a:extLst>
          </p:cNvPr>
          <p:cNvSpPr txBox="1">
            <a:spLocks noGrp="1"/>
          </p:cNvSpPr>
          <p:nvPr>
            <p:ph type="ftr" sz="quarter" idx="5"/>
          </p:nvPr>
        </p:nvSpPr>
        <p:spPr>
          <a:xfrm>
            <a:off x="3836755" y="3129014"/>
            <a:ext cx="1083449" cy="109004"/>
          </a:xfrm>
          <a:prstGeom prst="rect">
            <a:avLst/>
          </a:prstGeom>
        </p:spPr>
        <p:txBody>
          <a:bodyPr vert="horz" wrap="square" lIns="0" tIns="16510" rIns="0" bIns="0" rtlCol="0">
            <a:spAutoFit/>
          </a:bodyPr>
          <a:lstStyle/>
          <a:p>
            <a:pPr marL="12700">
              <a:lnSpc>
                <a:spcPct val="100000"/>
              </a:lnSpc>
              <a:spcBef>
                <a:spcPts val="130"/>
              </a:spcBef>
            </a:pPr>
            <a:r>
              <a:rPr lang="en-US" spc="-10"/>
              <a:t>Wednesday</a:t>
            </a:r>
            <a:r>
              <a:rPr spc="-10"/>
              <a:t> </a:t>
            </a:r>
            <a:r>
              <a:rPr lang="en-US" altLang="zh-CN" spc="-10"/>
              <a:t>8</a:t>
            </a:r>
            <a:r>
              <a:rPr sz="750" baseline="27777"/>
              <a:t>th </a:t>
            </a:r>
            <a:r>
              <a:rPr sz="600" spc="-10" dirty="0"/>
              <a:t>July</a:t>
            </a:r>
            <a:r>
              <a:rPr sz="600" spc="-10"/>
              <a:t>,</a:t>
            </a:r>
            <a:r>
              <a:rPr sz="600" spc="50"/>
              <a:t> </a:t>
            </a:r>
            <a:r>
              <a:rPr sz="600" spc="-20"/>
              <a:t>20</a:t>
            </a:r>
            <a:r>
              <a:rPr lang="en-US" altLang="zh-CN" sz="600" spc="-20"/>
              <a:t>20</a:t>
            </a:r>
            <a:endParaRPr sz="600"/>
          </a:p>
        </p:txBody>
      </p:sp>
      <p:sp>
        <p:nvSpPr>
          <p:cNvPr id="14" name="object 20">
            <a:extLst>
              <a:ext uri="{FF2B5EF4-FFF2-40B4-BE49-F238E27FC236}">
                <a16:creationId xmlns:a16="http://schemas.microsoft.com/office/drawing/2014/main" id="{6441129C-556A-4CF6-AF74-3CCC786CA4AE}"/>
              </a:ext>
            </a:extLst>
          </p:cNvPr>
          <p:cNvSpPr txBox="1">
            <a:spLocks noGrp="1"/>
          </p:cNvSpPr>
          <p:nvPr>
            <p:ph type="dt" sz="half" idx="6"/>
          </p:nvPr>
        </p:nvSpPr>
        <p:spPr>
          <a:xfrm>
            <a:off x="981303" y="3142615"/>
            <a:ext cx="965200" cy="102235"/>
          </a:xfrm>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5" name="object 22">
            <a:extLst>
              <a:ext uri="{FF2B5EF4-FFF2-40B4-BE49-F238E27FC236}">
                <a16:creationId xmlns:a16="http://schemas.microsoft.com/office/drawing/2014/main" id="{5B72C82D-1E34-4870-A5ED-F9EA8A606DD9}"/>
              </a:ext>
            </a:extLst>
          </p:cNvPr>
          <p:cNvSpPr txBox="1">
            <a:spLocks noGrp="1"/>
          </p:cNvSpPr>
          <p:nvPr>
            <p:ph type="sldNum" sz="quarter" idx="7"/>
          </p:nvPr>
        </p:nvSpPr>
        <p:spPr>
          <a:xfrm>
            <a:off x="5411656" y="3135783"/>
            <a:ext cx="294004" cy="89768"/>
          </a:xfrm>
          <a:prstGeom prst="rect">
            <a:avLst/>
          </a:prstGeom>
        </p:spPr>
        <p:txBody>
          <a:bodyPr vert="horz" wrap="square" lIns="0" tIns="0" rIns="0" bIns="0" rtlCol="0">
            <a:spAutoFit/>
          </a:bodyPr>
          <a:lstStyle/>
          <a:p>
            <a:pPr marL="25400">
              <a:lnSpc>
                <a:spcPts val="675"/>
              </a:lnSpc>
            </a:pPr>
            <a:fld id="{81D60167-4931-47E6-BA6A-407CBD079E47}" type="slidenum">
              <a:rPr spc="-20" dirty="0"/>
              <a:t>30</a:t>
            </a:fld>
            <a:r>
              <a:rPr spc="-20" dirty="0"/>
              <a:t> </a:t>
            </a:r>
            <a:r>
              <a:rPr spc="150"/>
              <a:t>/</a:t>
            </a:r>
            <a:r>
              <a:rPr spc="40"/>
              <a:t> </a:t>
            </a:r>
            <a:r>
              <a:rPr lang="en-US" altLang="zh-CN" spc="-20"/>
              <a:t>32</a:t>
            </a:r>
            <a:endParaRPr spc="-20" dirty="0"/>
          </a:p>
        </p:txBody>
      </p:sp>
    </p:spTree>
    <p:extLst>
      <p:ext uri="{BB962C8B-B14F-4D97-AF65-F5344CB8AC3E}">
        <p14:creationId xmlns:p14="http://schemas.microsoft.com/office/powerpoint/2010/main" val="664650088"/>
      </p:ext>
    </p:extLst>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7"/>
            <a:ext cx="822960" cy="244475"/>
          </a:xfrm>
          <a:prstGeom prst="rect">
            <a:avLst/>
          </a:prstGeom>
        </p:spPr>
        <p:txBody>
          <a:bodyPr vert="horz" wrap="square" lIns="0" tIns="17145" rIns="0" bIns="0" rtlCol="0">
            <a:spAutoFit/>
          </a:bodyPr>
          <a:lstStyle/>
          <a:p>
            <a:pPr marL="12700">
              <a:lnSpc>
                <a:spcPct val="100000"/>
              </a:lnSpc>
              <a:spcBef>
                <a:spcPts val="135"/>
              </a:spcBef>
            </a:pPr>
            <a:r>
              <a:rPr spc="-70" dirty="0"/>
              <a:t>Conclusion</a:t>
            </a:r>
          </a:p>
        </p:txBody>
      </p:sp>
      <p:sp>
        <p:nvSpPr>
          <p:cNvPr id="3" name="object 3"/>
          <p:cNvSpPr/>
          <p:nvPr/>
        </p:nvSpPr>
        <p:spPr>
          <a:xfrm>
            <a:off x="165200" y="638531"/>
            <a:ext cx="5429885" cy="187960"/>
          </a:xfrm>
          <a:custGeom>
            <a:avLst/>
            <a:gdLst/>
            <a:ahLst/>
            <a:cxnLst/>
            <a:rect l="l" t="t" r="r" b="b"/>
            <a:pathLst>
              <a:path w="5429885" h="187959">
                <a:moveTo>
                  <a:pt x="5378869" y="0"/>
                </a:moveTo>
                <a:lnTo>
                  <a:pt x="50800" y="0"/>
                </a:lnTo>
                <a:lnTo>
                  <a:pt x="31075" y="4008"/>
                </a:lnTo>
                <a:lnTo>
                  <a:pt x="14922" y="14922"/>
                </a:lnTo>
                <a:lnTo>
                  <a:pt x="4008" y="31075"/>
                </a:lnTo>
                <a:lnTo>
                  <a:pt x="0" y="50800"/>
                </a:lnTo>
                <a:lnTo>
                  <a:pt x="0" y="187824"/>
                </a:lnTo>
                <a:lnTo>
                  <a:pt x="5429669" y="187824"/>
                </a:lnTo>
                <a:lnTo>
                  <a:pt x="5429669" y="50800"/>
                </a:lnTo>
                <a:lnTo>
                  <a:pt x="5425661" y="31075"/>
                </a:lnTo>
                <a:lnTo>
                  <a:pt x="5414747" y="14922"/>
                </a:lnTo>
                <a:lnTo>
                  <a:pt x="5398594" y="4008"/>
                </a:lnTo>
                <a:lnTo>
                  <a:pt x="5378869" y="0"/>
                </a:lnTo>
                <a:close/>
              </a:path>
            </a:pathLst>
          </a:custGeom>
          <a:solidFill>
            <a:srgbClr val="262685"/>
          </a:solidFill>
        </p:spPr>
        <p:txBody>
          <a:bodyPr wrap="square" lIns="0" tIns="0" rIns="0" bIns="0" rtlCol="0"/>
          <a:lstStyle/>
          <a:p>
            <a:endParaRPr/>
          </a:p>
        </p:txBody>
      </p:sp>
      <p:sp>
        <p:nvSpPr>
          <p:cNvPr id="4" name="object 4"/>
          <p:cNvSpPr/>
          <p:nvPr/>
        </p:nvSpPr>
        <p:spPr>
          <a:xfrm>
            <a:off x="165201" y="813703"/>
            <a:ext cx="5429668" cy="5060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65201" y="857984"/>
            <a:ext cx="5429668" cy="1907441"/>
          </a:xfrm>
          <a:custGeom>
            <a:avLst/>
            <a:gdLst/>
            <a:ahLst/>
            <a:cxnLst/>
            <a:rect l="l" t="t" r="r" b="b"/>
            <a:pathLst>
              <a:path w="5429885" h="365125">
                <a:moveTo>
                  <a:pt x="5429669" y="0"/>
                </a:moveTo>
                <a:lnTo>
                  <a:pt x="0" y="0"/>
                </a:lnTo>
                <a:lnTo>
                  <a:pt x="0" y="314161"/>
                </a:lnTo>
                <a:lnTo>
                  <a:pt x="4008" y="333885"/>
                </a:lnTo>
                <a:lnTo>
                  <a:pt x="14922" y="350038"/>
                </a:lnTo>
                <a:lnTo>
                  <a:pt x="31075" y="360953"/>
                </a:lnTo>
                <a:lnTo>
                  <a:pt x="50800" y="364961"/>
                </a:lnTo>
                <a:lnTo>
                  <a:pt x="5378869" y="364961"/>
                </a:lnTo>
                <a:lnTo>
                  <a:pt x="5398594" y="360953"/>
                </a:lnTo>
                <a:lnTo>
                  <a:pt x="5414747" y="350038"/>
                </a:lnTo>
                <a:lnTo>
                  <a:pt x="5425661" y="333885"/>
                </a:lnTo>
                <a:lnTo>
                  <a:pt x="5429669" y="314161"/>
                </a:lnTo>
                <a:lnTo>
                  <a:pt x="5429669" y="0"/>
                </a:lnTo>
                <a:close/>
              </a:path>
            </a:pathLst>
          </a:custGeom>
          <a:solidFill>
            <a:srgbClr val="E9E9F2"/>
          </a:solidFill>
        </p:spPr>
        <p:txBody>
          <a:bodyPr wrap="square" lIns="0" tIns="0" rIns="0" bIns="0" rtlCol="0"/>
          <a:lstStyle/>
          <a:p>
            <a:endParaRPr/>
          </a:p>
        </p:txBody>
      </p:sp>
      <p:sp>
        <p:nvSpPr>
          <p:cNvPr id="6" name="object 6"/>
          <p:cNvSpPr txBox="1"/>
          <p:nvPr/>
        </p:nvSpPr>
        <p:spPr>
          <a:xfrm>
            <a:off x="238752" y="591721"/>
            <a:ext cx="5282565" cy="228268"/>
          </a:xfrm>
          <a:prstGeom prst="rect">
            <a:avLst/>
          </a:prstGeom>
        </p:spPr>
        <p:txBody>
          <a:bodyPr vert="horz" wrap="square" lIns="0" tIns="43180" rIns="0" bIns="0" rtlCol="0">
            <a:spAutoFit/>
          </a:bodyPr>
          <a:lstStyle/>
          <a:p>
            <a:pPr marL="12700">
              <a:lnSpc>
                <a:spcPct val="100000"/>
              </a:lnSpc>
              <a:spcBef>
                <a:spcPts val="340"/>
              </a:spcBef>
            </a:pPr>
            <a:r>
              <a:rPr sz="1200" spc="-100">
                <a:solidFill>
                  <a:srgbClr val="FFFFFF"/>
                </a:solidFill>
                <a:latin typeface="Times New Roman" panose="02020603050405020304" pitchFamily="18" charset="0"/>
                <a:cs typeface="Times New Roman" panose="02020603050405020304" pitchFamily="18" charset="0"/>
              </a:rPr>
              <a:t>Core</a:t>
            </a:r>
            <a:r>
              <a:rPr sz="1200" spc="50">
                <a:solidFill>
                  <a:srgbClr val="FFFFFF"/>
                </a:solidFill>
                <a:latin typeface="Times New Roman" panose="02020603050405020304" pitchFamily="18" charset="0"/>
                <a:cs typeface="Times New Roman" panose="02020603050405020304" pitchFamily="18" charset="0"/>
              </a:rPr>
              <a:t> </a:t>
            </a:r>
            <a:r>
              <a:rPr sz="1200" spc="-80">
                <a:solidFill>
                  <a:srgbClr val="FFFFFF"/>
                </a:solidFill>
                <a:latin typeface="Times New Roman" panose="02020603050405020304" pitchFamily="18" charset="0"/>
                <a:cs typeface="Times New Roman" panose="02020603050405020304" pitchFamily="18" charset="0"/>
              </a:rPr>
              <a:t>idea</a:t>
            </a:r>
            <a:endParaRPr sz="1200">
              <a:latin typeface="Times New Roman" panose="02020603050405020304" pitchFamily="18" charset="0"/>
              <a:cs typeface="Times New Roman" panose="02020603050405020304" pitchFamily="18" charset="0"/>
            </a:endParaRPr>
          </a:p>
        </p:txBody>
      </p:sp>
      <p:sp>
        <p:nvSpPr>
          <p:cNvPr id="14" name="object 18">
            <a:extLst>
              <a:ext uri="{FF2B5EF4-FFF2-40B4-BE49-F238E27FC236}">
                <a16:creationId xmlns:a16="http://schemas.microsoft.com/office/drawing/2014/main" id="{5675A60E-F492-48A2-8443-CA797053C085}"/>
              </a:ext>
            </a:extLst>
          </p:cNvPr>
          <p:cNvSpPr/>
          <p:nvPr/>
        </p:nvSpPr>
        <p:spPr>
          <a:xfrm>
            <a:off x="2806699" y="3135783"/>
            <a:ext cx="2953486" cy="10223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15" name="object 16">
            <a:extLst>
              <a:ext uri="{FF2B5EF4-FFF2-40B4-BE49-F238E27FC236}">
                <a16:creationId xmlns:a16="http://schemas.microsoft.com/office/drawing/2014/main" id="{7E01D4CA-FA88-44CE-B1A3-4BCF5C8C2802}"/>
              </a:ext>
            </a:extLst>
          </p:cNvPr>
          <p:cNvSpPr/>
          <p:nvPr/>
        </p:nvSpPr>
        <p:spPr>
          <a:xfrm>
            <a:off x="0" y="3137967"/>
            <a:ext cx="2882900" cy="100051"/>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16" name="object 19">
            <a:extLst>
              <a:ext uri="{FF2B5EF4-FFF2-40B4-BE49-F238E27FC236}">
                <a16:creationId xmlns:a16="http://schemas.microsoft.com/office/drawing/2014/main" id="{8E4ADBC9-6469-4DF8-8C31-6426DA743B4F}"/>
              </a:ext>
            </a:extLst>
          </p:cNvPr>
          <p:cNvSpPr txBox="1">
            <a:spLocks noGrp="1"/>
          </p:cNvSpPr>
          <p:nvPr>
            <p:ph type="ftr" sz="quarter" idx="5"/>
          </p:nvPr>
        </p:nvSpPr>
        <p:spPr>
          <a:xfrm>
            <a:off x="3836755" y="3129014"/>
            <a:ext cx="1083449" cy="109004"/>
          </a:xfrm>
          <a:prstGeom prst="rect">
            <a:avLst/>
          </a:prstGeom>
        </p:spPr>
        <p:txBody>
          <a:bodyPr vert="horz" wrap="square" lIns="0" tIns="16510" rIns="0" bIns="0" rtlCol="0">
            <a:spAutoFit/>
          </a:bodyPr>
          <a:lstStyle/>
          <a:p>
            <a:pPr marL="12700">
              <a:lnSpc>
                <a:spcPct val="100000"/>
              </a:lnSpc>
              <a:spcBef>
                <a:spcPts val="130"/>
              </a:spcBef>
            </a:pPr>
            <a:r>
              <a:rPr lang="en-US" spc="-10"/>
              <a:t>Wednesday</a:t>
            </a:r>
            <a:r>
              <a:rPr spc="-10"/>
              <a:t> </a:t>
            </a:r>
            <a:r>
              <a:rPr lang="en-US" altLang="zh-CN" spc="-10"/>
              <a:t>8</a:t>
            </a:r>
            <a:r>
              <a:rPr sz="750" baseline="27777"/>
              <a:t>th </a:t>
            </a:r>
            <a:r>
              <a:rPr sz="600" spc="-10" dirty="0"/>
              <a:t>July</a:t>
            </a:r>
            <a:r>
              <a:rPr sz="600" spc="-10"/>
              <a:t>,</a:t>
            </a:r>
            <a:r>
              <a:rPr sz="600" spc="50"/>
              <a:t> </a:t>
            </a:r>
            <a:r>
              <a:rPr sz="600" spc="-20"/>
              <a:t>20</a:t>
            </a:r>
            <a:r>
              <a:rPr lang="en-US" altLang="zh-CN" sz="600" spc="-20"/>
              <a:t>20</a:t>
            </a:r>
            <a:endParaRPr sz="600"/>
          </a:p>
        </p:txBody>
      </p:sp>
      <p:sp>
        <p:nvSpPr>
          <p:cNvPr id="17" name="object 20">
            <a:extLst>
              <a:ext uri="{FF2B5EF4-FFF2-40B4-BE49-F238E27FC236}">
                <a16:creationId xmlns:a16="http://schemas.microsoft.com/office/drawing/2014/main" id="{F586E826-26D1-42FE-A63B-C18FA0197668}"/>
              </a:ext>
            </a:extLst>
          </p:cNvPr>
          <p:cNvSpPr txBox="1">
            <a:spLocks noGrp="1"/>
          </p:cNvSpPr>
          <p:nvPr>
            <p:ph type="dt" sz="half" idx="6"/>
          </p:nvPr>
        </p:nvSpPr>
        <p:spPr>
          <a:xfrm>
            <a:off x="981303" y="3142615"/>
            <a:ext cx="965200" cy="102235"/>
          </a:xfrm>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8" name="object 22">
            <a:extLst>
              <a:ext uri="{FF2B5EF4-FFF2-40B4-BE49-F238E27FC236}">
                <a16:creationId xmlns:a16="http://schemas.microsoft.com/office/drawing/2014/main" id="{1D6D6177-2115-420E-8FC0-18899B655EAA}"/>
              </a:ext>
            </a:extLst>
          </p:cNvPr>
          <p:cNvSpPr txBox="1">
            <a:spLocks noGrp="1"/>
          </p:cNvSpPr>
          <p:nvPr>
            <p:ph type="sldNum" sz="quarter" idx="7"/>
          </p:nvPr>
        </p:nvSpPr>
        <p:spPr>
          <a:xfrm>
            <a:off x="5411656" y="3135783"/>
            <a:ext cx="294004" cy="89768"/>
          </a:xfrm>
          <a:prstGeom prst="rect">
            <a:avLst/>
          </a:prstGeom>
        </p:spPr>
        <p:txBody>
          <a:bodyPr vert="horz" wrap="square" lIns="0" tIns="0" rIns="0" bIns="0" rtlCol="0">
            <a:spAutoFit/>
          </a:bodyPr>
          <a:lstStyle/>
          <a:p>
            <a:pPr marL="25400">
              <a:lnSpc>
                <a:spcPts val="675"/>
              </a:lnSpc>
            </a:pPr>
            <a:fld id="{81D60167-4931-47E6-BA6A-407CBD079E47}" type="slidenum">
              <a:rPr spc="-20" dirty="0"/>
              <a:t>31</a:t>
            </a:fld>
            <a:r>
              <a:rPr spc="-20" dirty="0"/>
              <a:t> </a:t>
            </a:r>
            <a:r>
              <a:rPr spc="150"/>
              <a:t>/</a:t>
            </a:r>
            <a:r>
              <a:rPr spc="40"/>
              <a:t> </a:t>
            </a:r>
            <a:r>
              <a:rPr lang="en-US" altLang="zh-CN" spc="-20"/>
              <a:t>32</a:t>
            </a:r>
            <a:endParaRPr spc="-20" dirty="0"/>
          </a:p>
        </p:txBody>
      </p:sp>
      <p:sp>
        <p:nvSpPr>
          <p:cNvPr id="7" name="文本框 6">
            <a:extLst>
              <a:ext uri="{FF2B5EF4-FFF2-40B4-BE49-F238E27FC236}">
                <a16:creationId xmlns:a16="http://schemas.microsoft.com/office/drawing/2014/main" id="{82212A5C-BD27-4A26-A9C0-DC7C53BEECD8}"/>
              </a:ext>
            </a:extLst>
          </p:cNvPr>
          <p:cNvSpPr txBox="1"/>
          <p:nvPr/>
        </p:nvSpPr>
        <p:spPr>
          <a:xfrm>
            <a:off x="213169" y="819664"/>
            <a:ext cx="5429668" cy="1938992"/>
          </a:xfrm>
          <a:prstGeom prst="rect">
            <a:avLst/>
          </a:prstGeom>
          <a:noFill/>
        </p:spPr>
        <p:txBody>
          <a:bodyPr wrap="square" rtlCol="0">
            <a:spAutoFit/>
          </a:bodyPr>
          <a:lstStyle/>
          <a:p>
            <a:pPr marL="171450" indent="-171450">
              <a:buFont typeface="Arial" panose="020B0604020202020204" pitchFamily="34" charset="0"/>
              <a:buChar char="•"/>
            </a:pPr>
            <a:r>
              <a:rPr lang="en-US" altLang="zh-CN" sz="1200">
                <a:latin typeface="Times New Roman" panose="02020603050405020304" pitchFamily="18" charset="0"/>
                <a:cs typeface="Times New Roman" panose="02020603050405020304" pitchFamily="18" charset="0"/>
              </a:rPr>
              <a:t>Cast semantic parsing into paraphrasing. </a:t>
            </a:r>
          </a:p>
          <a:p>
            <a:pPr marL="171450" indent="-171450">
              <a:buFont typeface="Arial" panose="020B0604020202020204" pitchFamily="34" charset="0"/>
              <a:buChar char="•"/>
            </a:pPr>
            <a:endParaRPr lang="en-US" altLang="zh-CN" sz="120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altLang="zh-CN" sz="1200">
                <a:latin typeface="Times New Roman" panose="02020603050405020304" pitchFamily="18" charset="0"/>
                <a:cs typeface="Times New Roman" panose="02020603050405020304" pitchFamily="18" charset="0"/>
              </a:rPr>
              <a:t>The paraphrase stage is trained in an unsupervised way through three self-supervised tasks, namely</a:t>
            </a:r>
          </a:p>
          <a:p>
            <a:pPr marL="628650" lvl="1" indent="-171450">
              <a:buFont typeface="Arial" panose="020B0604020202020204" pitchFamily="34" charset="0"/>
              <a:buChar char="•"/>
            </a:pPr>
            <a:r>
              <a:rPr lang="en-US" altLang="zh-CN" sz="1200">
                <a:latin typeface="Times New Roman" panose="02020603050405020304" pitchFamily="18" charset="0"/>
                <a:cs typeface="Times New Roman" panose="02020603050405020304" pitchFamily="18" charset="0"/>
              </a:rPr>
              <a:t>Denoising auto-encoder (DAE)</a:t>
            </a:r>
          </a:p>
          <a:p>
            <a:pPr marL="628650" lvl="1" indent="-171450">
              <a:buFont typeface="Arial" panose="020B0604020202020204" pitchFamily="34" charset="0"/>
              <a:buChar char="•"/>
            </a:pPr>
            <a:r>
              <a:rPr lang="en-US" altLang="zh-CN" sz="1200">
                <a:latin typeface="Times New Roman" panose="02020603050405020304" pitchFamily="18" charset="0"/>
                <a:cs typeface="Times New Roman" panose="02020603050405020304" pitchFamily="18" charset="0"/>
              </a:rPr>
              <a:t>Back-translation (BT)</a:t>
            </a:r>
          </a:p>
          <a:p>
            <a:pPr marL="628650" lvl="1" indent="-171450">
              <a:buFont typeface="Arial" panose="020B0604020202020204" pitchFamily="34" charset="0"/>
              <a:buChar char="•"/>
            </a:pPr>
            <a:r>
              <a:rPr lang="en-US" altLang="zh-CN" sz="1200">
                <a:latin typeface="Times New Roman" panose="02020603050405020304" pitchFamily="18" charset="0"/>
                <a:cs typeface="Times New Roman" panose="02020603050405020304" pitchFamily="18" charset="0"/>
              </a:rPr>
              <a:t>Dual Reinforcement Learning (DRL)</a:t>
            </a:r>
          </a:p>
          <a:p>
            <a:pPr marL="171450" indent="-171450">
              <a:buFont typeface="Arial" panose="020B0604020202020204" pitchFamily="34" charset="0"/>
              <a:buChar char="•"/>
            </a:pPr>
            <a:endParaRPr lang="en-US" altLang="zh-CN" sz="120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altLang="zh-CN" sz="1200">
                <a:latin typeface="Times New Roman" panose="02020603050405020304" pitchFamily="18" charset="0"/>
                <a:cs typeface="Times New Roman" panose="02020603050405020304" pitchFamily="18" charset="0"/>
              </a:rPr>
              <a:t>The second stage leverages automatically generated (canonical utterance, logical form) pairs via supervised training.</a:t>
            </a:r>
            <a:endParaRPr lang="zh-CN" altLang="en-US" sz="1200">
              <a:latin typeface="Times New Roman" panose="02020603050405020304" pitchFamily="18" charset="0"/>
              <a:cs typeface="Times New Roman" panose="02020603050405020304" pitchFamily="18" charset="0"/>
            </a:endParaRPr>
          </a:p>
        </p:txBody>
      </p:sp>
    </p:spTree>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59877"/>
            <a:ext cx="528955" cy="244475"/>
          </a:xfrm>
          <a:prstGeom prst="rect">
            <a:avLst/>
          </a:prstGeom>
        </p:spPr>
        <p:txBody>
          <a:bodyPr vert="horz" wrap="square" lIns="0" tIns="17145" rIns="0" bIns="0" rtlCol="0">
            <a:spAutoFit/>
          </a:bodyPr>
          <a:lstStyle/>
          <a:p>
            <a:pPr marL="12700">
              <a:lnSpc>
                <a:spcPct val="100000"/>
              </a:lnSpc>
              <a:spcBef>
                <a:spcPts val="135"/>
              </a:spcBef>
            </a:pPr>
            <a:r>
              <a:rPr sz="1400" spc="-55" dirty="0">
                <a:solidFill>
                  <a:srgbClr val="FFFFFF"/>
                </a:solidFill>
                <a:latin typeface="Arial"/>
                <a:cs typeface="Arial"/>
              </a:rPr>
              <a:t>Q </a:t>
            </a:r>
            <a:r>
              <a:rPr sz="1400" spc="125" dirty="0">
                <a:solidFill>
                  <a:srgbClr val="FFFFFF"/>
                </a:solidFill>
                <a:latin typeface="Arial"/>
                <a:cs typeface="Arial"/>
              </a:rPr>
              <a:t>&amp; </a:t>
            </a:r>
            <a:r>
              <a:rPr sz="1400" spc="-10" dirty="0">
                <a:solidFill>
                  <a:srgbClr val="FFFFFF"/>
                </a:solidFill>
                <a:latin typeface="Arial"/>
                <a:cs typeface="Arial"/>
              </a:rPr>
              <a:t>A</a:t>
            </a:r>
            <a:endParaRPr sz="1400">
              <a:latin typeface="Arial"/>
              <a:cs typeface="Arial"/>
            </a:endParaRPr>
          </a:p>
        </p:txBody>
      </p:sp>
      <p:sp>
        <p:nvSpPr>
          <p:cNvPr id="3" name="object 3"/>
          <p:cNvSpPr txBox="1">
            <a:spLocks noGrp="1"/>
          </p:cNvSpPr>
          <p:nvPr>
            <p:ph type="title"/>
          </p:nvPr>
        </p:nvSpPr>
        <p:spPr>
          <a:xfrm>
            <a:off x="1587500" y="1396701"/>
            <a:ext cx="2132609" cy="384078"/>
          </a:xfrm>
          <a:prstGeom prst="rect">
            <a:avLst/>
          </a:prstGeom>
        </p:spPr>
        <p:txBody>
          <a:bodyPr vert="horz" wrap="square" lIns="0" tIns="14604" rIns="0" bIns="0" rtlCol="0">
            <a:spAutoFit/>
          </a:bodyPr>
          <a:lstStyle/>
          <a:p>
            <a:pPr marL="12700">
              <a:lnSpc>
                <a:spcPct val="100000"/>
              </a:lnSpc>
              <a:spcBef>
                <a:spcPts val="114"/>
              </a:spcBef>
            </a:pPr>
            <a:r>
              <a:rPr sz="2400" b="1" spc="15">
                <a:solidFill>
                  <a:srgbClr val="0000FF"/>
                </a:solidFill>
                <a:latin typeface="Arial" panose="020B0604020202020204" pitchFamily="34" charset="0"/>
                <a:cs typeface="Arial" panose="020B0604020202020204" pitchFamily="34" charset="0"/>
              </a:rPr>
              <a:t>Thanks </a:t>
            </a:r>
            <a:r>
              <a:rPr lang="en-US" altLang="zh-CN" sz="2400" b="1" spc="15">
                <a:solidFill>
                  <a:srgbClr val="0000FF"/>
                </a:solidFill>
                <a:latin typeface="Arial" panose="020B0604020202020204" pitchFamily="34" charset="0"/>
                <a:cs typeface="Arial" panose="020B0604020202020204" pitchFamily="34" charset="0"/>
              </a:rPr>
              <a:t>&amp;</a:t>
            </a:r>
            <a:r>
              <a:rPr sz="2400" spc="190">
                <a:solidFill>
                  <a:srgbClr val="0000FF"/>
                </a:solidFill>
                <a:latin typeface="Arial" panose="020B0604020202020204" pitchFamily="34" charset="0"/>
                <a:cs typeface="Arial" panose="020B0604020202020204" pitchFamily="34" charset="0"/>
              </a:rPr>
              <a:t> </a:t>
            </a:r>
            <a:r>
              <a:rPr sz="2400" b="1" spc="200" dirty="0">
                <a:solidFill>
                  <a:srgbClr val="0000FF"/>
                </a:solidFill>
                <a:latin typeface="Arial" panose="020B0604020202020204" pitchFamily="34" charset="0"/>
                <a:cs typeface="Arial" panose="020B0604020202020204" pitchFamily="34" charset="0"/>
              </a:rPr>
              <a:t>QA</a:t>
            </a:r>
            <a:endParaRPr sz="2400">
              <a:latin typeface="Arial" panose="020B0604020202020204" pitchFamily="34" charset="0"/>
              <a:cs typeface="Arial" panose="020B0604020202020204" pitchFamily="34" charset="0"/>
            </a:endParaRPr>
          </a:p>
        </p:txBody>
      </p:sp>
      <p:sp>
        <p:nvSpPr>
          <p:cNvPr id="11" name="object 18">
            <a:extLst>
              <a:ext uri="{FF2B5EF4-FFF2-40B4-BE49-F238E27FC236}">
                <a16:creationId xmlns:a16="http://schemas.microsoft.com/office/drawing/2014/main" id="{159CF53B-FCAC-46D8-AD8B-EF8C010D5442}"/>
              </a:ext>
            </a:extLst>
          </p:cNvPr>
          <p:cNvSpPr/>
          <p:nvPr/>
        </p:nvSpPr>
        <p:spPr>
          <a:xfrm>
            <a:off x="2806699" y="3135783"/>
            <a:ext cx="2953486" cy="10223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12" name="object 16">
            <a:extLst>
              <a:ext uri="{FF2B5EF4-FFF2-40B4-BE49-F238E27FC236}">
                <a16:creationId xmlns:a16="http://schemas.microsoft.com/office/drawing/2014/main" id="{19811576-1BCE-4CFE-9055-B6AF9185647B}"/>
              </a:ext>
            </a:extLst>
          </p:cNvPr>
          <p:cNvSpPr/>
          <p:nvPr/>
        </p:nvSpPr>
        <p:spPr>
          <a:xfrm>
            <a:off x="0" y="3137967"/>
            <a:ext cx="2882900" cy="100051"/>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13" name="object 19">
            <a:extLst>
              <a:ext uri="{FF2B5EF4-FFF2-40B4-BE49-F238E27FC236}">
                <a16:creationId xmlns:a16="http://schemas.microsoft.com/office/drawing/2014/main" id="{7E8F8EEE-D1B4-4247-B272-AF6BC29B1278}"/>
              </a:ext>
            </a:extLst>
          </p:cNvPr>
          <p:cNvSpPr txBox="1">
            <a:spLocks noGrp="1"/>
          </p:cNvSpPr>
          <p:nvPr>
            <p:ph type="ftr" sz="quarter" idx="5"/>
          </p:nvPr>
        </p:nvSpPr>
        <p:spPr>
          <a:xfrm>
            <a:off x="3836755" y="3129014"/>
            <a:ext cx="1083449" cy="109004"/>
          </a:xfrm>
          <a:prstGeom prst="rect">
            <a:avLst/>
          </a:prstGeom>
        </p:spPr>
        <p:txBody>
          <a:bodyPr vert="horz" wrap="square" lIns="0" tIns="16510" rIns="0" bIns="0" rtlCol="0">
            <a:spAutoFit/>
          </a:bodyPr>
          <a:lstStyle/>
          <a:p>
            <a:pPr marL="12700">
              <a:lnSpc>
                <a:spcPct val="100000"/>
              </a:lnSpc>
              <a:spcBef>
                <a:spcPts val="130"/>
              </a:spcBef>
            </a:pPr>
            <a:r>
              <a:rPr lang="en-US" spc="-10"/>
              <a:t>Wednesday</a:t>
            </a:r>
            <a:r>
              <a:rPr spc="-10"/>
              <a:t> </a:t>
            </a:r>
            <a:r>
              <a:rPr lang="en-US" altLang="zh-CN" spc="-10"/>
              <a:t>8</a:t>
            </a:r>
            <a:r>
              <a:rPr sz="750" baseline="27777"/>
              <a:t>th </a:t>
            </a:r>
            <a:r>
              <a:rPr sz="600" spc="-10" dirty="0"/>
              <a:t>July</a:t>
            </a:r>
            <a:r>
              <a:rPr sz="600" spc="-10"/>
              <a:t>,</a:t>
            </a:r>
            <a:r>
              <a:rPr sz="600" spc="50"/>
              <a:t> </a:t>
            </a:r>
            <a:r>
              <a:rPr sz="600" spc="-20"/>
              <a:t>20</a:t>
            </a:r>
            <a:r>
              <a:rPr lang="en-US" altLang="zh-CN" sz="600" spc="-20"/>
              <a:t>20</a:t>
            </a:r>
            <a:endParaRPr sz="600"/>
          </a:p>
        </p:txBody>
      </p:sp>
      <p:sp>
        <p:nvSpPr>
          <p:cNvPr id="14" name="object 20">
            <a:extLst>
              <a:ext uri="{FF2B5EF4-FFF2-40B4-BE49-F238E27FC236}">
                <a16:creationId xmlns:a16="http://schemas.microsoft.com/office/drawing/2014/main" id="{BCA986AE-71D0-4A52-92A5-74F5F02DE8F5}"/>
              </a:ext>
            </a:extLst>
          </p:cNvPr>
          <p:cNvSpPr txBox="1">
            <a:spLocks noGrp="1"/>
          </p:cNvSpPr>
          <p:nvPr>
            <p:ph type="dt" sz="half" idx="6"/>
          </p:nvPr>
        </p:nvSpPr>
        <p:spPr>
          <a:xfrm>
            <a:off x="981303" y="3142615"/>
            <a:ext cx="965200" cy="102235"/>
          </a:xfrm>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5" name="object 22">
            <a:extLst>
              <a:ext uri="{FF2B5EF4-FFF2-40B4-BE49-F238E27FC236}">
                <a16:creationId xmlns:a16="http://schemas.microsoft.com/office/drawing/2014/main" id="{489B908B-16B2-40F0-8A1E-0FBB48A0CF46}"/>
              </a:ext>
            </a:extLst>
          </p:cNvPr>
          <p:cNvSpPr txBox="1">
            <a:spLocks noGrp="1"/>
          </p:cNvSpPr>
          <p:nvPr>
            <p:ph type="sldNum" sz="quarter" idx="7"/>
          </p:nvPr>
        </p:nvSpPr>
        <p:spPr>
          <a:xfrm>
            <a:off x="5411656" y="3135783"/>
            <a:ext cx="294004" cy="89768"/>
          </a:xfrm>
          <a:prstGeom prst="rect">
            <a:avLst/>
          </a:prstGeom>
        </p:spPr>
        <p:txBody>
          <a:bodyPr vert="horz" wrap="square" lIns="0" tIns="0" rIns="0" bIns="0" rtlCol="0">
            <a:spAutoFit/>
          </a:bodyPr>
          <a:lstStyle/>
          <a:p>
            <a:pPr marL="25400">
              <a:lnSpc>
                <a:spcPts val="675"/>
              </a:lnSpc>
            </a:pPr>
            <a:fld id="{81D60167-4931-47E6-BA6A-407CBD079E47}" type="slidenum">
              <a:rPr spc="-20" dirty="0"/>
              <a:t>32</a:t>
            </a:fld>
            <a:r>
              <a:rPr spc="-20" dirty="0"/>
              <a:t> </a:t>
            </a:r>
            <a:r>
              <a:rPr spc="150"/>
              <a:t>/</a:t>
            </a:r>
            <a:r>
              <a:rPr spc="40"/>
              <a:t> </a:t>
            </a:r>
            <a:r>
              <a:rPr lang="en-US" altLang="zh-CN" spc="-20"/>
              <a:t>32</a:t>
            </a:r>
            <a:endParaRPr spc="-20" dirty="0"/>
          </a:p>
        </p:txBody>
      </p:sp>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7"/>
            <a:ext cx="1416000" cy="232756"/>
          </a:xfrm>
          <a:prstGeom prst="rect">
            <a:avLst/>
          </a:prstGeom>
        </p:spPr>
        <p:txBody>
          <a:bodyPr vert="horz" wrap="square" lIns="0" tIns="17145" rIns="0" bIns="0" rtlCol="0">
            <a:spAutoFit/>
          </a:bodyPr>
          <a:lstStyle/>
          <a:p>
            <a:pPr marL="12700">
              <a:lnSpc>
                <a:spcPct val="100000"/>
              </a:lnSpc>
              <a:spcBef>
                <a:spcPts val="135"/>
              </a:spcBef>
            </a:pPr>
            <a:r>
              <a:rPr spc="-100"/>
              <a:t>References</a:t>
            </a:r>
            <a:endParaRPr spc="-10" dirty="0"/>
          </a:p>
        </p:txBody>
      </p:sp>
      <p:grpSp>
        <p:nvGrpSpPr>
          <p:cNvPr id="49" name="组合 48">
            <a:extLst>
              <a:ext uri="{FF2B5EF4-FFF2-40B4-BE49-F238E27FC236}">
                <a16:creationId xmlns:a16="http://schemas.microsoft.com/office/drawing/2014/main" id="{0BC8EC3F-271F-4817-A06E-05F2297C27A5}"/>
              </a:ext>
            </a:extLst>
          </p:cNvPr>
          <p:cNvGrpSpPr/>
          <p:nvPr/>
        </p:nvGrpSpPr>
        <p:grpSpPr>
          <a:xfrm>
            <a:off x="253961" y="806075"/>
            <a:ext cx="101600" cy="139700"/>
            <a:chOff x="253961" y="911090"/>
            <a:chExt cx="101600" cy="139700"/>
          </a:xfrm>
        </p:grpSpPr>
        <p:sp>
          <p:nvSpPr>
            <p:cNvPr id="3" name="object 3"/>
            <p:cNvSpPr/>
            <p:nvPr/>
          </p:nvSpPr>
          <p:spPr>
            <a:xfrm>
              <a:off x="253961" y="911090"/>
              <a:ext cx="101219" cy="13917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53961" y="911090"/>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5" name="object 5"/>
            <p:cNvSpPr/>
            <p:nvPr/>
          </p:nvSpPr>
          <p:spPr>
            <a:xfrm>
              <a:off x="266614" y="930068"/>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6" name="object 6"/>
            <p:cNvSpPr/>
            <p:nvPr/>
          </p:nvSpPr>
          <p:spPr>
            <a:xfrm>
              <a:off x="279266" y="949047"/>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7" name="object 7"/>
            <p:cNvSpPr/>
            <p:nvPr/>
          </p:nvSpPr>
          <p:spPr>
            <a:xfrm>
              <a:off x="279266" y="961699"/>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8" name="object 8"/>
            <p:cNvSpPr/>
            <p:nvPr/>
          </p:nvSpPr>
          <p:spPr>
            <a:xfrm>
              <a:off x="266614" y="980677"/>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9" name="object 9"/>
            <p:cNvSpPr/>
            <p:nvPr/>
          </p:nvSpPr>
          <p:spPr>
            <a:xfrm>
              <a:off x="266614" y="993330"/>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10" name="object 10"/>
            <p:cNvSpPr/>
            <p:nvPr/>
          </p:nvSpPr>
          <p:spPr>
            <a:xfrm>
              <a:off x="266614" y="1005982"/>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11" name="object 11"/>
            <p:cNvSpPr/>
            <p:nvPr/>
          </p:nvSpPr>
          <p:spPr>
            <a:xfrm>
              <a:off x="266614" y="1018634"/>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12" name="object 12"/>
            <p:cNvSpPr/>
            <p:nvPr/>
          </p:nvSpPr>
          <p:spPr>
            <a:xfrm>
              <a:off x="310897" y="977513"/>
              <a:ext cx="31635" cy="44283"/>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329876" y="911090"/>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sp>
        <p:nvSpPr>
          <p:cNvPr id="14" name="object 14"/>
          <p:cNvSpPr/>
          <p:nvPr/>
        </p:nvSpPr>
        <p:spPr>
          <a:xfrm>
            <a:off x="247754" y="1261394"/>
            <a:ext cx="101219" cy="139174"/>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253961" y="1242341"/>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16" name="object 16"/>
          <p:cNvSpPr/>
          <p:nvPr/>
        </p:nvSpPr>
        <p:spPr>
          <a:xfrm>
            <a:off x="266614" y="1261320"/>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17" name="object 17"/>
          <p:cNvSpPr/>
          <p:nvPr/>
        </p:nvSpPr>
        <p:spPr>
          <a:xfrm>
            <a:off x="279266" y="1280298"/>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18" name="object 18"/>
          <p:cNvSpPr/>
          <p:nvPr/>
        </p:nvSpPr>
        <p:spPr>
          <a:xfrm>
            <a:off x="279266" y="1292950"/>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19" name="object 19"/>
          <p:cNvSpPr/>
          <p:nvPr/>
        </p:nvSpPr>
        <p:spPr>
          <a:xfrm>
            <a:off x="266614" y="1311929"/>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0" name="object 20"/>
          <p:cNvSpPr/>
          <p:nvPr/>
        </p:nvSpPr>
        <p:spPr>
          <a:xfrm>
            <a:off x="266614" y="1324581"/>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1" name="object 21"/>
          <p:cNvSpPr/>
          <p:nvPr/>
        </p:nvSpPr>
        <p:spPr>
          <a:xfrm>
            <a:off x="266614" y="1337233"/>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2" name="object 22"/>
          <p:cNvSpPr/>
          <p:nvPr/>
        </p:nvSpPr>
        <p:spPr>
          <a:xfrm>
            <a:off x="266614" y="1349885"/>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3" name="object 23"/>
          <p:cNvSpPr/>
          <p:nvPr/>
        </p:nvSpPr>
        <p:spPr>
          <a:xfrm>
            <a:off x="310897" y="1308765"/>
            <a:ext cx="31635" cy="44283"/>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329876" y="1242341"/>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nvGrpSpPr>
          <p:cNvPr id="50" name="组合 49">
            <a:extLst>
              <a:ext uri="{FF2B5EF4-FFF2-40B4-BE49-F238E27FC236}">
                <a16:creationId xmlns:a16="http://schemas.microsoft.com/office/drawing/2014/main" id="{E010470D-DC3D-4A24-BE8C-BA573ABCBE68}"/>
              </a:ext>
            </a:extLst>
          </p:cNvPr>
          <p:cNvGrpSpPr/>
          <p:nvPr/>
        </p:nvGrpSpPr>
        <p:grpSpPr>
          <a:xfrm>
            <a:off x="256210" y="1700564"/>
            <a:ext cx="101600" cy="139700"/>
            <a:chOff x="253961" y="1636501"/>
            <a:chExt cx="101600" cy="139700"/>
          </a:xfrm>
        </p:grpSpPr>
        <p:sp>
          <p:nvSpPr>
            <p:cNvPr id="25" name="object 25"/>
            <p:cNvSpPr/>
            <p:nvPr/>
          </p:nvSpPr>
          <p:spPr>
            <a:xfrm>
              <a:off x="253961" y="1636501"/>
              <a:ext cx="101219" cy="139174"/>
            </a:xfrm>
            <a:prstGeom prst="rect">
              <a:avLst/>
            </a:prstGeom>
            <a:blipFill>
              <a:blip r:embed="rId5" cstate="print"/>
              <a:stretch>
                <a:fillRect/>
              </a:stretch>
            </a:blipFill>
          </p:spPr>
          <p:txBody>
            <a:bodyPr wrap="square" lIns="0" tIns="0" rIns="0" bIns="0" rtlCol="0"/>
            <a:lstStyle/>
            <a:p>
              <a:endParaRPr/>
            </a:p>
          </p:txBody>
        </p:sp>
        <p:sp>
          <p:nvSpPr>
            <p:cNvPr id="26" name="object 26"/>
            <p:cNvSpPr/>
            <p:nvPr/>
          </p:nvSpPr>
          <p:spPr>
            <a:xfrm>
              <a:off x="253961" y="1636501"/>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27" name="object 27"/>
            <p:cNvSpPr/>
            <p:nvPr/>
          </p:nvSpPr>
          <p:spPr>
            <a:xfrm>
              <a:off x="266614" y="1655480"/>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28" name="object 28"/>
            <p:cNvSpPr/>
            <p:nvPr/>
          </p:nvSpPr>
          <p:spPr>
            <a:xfrm>
              <a:off x="279266" y="1674458"/>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29" name="object 29"/>
            <p:cNvSpPr/>
            <p:nvPr/>
          </p:nvSpPr>
          <p:spPr>
            <a:xfrm>
              <a:off x="279266" y="1687110"/>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30" name="object 30"/>
            <p:cNvSpPr/>
            <p:nvPr/>
          </p:nvSpPr>
          <p:spPr>
            <a:xfrm>
              <a:off x="266614" y="1706089"/>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31" name="object 31"/>
            <p:cNvSpPr/>
            <p:nvPr/>
          </p:nvSpPr>
          <p:spPr>
            <a:xfrm>
              <a:off x="266614" y="1718741"/>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32" name="object 32"/>
            <p:cNvSpPr/>
            <p:nvPr/>
          </p:nvSpPr>
          <p:spPr>
            <a:xfrm>
              <a:off x="266614" y="1731393"/>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33" name="object 33"/>
            <p:cNvSpPr/>
            <p:nvPr/>
          </p:nvSpPr>
          <p:spPr>
            <a:xfrm>
              <a:off x="266614" y="1744045"/>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34" name="object 34"/>
            <p:cNvSpPr/>
            <p:nvPr/>
          </p:nvSpPr>
          <p:spPr>
            <a:xfrm>
              <a:off x="310897" y="1702925"/>
              <a:ext cx="31635" cy="44283"/>
            </a:xfrm>
            <a:prstGeom prst="rect">
              <a:avLst/>
            </a:prstGeom>
            <a:blipFill>
              <a:blip r:embed="rId6" cstate="print"/>
              <a:stretch>
                <a:fillRect/>
              </a:stretch>
            </a:blipFill>
          </p:spPr>
          <p:txBody>
            <a:bodyPr wrap="square" lIns="0" tIns="0" rIns="0" bIns="0" rtlCol="0"/>
            <a:lstStyle/>
            <a:p>
              <a:endParaRPr/>
            </a:p>
          </p:txBody>
        </p:sp>
        <p:sp>
          <p:nvSpPr>
            <p:cNvPr id="35" name="object 35"/>
            <p:cNvSpPr/>
            <p:nvPr/>
          </p:nvSpPr>
          <p:spPr>
            <a:xfrm>
              <a:off x="329876" y="1636501"/>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grpSp>
        <p:nvGrpSpPr>
          <p:cNvPr id="48" name="组合 47">
            <a:extLst>
              <a:ext uri="{FF2B5EF4-FFF2-40B4-BE49-F238E27FC236}">
                <a16:creationId xmlns:a16="http://schemas.microsoft.com/office/drawing/2014/main" id="{452FF87D-EDBE-4CA6-8CF1-FC21C933EFEE}"/>
              </a:ext>
            </a:extLst>
          </p:cNvPr>
          <p:cNvGrpSpPr/>
          <p:nvPr/>
        </p:nvGrpSpPr>
        <p:grpSpPr>
          <a:xfrm>
            <a:off x="256296" y="2154571"/>
            <a:ext cx="101600" cy="139700"/>
            <a:chOff x="253961" y="1994984"/>
            <a:chExt cx="101600" cy="139700"/>
          </a:xfrm>
        </p:grpSpPr>
        <p:sp>
          <p:nvSpPr>
            <p:cNvPr id="36" name="object 36"/>
            <p:cNvSpPr/>
            <p:nvPr/>
          </p:nvSpPr>
          <p:spPr>
            <a:xfrm>
              <a:off x="253961" y="1994984"/>
              <a:ext cx="101219" cy="139174"/>
            </a:xfrm>
            <a:prstGeom prst="rect">
              <a:avLst/>
            </a:prstGeom>
            <a:blipFill>
              <a:blip r:embed="rId2" cstate="print"/>
              <a:stretch>
                <a:fillRect/>
              </a:stretch>
            </a:blipFill>
          </p:spPr>
          <p:txBody>
            <a:bodyPr wrap="square" lIns="0" tIns="0" rIns="0" bIns="0" rtlCol="0"/>
            <a:lstStyle/>
            <a:p>
              <a:endParaRPr/>
            </a:p>
          </p:txBody>
        </p:sp>
        <p:sp>
          <p:nvSpPr>
            <p:cNvPr id="37" name="object 37"/>
            <p:cNvSpPr/>
            <p:nvPr/>
          </p:nvSpPr>
          <p:spPr>
            <a:xfrm>
              <a:off x="253961" y="1994984"/>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38" name="object 38"/>
            <p:cNvSpPr/>
            <p:nvPr/>
          </p:nvSpPr>
          <p:spPr>
            <a:xfrm>
              <a:off x="266614" y="2013963"/>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39" name="object 39"/>
            <p:cNvSpPr/>
            <p:nvPr/>
          </p:nvSpPr>
          <p:spPr>
            <a:xfrm>
              <a:off x="279266" y="2032941"/>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40" name="object 40"/>
            <p:cNvSpPr/>
            <p:nvPr/>
          </p:nvSpPr>
          <p:spPr>
            <a:xfrm>
              <a:off x="279266" y="2045593"/>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41" name="object 41"/>
            <p:cNvSpPr/>
            <p:nvPr/>
          </p:nvSpPr>
          <p:spPr>
            <a:xfrm>
              <a:off x="266614" y="2064572"/>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42" name="object 42"/>
            <p:cNvSpPr/>
            <p:nvPr/>
          </p:nvSpPr>
          <p:spPr>
            <a:xfrm>
              <a:off x="266614" y="2077224"/>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43" name="object 43"/>
            <p:cNvSpPr/>
            <p:nvPr/>
          </p:nvSpPr>
          <p:spPr>
            <a:xfrm>
              <a:off x="266614" y="2089876"/>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44" name="object 44"/>
            <p:cNvSpPr/>
            <p:nvPr/>
          </p:nvSpPr>
          <p:spPr>
            <a:xfrm>
              <a:off x="266614" y="2102528"/>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45" name="object 45"/>
            <p:cNvSpPr/>
            <p:nvPr/>
          </p:nvSpPr>
          <p:spPr>
            <a:xfrm>
              <a:off x="310897" y="2061407"/>
              <a:ext cx="31635" cy="44283"/>
            </a:xfrm>
            <a:prstGeom prst="rect">
              <a:avLst/>
            </a:prstGeom>
            <a:blipFill>
              <a:blip r:embed="rId4" cstate="print"/>
              <a:stretch>
                <a:fillRect/>
              </a:stretch>
            </a:blipFill>
          </p:spPr>
          <p:txBody>
            <a:bodyPr wrap="square" lIns="0" tIns="0" rIns="0" bIns="0" rtlCol="0"/>
            <a:lstStyle/>
            <a:p>
              <a:endParaRPr/>
            </a:p>
          </p:txBody>
        </p:sp>
        <p:sp>
          <p:nvSpPr>
            <p:cNvPr id="46" name="object 46"/>
            <p:cNvSpPr/>
            <p:nvPr/>
          </p:nvSpPr>
          <p:spPr>
            <a:xfrm>
              <a:off x="329876" y="1994984"/>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sp>
        <p:nvSpPr>
          <p:cNvPr id="47" name="object 47"/>
          <p:cNvSpPr txBox="1"/>
          <p:nvPr/>
        </p:nvSpPr>
        <p:spPr>
          <a:xfrm>
            <a:off x="431095" y="631825"/>
            <a:ext cx="5080000" cy="2244204"/>
          </a:xfrm>
          <a:prstGeom prst="rect">
            <a:avLst/>
          </a:prstGeom>
        </p:spPr>
        <p:txBody>
          <a:bodyPr vert="horz" wrap="square" lIns="0" tIns="30480" rIns="0" bIns="0" rtlCol="0">
            <a:spAutoFit/>
          </a:bodyPr>
          <a:lstStyle/>
          <a:p>
            <a:pPr marL="12700">
              <a:lnSpc>
                <a:spcPct val="100000"/>
              </a:lnSpc>
              <a:spcBef>
                <a:spcPts val="240"/>
              </a:spcBef>
            </a:pPr>
            <a:r>
              <a:rPr lang="en-US" sz="600" spc="-25">
                <a:solidFill>
                  <a:srgbClr val="3333B2"/>
                </a:solidFill>
                <a:latin typeface="Arial"/>
                <a:cs typeface="Arial"/>
              </a:rPr>
              <a:t>Yushi Wang, Jonathan Berant, and Percy Liang. 2015.</a:t>
            </a:r>
            <a:endParaRPr lang="en-US" sz="600">
              <a:solidFill>
                <a:srgbClr val="3333B2"/>
              </a:solidFill>
              <a:latin typeface="Arial"/>
              <a:cs typeface="Arial"/>
            </a:endParaRPr>
          </a:p>
          <a:p>
            <a:pPr marL="12700">
              <a:lnSpc>
                <a:spcPct val="100000"/>
              </a:lnSpc>
              <a:spcBef>
                <a:spcPts val="240"/>
              </a:spcBef>
            </a:pPr>
            <a:r>
              <a:rPr lang="en-US" sz="600" spc="-10">
                <a:latin typeface="Arial"/>
                <a:cs typeface="Arial"/>
              </a:rPr>
              <a:t>Building a semantic parser overnight.</a:t>
            </a:r>
          </a:p>
          <a:p>
            <a:pPr marL="12700">
              <a:lnSpc>
                <a:spcPct val="100000"/>
              </a:lnSpc>
              <a:spcBef>
                <a:spcPts val="240"/>
              </a:spcBef>
            </a:pPr>
            <a:r>
              <a:rPr lang="en-US" sz="600">
                <a:solidFill>
                  <a:srgbClr val="7A7ACD"/>
                </a:solidFill>
                <a:latin typeface="Arial"/>
                <a:cs typeface="Arial"/>
              </a:rPr>
              <a:t>In Proceedings of the 53rd Annual Meeting of the Association for Computational Linguistics and the 7th International Joint Conference on Natural Language Processing (Volume 1: Long Papers), pages 1332–1342</a:t>
            </a:r>
            <a:r>
              <a:rPr sz="600" spc="-15">
                <a:solidFill>
                  <a:srgbClr val="7A7ACD"/>
                </a:solidFill>
                <a:latin typeface="Arial"/>
                <a:cs typeface="Arial"/>
              </a:rPr>
              <a:t>.</a:t>
            </a:r>
            <a:endParaRPr sz="600">
              <a:latin typeface="Arial"/>
              <a:cs typeface="Arial"/>
            </a:endParaRPr>
          </a:p>
          <a:p>
            <a:pPr>
              <a:lnSpc>
                <a:spcPct val="100000"/>
              </a:lnSpc>
            </a:pPr>
            <a:endParaRPr sz="500">
              <a:latin typeface="Times New Roman"/>
              <a:cs typeface="Times New Roman"/>
            </a:endParaRPr>
          </a:p>
          <a:p>
            <a:pPr marL="12700">
              <a:lnSpc>
                <a:spcPct val="100000"/>
              </a:lnSpc>
            </a:pPr>
            <a:r>
              <a:rPr lang="en-US" sz="600" spc="-5">
                <a:solidFill>
                  <a:srgbClr val="3333B2"/>
                </a:solidFill>
                <a:latin typeface="Arial"/>
                <a:cs typeface="Arial"/>
              </a:rPr>
              <a:t>Jonathan Herzig and Jonathan Berant. 2019.</a:t>
            </a:r>
          </a:p>
          <a:p>
            <a:pPr marL="12700">
              <a:lnSpc>
                <a:spcPct val="100000"/>
              </a:lnSpc>
            </a:pPr>
            <a:r>
              <a:rPr lang="en-US" sz="600" spc="-10">
                <a:latin typeface="Arial"/>
                <a:cs typeface="Arial"/>
              </a:rPr>
              <a:t>Don’t paraphrase, detect! rapid and effective data collection for semantic parsing.</a:t>
            </a:r>
            <a:r>
              <a:rPr lang="en-US" sz="600">
                <a:solidFill>
                  <a:srgbClr val="7A7ACD"/>
                </a:solidFill>
                <a:latin typeface="Arial"/>
                <a:cs typeface="Arial"/>
              </a:rPr>
              <a:t> </a:t>
            </a:r>
          </a:p>
          <a:p>
            <a:pPr marL="12700">
              <a:lnSpc>
                <a:spcPct val="100000"/>
              </a:lnSpc>
            </a:pPr>
            <a:r>
              <a:rPr lang="en-US" sz="600">
                <a:solidFill>
                  <a:srgbClr val="7A7ACD"/>
                </a:solidFill>
                <a:latin typeface="Arial"/>
                <a:cs typeface="Arial"/>
              </a:rPr>
              <a:t>In Proceedings of the 2019 Conference on Empirical Methods in Natural Language Processing and the 9th International Joint Conference on Natural Language Processing (EMNLP-IJCNLP), pages 3810–3820, Hong Kong, China. Association for Computational Linguistics.</a:t>
            </a:r>
            <a:endParaRPr lang="en-US" sz="600" u="sng" spc="-5">
              <a:solidFill>
                <a:srgbClr val="3333B2"/>
              </a:solidFill>
              <a:uFill>
                <a:solidFill>
                  <a:srgbClr val="B2B2B2"/>
                </a:solidFill>
              </a:uFill>
              <a:latin typeface="Times New Roman"/>
              <a:cs typeface="Times New Roman"/>
            </a:endParaRPr>
          </a:p>
          <a:p>
            <a:pPr marL="12700">
              <a:lnSpc>
                <a:spcPct val="100000"/>
              </a:lnSpc>
            </a:pPr>
            <a:endParaRPr lang="en-US" sz="600" u="sng" spc="-5">
              <a:solidFill>
                <a:srgbClr val="3333B2"/>
              </a:solidFill>
              <a:uFill>
                <a:solidFill>
                  <a:srgbClr val="B2B2B2"/>
                </a:solidFill>
              </a:uFill>
              <a:latin typeface="Times New Roman"/>
              <a:cs typeface="Times New Roman"/>
            </a:endParaRPr>
          </a:p>
          <a:p>
            <a:pPr marL="12700">
              <a:lnSpc>
                <a:spcPct val="100000"/>
              </a:lnSpc>
            </a:pPr>
            <a:r>
              <a:rPr lang="en-US" sz="600" spc="-5">
                <a:solidFill>
                  <a:srgbClr val="3333B2"/>
                </a:solidFill>
                <a:latin typeface="Arial"/>
                <a:cs typeface="Arial"/>
              </a:rPr>
              <a:t>Guillaume Lample, Myle Ott, Alexis Conneau, Ludovic Denoyer, and Marc’Aurelio Ranzato. 2018.</a:t>
            </a:r>
          </a:p>
          <a:p>
            <a:pPr marL="12700">
              <a:lnSpc>
                <a:spcPct val="100000"/>
              </a:lnSpc>
            </a:pPr>
            <a:r>
              <a:rPr lang="en-US" sz="600" spc="5">
                <a:latin typeface="Arial"/>
                <a:cs typeface="Arial"/>
              </a:rPr>
              <a:t>Phrase-based &amp; neural unsupervised machine translation.</a:t>
            </a:r>
          </a:p>
          <a:p>
            <a:pPr marL="12700">
              <a:lnSpc>
                <a:spcPct val="100000"/>
              </a:lnSpc>
            </a:pPr>
            <a:r>
              <a:rPr lang="en-US" sz="600" i="1">
                <a:solidFill>
                  <a:srgbClr val="7A7ACD"/>
                </a:solidFill>
                <a:latin typeface="Arial"/>
                <a:cs typeface="Arial"/>
              </a:rPr>
              <a:t>In Proceedings of the 2018 Conference on Empirical Methods in Natural Language Processing, pages 5039–5049, Brussels, Belgium. Association      for Computational Linguistics.</a:t>
            </a:r>
          </a:p>
          <a:p>
            <a:pPr marL="12700">
              <a:lnSpc>
                <a:spcPct val="100000"/>
              </a:lnSpc>
            </a:pPr>
            <a:endParaRPr sz="450">
              <a:latin typeface="Times New Roman"/>
              <a:cs typeface="Times New Roman"/>
            </a:endParaRPr>
          </a:p>
          <a:p>
            <a:pPr marL="12700">
              <a:lnSpc>
                <a:spcPct val="100000"/>
              </a:lnSpc>
            </a:pPr>
            <a:r>
              <a:rPr lang="en-US" sz="600" spc="-15">
                <a:solidFill>
                  <a:srgbClr val="3333B2"/>
                </a:solidFill>
                <a:latin typeface="Arial"/>
                <a:cs typeface="Arial"/>
              </a:rPr>
              <a:t>Fuli Luo, Peng Li, Jie Zhou, Pengcheng Yang, Baobao Chang, Xu Sun, and Zhifang Sui. 2019.</a:t>
            </a:r>
          </a:p>
          <a:p>
            <a:pPr marL="12700">
              <a:lnSpc>
                <a:spcPct val="100000"/>
              </a:lnSpc>
            </a:pPr>
            <a:r>
              <a:rPr lang="en-US" sz="600" spc="-20">
                <a:latin typeface="Arial"/>
                <a:cs typeface="Arial"/>
              </a:rPr>
              <a:t>A dual reinforcement learning framework for unsupervised text style transfer.</a:t>
            </a:r>
          </a:p>
          <a:p>
            <a:pPr marL="12700">
              <a:lnSpc>
                <a:spcPct val="100000"/>
              </a:lnSpc>
            </a:pPr>
            <a:r>
              <a:rPr lang="en-US" sz="600" i="1">
                <a:solidFill>
                  <a:srgbClr val="7A7ACD"/>
                </a:solidFill>
                <a:latin typeface="Arial"/>
                <a:cs typeface="Arial"/>
              </a:rPr>
              <a:t>In Proceedings of the Twenty-Eighth International Joint Conference on Artificial Intelligence, IJCAI 2019, Macao, China, August 10-16, 2019, pages 5116–5122. ijcai.org.</a:t>
            </a:r>
          </a:p>
          <a:p>
            <a:pPr marL="12700">
              <a:lnSpc>
                <a:spcPct val="100000"/>
              </a:lnSpc>
            </a:pPr>
            <a:endParaRPr lang="en-US" altLang="zh-CN" sz="600" i="1">
              <a:solidFill>
                <a:srgbClr val="7A7ACD"/>
              </a:solidFill>
              <a:latin typeface="Arial"/>
              <a:cs typeface="Arial"/>
            </a:endParaRPr>
          </a:p>
          <a:p>
            <a:pPr marL="12700">
              <a:lnSpc>
                <a:spcPct val="100000"/>
              </a:lnSpc>
              <a:spcBef>
                <a:spcPts val="240"/>
              </a:spcBef>
            </a:pPr>
            <a:r>
              <a:rPr lang="en-US" altLang="zh-CN" sz="600" spc="-25">
                <a:solidFill>
                  <a:srgbClr val="3333B2"/>
                </a:solidFill>
                <a:latin typeface="Arial"/>
                <a:cs typeface="Arial"/>
              </a:rPr>
              <a:t>Yanbin Zhao, Lu Chen, Zhi Chen, and Kai Yu. 2020.</a:t>
            </a:r>
          </a:p>
          <a:p>
            <a:pPr marL="12700">
              <a:lnSpc>
                <a:spcPct val="100000"/>
              </a:lnSpc>
              <a:spcBef>
                <a:spcPts val="240"/>
              </a:spcBef>
            </a:pPr>
            <a:r>
              <a:rPr lang="en-US" altLang="zh-CN" sz="600" spc="-10">
                <a:latin typeface="Arial"/>
                <a:cs typeface="Arial"/>
              </a:rPr>
              <a:t>Semi-supervised text simplification with back-translation and asymmetric denoising autoencoders.</a:t>
            </a:r>
          </a:p>
          <a:p>
            <a:pPr marL="12700">
              <a:lnSpc>
                <a:spcPct val="100000"/>
              </a:lnSpc>
              <a:spcBef>
                <a:spcPts val="240"/>
              </a:spcBef>
            </a:pPr>
            <a:r>
              <a:rPr lang="en-US" altLang="zh-CN" sz="600">
                <a:solidFill>
                  <a:srgbClr val="7A7ACD"/>
                </a:solidFill>
                <a:latin typeface="Arial"/>
                <a:cs typeface="Arial"/>
              </a:rPr>
              <a:t>In Proceedings of the AAAI Conference on Artificial Intelligence.</a:t>
            </a:r>
            <a:endParaRPr lang="en-US" altLang="zh-CN" sz="600">
              <a:latin typeface="Arial"/>
              <a:cs typeface="Arial"/>
            </a:endParaRPr>
          </a:p>
        </p:txBody>
      </p:sp>
      <p:sp>
        <p:nvSpPr>
          <p:cNvPr id="55" name="object 18">
            <a:extLst>
              <a:ext uri="{FF2B5EF4-FFF2-40B4-BE49-F238E27FC236}">
                <a16:creationId xmlns:a16="http://schemas.microsoft.com/office/drawing/2014/main" id="{E3E56369-347B-4EB9-BDDF-5446D4642C2A}"/>
              </a:ext>
            </a:extLst>
          </p:cNvPr>
          <p:cNvSpPr/>
          <p:nvPr/>
        </p:nvSpPr>
        <p:spPr>
          <a:xfrm>
            <a:off x="2806699" y="3135783"/>
            <a:ext cx="2953486" cy="10223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56" name="object 16">
            <a:extLst>
              <a:ext uri="{FF2B5EF4-FFF2-40B4-BE49-F238E27FC236}">
                <a16:creationId xmlns:a16="http://schemas.microsoft.com/office/drawing/2014/main" id="{42F3943A-162A-465F-A8C7-4A641015BC8D}"/>
              </a:ext>
            </a:extLst>
          </p:cNvPr>
          <p:cNvSpPr/>
          <p:nvPr/>
        </p:nvSpPr>
        <p:spPr>
          <a:xfrm>
            <a:off x="0" y="3137967"/>
            <a:ext cx="2882900" cy="100051"/>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57" name="object 19">
            <a:extLst>
              <a:ext uri="{FF2B5EF4-FFF2-40B4-BE49-F238E27FC236}">
                <a16:creationId xmlns:a16="http://schemas.microsoft.com/office/drawing/2014/main" id="{6A3C60E1-7D98-4DE4-9513-96BA4A3A33FD}"/>
              </a:ext>
            </a:extLst>
          </p:cNvPr>
          <p:cNvSpPr txBox="1">
            <a:spLocks noGrp="1"/>
          </p:cNvSpPr>
          <p:nvPr>
            <p:ph type="ftr" sz="quarter" idx="5"/>
          </p:nvPr>
        </p:nvSpPr>
        <p:spPr>
          <a:xfrm>
            <a:off x="3836755" y="3129014"/>
            <a:ext cx="1083449" cy="109004"/>
          </a:xfrm>
          <a:prstGeom prst="rect">
            <a:avLst/>
          </a:prstGeom>
        </p:spPr>
        <p:txBody>
          <a:bodyPr vert="horz" wrap="square" lIns="0" tIns="16510" rIns="0" bIns="0" rtlCol="0">
            <a:spAutoFit/>
          </a:bodyPr>
          <a:lstStyle/>
          <a:p>
            <a:pPr marL="12700">
              <a:lnSpc>
                <a:spcPct val="100000"/>
              </a:lnSpc>
              <a:spcBef>
                <a:spcPts val="130"/>
              </a:spcBef>
            </a:pPr>
            <a:r>
              <a:rPr lang="en-US" spc="-10"/>
              <a:t>Wednesday</a:t>
            </a:r>
            <a:r>
              <a:rPr spc="-10"/>
              <a:t> </a:t>
            </a:r>
            <a:r>
              <a:rPr lang="en-US" altLang="zh-CN" spc="-10"/>
              <a:t>8</a:t>
            </a:r>
            <a:r>
              <a:rPr sz="750" baseline="27777"/>
              <a:t>th </a:t>
            </a:r>
            <a:r>
              <a:rPr sz="600" spc="-10" dirty="0"/>
              <a:t>July</a:t>
            </a:r>
            <a:r>
              <a:rPr sz="600" spc="-10"/>
              <a:t>,</a:t>
            </a:r>
            <a:r>
              <a:rPr sz="600" spc="50"/>
              <a:t> </a:t>
            </a:r>
            <a:r>
              <a:rPr sz="600" spc="-20"/>
              <a:t>20</a:t>
            </a:r>
            <a:r>
              <a:rPr lang="en-US" altLang="zh-CN" sz="600" spc="-20"/>
              <a:t>20</a:t>
            </a:r>
            <a:endParaRPr sz="600"/>
          </a:p>
        </p:txBody>
      </p:sp>
      <p:sp>
        <p:nvSpPr>
          <p:cNvPr id="58" name="object 20">
            <a:extLst>
              <a:ext uri="{FF2B5EF4-FFF2-40B4-BE49-F238E27FC236}">
                <a16:creationId xmlns:a16="http://schemas.microsoft.com/office/drawing/2014/main" id="{3511BDC0-9A5F-4799-9100-22003D3B8AC4}"/>
              </a:ext>
            </a:extLst>
          </p:cNvPr>
          <p:cNvSpPr txBox="1">
            <a:spLocks noGrp="1"/>
          </p:cNvSpPr>
          <p:nvPr>
            <p:ph type="dt" sz="half" idx="6"/>
          </p:nvPr>
        </p:nvSpPr>
        <p:spPr>
          <a:xfrm>
            <a:off x="981303" y="3142615"/>
            <a:ext cx="965200" cy="102235"/>
          </a:xfrm>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grpSp>
        <p:nvGrpSpPr>
          <p:cNvPr id="54" name="组合 53">
            <a:extLst>
              <a:ext uri="{FF2B5EF4-FFF2-40B4-BE49-F238E27FC236}">
                <a16:creationId xmlns:a16="http://schemas.microsoft.com/office/drawing/2014/main" id="{9A57326D-8132-42A5-973E-2DE210DECE9B}"/>
              </a:ext>
            </a:extLst>
          </p:cNvPr>
          <p:cNvGrpSpPr/>
          <p:nvPr/>
        </p:nvGrpSpPr>
        <p:grpSpPr>
          <a:xfrm>
            <a:off x="253961" y="2628594"/>
            <a:ext cx="101600" cy="139700"/>
            <a:chOff x="253961" y="1994984"/>
            <a:chExt cx="101600" cy="139700"/>
          </a:xfrm>
        </p:grpSpPr>
        <p:sp>
          <p:nvSpPr>
            <p:cNvPr id="60" name="object 36">
              <a:extLst>
                <a:ext uri="{FF2B5EF4-FFF2-40B4-BE49-F238E27FC236}">
                  <a16:creationId xmlns:a16="http://schemas.microsoft.com/office/drawing/2014/main" id="{FBE92E61-3C4F-466A-A98B-C14655800DBE}"/>
                </a:ext>
              </a:extLst>
            </p:cNvPr>
            <p:cNvSpPr/>
            <p:nvPr/>
          </p:nvSpPr>
          <p:spPr>
            <a:xfrm>
              <a:off x="253961" y="1994984"/>
              <a:ext cx="101219" cy="139174"/>
            </a:xfrm>
            <a:prstGeom prst="rect">
              <a:avLst/>
            </a:prstGeom>
            <a:blipFill>
              <a:blip r:embed="rId2" cstate="print"/>
              <a:stretch>
                <a:fillRect/>
              </a:stretch>
            </a:blipFill>
          </p:spPr>
          <p:txBody>
            <a:bodyPr wrap="square" lIns="0" tIns="0" rIns="0" bIns="0" rtlCol="0"/>
            <a:lstStyle/>
            <a:p>
              <a:endParaRPr/>
            </a:p>
          </p:txBody>
        </p:sp>
        <p:sp>
          <p:nvSpPr>
            <p:cNvPr id="61" name="object 37">
              <a:extLst>
                <a:ext uri="{FF2B5EF4-FFF2-40B4-BE49-F238E27FC236}">
                  <a16:creationId xmlns:a16="http://schemas.microsoft.com/office/drawing/2014/main" id="{FFB8E5F5-760D-40D4-B894-C981D0D0F08E}"/>
                </a:ext>
              </a:extLst>
            </p:cNvPr>
            <p:cNvSpPr/>
            <p:nvPr/>
          </p:nvSpPr>
          <p:spPr>
            <a:xfrm>
              <a:off x="253961" y="1994984"/>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62" name="object 38">
              <a:extLst>
                <a:ext uri="{FF2B5EF4-FFF2-40B4-BE49-F238E27FC236}">
                  <a16:creationId xmlns:a16="http://schemas.microsoft.com/office/drawing/2014/main" id="{FF8109B5-0DA8-4D30-A3A8-67F52C307DC1}"/>
                </a:ext>
              </a:extLst>
            </p:cNvPr>
            <p:cNvSpPr/>
            <p:nvPr/>
          </p:nvSpPr>
          <p:spPr>
            <a:xfrm>
              <a:off x="266614" y="2013963"/>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63" name="object 39">
              <a:extLst>
                <a:ext uri="{FF2B5EF4-FFF2-40B4-BE49-F238E27FC236}">
                  <a16:creationId xmlns:a16="http://schemas.microsoft.com/office/drawing/2014/main" id="{DA5F016B-E21F-45C7-9AE4-F35BB54A816F}"/>
                </a:ext>
              </a:extLst>
            </p:cNvPr>
            <p:cNvSpPr/>
            <p:nvPr/>
          </p:nvSpPr>
          <p:spPr>
            <a:xfrm>
              <a:off x="279266" y="2032941"/>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64" name="object 40">
              <a:extLst>
                <a:ext uri="{FF2B5EF4-FFF2-40B4-BE49-F238E27FC236}">
                  <a16:creationId xmlns:a16="http://schemas.microsoft.com/office/drawing/2014/main" id="{45A09293-721B-4A0B-ABC2-BC6A1A5DD223}"/>
                </a:ext>
              </a:extLst>
            </p:cNvPr>
            <p:cNvSpPr/>
            <p:nvPr/>
          </p:nvSpPr>
          <p:spPr>
            <a:xfrm>
              <a:off x="279266" y="2045593"/>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65" name="object 41">
              <a:extLst>
                <a:ext uri="{FF2B5EF4-FFF2-40B4-BE49-F238E27FC236}">
                  <a16:creationId xmlns:a16="http://schemas.microsoft.com/office/drawing/2014/main" id="{7259A3C0-A33A-48AC-BCF7-85B6C1C9684E}"/>
                </a:ext>
              </a:extLst>
            </p:cNvPr>
            <p:cNvSpPr/>
            <p:nvPr/>
          </p:nvSpPr>
          <p:spPr>
            <a:xfrm>
              <a:off x="266614" y="2064572"/>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66" name="object 42">
              <a:extLst>
                <a:ext uri="{FF2B5EF4-FFF2-40B4-BE49-F238E27FC236}">
                  <a16:creationId xmlns:a16="http://schemas.microsoft.com/office/drawing/2014/main" id="{514D9A66-3EF7-4B7F-B010-2491479F4BA9}"/>
                </a:ext>
              </a:extLst>
            </p:cNvPr>
            <p:cNvSpPr/>
            <p:nvPr/>
          </p:nvSpPr>
          <p:spPr>
            <a:xfrm>
              <a:off x="266614" y="2077224"/>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67" name="object 43">
              <a:extLst>
                <a:ext uri="{FF2B5EF4-FFF2-40B4-BE49-F238E27FC236}">
                  <a16:creationId xmlns:a16="http://schemas.microsoft.com/office/drawing/2014/main" id="{2A770030-B513-44E5-BABB-3C28235DC88D}"/>
                </a:ext>
              </a:extLst>
            </p:cNvPr>
            <p:cNvSpPr/>
            <p:nvPr/>
          </p:nvSpPr>
          <p:spPr>
            <a:xfrm>
              <a:off x="266614" y="2089876"/>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68" name="object 44">
              <a:extLst>
                <a:ext uri="{FF2B5EF4-FFF2-40B4-BE49-F238E27FC236}">
                  <a16:creationId xmlns:a16="http://schemas.microsoft.com/office/drawing/2014/main" id="{BA5B4DFF-0D48-4C84-8DF0-336CE06297EE}"/>
                </a:ext>
              </a:extLst>
            </p:cNvPr>
            <p:cNvSpPr/>
            <p:nvPr/>
          </p:nvSpPr>
          <p:spPr>
            <a:xfrm>
              <a:off x="266614" y="2102528"/>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69" name="object 45">
              <a:extLst>
                <a:ext uri="{FF2B5EF4-FFF2-40B4-BE49-F238E27FC236}">
                  <a16:creationId xmlns:a16="http://schemas.microsoft.com/office/drawing/2014/main" id="{C8A6BACF-ABAE-4016-B4E2-B2C1B74ABB67}"/>
                </a:ext>
              </a:extLst>
            </p:cNvPr>
            <p:cNvSpPr/>
            <p:nvPr/>
          </p:nvSpPr>
          <p:spPr>
            <a:xfrm>
              <a:off x="310897" y="2061407"/>
              <a:ext cx="31635" cy="44283"/>
            </a:xfrm>
            <a:prstGeom prst="rect">
              <a:avLst/>
            </a:prstGeom>
            <a:blipFill>
              <a:blip r:embed="rId4" cstate="print"/>
              <a:stretch>
                <a:fillRect/>
              </a:stretch>
            </a:blipFill>
          </p:spPr>
          <p:txBody>
            <a:bodyPr wrap="square" lIns="0" tIns="0" rIns="0" bIns="0" rtlCol="0"/>
            <a:lstStyle/>
            <a:p>
              <a:endParaRPr/>
            </a:p>
          </p:txBody>
        </p:sp>
        <p:sp>
          <p:nvSpPr>
            <p:cNvPr id="70" name="object 46">
              <a:extLst>
                <a:ext uri="{FF2B5EF4-FFF2-40B4-BE49-F238E27FC236}">
                  <a16:creationId xmlns:a16="http://schemas.microsoft.com/office/drawing/2014/main" id="{7D72A509-3EB4-4B51-B093-FB25C49EC39A}"/>
                </a:ext>
              </a:extLst>
            </p:cNvPr>
            <p:cNvSpPr/>
            <p:nvPr/>
          </p:nvSpPr>
          <p:spPr>
            <a:xfrm>
              <a:off x="329876" y="1994984"/>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7"/>
            <a:ext cx="3168600" cy="232756"/>
          </a:xfrm>
          <a:prstGeom prst="rect">
            <a:avLst/>
          </a:prstGeom>
        </p:spPr>
        <p:txBody>
          <a:bodyPr vert="horz" wrap="square" lIns="0" tIns="17145" rIns="0" bIns="0" rtlCol="0">
            <a:spAutoFit/>
          </a:bodyPr>
          <a:lstStyle/>
          <a:p>
            <a:pPr marL="12700">
              <a:lnSpc>
                <a:spcPct val="100000"/>
              </a:lnSpc>
              <a:spcBef>
                <a:spcPts val="135"/>
              </a:spcBef>
            </a:pPr>
            <a:r>
              <a:rPr lang="en-US" spc="-45"/>
              <a:t>To</a:t>
            </a:r>
            <a:r>
              <a:rPr lang="zh-CN" altLang="en-US" spc="-45"/>
              <a:t> </a:t>
            </a:r>
            <a:r>
              <a:rPr lang="en-US" altLang="zh-CN" spc="-45"/>
              <a:t>build</a:t>
            </a:r>
            <a:r>
              <a:rPr lang="zh-CN" altLang="en-US" spc="-45"/>
              <a:t> </a:t>
            </a:r>
            <a:r>
              <a:rPr lang="en-US" altLang="zh-CN" spc="-45"/>
              <a:t>a</a:t>
            </a:r>
            <a:r>
              <a:rPr lang="zh-CN" altLang="en-US" spc="-45"/>
              <a:t> </a:t>
            </a:r>
            <a:r>
              <a:rPr lang="en-US" altLang="zh-CN" spc="-45"/>
              <a:t>semantic</a:t>
            </a:r>
            <a:r>
              <a:rPr lang="zh-CN" altLang="en-US" spc="-45"/>
              <a:t> </a:t>
            </a:r>
            <a:r>
              <a:rPr lang="en-US" altLang="zh-CN" spc="-45"/>
              <a:t>parser</a:t>
            </a:r>
            <a:r>
              <a:rPr lang="zh-CN" altLang="en-US" spc="-45"/>
              <a:t> </a:t>
            </a:r>
            <a:r>
              <a:rPr lang="en-US" altLang="zh-CN" spc="-45"/>
              <a:t>from</a:t>
            </a:r>
            <a:r>
              <a:rPr lang="zh-CN" altLang="en-US" spc="-45"/>
              <a:t> </a:t>
            </a:r>
            <a:r>
              <a:rPr lang="en-US" altLang="zh-CN" spc="-45"/>
              <a:t>scratch</a:t>
            </a:r>
            <a:endParaRPr spc="-55" dirty="0"/>
          </a:p>
        </p:txBody>
      </p:sp>
      <p:sp>
        <p:nvSpPr>
          <p:cNvPr id="13" name="object 18">
            <a:extLst>
              <a:ext uri="{FF2B5EF4-FFF2-40B4-BE49-F238E27FC236}">
                <a16:creationId xmlns:a16="http://schemas.microsoft.com/office/drawing/2014/main" id="{9468683E-3515-4604-9198-AFAD54220FC8}"/>
              </a:ext>
            </a:extLst>
          </p:cNvPr>
          <p:cNvSpPr/>
          <p:nvPr/>
        </p:nvSpPr>
        <p:spPr>
          <a:xfrm>
            <a:off x="2806699" y="3135783"/>
            <a:ext cx="2953486" cy="10223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14" name="object 16">
            <a:extLst>
              <a:ext uri="{FF2B5EF4-FFF2-40B4-BE49-F238E27FC236}">
                <a16:creationId xmlns:a16="http://schemas.microsoft.com/office/drawing/2014/main" id="{B67F8A2A-493D-4492-922F-FA0277138818}"/>
              </a:ext>
            </a:extLst>
          </p:cNvPr>
          <p:cNvSpPr/>
          <p:nvPr/>
        </p:nvSpPr>
        <p:spPr>
          <a:xfrm>
            <a:off x="0" y="3137967"/>
            <a:ext cx="2882900" cy="100051"/>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15" name="object 19">
            <a:extLst>
              <a:ext uri="{FF2B5EF4-FFF2-40B4-BE49-F238E27FC236}">
                <a16:creationId xmlns:a16="http://schemas.microsoft.com/office/drawing/2014/main" id="{D433A11D-653C-4E78-A64D-2B5EDC4582E3}"/>
              </a:ext>
            </a:extLst>
          </p:cNvPr>
          <p:cNvSpPr txBox="1">
            <a:spLocks noGrp="1"/>
          </p:cNvSpPr>
          <p:nvPr>
            <p:ph type="ftr" sz="quarter" idx="5"/>
          </p:nvPr>
        </p:nvSpPr>
        <p:spPr>
          <a:xfrm>
            <a:off x="3836755" y="3129014"/>
            <a:ext cx="1083449" cy="109004"/>
          </a:xfrm>
          <a:prstGeom prst="rect">
            <a:avLst/>
          </a:prstGeom>
        </p:spPr>
        <p:txBody>
          <a:bodyPr vert="horz" wrap="square" lIns="0" tIns="16510" rIns="0" bIns="0" rtlCol="0">
            <a:spAutoFit/>
          </a:bodyPr>
          <a:lstStyle/>
          <a:p>
            <a:pPr marL="12700">
              <a:lnSpc>
                <a:spcPct val="100000"/>
              </a:lnSpc>
              <a:spcBef>
                <a:spcPts val="130"/>
              </a:spcBef>
            </a:pPr>
            <a:r>
              <a:rPr lang="en-US" spc="-10"/>
              <a:t>Wednesday</a:t>
            </a:r>
            <a:r>
              <a:rPr spc="-10"/>
              <a:t> </a:t>
            </a:r>
            <a:r>
              <a:rPr lang="en-US" altLang="zh-CN" spc="-10"/>
              <a:t>8</a:t>
            </a:r>
            <a:r>
              <a:rPr sz="750" baseline="27777"/>
              <a:t>th </a:t>
            </a:r>
            <a:r>
              <a:rPr sz="600" spc="-10" dirty="0"/>
              <a:t>July</a:t>
            </a:r>
            <a:r>
              <a:rPr sz="600" spc="-10"/>
              <a:t>,</a:t>
            </a:r>
            <a:r>
              <a:rPr sz="600" spc="50"/>
              <a:t> </a:t>
            </a:r>
            <a:r>
              <a:rPr sz="600" spc="-20"/>
              <a:t>20</a:t>
            </a:r>
            <a:r>
              <a:rPr lang="en-US" altLang="zh-CN" sz="600" spc="-20"/>
              <a:t>20</a:t>
            </a:r>
            <a:endParaRPr sz="600"/>
          </a:p>
        </p:txBody>
      </p:sp>
      <p:sp>
        <p:nvSpPr>
          <p:cNvPr id="16" name="object 20">
            <a:extLst>
              <a:ext uri="{FF2B5EF4-FFF2-40B4-BE49-F238E27FC236}">
                <a16:creationId xmlns:a16="http://schemas.microsoft.com/office/drawing/2014/main" id="{0366357F-099B-4B3F-A699-A589B53553E9}"/>
              </a:ext>
            </a:extLst>
          </p:cNvPr>
          <p:cNvSpPr txBox="1">
            <a:spLocks noGrp="1"/>
          </p:cNvSpPr>
          <p:nvPr>
            <p:ph type="dt" sz="half" idx="6"/>
          </p:nvPr>
        </p:nvSpPr>
        <p:spPr>
          <a:xfrm>
            <a:off x="981303" y="3142615"/>
            <a:ext cx="965200" cy="89768"/>
          </a:xfrm>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7" name="object 22">
            <a:extLst>
              <a:ext uri="{FF2B5EF4-FFF2-40B4-BE49-F238E27FC236}">
                <a16:creationId xmlns:a16="http://schemas.microsoft.com/office/drawing/2014/main" id="{4D07A74B-0A1B-463C-AD22-E3BD7161E109}"/>
              </a:ext>
            </a:extLst>
          </p:cNvPr>
          <p:cNvSpPr txBox="1">
            <a:spLocks noGrp="1"/>
          </p:cNvSpPr>
          <p:nvPr>
            <p:ph type="sldNum" sz="quarter" idx="7"/>
          </p:nvPr>
        </p:nvSpPr>
        <p:spPr>
          <a:xfrm>
            <a:off x="5411656" y="3135783"/>
            <a:ext cx="294004" cy="89768"/>
          </a:xfrm>
          <a:prstGeom prst="rect">
            <a:avLst/>
          </a:prstGeom>
        </p:spPr>
        <p:txBody>
          <a:bodyPr vert="horz" wrap="square" lIns="0" tIns="0" rIns="0" bIns="0" rtlCol="0">
            <a:spAutoFit/>
          </a:bodyPr>
          <a:lstStyle/>
          <a:p>
            <a:pPr marL="25400">
              <a:lnSpc>
                <a:spcPts val="675"/>
              </a:lnSpc>
            </a:pPr>
            <a:fld id="{81D60167-4931-47E6-BA6A-407CBD079E47}" type="slidenum">
              <a:rPr spc="-20" dirty="0"/>
              <a:t>4</a:t>
            </a:fld>
            <a:r>
              <a:rPr spc="-20" dirty="0"/>
              <a:t> </a:t>
            </a:r>
            <a:r>
              <a:rPr spc="150"/>
              <a:t>/</a:t>
            </a:r>
            <a:r>
              <a:rPr spc="40"/>
              <a:t> </a:t>
            </a:r>
            <a:r>
              <a:rPr lang="en-US" altLang="zh-CN" spc="-20"/>
              <a:t>32</a:t>
            </a:r>
            <a:endParaRPr spc="-20" dirty="0"/>
          </a:p>
        </p:txBody>
      </p:sp>
      <p:sp>
        <p:nvSpPr>
          <p:cNvPr id="6" name="文本框 5">
            <a:extLst>
              <a:ext uri="{FF2B5EF4-FFF2-40B4-BE49-F238E27FC236}">
                <a16:creationId xmlns:a16="http://schemas.microsoft.com/office/drawing/2014/main" id="{F290CA64-5FCD-4796-9F8E-3EEEF21FBD22}"/>
              </a:ext>
            </a:extLst>
          </p:cNvPr>
          <p:cNvSpPr txBox="1"/>
          <p:nvPr/>
        </p:nvSpPr>
        <p:spPr>
          <a:xfrm>
            <a:off x="118552" y="395375"/>
            <a:ext cx="5410200" cy="307777"/>
          </a:xfrm>
          <a:prstGeom prst="rect">
            <a:avLst/>
          </a:prstGeom>
          <a:noFill/>
        </p:spPr>
        <p:txBody>
          <a:bodyPr wrap="square" rtlCol="0">
            <a:spAutoFit/>
          </a:bodyPr>
          <a:lstStyle/>
          <a:p>
            <a:r>
              <a:rPr lang="en-US" altLang="zh-CN" sz="1400">
                <a:latin typeface="Times New Roman" panose="02020603050405020304" pitchFamily="18" charset="0"/>
                <a:cs typeface="Times New Roman" panose="02020603050405020304" pitchFamily="18" charset="0"/>
              </a:rPr>
              <a:t>(1) (canonical utterance, logical form) pairs are automatically generated</a:t>
            </a:r>
            <a:endParaRPr lang="zh-CN" altLang="en-US" sz="140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C49DC5DE-4E74-48EA-8FF9-9DC89CA39DF5}"/>
              </a:ext>
            </a:extLst>
          </p:cNvPr>
          <p:cNvSpPr txBox="1"/>
          <p:nvPr/>
        </p:nvSpPr>
        <p:spPr>
          <a:xfrm>
            <a:off x="497390" y="817625"/>
            <a:ext cx="2309309" cy="907941"/>
          </a:xfrm>
          <a:prstGeom prst="rect">
            <a:avLst/>
          </a:prstGeom>
          <a:noFill/>
          <a:ln w="12700">
            <a:solidFill>
              <a:schemeClr val="tx1"/>
            </a:solidFill>
            <a:prstDash val="sysDash"/>
          </a:ln>
        </p:spPr>
        <p:txBody>
          <a:bodyPr wrap="square" rtlCol="0">
            <a:spAutoFit/>
          </a:bodyPr>
          <a:lstStyle/>
          <a:p>
            <a:pPr algn="ctr"/>
            <a:r>
              <a:rPr lang="en-US" altLang="zh-CN" sz="1050"/>
              <a:t>player </a:t>
            </a:r>
            <a:r>
              <a:rPr lang="en-US" altLang="zh-CN" sz="1050">
                <a:sym typeface="Wingdings" panose="05000000000000000000" pitchFamily="2" charset="2"/>
              </a:rPr>
              <a:t> </a:t>
            </a:r>
            <a:r>
              <a:rPr lang="en-US" altLang="zh-CN" sz="1050" b="1"/>
              <a:t>TypeNP</a:t>
            </a:r>
            <a:r>
              <a:rPr lang="en-US" altLang="zh-CN" sz="1050"/>
              <a:t>[player]</a:t>
            </a:r>
          </a:p>
          <a:p>
            <a:pPr algn="ctr"/>
            <a:endParaRPr lang="en-US" altLang="zh-CN" sz="400" b="1"/>
          </a:p>
          <a:p>
            <a:pPr algn="ctr"/>
            <a:endParaRPr lang="en-US" altLang="zh-CN" sz="100" b="1"/>
          </a:p>
          <a:p>
            <a:pPr algn="ctr"/>
            <a:r>
              <a:rPr lang="en-US" altLang="zh-CN" sz="1050" b="1"/>
              <a:t>TypeNP</a:t>
            </a:r>
            <a:r>
              <a:rPr lang="en-US" altLang="zh-CN" sz="1050"/>
              <a:t>[x] </a:t>
            </a:r>
            <a:r>
              <a:rPr lang="en-US" altLang="zh-CN" sz="1050">
                <a:sym typeface="Wingdings" panose="05000000000000000000" pitchFamily="2" charset="2"/>
              </a:rPr>
              <a:t> </a:t>
            </a:r>
            <a:r>
              <a:rPr lang="en-US" altLang="zh-CN" sz="1050" b="1">
                <a:sym typeface="Wingdings" panose="05000000000000000000" pitchFamily="2" charset="2"/>
              </a:rPr>
              <a:t>NP</a:t>
            </a:r>
            <a:r>
              <a:rPr lang="en-US" altLang="zh-CN" sz="1050">
                <a:sym typeface="Wingdings" panose="05000000000000000000" pitchFamily="2" charset="2"/>
              </a:rPr>
              <a:t>[type.x]</a:t>
            </a:r>
          </a:p>
          <a:p>
            <a:pPr algn="ctr"/>
            <a:endParaRPr lang="en-US" altLang="zh-CN" sz="400">
              <a:sym typeface="Wingdings" panose="05000000000000000000" pitchFamily="2" charset="2"/>
            </a:endParaRPr>
          </a:p>
          <a:p>
            <a:pPr algn="ctr"/>
            <a:endParaRPr lang="en-US" altLang="zh-CN" sz="100">
              <a:sym typeface="Wingdings" panose="05000000000000000000" pitchFamily="2" charset="2"/>
            </a:endParaRPr>
          </a:p>
          <a:p>
            <a:pPr algn="ctr"/>
            <a:r>
              <a:rPr lang="en-US" altLang="zh-CN" sz="1050">
                <a:sym typeface="Wingdings" panose="05000000000000000000" pitchFamily="2" charset="2"/>
              </a:rPr>
              <a:t>number of </a:t>
            </a:r>
            <a:r>
              <a:rPr lang="en-US" altLang="zh-CN" sz="1050" b="1">
                <a:sym typeface="Wingdings" panose="05000000000000000000" pitchFamily="2" charset="2"/>
              </a:rPr>
              <a:t>NP</a:t>
            </a:r>
            <a:r>
              <a:rPr lang="en-US" altLang="zh-CN" sz="1050">
                <a:sym typeface="Wingdings" panose="05000000000000000000" pitchFamily="2" charset="2"/>
              </a:rPr>
              <a:t>[X]  </a:t>
            </a:r>
            <a:r>
              <a:rPr lang="en-US" altLang="zh-CN" sz="1050" b="1">
                <a:sym typeface="Wingdings" panose="05000000000000000000" pitchFamily="2" charset="2"/>
              </a:rPr>
              <a:t>NP</a:t>
            </a:r>
            <a:r>
              <a:rPr lang="en-US" altLang="zh-CN" sz="1050">
                <a:sym typeface="Wingdings" panose="05000000000000000000" pitchFamily="2" charset="2"/>
              </a:rPr>
              <a:t>[count(x)]</a:t>
            </a:r>
          </a:p>
          <a:p>
            <a:pPr algn="ctr"/>
            <a:endParaRPr lang="en-US" altLang="zh-CN" sz="100">
              <a:sym typeface="Wingdings" panose="05000000000000000000" pitchFamily="2" charset="2"/>
            </a:endParaRPr>
          </a:p>
          <a:p>
            <a:pPr algn="ctr"/>
            <a:r>
              <a:rPr lang="en-US" altLang="zh-CN" sz="1050">
                <a:sym typeface="Wingdings" panose="05000000000000000000" pitchFamily="2" charset="2"/>
              </a:rPr>
              <a:t>… …</a:t>
            </a:r>
          </a:p>
        </p:txBody>
      </p:sp>
      <p:grpSp>
        <p:nvGrpSpPr>
          <p:cNvPr id="41" name="组合 40">
            <a:extLst>
              <a:ext uri="{FF2B5EF4-FFF2-40B4-BE49-F238E27FC236}">
                <a16:creationId xmlns:a16="http://schemas.microsoft.com/office/drawing/2014/main" id="{A9071601-3115-4AF8-8404-C33444105BFE}"/>
              </a:ext>
            </a:extLst>
          </p:cNvPr>
          <p:cNvGrpSpPr/>
          <p:nvPr/>
        </p:nvGrpSpPr>
        <p:grpSpPr>
          <a:xfrm>
            <a:off x="3005922" y="1422091"/>
            <a:ext cx="2754263" cy="1303173"/>
            <a:chOff x="76652" y="1838071"/>
            <a:chExt cx="2754263" cy="1303173"/>
          </a:xfrm>
        </p:grpSpPr>
        <p:sp>
          <p:nvSpPr>
            <p:cNvPr id="9" name="文本框 8">
              <a:extLst>
                <a:ext uri="{FF2B5EF4-FFF2-40B4-BE49-F238E27FC236}">
                  <a16:creationId xmlns:a16="http://schemas.microsoft.com/office/drawing/2014/main" id="{AB38BB1F-3D1E-45EA-8C25-782FEC089B43}"/>
                </a:ext>
              </a:extLst>
            </p:cNvPr>
            <p:cNvSpPr txBox="1"/>
            <p:nvPr/>
          </p:nvSpPr>
          <p:spPr>
            <a:xfrm>
              <a:off x="1639341" y="2895023"/>
              <a:ext cx="570712" cy="246221"/>
            </a:xfrm>
            <a:prstGeom prst="rect">
              <a:avLst/>
            </a:prstGeom>
            <a:noFill/>
          </p:spPr>
          <p:txBody>
            <a:bodyPr wrap="square" rtlCol="0">
              <a:spAutoFit/>
            </a:bodyPr>
            <a:lstStyle/>
            <a:p>
              <a:r>
                <a:rPr lang="en-US" altLang="zh-CN" sz="1000">
                  <a:solidFill>
                    <a:schemeClr val="accent6">
                      <a:lumMod val="75000"/>
                    </a:schemeClr>
                  </a:solidFill>
                </a:rPr>
                <a:t>player</a:t>
              </a:r>
              <a:endParaRPr lang="zh-CN" altLang="en-US" sz="1000">
                <a:solidFill>
                  <a:schemeClr val="accent6">
                    <a:lumMod val="75000"/>
                  </a:schemeClr>
                </a:solidFill>
              </a:endParaRPr>
            </a:p>
          </p:txBody>
        </p:sp>
        <p:sp>
          <p:nvSpPr>
            <p:cNvPr id="19" name="文本框 18">
              <a:extLst>
                <a:ext uri="{FF2B5EF4-FFF2-40B4-BE49-F238E27FC236}">
                  <a16:creationId xmlns:a16="http://schemas.microsoft.com/office/drawing/2014/main" id="{8898A5D6-C77E-4F19-B53F-4AF3DC9BC9FE}"/>
                </a:ext>
              </a:extLst>
            </p:cNvPr>
            <p:cNvSpPr txBox="1"/>
            <p:nvPr/>
          </p:nvSpPr>
          <p:spPr>
            <a:xfrm>
              <a:off x="1393953" y="2545566"/>
              <a:ext cx="1436962" cy="246221"/>
            </a:xfrm>
            <a:prstGeom prst="rect">
              <a:avLst/>
            </a:prstGeom>
            <a:noFill/>
          </p:spPr>
          <p:txBody>
            <a:bodyPr wrap="square" rtlCol="0">
              <a:spAutoFit/>
            </a:bodyPr>
            <a:lstStyle/>
            <a:p>
              <a:r>
                <a:rPr lang="en-US" altLang="zh-CN" sz="1000" b="1"/>
                <a:t>TypeNP</a:t>
              </a:r>
              <a:r>
                <a:rPr lang="en-US" altLang="zh-CN" sz="1000"/>
                <a:t>[player]</a:t>
              </a:r>
              <a:endParaRPr lang="zh-CN" altLang="en-US" sz="1000"/>
            </a:p>
          </p:txBody>
        </p:sp>
        <p:sp>
          <p:nvSpPr>
            <p:cNvPr id="20" name="文本框 19">
              <a:extLst>
                <a:ext uri="{FF2B5EF4-FFF2-40B4-BE49-F238E27FC236}">
                  <a16:creationId xmlns:a16="http://schemas.microsoft.com/office/drawing/2014/main" id="{21CAC106-ADCB-4947-8B06-528ADE4FA02E}"/>
                </a:ext>
              </a:extLst>
            </p:cNvPr>
            <p:cNvSpPr txBox="1"/>
            <p:nvPr/>
          </p:nvSpPr>
          <p:spPr>
            <a:xfrm>
              <a:off x="1349635" y="2167913"/>
              <a:ext cx="1436962" cy="261610"/>
            </a:xfrm>
            <a:prstGeom prst="rect">
              <a:avLst/>
            </a:prstGeom>
            <a:noFill/>
          </p:spPr>
          <p:txBody>
            <a:bodyPr wrap="square" rtlCol="0">
              <a:spAutoFit/>
            </a:bodyPr>
            <a:lstStyle/>
            <a:p>
              <a:r>
                <a:rPr lang="en-US" altLang="zh-CN" sz="1050" b="1"/>
                <a:t>NP</a:t>
              </a:r>
              <a:r>
                <a:rPr lang="en-US" altLang="zh-CN" sz="1050"/>
                <a:t>[type.player]</a:t>
              </a:r>
              <a:endParaRPr lang="zh-CN" altLang="en-US" sz="1050"/>
            </a:p>
          </p:txBody>
        </p:sp>
        <p:sp>
          <p:nvSpPr>
            <p:cNvPr id="21" name="文本框 20">
              <a:extLst>
                <a:ext uri="{FF2B5EF4-FFF2-40B4-BE49-F238E27FC236}">
                  <a16:creationId xmlns:a16="http://schemas.microsoft.com/office/drawing/2014/main" id="{D0E9BF65-5096-4D49-A92F-D307A643DD3A}"/>
                </a:ext>
              </a:extLst>
            </p:cNvPr>
            <p:cNvSpPr txBox="1"/>
            <p:nvPr/>
          </p:nvSpPr>
          <p:spPr>
            <a:xfrm>
              <a:off x="76652" y="2161364"/>
              <a:ext cx="659612" cy="246221"/>
            </a:xfrm>
            <a:prstGeom prst="rect">
              <a:avLst/>
            </a:prstGeom>
            <a:noFill/>
          </p:spPr>
          <p:txBody>
            <a:bodyPr wrap="square" rtlCol="0">
              <a:spAutoFit/>
            </a:bodyPr>
            <a:lstStyle/>
            <a:p>
              <a:r>
                <a:rPr lang="en-US" altLang="zh-CN" sz="1000">
                  <a:solidFill>
                    <a:schemeClr val="accent6">
                      <a:lumMod val="75000"/>
                    </a:schemeClr>
                  </a:solidFill>
                </a:rPr>
                <a:t>number</a:t>
              </a:r>
              <a:endParaRPr lang="zh-CN" altLang="en-US" sz="1000">
                <a:solidFill>
                  <a:schemeClr val="accent6">
                    <a:lumMod val="75000"/>
                  </a:schemeClr>
                </a:solidFill>
              </a:endParaRPr>
            </a:p>
          </p:txBody>
        </p:sp>
        <p:sp>
          <p:nvSpPr>
            <p:cNvPr id="22" name="文本框 21">
              <a:extLst>
                <a:ext uri="{FF2B5EF4-FFF2-40B4-BE49-F238E27FC236}">
                  <a16:creationId xmlns:a16="http://schemas.microsoft.com/office/drawing/2014/main" id="{D99F2F10-8A36-4F5E-BAB5-837ABDDC0105}"/>
                </a:ext>
              </a:extLst>
            </p:cNvPr>
            <p:cNvSpPr txBox="1"/>
            <p:nvPr/>
          </p:nvSpPr>
          <p:spPr>
            <a:xfrm>
              <a:off x="809547" y="2161364"/>
              <a:ext cx="418312" cy="246221"/>
            </a:xfrm>
            <a:prstGeom prst="rect">
              <a:avLst/>
            </a:prstGeom>
            <a:noFill/>
          </p:spPr>
          <p:txBody>
            <a:bodyPr wrap="square" rtlCol="0">
              <a:spAutoFit/>
            </a:bodyPr>
            <a:lstStyle/>
            <a:p>
              <a:r>
                <a:rPr lang="en-US" altLang="zh-CN" sz="1000">
                  <a:solidFill>
                    <a:schemeClr val="accent6">
                      <a:lumMod val="75000"/>
                    </a:schemeClr>
                  </a:solidFill>
                </a:rPr>
                <a:t>of</a:t>
              </a:r>
              <a:endParaRPr lang="zh-CN" altLang="en-US" sz="1000">
                <a:solidFill>
                  <a:schemeClr val="accent6">
                    <a:lumMod val="75000"/>
                  </a:schemeClr>
                </a:solidFill>
              </a:endParaRPr>
            </a:p>
          </p:txBody>
        </p:sp>
        <p:sp>
          <p:nvSpPr>
            <p:cNvPr id="23" name="文本框 22">
              <a:extLst>
                <a:ext uri="{FF2B5EF4-FFF2-40B4-BE49-F238E27FC236}">
                  <a16:creationId xmlns:a16="http://schemas.microsoft.com/office/drawing/2014/main" id="{931EA4CA-B966-4B75-9A96-D3B185759BA2}"/>
                </a:ext>
              </a:extLst>
            </p:cNvPr>
            <p:cNvSpPr txBox="1"/>
            <p:nvPr/>
          </p:nvSpPr>
          <p:spPr>
            <a:xfrm>
              <a:off x="487735" y="1838071"/>
              <a:ext cx="1436962" cy="253916"/>
            </a:xfrm>
            <a:prstGeom prst="rect">
              <a:avLst/>
            </a:prstGeom>
            <a:noFill/>
          </p:spPr>
          <p:txBody>
            <a:bodyPr wrap="square" rtlCol="0">
              <a:spAutoFit/>
            </a:bodyPr>
            <a:lstStyle/>
            <a:p>
              <a:r>
                <a:rPr lang="en-US" altLang="zh-CN" sz="1050" b="1"/>
                <a:t>NP</a:t>
              </a:r>
              <a:r>
                <a:rPr lang="en-US" altLang="zh-CN" sz="1050"/>
                <a:t>[</a:t>
              </a:r>
              <a:r>
                <a:rPr lang="en-US" altLang="zh-CN" sz="1050">
                  <a:solidFill>
                    <a:schemeClr val="tx2">
                      <a:lumMod val="60000"/>
                      <a:lumOff val="40000"/>
                    </a:schemeClr>
                  </a:solidFill>
                </a:rPr>
                <a:t>count(type.player)</a:t>
              </a:r>
              <a:r>
                <a:rPr lang="en-US" altLang="zh-CN" sz="1050"/>
                <a:t>]</a:t>
              </a:r>
              <a:endParaRPr lang="zh-CN" altLang="en-US" sz="1050"/>
            </a:p>
          </p:txBody>
        </p:sp>
        <p:cxnSp>
          <p:nvCxnSpPr>
            <p:cNvPr id="11" name="直接连接符 10">
              <a:extLst>
                <a:ext uri="{FF2B5EF4-FFF2-40B4-BE49-F238E27FC236}">
                  <a16:creationId xmlns:a16="http://schemas.microsoft.com/office/drawing/2014/main" id="{BD1229B3-4DE1-4B39-80C0-58601A0163DF}"/>
                </a:ext>
              </a:extLst>
            </p:cNvPr>
            <p:cNvCxnSpPr>
              <a:cxnSpLocks/>
            </p:cNvCxnSpPr>
            <p:nvPr/>
          </p:nvCxnSpPr>
          <p:spPr>
            <a:xfrm>
              <a:off x="1892300" y="2765425"/>
              <a:ext cx="0" cy="1755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4264F51E-80B3-440E-BBD0-2668513F23CF}"/>
                </a:ext>
              </a:extLst>
            </p:cNvPr>
            <p:cNvCxnSpPr>
              <a:cxnSpLocks/>
            </p:cNvCxnSpPr>
            <p:nvPr/>
          </p:nvCxnSpPr>
          <p:spPr>
            <a:xfrm>
              <a:off x="1891890" y="2407585"/>
              <a:ext cx="0" cy="1755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D379674-6C6F-4F7B-A452-C5549BD0FAA3}"/>
                </a:ext>
              </a:extLst>
            </p:cNvPr>
            <p:cNvCxnSpPr>
              <a:cxnSpLocks/>
            </p:cNvCxnSpPr>
            <p:nvPr/>
          </p:nvCxnSpPr>
          <p:spPr>
            <a:xfrm flipH="1">
              <a:off x="436442" y="2063775"/>
              <a:ext cx="334192" cy="12580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C00D6549-1E54-439A-8C1C-9A83497C6AF2}"/>
                </a:ext>
              </a:extLst>
            </p:cNvPr>
            <p:cNvCxnSpPr>
              <a:cxnSpLocks/>
            </p:cNvCxnSpPr>
            <p:nvPr/>
          </p:nvCxnSpPr>
          <p:spPr>
            <a:xfrm flipH="1" flipV="1">
              <a:off x="1477037" y="2045306"/>
              <a:ext cx="392461" cy="1794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E6F04863-483C-4629-B185-7FDC61A8742B}"/>
                </a:ext>
              </a:extLst>
            </p:cNvPr>
            <p:cNvCxnSpPr>
              <a:cxnSpLocks/>
            </p:cNvCxnSpPr>
            <p:nvPr/>
          </p:nvCxnSpPr>
          <p:spPr>
            <a:xfrm flipV="1">
              <a:off x="949685" y="2066257"/>
              <a:ext cx="124520" cy="1567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6" name="组合 45">
            <a:extLst>
              <a:ext uri="{FF2B5EF4-FFF2-40B4-BE49-F238E27FC236}">
                <a16:creationId xmlns:a16="http://schemas.microsoft.com/office/drawing/2014/main" id="{15F6B922-5C2C-4CA7-A665-A7AB9C57B914}"/>
              </a:ext>
            </a:extLst>
          </p:cNvPr>
          <p:cNvGrpSpPr/>
          <p:nvPr/>
        </p:nvGrpSpPr>
        <p:grpSpPr>
          <a:xfrm>
            <a:off x="150108" y="2269779"/>
            <a:ext cx="2717253" cy="430887"/>
            <a:chOff x="-12700" y="2706659"/>
            <a:chExt cx="2717253" cy="430887"/>
          </a:xfrm>
        </p:grpSpPr>
        <p:sp>
          <p:nvSpPr>
            <p:cNvPr id="42" name="文本框 41">
              <a:extLst>
                <a:ext uri="{FF2B5EF4-FFF2-40B4-BE49-F238E27FC236}">
                  <a16:creationId xmlns:a16="http://schemas.microsoft.com/office/drawing/2014/main" id="{212CDB65-B0F7-4BAC-972D-713BBE9E0D63}"/>
                </a:ext>
              </a:extLst>
            </p:cNvPr>
            <p:cNvSpPr txBox="1"/>
            <p:nvPr/>
          </p:nvSpPr>
          <p:spPr>
            <a:xfrm>
              <a:off x="-12700" y="2706659"/>
              <a:ext cx="2717253" cy="430887"/>
            </a:xfrm>
            <a:prstGeom prst="rect">
              <a:avLst/>
            </a:prstGeom>
            <a:noFill/>
          </p:spPr>
          <p:txBody>
            <a:bodyPr wrap="square" rtlCol="0">
              <a:spAutoFit/>
            </a:bodyPr>
            <a:lstStyle/>
            <a:p>
              <a:r>
                <a:rPr lang="en-US" altLang="zh-CN" sz="1100" b="1">
                  <a:solidFill>
                    <a:schemeClr val="accent6">
                      <a:lumMod val="75000"/>
                    </a:schemeClr>
                  </a:solidFill>
                  <a:latin typeface="Calibri Light" panose="020F0302020204030204" pitchFamily="34" charset="0"/>
                  <a:cs typeface="Calibri Light" panose="020F0302020204030204" pitchFamily="34" charset="0"/>
                </a:rPr>
                <a:t>number of player       </a:t>
              </a:r>
              <a:r>
                <a:rPr lang="en-US" altLang="zh-CN" sz="1100" b="1">
                  <a:solidFill>
                    <a:schemeClr val="accent6">
                      <a:lumMod val="75000"/>
                    </a:schemeClr>
                  </a:solidFill>
                  <a:latin typeface="Calibri Light" panose="020F0302020204030204" pitchFamily="34" charset="0"/>
                  <a:cs typeface="Calibri Light" panose="020F0302020204030204" pitchFamily="34" charset="0"/>
                  <a:sym typeface="Wingdings" panose="05000000000000000000" pitchFamily="2" charset="2"/>
                </a:rPr>
                <a:t>          </a:t>
              </a:r>
              <a:r>
                <a:rPr lang="en-US" altLang="zh-CN" sz="1100" b="1">
                  <a:solidFill>
                    <a:schemeClr val="tx2">
                      <a:lumMod val="60000"/>
                      <a:lumOff val="40000"/>
                    </a:schemeClr>
                  </a:solidFill>
                  <a:latin typeface="Calibri Light" panose="020F0302020204030204" pitchFamily="34" charset="0"/>
                  <a:cs typeface="Calibri Light" panose="020F0302020204030204" pitchFamily="34" charset="0"/>
                  <a:sym typeface="Wingdings" panose="05000000000000000000" pitchFamily="2" charset="2"/>
                </a:rPr>
                <a:t>count(type.player)</a:t>
              </a:r>
            </a:p>
            <a:p>
              <a:r>
                <a:rPr lang="en-US" altLang="zh-CN" sz="1100" b="1">
                  <a:solidFill>
                    <a:schemeClr val="tx2">
                      <a:lumMod val="60000"/>
                      <a:lumOff val="40000"/>
                    </a:schemeClr>
                  </a:solidFill>
                  <a:latin typeface="Calibri Light" panose="020F0302020204030204" pitchFamily="34" charset="0"/>
                  <a:cs typeface="Calibri Light" panose="020F0302020204030204" pitchFamily="34" charset="0"/>
                  <a:sym typeface="Wingdings" panose="05000000000000000000" pitchFamily="2" charset="2"/>
                </a:rPr>
                <a:t>            </a:t>
              </a:r>
              <a:r>
                <a:rPr lang="en-US" altLang="zh-CN" sz="1100" b="1">
                  <a:solidFill>
                    <a:schemeClr val="accent6">
                      <a:lumMod val="75000"/>
                    </a:schemeClr>
                  </a:solidFill>
                  <a:latin typeface="Calibri Light" panose="020F0302020204030204" pitchFamily="34" charset="0"/>
                  <a:cs typeface="Calibri Light" panose="020F0302020204030204" pitchFamily="34" charset="0"/>
                  <a:sym typeface="Wingdings" panose="05000000000000000000" pitchFamily="2" charset="2"/>
                </a:rPr>
                <a:t>… …                                        </a:t>
              </a:r>
              <a:r>
                <a:rPr lang="en-US" altLang="zh-CN" sz="1100" b="1">
                  <a:solidFill>
                    <a:schemeClr val="tx2">
                      <a:lumMod val="60000"/>
                      <a:lumOff val="40000"/>
                    </a:schemeClr>
                  </a:solidFill>
                  <a:latin typeface="Calibri Light" panose="020F0302020204030204" pitchFamily="34" charset="0"/>
                  <a:cs typeface="Calibri Light" panose="020F0302020204030204" pitchFamily="34" charset="0"/>
                  <a:sym typeface="Wingdings" panose="05000000000000000000" pitchFamily="2" charset="2"/>
                </a:rPr>
                <a:t>… …</a:t>
              </a:r>
              <a:endParaRPr lang="zh-CN" altLang="en-US" sz="1100" b="1">
                <a:solidFill>
                  <a:schemeClr val="tx2">
                    <a:lumMod val="60000"/>
                    <a:lumOff val="40000"/>
                  </a:schemeClr>
                </a:solidFill>
                <a:latin typeface="Calibri Light" panose="020F0302020204030204" pitchFamily="34" charset="0"/>
                <a:cs typeface="Calibri Light" panose="020F0302020204030204" pitchFamily="34" charset="0"/>
              </a:endParaRPr>
            </a:p>
          </p:txBody>
        </p:sp>
        <p:cxnSp>
          <p:nvCxnSpPr>
            <p:cNvPr id="43" name="直接箭头连接符 42">
              <a:extLst>
                <a:ext uri="{FF2B5EF4-FFF2-40B4-BE49-F238E27FC236}">
                  <a16:creationId xmlns:a16="http://schemas.microsoft.com/office/drawing/2014/main" id="{2C81E77B-5228-4F16-8F5F-A5C0593EBB3A}"/>
                </a:ext>
              </a:extLst>
            </p:cNvPr>
            <p:cNvCxnSpPr>
              <a:cxnSpLocks/>
            </p:cNvCxnSpPr>
            <p:nvPr/>
          </p:nvCxnSpPr>
          <p:spPr>
            <a:xfrm>
              <a:off x="1130059" y="2841625"/>
              <a:ext cx="379024"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47" name="文本框 46">
            <a:extLst>
              <a:ext uri="{FF2B5EF4-FFF2-40B4-BE49-F238E27FC236}">
                <a16:creationId xmlns:a16="http://schemas.microsoft.com/office/drawing/2014/main" id="{A5D7FE91-B4F8-4DAE-9AD4-893BF231B208}"/>
              </a:ext>
            </a:extLst>
          </p:cNvPr>
          <p:cNvSpPr txBox="1"/>
          <p:nvPr/>
        </p:nvSpPr>
        <p:spPr>
          <a:xfrm>
            <a:off x="-27042" y="1956388"/>
            <a:ext cx="1606115" cy="253916"/>
          </a:xfrm>
          <a:prstGeom prst="rect">
            <a:avLst/>
          </a:prstGeom>
          <a:noFill/>
        </p:spPr>
        <p:txBody>
          <a:bodyPr wrap="square" rtlCol="0">
            <a:spAutoFit/>
          </a:bodyPr>
          <a:lstStyle/>
          <a:p>
            <a:pPr algn="ctr"/>
            <a:r>
              <a:rPr lang="en-US" altLang="zh-CN" sz="1050" b="1" i="1">
                <a:solidFill>
                  <a:schemeClr val="accent6">
                    <a:lumMod val="75000"/>
                  </a:schemeClr>
                </a:solidFill>
                <a:latin typeface="Times New Roman" panose="02020603050405020304" pitchFamily="18" charset="0"/>
                <a:cs typeface="Times New Roman" panose="02020603050405020304" pitchFamily="18" charset="0"/>
              </a:rPr>
              <a:t>Canonical utterance</a:t>
            </a:r>
            <a:endParaRPr lang="zh-CN" altLang="en-US" sz="1200" b="1" i="1">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48" name="文本框 47">
            <a:extLst>
              <a:ext uri="{FF2B5EF4-FFF2-40B4-BE49-F238E27FC236}">
                <a16:creationId xmlns:a16="http://schemas.microsoft.com/office/drawing/2014/main" id="{3B4C5D7C-744A-4FB2-B9FD-1DBAEC7187DE}"/>
              </a:ext>
            </a:extLst>
          </p:cNvPr>
          <p:cNvSpPr txBox="1"/>
          <p:nvPr/>
        </p:nvSpPr>
        <p:spPr>
          <a:xfrm>
            <a:off x="1506992" y="1953432"/>
            <a:ext cx="1371600" cy="253916"/>
          </a:xfrm>
          <a:prstGeom prst="rect">
            <a:avLst/>
          </a:prstGeom>
          <a:noFill/>
        </p:spPr>
        <p:txBody>
          <a:bodyPr wrap="square" rtlCol="0">
            <a:spAutoFit/>
          </a:bodyPr>
          <a:lstStyle/>
          <a:p>
            <a:pPr algn="ctr"/>
            <a:r>
              <a:rPr lang="en-US" altLang="zh-CN" sz="1050" b="1" i="1">
                <a:solidFill>
                  <a:schemeClr val="tx2">
                    <a:lumMod val="60000"/>
                    <a:lumOff val="40000"/>
                  </a:schemeClr>
                </a:solidFill>
                <a:latin typeface="Times New Roman" panose="02020603050405020304" pitchFamily="18" charset="0"/>
                <a:cs typeface="Times New Roman" panose="02020603050405020304" pitchFamily="18" charset="0"/>
              </a:rPr>
              <a:t>Logical form</a:t>
            </a:r>
            <a:endParaRPr lang="zh-CN" altLang="en-US" sz="1200" b="1" i="1">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49" name="椭圆 48">
            <a:extLst>
              <a:ext uri="{FF2B5EF4-FFF2-40B4-BE49-F238E27FC236}">
                <a16:creationId xmlns:a16="http://schemas.microsoft.com/office/drawing/2014/main" id="{225D6BF2-8F9D-4035-8549-0E4FF62EF8D4}"/>
              </a:ext>
            </a:extLst>
          </p:cNvPr>
          <p:cNvSpPr/>
          <p:nvPr/>
        </p:nvSpPr>
        <p:spPr>
          <a:xfrm>
            <a:off x="4914311" y="2370128"/>
            <a:ext cx="109704" cy="108915"/>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rPr>
              <a:t>1</a:t>
            </a:r>
            <a:endParaRPr lang="zh-CN" altLang="en-US" sz="800">
              <a:solidFill>
                <a:schemeClr val="tx1"/>
              </a:solidFill>
            </a:endParaRPr>
          </a:p>
        </p:txBody>
      </p:sp>
      <p:sp>
        <p:nvSpPr>
          <p:cNvPr id="52" name="椭圆 51">
            <a:extLst>
              <a:ext uri="{FF2B5EF4-FFF2-40B4-BE49-F238E27FC236}">
                <a16:creationId xmlns:a16="http://schemas.microsoft.com/office/drawing/2014/main" id="{B42CD17F-11CF-4CC2-B8E5-555DF7891A78}"/>
              </a:ext>
            </a:extLst>
          </p:cNvPr>
          <p:cNvSpPr/>
          <p:nvPr/>
        </p:nvSpPr>
        <p:spPr>
          <a:xfrm>
            <a:off x="4920204" y="2020835"/>
            <a:ext cx="109704" cy="108915"/>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rPr>
              <a:t>2</a:t>
            </a:r>
            <a:endParaRPr lang="zh-CN" altLang="en-US" sz="900">
              <a:solidFill>
                <a:schemeClr val="tx1"/>
              </a:solidFill>
            </a:endParaRPr>
          </a:p>
        </p:txBody>
      </p:sp>
      <p:sp>
        <p:nvSpPr>
          <p:cNvPr id="53" name="椭圆 52">
            <a:extLst>
              <a:ext uri="{FF2B5EF4-FFF2-40B4-BE49-F238E27FC236}">
                <a16:creationId xmlns:a16="http://schemas.microsoft.com/office/drawing/2014/main" id="{F693757D-17CB-467D-80E7-9CC497EE621F}"/>
              </a:ext>
            </a:extLst>
          </p:cNvPr>
          <p:cNvSpPr/>
          <p:nvPr/>
        </p:nvSpPr>
        <p:spPr>
          <a:xfrm>
            <a:off x="4920204" y="1643018"/>
            <a:ext cx="109704" cy="108915"/>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rPr>
              <a:t>3</a:t>
            </a:r>
            <a:endParaRPr lang="zh-CN" altLang="en-US" sz="900">
              <a:solidFill>
                <a:schemeClr val="tx1"/>
              </a:solidFill>
            </a:endParaRPr>
          </a:p>
        </p:txBody>
      </p:sp>
      <p:sp>
        <p:nvSpPr>
          <p:cNvPr id="54" name="椭圆 53">
            <a:extLst>
              <a:ext uri="{FF2B5EF4-FFF2-40B4-BE49-F238E27FC236}">
                <a16:creationId xmlns:a16="http://schemas.microsoft.com/office/drawing/2014/main" id="{89E79436-04E2-4540-99D2-7FD0C1AF36BE}"/>
              </a:ext>
            </a:extLst>
          </p:cNvPr>
          <p:cNvSpPr/>
          <p:nvPr/>
        </p:nvSpPr>
        <p:spPr>
          <a:xfrm>
            <a:off x="596900" y="911705"/>
            <a:ext cx="109704" cy="108915"/>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rPr>
              <a:t>1</a:t>
            </a:r>
            <a:endParaRPr lang="zh-CN" altLang="en-US" sz="800">
              <a:solidFill>
                <a:schemeClr val="tx1"/>
              </a:solidFill>
            </a:endParaRPr>
          </a:p>
        </p:txBody>
      </p:sp>
      <p:sp>
        <p:nvSpPr>
          <p:cNvPr id="55" name="椭圆 54">
            <a:extLst>
              <a:ext uri="{FF2B5EF4-FFF2-40B4-BE49-F238E27FC236}">
                <a16:creationId xmlns:a16="http://schemas.microsoft.com/office/drawing/2014/main" id="{3CBAF2E7-3CD8-427D-BCC1-374C85870851}"/>
              </a:ext>
            </a:extLst>
          </p:cNvPr>
          <p:cNvSpPr/>
          <p:nvPr/>
        </p:nvSpPr>
        <p:spPr>
          <a:xfrm>
            <a:off x="596900" y="1137382"/>
            <a:ext cx="109704" cy="108915"/>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rPr>
              <a:t>2</a:t>
            </a:r>
            <a:endParaRPr lang="zh-CN" altLang="en-US" sz="900">
              <a:solidFill>
                <a:schemeClr val="tx1"/>
              </a:solidFill>
            </a:endParaRPr>
          </a:p>
        </p:txBody>
      </p:sp>
      <p:sp>
        <p:nvSpPr>
          <p:cNvPr id="56" name="椭圆 55">
            <a:extLst>
              <a:ext uri="{FF2B5EF4-FFF2-40B4-BE49-F238E27FC236}">
                <a16:creationId xmlns:a16="http://schemas.microsoft.com/office/drawing/2014/main" id="{CE550D16-9B89-46A4-AF87-F327D5556CA2}"/>
              </a:ext>
            </a:extLst>
          </p:cNvPr>
          <p:cNvSpPr/>
          <p:nvPr/>
        </p:nvSpPr>
        <p:spPr>
          <a:xfrm>
            <a:off x="596900" y="1367633"/>
            <a:ext cx="109704" cy="108915"/>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rPr>
              <a:t>3</a:t>
            </a:r>
            <a:endParaRPr lang="zh-CN" altLang="en-US" sz="900">
              <a:solidFill>
                <a:schemeClr val="tx1"/>
              </a:solidFill>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7"/>
            <a:ext cx="3168600" cy="232756"/>
          </a:xfrm>
          <a:prstGeom prst="rect">
            <a:avLst/>
          </a:prstGeom>
        </p:spPr>
        <p:txBody>
          <a:bodyPr vert="horz" wrap="square" lIns="0" tIns="17145" rIns="0" bIns="0" rtlCol="0">
            <a:spAutoFit/>
          </a:bodyPr>
          <a:lstStyle/>
          <a:p>
            <a:pPr marL="12700">
              <a:lnSpc>
                <a:spcPct val="100000"/>
              </a:lnSpc>
              <a:spcBef>
                <a:spcPts val="135"/>
              </a:spcBef>
            </a:pPr>
            <a:r>
              <a:rPr lang="en-US" spc="-45"/>
              <a:t>To</a:t>
            </a:r>
            <a:r>
              <a:rPr lang="zh-CN" altLang="en-US" spc="-45"/>
              <a:t> </a:t>
            </a:r>
            <a:r>
              <a:rPr lang="en-US" altLang="zh-CN" spc="-45"/>
              <a:t>build</a:t>
            </a:r>
            <a:r>
              <a:rPr lang="zh-CN" altLang="en-US" spc="-45"/>
              <a:t> </a:t>
            </a:r>
            <a:r>
              <a:rPr lang="en-US" altLang="zh-CN" spc="-45"/>
              <a:t>a</a:t>
            </a:r>
            <a:r>
              <a:rPr lang="zh-CN" altLang="en-US" spc="-45"/>
              <a:t> </a:t>
            </a:r>
            <a:r>
              <a:rPr lang="en-US" altLang="zh-CN" spc="-45"/>
              <a:t>semantic</a:t>
            </a:r>
            <a:r>
              <a:rPr lang="zh-CN" altLang="en-US" spc="-45"/>
              <a:t> </a:t>
            </a:r>
            <a:r>
              <a:rPr lang="en-US" altLang="zh-CN" spc="-45"/>
              <a:t>parser</a:t>
            </a:r>
            <a:r>
              <a:rPr lang="zh-CN" altLang="en-US" spc="-45"/>
              <a:t> </a:t>
            </a:r>
            <a:r>
              <a:rPr lang="en-US" altLang="zh-CN" spc="-45"/>
              <a:t>from</a:t>
            </a:r>
            <a:r>
              <a:rPr lang="zh-CN" altLang="en-US" spc="-45"/>
              <a:t> </a:t>
            </a:r>
            <a:r>
              <a:rPr lang="en-US" altLang="zh-CN" spc="-45"/>
              <a:t>scratch</a:t>
            </a:r>
            <a:endParaRPr spc="-55" dirty="0"/>
          </a:p>
        </p:txBody>
      </p:sp>
      <p:sp>
        <p:nvSpPr>
          <p:cNvPr id="13" name="object 18">
            <a:extLst>
              <a:ext uri="{FF2B5EF4-FFF2-40B4-BE49-F238E27FC236}">
                <a16:creationId xmlns:a16="http://schemas.microsoft.com/office/drawing/2014/main" id="{9468683E-3515-4604-9198-AFAD54220FC8}"/>
              </a:ext>
            </a:extLst>
          </p:cNvPr>
          <p:cNvSpPr/>
          <p:nvPr/>
        </p:nvSpPr>
        <p:spPr>
          <a:xfrm>
            <a:off x="2806699" y="3135783"/>
            <a:ext cx="2953486" cy="10223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14" name="object 16">
            <a:extLst>
              <a:ext uri="{FF2B5EF4-FFF2-40B4-BE49-F238E27FC236}">
                <a16:creationId xmlns:a16="http://schemas.microsoft.com/office/drawing/2014/main" id="{B67F8A2A-493D-4492-922F-FA0277138818}"/>
              </a:ext>
            </a:extLst>
          </p:cNvPr>
          <p:cNvSpPr/>
          <p:nvPr/>
        </p:nvSpPr>
        <p:spPr>
          <a:xfrm>
            <a:off x="0" y="3137967"/>
            <a:ext cx="2882900" cy="100051"/>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15" name="object 19">
            <a:extLst>
              <a:ext uri="{FF2B5EF4-FFF2-40B4-BE49-F238E27FC236}">
                <a16:creationId xmlns:a16="http://schemas.microsoft.com/office/drawing/2014/main" id="{D433A11D-653C-4E78-A64D-2B5EDC4582E3}"/>
              </a:ext>
            </a:extLst>
          </p:cNvPr>
          <p:cNvSpPr txBox="1">
            <a:spLocks noGrp="1"/>
          </p:cNvSpPr>
          <p:nvPr>
            <p:ph type="ftr" sz="quarter" idx="5"/>
          </p:nvPr>
        </p:nvSpPr>
        <p:spPr>
          <a:xfrm>
            <a:off x="3836755" y="3129014"/>
            <a:ext cx="1083449" cy="109004"/>
          </a:xfrm>
          <a:prstGeom prst="rect">
            <a:avLst/>
          </a:prstGeom>
        </p:spPr>
        <p:txBody>
          <a:bodyPr vert="horz" wrap="square" lIns="0" tIns="16510" rIns="0" bIns="0" rtlCol="0">
            <a:spAutoFit/>
          </a:bodyPr>
          <a:lstStyle/>
          <a:p>
            <a:pPr marL="12700">
              <a:lnSpc>
                <a:spcPct val="100000"/>
              </a:lnSpc>
              <a:spcBef>
                <a:spcPts val="130"/>
              </a:spcBef>
            </a:pPr>
            <a:r>
              <a:rPr lang="en-US" spc="-10"/>
              <a:t>Wednesday</a:t>
            </a:r>
            <a:r>
              <a:rPr spc="-10"/>
              <a:t> </a:t>
            </a:r>
            <a:r>
              <a:rPr lang="en-US" altLang="zh-CN" spc="-10"/>
              <a:t>8</a:t>
            </a:r>
            <a:r>
              <a:rPr sz="750" baseline="27777"/>
              <a:t>th </a:t>
            </a:r>
            <a:r>
              <a:rPr sz="600" spc="-10" dirty="0"/>
              <a:t>July</a:t>
            </a:r>
            <a:r>
              <a:rPr sz="600" spc="-10"/>
              <a:t>,</a:t>
            </a:r>
            <a:r>
              <a:rPr sz="600" spc="50"/>
              <a:t> </a:t>
            </a:r>
            <a:r>
              <a:rPr sz="600" spc="-20"/>
              <a:t>20</a:t>
            </a:r>
            <a:r>
              <a:rPr lang="en-US" altLang="zh-CN" sz="600" spc="-20"/>
              <a:t>20</a:t>
            </a:r>
            <a:endParaRPr sz="600"/>
          </a:p>
        </p:txBody>
      </p:sp>
      <p:sp>
        <p:nvSpPr>
          <p:cNvPr id="16" name="object 20">
            <a:extLst>
              <a:ext uri="{FF2B5EF4-FFF2-40B4-BE49-F238E27FC236}">
                <a16:creationId xmlns:a16="http://schemas.microsoft.com/office/drawing/2014/main" id="{0366357F-099B-4B3F-A699-A589B53553E9}"/>
              </a:ext>
            </a:extLst>
          </p:cNvPr>
          <p:cNvSpPr txBox="1">
            <a:spLocks noGrp="1"/>
          </p:cNvSpPr>
          <p:nvPr>
            <p:ph type="dt" sz="half" idx="6"/>
          </p:nvPr>
        </p:nvSpPr>
        <p:spPr>
          <a:xfrm>
            <a:off x="981303" y="3142615"/>
            <a:ext cx="965200" cy="102235"/>
          </a:xfrm>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7" name="object 22">
            <a:extLst>
              <a:ext uri="{FF2B5EF4-FFF2-40B4-BE49-F238E27FC236}">
                <a16:creationId xmlns:a16="http://schemas.microsoft.com/office/drawing/2014/main" id="{4D07A74B-0A1B-463C-AD22-E3BD7161E109}"/>
              </a:ext>
            </a:extLst>
          </p:cNvPr>
          <p:cNvSpPr txBox="1">
            <a:spLocks noGrp="1"/>
          </p:cNvSpPr>
          <p:nvPr>
            <p:ph type="sldNum" sz="quarter" idx="7"/>
          </p:nvPr>
        </p:nvSpPr>
        <p:spPr>
          <a:xfrm>
            <a:off x="5411656" y="3135783"/>
            <a:ext cx="294004" cy="89768"/>
          </a:xfrm>
          <a:prstGeom prst="rect">
            <a:avLst/>
          </a:prstGeom>
        </p:spPr>
        <p:txBody>
          <a:bodyPr vert="horz" wrap="square" lIns="0" tIns="0" rIns="0" bIns="0" rtlCol="0">
            <a:spAutoFit/>
          </a:bodyPr>
          <a:lstStyle/>
          <a:p>
            <a:pPr marL="25400">
              <a:lnSpc>
                <a:spcPts val="675"/>
              </a:lnSpc>
            </a:pPr>
            <a:fld id="{81D60167-4931-47E6-BA6A-407CBD079E47}" type="slidenum">
              <a:rPr spc="-20" dirty="0"/>
              <a:t>5</a:t>
            </a:fld>
            <a:r>
              <a:rPr spc="-20" dirty="0"/>
              <a:t> </a:t>
            </a:r>
            <a:r>
              <a:rPr spc="150"/>
              <a:t>/</a:t>
            </a:r>
            <a:r>
              <a:rPr spc="40"/>
              <a:t> </a:t>
            </a:r>
            <a:r>
              <a:rPr lang="en-US" altLang="zh-CN" spc="-20"/>
              <a:t>32</a:t>
            </a:r>
            <a:endParaRPr spc="-20" dirty="0"/>
          </a:p>
        </p:txBody>
      </p:sp>
      <p:sp>
        <p:nvSpPr>
          <p:cNvPr id="6" name="文本框 5">
            <a:extLst>
              <a:ext uri="{FF2B5EF4-FFF2-40B4-BE49-F238E27FC236}">
                <a16:creationId xmlns:a16="http://schemas.microsoft.com/office/drawing/2014/main" id="{F290CA64-5FCD-4796-9F8E-3EEEF21FBD22}"/>
              </a:ext>
            </a:extLst>
          </p:cNvPr>
          <p:cNvSpPr txBox="1"/>
          <p:nvPr/>
        </p:nvSpPr>
        <p:spPr>
          <a:xfrm>
            <a:off x="112097" y="360478"/>
            <a:ext cx="5410200" cy="307777"/>
          </a:xfrm>
          <a:prstGeom prst="rect">
            <a:avLst/>
          </a:prstGeom>
          <a:noFill/>
        </p:spPr>
        <p:txBody>
          <a:bodyPr wrap="square" rtlCol="0">
            <a:spAutoFit/>
          </a:bodyPr>
          <a:lstStyle/>
          <a:p>
            <a:r>
              <a:rPr lang="en-US" altLang="zh-CN" sz="1400">
                <a:latin typeface="Times New Roman" panose="02020603050405020304" pitchFamily="18" charset="0"/>
                <a:cs typeface="Times New Roman" panose="02020603050405020304" pitchFamily="18" charset="0"/>
              </a:rPr>
              <a:t>(2) given (cu, lf) pairs, collect (nl, cf) pairs by crowdsourcing</a:t>
            </a:r>
            <a:endParaRPr lang="zh-CN" altLang="en-US" sz="140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E3DD5182-6CC1-4C62-8364-D954C065D58A}"/>
              </a:ext>
            </a:extLst>
          </p:cNvPr>
          <p:cNvSpPr txBox="1"/>
          <p:nvPr/>
        </p:nvSpPr>
        <p:spPr>
          <a:xfrm>
            <a:off x="1871152" y="737343"/>
            <a:ext cx="2611948" cy="261610"/>
          </a:xfrm>
          <a:prstGeom prst="rect">
            <a:avLst/>
          </a:prstGeom>
          <a:noFill/>
        </p:spPr>
        <p:txBody>
          <a:bodyPr wrap="square" rtlCol="0">
            <a:spAutoFit/>
          </a:bodyPr>
          <a:lstStyle/>
          <a:p>
            <a:r>
              <a:rPr lang="en-US" altLang="zh-CN" sz="1100" b="1">
                <a:latin typeface="Arial" panose="020B0604020202020204" pitchFamily="34" charset="0"/>
                <a:cs typeface="Arial" panose="020B0604020202020204" pitchFamily="34" charset="0"/>
              </a:rPr>
              <a:t>Paraphrase mode (Wang et al., 2015)</a:t>
            </a:r>
            <a:endParaRPr lang="zh-CN" altLang="en-US" sz="1100" b="1">
              <a:latin typeface="Arial" panose="020B0604020202020204" pitchFamily="34" charset="0"/>
              <a:cs typeface="Arial" panose="020B0604020202020204" pitchFamily="34" charset="0"/>
            </a:endParaRPr>
          </a:p>
        </p:txBody>
      </p:sp>
      <p:grpSp>
        <p:nvGrpSpPr>
          <p:cNvPr id="48" name="组合 47">
            <a:extLst>
              <a:ext uri="{FF2B5EF4-FFF2-40B4-BE49-F238E27FC236}">
                <a16:creationId xmlns:a16="http://schemas.microsoft.com/office/drawing/2014/main" id="{743DD385-DB98-4FF1-81B8-27B5B7C543F0}"/>
              </a:ext>
            </a:extLst>
          </p:cNvPr>
          <p:cNvGrpSpPr/>
          <p:nvPr/>
        </p:nvGrpSpPr>
        <p:grpSpPr>
          <a:xfrm>
            <a:off x="63500" y="700897"/>
            <a:ext cx="5599963" cy="2092387"/>
            <a:chOff x="42745" y="648384"/>
            <a:chExt cx="5599963" cy="2092387"/>
          </a:xfrm>
        </p:grpSpPr>
        <p:sp>
          <p:nvSpPr>
            <p:cNvPr id="24" name="文本框 23">
              <a:extLst>
                <a:ext uri="{FF2B5EF4-FFF2-40B4-BE49-F238E27FC236}">
                  <a16:creationId xmlns:a16="http://schemas.microsoft.com/office/drawing/2014/main" id="{AA840A38-B814-4564-832E-9E3BED1FCB42}"/>
                </a:ext>
              </a:extLst>
            </p:cNvPr>
            <p:cNvSpPr txBox="1"/>
            <p:nvPr/>
          </p:nvSpPr>
          <p:spPr>
            <a:xfrm>
              <a:off x="42745" y="2479856"/>
              <a:ext cx="2425345" cy="253916"/>
            </a:xfrm>
            <a:prstGeom prst="rect">
              <a:avLst/>
            </a:prstGeom>
            <a:noFill/>
          </p:spPr>
          <p:txBody>
            <a:bodyPr wrap="square" rtlCol="0">
              <a:spAutoFit/>
            </a:bodyPr>
            <a:lstStyle/>
            <a:p>
              <a:pPr algn="ctr"/>
              <a:r>
                <a:rPr lang="en-US" altLang="zh-CN" sz="1050" b="1" i="1">
                  <a:solidFill>
                    <a:srgbClr val="00B050"/>
                  </a:solidFill>
                  <a:latin typeface="Times New Roman" panose="02020603050405020304" pitchFamily="18" charset="0"/>
                  <a:cs typeface="Times New Roman" panose="02020603050405020304" pitchFamily="18" charset="0"/>
                </a:rPr>
                <a:t>Natural language utterances</a:t>
              </a:r>
              <a:endParaRPr lang="zh-CN" altLang="en-US" sz="1200" b="1" i="1">
                <a:solidFill>
                  <a:srgbClr val="00B050"/>
                </a:solidFill>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AD02964F-3F49-408C-B7BA-31A723D9510D}"/>
                </a:ext>
              </a:extLst>
            </p:cNvPr>
            <p:cNvSpPr txBox="1"/>
            <p:nvPr/>
          </p:nvSpPr>
          <p:spPr>
            <a:xfrm>
              <a:off x="2210755" y="2486855"/>
              <a:ext cx="2425345" cy="253916"/>
            </a:xfrm>
            <a:prstGeom prst="rect">
              <a:avLst/>
            </a:prstGeom>
            <a:noFill/>
          </p:spPr>
          <p:txBody>
            <a:bodyPr wrap="square" rtlCol="0">
              <a:spAutoFit/>
            </a:bodyPr>
            <a:lstStyle/>
            <a:p>
              <a:pPr algn="ctr"/>
              <a:r>
                <a:rPr lang="en-US" altLang="zh-CN" sz="1050" b="1" i="1">
                  <a:solidFill>
                    <a:schemeClr val="accent6">
                      <a:lumMod val="75000"/>
                    </a:schemeClr>
                  </a:solidFill>
                  <a:latin typeface="Times New Roman" panose="02020603050405020304" pitchFamily="18" charset="0"/>
                  <a:cs typeface="Times New Roman" panose="02020603050405020304" pitchFamily="18" charset="0"/>
                </a:rPr>
                <a:t>Canonical utterances</a:t>
              </a:r>
              <a:endParaRPr lang="zh-CN" altLang="en-US" sz="1200" b="1" i="1">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26" name="文本框 25">
              <a:extLst>
                <a:ext uri="{FF2B5EF4-FFF2-40B4-BE49-F238E27FC236}">
                  <a16:creationId xmlns:a16="http://schemas.microsoft.com/office/drawing/2014/main" id="{B15B8215-C43B-49CD-9F19-D440880D2DC5}"/>
                </a:ext>
              </a:extLst>
            </p:cNvPr>
            <p:cNvSpPr txBox="1"/>
            <p:nvPr/>
          </p:nvSpPr>
          <p:spPr>
            <a:xfrm>
              <a:off x="4271108" y="2479856"/>
              <a:ext cx="1371600" cy="253916"/>
            </a:xfrm>
            <a:prstGeom prst="rect">
              <a:avLst/>
            </a:prstGeom>
            <a:noFill/>
          </p:spPr>
          <p:txBody>
            <a:bodyPr wrap="square" rtlCol="0">
              <a:spAutoFit/>
            </a:bodyPr>
            <a:lstStyle/>
            <a:p>
              <a:pPr algn="ctr"/>
              <a:r>
                <a:rPr lang="en-US" altLang="zh-CN" sz="1050" b="1" i="1">
                  <a:solidFill>
                    <a:schemeClr val="tx2">
                      <a:lumMod val="60000"/>
                      <a:lumOff val="40000"/>
                    </a:schemeClr>
                  </a:solidFill>
                  <a:latin typeface="Times New Roman" panose="02020603050405020304" pitchFamily="18" charset="0"/>
                  <a:cs typeface="Times New Roman" panose="02020603050405020304" pitchFamily="18" charset="0"/>
                </a:rPr>
                <a:t>Logical forms</a:t>
              </a:r>
              <a:endParaRPr lang="zh-CN" altLang="en-US" sz="1200" b="1" i="1">
                <a:solidFill>
                  <a:schemeClr val="tx2">
                    <a:lumMod val="60000"/>
                    <a:lumOff val="40000"/>
                  </a:schemeClr>
                </a:solidFill>
                <a:latin typeface="Times New Roman" panose="02020603050405020304" pitchFamily="18" charset="0"/>
                <a:cs typeface="Times New Roman" panose="02020603050405020304" pitchFamily="18" charset="0"/>
              </a:endParaRPr>
            </a:p>
          </p:txBody>
        </p:sp>
        <p:grpSp>
          <p:nvGrpSpPr>
            <p:cNvPr id="10" name="组合 9">
              <a:extLst>
                <a:ext uri="{FF2B5EF4-FFF2-40B4-BE49-F238E27FC236}">
                  <a16:creationId xmlns:a16="http://schemas.microsoft.com/office/drawing/2014/main" id="{BC5DE3AB-6152-4CD5-9C56-1EBC2541C0DF}"/>
                </a:ext>
              </a:extLst>
            </p:cNvPr>
            <p:cNvGrpSpPr/>
            <p:nvPr/>
          </p:nvGrpSpPr>
          <p:grpSpPr>
            <a:xfrm>
              <a:off x="2915350" y="1322702"/>
              <a:ext cx="2717253" cy="261610"/>
              <a:chOff x="2501900" y="1233501"/>
              <a:chExt cx="2717253" cy="261610"/>
            </a:xfrm>
          </p:grpSpPr>
          <p:sp>
            <p:nvSpPr>
              <p:cNvPr id="19" name="文本框 18">
                <a:extLst>
                  <a:ext uri="{FF2B5EF4-FFF2-40B4-BE49-F238E27FC236}">
                    <a16:creationId xmlns:a16="http://schemas.microsoft.com/office/drawing/2014/main" id="{68BD56D8-60FB-4F0A-8F7C-998DD3BB8453}"/>
                  </a:ext>
                </a:extLst>
              </p:cNvPr>
              <p:cNvSpPr txBox="1"/>
              <p:nvPr/>
            </p:nvSpPr>
            <p:spPr>
              <a:xfrm>
                <a:off x="2501900" y="1233501"/>
                <a:ext cx="2717253" cy="261610"/>
              </a:xfrm>
              <a:prstGeom prst="rect">
                <a:avLst/>
              </a:prstGeom>
              <a:noFill/>
            </p:spPr>
            <p:txBody>
              <a:bodyPr wrap="square" rtlCol="0">
                <a:spAutoFit/>
              </a:bodyPr>
              <a:lstStyle/>
              <a:p>
                <a:r>
                  <a:rPr lang="en-US" altLang="zh-CN" sz="1100" b="1">
                    <a:solidFill>
                      <a:schemeClr val="accent6">
                        <a:lumMod val="75000"/>
                      </a:schemeClr>
                    </a:solidFill>
                    <a:latin typeface="Calibri Light" panose="020F0302020204030204" pitchFamily="34" charset="0"/>
                    <a:cs typeface="Calibri Light" panose="020F0302020204030204" pitchFamily="34" charset="0"/>
                  </a:rPr>
                  <a:t>number of player       </a:t>
                </a:r>
                <a:r>
                  <a:rPr lang="en-US" altLang="zh-CN" sz="1100" b="1">
                    <a:solidFill>
                      <a:schemeClr val="accent6">
                        <a:lumMod val="75000"/>
                      </a:schemeClr>
                    </a:solidFill>
                    <a:latin typeface="Calibri Light" panose="020F0302020204030204" pitchFamily="34" charset="0"/>
                    <a:cs typeface="Calibri Light" panose="020F0302020204030204" pitchFamily="34" charset="0"/>
                    <a:sym typeface="Wingdings" panose="05000000000000000000" pitchFamily="2" charset="2"/>
                  </a:rPr>
                  <a:t>          </a:t>
                </a:r>
                <a:r>
                  <a:rPr lang="en-US" altLang="zh-CN" sz="1100" b="1">
                    <a:solidFill>
                      <a:schemeClr val="tx2">
                        <a:lumMod val="60000"/>
                        <a:lumOff val="40000"/>
                      </a:schemeClr>
                    </a:solidFill>
                    <a:latin typeface="Calibri Light" panose="020F0302020204030204" pitchFamily="34" charset="0"/>
                    <a:cs typeface="Calibri Light" panose="020F0302020204030204" pitchFamily="34" charset="0"/>
                    <a:sym typeface="Wingdings" panose="05000000000000000000" pitchFamily="2" charset="2"/>
                  </a:rPr>
                  <a:t>count(type.player)</a:t>
                </a:r>
                <a:endParaRPr lang="zh-CN" altLang="en-US" sz="1100" b="1">
                  <a:solidFill>
                    <a:schemeClr val="tx2">
                      <a:lumMod val="60000"/>
                      <a:lumOff val="40000"/>
                    </a:schemeClr>
                  </a:solidFill>
                  <a:latin typeface="Calibri Light" panose="020F0302020204030204" pitchFamily="34" charset="0"/>
                  <a:cs typeface="Calibri Light" panose="020F0302020204030204" pitchFamily="34" charset="0"/>
                </a:endParaRPr>
              </a:p>
            </p:txBody>
          </p:sp>
          <p:cxnSp>
            <p:nvCxnSpPr>
              <p:cNvPr id="20" name="直接箭头连接符 19">
                <a:extLst>
                  <a:ext uri="{FF2B5EF4-FFF2-40B4-BE49-F238E27FC236}">
                    <a16:creationId xmlns:a16="http://schemas.microsoft.com/office/drawing/2014/main" id="{7F713C09-0716-46BB-86DA-C21B175FB0F1}"/>
                  </a:ext>
                </a:extLst>
              </p:cNvPr>
              <p:cNvCxnSpPr>
                <a:cxnSpLocks/>
              </p:cNvCxnSpPr>
              <p:nvPr/>
            </p:nvCxnSpPr>
            <p:spPr>
              <a:xfrm>
                <a:off x="3647243" y="1369325"/>
                <a:ext cx="379024"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23" name="任意多边形: 形状 22">
              <a:extLst>
                <a:ext uri="{FF2B5EF4-FFF2-40B4-BE49-F238E27FC236}">
                  <a16:creationId xmlns:a16="http://schemas.microsoft.com/office/drawing/2014/main" id="{49CB216F-E82A-44D3-8699-E8DC26691C53}"/>
                </a:ext>
              </a:extLst>
            </p:cNvPr>
            <p:cNvSpPr/>
            <p:nvPr/>
          </p:nvSpPr>
          <p:spPr>
            <a:xfrm rot="10800000">
              <a:off x="2109385" y="1455879"/>
              <a:ext cx="807470" cy="53417"/>
            </a:xfrm>
            <a:custGeom>
              <a:avLst/>
              <a:gdLst>
                <a:gd name="connsiteX0" fmla="*/ 0 w 1224280"/>
                <a:gd name="connsiteY0" fmla="*/ 149861 h 152401"/>
                <a:gd name="connsiteX1" fmla="*/ 152400 w 1224280"/>
                <a:gd name="connsiteY1" fmla="*/ 1 h 152401"/>
                <a:gd name="connsiteX2" fmla="*/ 307340 w 1224280"/>
                <a:gd name="connsiteY2" fmla="*/ 152401 h 152401"/>
                <a:gd name="connsiteX3" fmla="*/ 459740 w 1224280"/>
                <a:gd name="connsiteY3" fmla="*/ 1 h 152401"/>
                <a:gd name="connsiteX4" fmla="*/ 612140 w 1224280"/>
                <a:gd name="connsiteY4" fmla="*/ 149861 h 152401"/>
                <a:gd name="connsiteX5" fmla="*/ 767080 w 1224280"/>
                <a:gd name="connsiteY5" fmla="*/ 1 h 152401"/>
                <a:gd name="connsiteX6" fmla="*/ 916940 w 1224280"/>
                <a:gd name="connsiteY6" fmla="*/ 152401 h 152401"/>
                <a:gd name="connsiteX7" fmla="*/ 1071880 w 1224280"/>
                <a:gd name="connsiteY7" fmla="*/ 1 h 152401"/>
                <a:gd name="connsiteX8" fmla="*/ 1224280 w 1224280"/>
                <a:gd name="connsiteY8" fmla="*/ 152401 h 152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4280" h="152401">
                  <a:moveTo>
                    <a:pt x="0" y="149861"/>
                  </a:moveTo>
                  <a:cubicBezTo>
                    <a:pt x="50588" y="74719"/>
                    <a:pt x="101177" y="-422"/>
                    <a:pt x="152400" y="1"/>
                  </a:cubicBezTo>
                  <a:cubicBezTo>
                    <a:pt x="203623" y="424"/>
                    <a:pt x="256117" y="152401"/>
                    <a:pt x="307340" y="152401"/>
                  </a:cubicBezTo>
                  <a:cubicBezTo>
                    <a:pt x="358563" y="152401"/>
                    <a:pt x="408940" y="424"/>
                    <a:pt x="459740" y="1"/>
                  </a:cubicBezTo>
                  <a:cubicBezTo>
                    <a:pt x="510540" y="-422"/>
                    <a:pt x="560917" y="149861"/>
                    <a:pt x="612140" y="149861"/>
                  </a:cubicBezTo>
                  <a:cubicBezTo>
                    <a:pt x="663363" y="149861"/>
                    <a:pt x="716280" y="-422"/>
                    <a:pt x="767080" y="1"/>
                  </a:cubicBezTo>
                  <a:cubicBezTo>
                    <a:pt x="817880" y="424"/>
                    <a:pt x="866140" y="152401"/>
                    <a:pt x="916940" y="152401"/>
                  </a:cubicBezTo>
                  <a:cubicBezTo>
                    <a:pt x="967740" y="152401"/>
                    <a:pt x="1020657" y="1"/>
                    <a:pt x="1071880" y="1"/>
                  </a:cubicBezTo>
                  <a:cubicBezTo>
                    <a:pt x="1123103" y="1"/>
                    <a:pt x="1173691" y="76201"/>
                    <a:pt x="1224280" y="152401"/>
                  </a:cubicBezTo>
                </a:path>
              </a:pathLst>
            </a:cu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79003091-C85C-4BCD-BDEB-EF6770D7D8AC}"/>
                </a:ext>
              </a:extLst>
            </p:cNvPr>
            <p:cNvSpPr txBox="1"/>
            <p:nvPr/>
          </p:nvSpPr>
          <p:spPr>
            <a:xfrm>
              <a:off x="45834" y="1036512"/>
              <a:ext cx="2425345" cy="1269578"/>
            </a:xfrm>
            <a:prstGeom prst="rect">
              <a:avLst/>
            </a:prstGeom>
            <a:noFill/>
          </p:spPr>
          <p:txBody>
            <a:bodyPr wrap="square" rtlCol="0">
              <a:spAutoFit/>
            </a:bodyPr>
            <a:lstStyle/>
            <a:p>
              <a:pPr algn="ctr"/>
              <a:r>
                <a:rPr lang="en-US" altLang="zh-CN" sz="1050" b="1" i="1">
                  <a:solidFill>
                    <a:srgbClr val="00B050"/>
                  </a:solidFill>
                  <a:latin typeface="Times New Roman" panose="02020603050405020304" pitchFamily="18" charset="0"/>
                  <a:cs typeface="Times New Roman" panose="02020603050405020304" pitchFamily="18" charset="0"/>
                </a:rPr>
                <a:t>how many players are there</a:t>
              </a:r>
              <a:endParaRPr lang="en-US" altLang="zh-CN" sz="400" b="1" i="1">
                <a:solidFill>
                  <a:srgbClr val="00B050"/>
                </a:solidFill>
                <a:latin typeface="Times New Roman" panose="02020603050405020304" pitchFamily="18" charset="0"/>
                <a:cs typeface="Times New Roman" panose="02020603050405020304" pitchFamily="18" charset="0"/>
              </a:endParaRPr>
            </a:p>
            <a:p>
              <a:pPr algn="ctr"/>
              <a:endParaRPr lang="en-US" altLang="zh-CN" sz="1050" b="1" i="1">
                <a:solidFill>
                  <a:srgbClr val="00B050"/>
                </a:solidFill>
                <a:latin typeface="Times New Roman" panose="02020603050405020304" pitchFamily="18" charset="0"/>
                <a:cs typeface="Times New Roman" panose="02020603050405020304" pitchFamily="18" charset="0"/>
              </a:endParaRPr>
            </a:p>
            <a:p>
              <a:pPr algn="ctr"/>
              <a:r>
                <a:rPr lang="en-US" altLang="zh-CN" sz="1050" b="1" i="1">
                  <a:solidFill>
                    <a:srgbClr val="00B050"/>
                  </a:solidFill>
                  <a:latin typeface="Times New Roman" panose="02020603050405020304" pitchFamily="18" charset="0"/>
                  <a:cs typeface="Times New Roman" panose="02020603050405020304" pitchFamily="18" charset="0"/>
                </a:rPr>
                <a:t>what is the number of players</a:t>
              </a:r>
            </a:p>
            <a:p>
              <a:pPr algn="ctr"/>
              <a:endParaRPr lang="en-US" altLang="zh-CN" sz="1050" b="1" i="1">
                <a:solidFill>
                  <a:srgbClr val="00B050"/>
                </a:solidFill>
                <a:latin typeface="Times New Roman" panose="02020603050405020304" pitchFamily="18" charset="0"/>
                <a:cs typeface="Times New Roman" panose="02020603050405020304" pitchFamily="18" charset="0"/>
              </a:endParaRPr>
            </a:p>
            <a:p>
              <a:pPr algn="ctr"/>
              <a:r>
                <a:rPr lang="en-US" altLang="zh-CN" sz="1050" b="1" i="1">
                  <a:solidFill>
                    <a:srgbClr val="00B050"/>
                  </a:solidFill>
                  <a:latin typeface="Times New Roman" panose="02020603050405020304" pitchFamily="18" charset="0"/>
                  <a:cs typeface="Times New Roman" panose="02020603050405020304" pitchFamily="18" charset="0"/>
                </a:rPr>
                <a:t>tell me the total number of players</a:t>
              </a:r>
            </a:p>
            <a:p>
              <a:pPr algn="ctr"/>
              <a:endParaRPr lang="en-US" altLang="zh-CN" sz="1200" b="1" i="1">
                <a:solidFill>
                  <a:srgbClr val="00B050"/>
                </a:solidFill>
                <a:latin typeface="Times New Roman" panose="02020603050405020304" pitchFamily="18" charset="0"/>
                <a:cs typeface="Times New Roman" panose="02020603050405020304" pitchFamily="18" charset="0"/>
              </a:endParaRPr>
            </a:p>
            <a:p>
              <a:pPr algn="ctr"/>
              <a:r>
                <a:rPr lang="en-US" altLang="zh-CN" sz="1200" b="1" i="1">
                  <a:solidFill>
                    <a:srgbClr val="00B050"/>
                  </a:solidFill>
                  <a:latin typeface="Times New Roman" panose="02020603050405020304" pitchFamily="18" charset="0"/>
                  <a:cs typeface="Times New Roman" panose="02020603050405020304" pitchFamily="18" charset="0"/>
                </a:rPr>
                <a:t>… …</a:t>
              </a:r>
              <a:endParaRPr lang="zh-CN" altLang="en-US" sz="1200" b="1" i="1">
                <a:solidFill>
                  <a:srgbClr val="00B050"/>
                </a:solidFill>
                <a:latin typeface="Times New Roman" panose="02020603050405020304" pitchFamily="18" charset="0"/>
                <a:cs typeface="Times New Roman" panose="02020603050405020304" pitchFamily="18" charset="0"/>
              </a:endParaRPr>
            </a:p>
          </p:txBody>
        </p:sp>
        <p:sp>
          <p:nvSpPr>
            <p:cNvPr id="28" name="任意多边形: 形状 27">
              <a:extLst>
                <a:ext uri="{FF2B5EF4-FFF2-40B4-BE49-F238E27FC236}">
                  <a16:creationId xmlns:a16="http://schemas.microsoft.com/office/drawing/2014/main" id="{67F57391-D0CF-4684-AFF3-BC8AB70D0AAE}"/>
                </a:ext>
              </a:extLst>
            </p:cNvPr>
            <p:cNvSpPr/>
            <p:nvPr/>
          </p:nvSpPr>
          <p:spPr>
            <a:xfrm rot="767479">
              <a:off x="2072802" y="1222284"/>
              <a:ext cx="880637" cy="45719"/>
            </a:xfrm>
            <a:custGeom>
              <a:avLst/>
              <a:gdLst>
                <a:gd name="connsiteX0" fmla="*/ 0 w 1224280"/>
                <a:gd name="connsiteY0" fmla="*/ 149861 h 152401"/>
                <a:gd name="connsiteX1" fmla="*/ 152400 w 1224280"/>
                <a:gd name="connsiteY1" fmla="*/ 1 h 152401"/>
                <a:gd name="connsiteX2" fmla="*/ 307340 w 1224280"/>
                <a:gd name="connsiteY2" fmla="*/ 152401 h 152401"/>
                <a:gd name="connsiteX3" fmla="*/ 459740 w 1224280"/>
                <a:gd name="connsiteY3" fmla="*/ 1 h 152401"/>
                <a:gd name="connsiteX4" fmla="*/ 612140 w 1224280"/>
                <a:gd name="connsiteY4" fmla="*/ 149861 h 152401"/>
                <a:gd name="connsiteX5" fmla="*/ 767080 w 1224280"/>
                <a:gd name="connsiteY5" fmla="*/ 1 h 152401"/>
                <a:gd name="connsiteX6" fmla="*/ 916940 w 1224280"/>
                <a:gd name="connsiteY6" fmla="*/ 152401 h 152401"/>
                <a:gd name="connsiteX7" fmla="*/ 1071880 w 1224280"/>
                <a:gd name="connsiteY7" fmla="*/ 1 h 152401"/>
                <a:gd name="connsiteX8" fmla="*/ 1224280 w 1224280"/>
                <a:gd name="connsiteY8" fmla="*/ 152401 h 152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4280" h="152401">
                  <a:moveTo>
                    <a:pt x="0" y="149861"/>
                  </a:moveTo>
                  <a:cubicBezTo>
                    <a:pt x="50588" y="74719"/>
                    <a:pt x="101177" y="-422"/>
                    <a:pt x="152400" y="1"/>
                  </a:cubicBezTo>
                  <a:cubicBezTo>
                    <a:pt x="203623" y="424"/>
                    <a:pt x="256117" y="152401"/>
                    <a:pt x="307340" y="152401"/>
                  </a:cubicBezTo>
                  <a:cubicBezTo>
                    <a:pt x="358563" y="152401"/>
                    <a:pt x="408940" y="424"/>
                    <a:pt x="459740" y="1"/>
                  </a:cubicBezTo>
                  <a:cubicBezTo>
                    <a:pt x="510540" y="-422"/>
                    <a:pt x="560917" y="149861"/>
                    <a:pt x="612140" y="149861"/>
                  </a:cubicBezTo>
                  <a:cubicBezTo>
                    <a:pt x="663363" y="149861"/>
                    <a:pt x="716280" y="-422"/>
                    <a:pt x="767080" y="1"/>
                  </a:cubicBezTo>
                  <a:cubicBezTo>
                    <a:pt x="817880" y="424"/>
                    <a:pt x="866140" y="152401"/>
                    <a:pt x="916940" y="152401"/>
                  </a:cubicBezTo>
                  <a:cubicBezTo>
                    <a:pt x="967740" y="152401"/>
                    <a:pt x="1020657" y="1"/>
                    <a:pt x="1071880" y="1"/>
                  </a:cubicBezTo>
                  <a:cubicBezTo>
                    <a:pt x="1123103" y="1"/>
                    <a:pt x="1173691" y="76201"/>
                    <a:pt x="1224280" y="152401"/>
                  </a:cubicBezTo>
                </a:path>
              </a:pathLst>
            </a:cu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9" name="图片 28">
              <a:extLst>
                <a:ext uri="{FF2B5EF4-FFF2-40B4-BE49-F238E27FC236}">
                  <a16:creationId xmlns:a16="http://schemas.microsoft.com/office/drawing/2014/main" id="{EEA85D92-2F94-45A7-BA0C-2AD0A41A225C}"/>
                </a:ext>
              </a:extLst>
            </p:cNvPr>
            <p:cNvPicPr>
              <a:picLocks noChangeAspect="1"/>
            </p:cNvPicPr>
            <p:nvPr/>
          </p:nvPicPr>
          <p:blipFill>
            <a:blip r:embed="rId3"/>
            <a:stretch>
              <a:fillRect/>
            </a:stretch>
          </p:blipFill>
          <p:spPr>
            <a:xfrm>
              <a:off x="1076752" y="648384"/>
              <a:ext cx="343943" cy="355485"/>
            </a:xfrm>
            <a:prstGeom prst="rect">
              <a:avLst/>
            </a:prstGeom>
          </p:spPr>
        </p:pic>
        <p:sp>
          <p:nvSpPr>
            <p:cNvPr id="42" name="任意多边形: 形状 41">
              <a:extLst>
                <a:ext uri="{FF2B5EF4-FFF2-40B4-BE49-F238E27FC236}">
                  <a16:creationId xmlns:a16="http://schemas.microsoft.com/office/drawing/2014/main" id="{2C391FDD-2499-4C68-BEC7-B45BDB710E0C}"/>
                </a:ext>
              </a:extLst>
            </p:cNvPr>
            <p:cNvSpPr/>
            <p:nvPr/>
          </p:nvSpPr>
          <p:spPr>
            <a:xfrm rot="9777801" flipV="1">
              <a:off x="2204879" y="1672607"/>
              <a:ext cx="698060" cy="45719"/>
            </a:xfrm>
            <a:custGeom>
              <a:avLst/>
              <a:gdLst>
                <a:gd name="connsiteX0" fmla="*/ 0 w 1224280"/>
                <a:gd name="connsiteY0" fmla="*/ 149861 h 152401"/>
                <a:gd name="connsiteX1" fmla="*/ 152400 w 1224280"/>
                <a:gd name="connsiteY1" fmla="*/ 1 h 152401"/>
                <a:gd name="connsiteX2" fmla="*/ 307340 w 1224280"/>
                <a:gd name="connsiteY2" fmla="*/ 152401 h 152401"/>
                <a:gd name="connsiteX3" fmla="*/ 459740 w 1224280"/>
                <a:gd name="connsiteY3" fmla="*/ 1 h 152401"/>
                <a:gd name="connsiteX4" fmla="*/ 612140 w 1224280"/>
                <a:gd name="connsiteY4" fmla="*/ 149861 h 152401"/>
                <a:gd name="connsiteX5" fmla="*/ 767080 w 1224280"/>
                <a:gd name="connsiteY5" fmla="*/ 1 h 152401"/>
                <a:gd name="connsiteX6" fmla="*/ 916940 w 1224280"/>
                <a:gd name="connsiteY6" fmla="*/ 152401 h 152401"/>
                <a:gd name="connsiteX7" fmla="*/ 1071880 w 1224280"/>
                <a:gd name="connsiteY7" fmla="*/ 1 h 152401"/>
                <a:gd name="connsiteX8" fmla="*/ 1224280 w 1224280"/>
                <a:gd name="connsiteY8" fmla="*/ 152401 h 152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4280" h="152401">
                  <a:moveTo>
                    <a:pt x="0" y="149861"/>
                  </a:moveTo>
                  <a:cubicBezTo>
                    <a:pt x="50588" y="74719"/>
                    <a:pt x="101177" y="-422"/>
                    <a:pt x="152400" y="1"/>
                  </a:cubicBezTo>
                  <a:cubicBezTo>
                    <a:pt x="203623" y="424"/>
                    <a:pt x="256117" y="152401"/>
                    <a:pt x="307340" y="152401"/>
                  </a:cubicBezTo>
                  <a:cubicBezTo>
                    <a:pt x="358563" y="152401"/>
                    <a:pt x="408940" y="424"/>
                    <a:pt x="459740" y="1"/>
                  </a:cubicBezTo>
                  <a:cubicBezTo>
                    <a:pt x="510540" y="-422"/>
                    <a:pt x="560917" y="149861"/>
                    <a:pt x="612140" y="149861"/>
                  </a:cubicBezTo>
                  <a:cubicBezTo>
                    <a:pt x="663363" y="149861"/>
                    <a:pt x="716280" y="-422"/>
                    <a:pt x="767080" y="1"/>
                  </a:cubicBezTo>
                  <a:cubicBezTo>
                    <a:pt x="817880" y="424"/>
                    <a:pt x="866140" y="152401"/>
                    <a:pt x="916940" y="152401"/>
                  </a:cubicBezTo>
                  <a:cubicBezTo>
                    <a:pt x="967740" y="152401"/>
                    <a:pt x="1020657" y="1"/>
                    <a:pt x="1071880" y="1"/>
                  </a:cubicBezTo>
                  <a:cubicBezTo>
                    <a:pt x="1123103" y="1"/>
                    <a:pt x="1173691" y="76201"/>
                    <a:pt x="1224280" y="152401"/>
                  </a:cubicBezTo>
                </a:path>
              </a:pathLst>
            </a:cu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FBA3B960-EA1B-4667-B554-EF999E2C0C63}"/>
                </a:ext>
              </a:extLst>
            </p:cNvPr>
            <p:cNvSpPr/>
            <p:nvPr/>
          </p:nvSpPr>
          <p:spPr>
            <a:xfrm>
              <a:off x="3187700" y="2029091"/>
              <a:ext cx="530915" cy="276999"/>
            </a:xfrm>
            <a:prstGeom prst="rect">
              <a:avLst/>
            </a:prstGeom>
          </p:spPr>
          <p:txBody>
            <a:bodyPr wrap="none">
              <a:spAutoFit/>
            </a:bodyPr>
            <a:lstStyle/>
            <a:p>
              <a:pPr lvl="0" algn="ctr"/>
              <a:r>
                <a:rPr lang="en-US" altLang="zh-CN" sz="1200" b="1" i="1">
                  <a:solidFill>
                    <a:schemeClr val="accent6">
                      <a:lumMod val="75000"/>
                    </a:schemeClr>
                  </a:solidFill>
                  <a:latin typeface="Times New Roman" panose="02020603050405020304" pitchFamily="18" charset="0"/>
                  <a:cs typeface="Times New Roman" panose="02020603050405020304" pitchFamily="18" charset="0"/>
                </a:rPr>
                <a:t>… …</a:t>
              </a:r>
              <a:endParaRPr lang="zh-CN" altLang="en-US" sz="1200" b="1" i="1">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47" name="矩形 46">
              <a:extLst>
                <a:ext uri="{FF2B5EF4-FFF2-40B4-BE49-F238E27FC236}">
                  <a16:creationId xmlns:a16="http://schemas.microsoft.com/office/drawing/2014/main" id="{55C1A138-119E-446A-9970-5682D3402C11}"/>
                </a:ext>
              </a:extLst>
            </p:cNvPr>
            <p:cNvSpPr/>
            <p:nvPr/>
          </p:nvSpPr>
          <p:spPr>
            <a:xfrm>
              <a:off x="4694319" y="2029091"/>
              <a:ext cx="530915" cy="276999"/>
            </a:xfrm>
            <a:prstGeom prst="rect">
              <a:avLst/>
            </a:prstGeom>
          </p:spPr>
          <p:txBody>
            <a:bodyPr wrap="none">
              <a:spAutoFit/>
            </a:bodyPr>
            <a:lstStyle/>
            <a:p>
              <a:pPr lvl="0" algn="ctr"/>
              <a:r>
                <a:rPr lang="en-US" altLang="zh-CN" sz="1200" b="1" i="1">
                  <a:solidFill>
                    <a:schemeClr val="tx2">
                      <a:lumMod val="60000"/>
                      <a:lumOff val="40000"/>
                    </a:schemeClr>
                  </a:solidFill>
                  <a:latin typeface="Times New Roman" panose="02020603050405020304" pitchFamily="18" charset="0"/>
                  <a:cs typeface="Times New Roman" panose="02020603050405020304" pitchFamily="18" charset="0"/>
                </a:rPr>
                <a:t>… …</a:t>
              </a:r>
              <a:endParaRPr lang="zh-CN" altLang="en-US" sz="1200" b="1" i="1">
                <a:solidFill>
                  <a:schemeClr val="tx2">
                    <a:lumMod val="60000"/>
                    <a:lumOff val="40000"/>
                  </a:schemeClr>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518282841"/>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7"/>
            <a:ext cx="3168600" cy="232756"/>
          </a:xfrm>
          <a:prstGeom prst="rect">
            <a:avLst/>
          </a:prstGeom>
        </p:spPr>
        <p:txBody>
          <a:bodyPr vert="horz" wrap="square" lIns="0" tIns="17145" rIns="0" bIns="0" rtlCol="0">
            <a:spAutoFit/>
          </a:bodyPr>
          <a:lstStyle/>
          <a:p>
            <a:pPr marL="12700">
              <a:lnSpc>
                <a:spcPct val="100000"/>
              </a:lnSpc>
              <a:spcBef>
                <a:spcPts val="135"/>
              </a:spcBef>
            </a:pPr>
            <a:r>
              <a:rPr lang="en-US" spc="-45"/>
              <a:t>To</a:t>
            </a:r>
            <a:r>
              <a:rPr lang="zh-CN" altLang="en-US" spc="-45"/>
              <a:t> </a:t>
            </a:r>
            <a:r>
              <a:rPr lang="en-US" altLang="zh-CN" spc="-45"/>
              <a:t>build</a:t>
            </a:r>
            <a:r>
              <a:rPr lang="zh-CN" altLang="en-US" spc="-45"/>
              <a:t> </a:t>
            </a:r>
            <a:r>
              <a:rPr lang="en-US" altLang="zh-CN" spc="-45"/>
              <a:t>a</a:t>
            </a:r>
            <a:r>
              <a:rPr lang="zh-CN" altLang="en-US" spc="-45"/>
              <a:t> </a:t>
            </a:r>
            <a:r>
              <a:rPr lang="en-US" altLang="zh-CN" spc="-45"/>
              <a:t>semantic</a:t>
            </a:r>
            <a:r>
              <a:rPr lang="zh-CN" altLang="en-US" spc="-45"/>
              <a:t> </a:t>
            </a:r>
            <a:r>
              <a:rPr lang="en-US" altLang="zh-CN" spc="-45"/>
              <a:t>parser</a:t>
            </a:r>
            <a:r>
              <a:rPr lang="zh-CN" altLang="en-US" spc="-45"/>
              <a:t> </a:t>
            </a:r>
            <a:r>
              <a:rPr lang="en-US" altLang="zh-CN" spc="-45"/>
              <a:t>from</a:t>
            </a:r>
            <a:r>
              <a:rPr lang="zh-CN" altLang="en-US" spc="-45"/>
              <a:t> </a:t>
            </a:r>
            <a:r>
              <a:rPr lang="en-US" altLang="zh-CN" spc="-45"/>
              <a:t>scratch</a:t>
            </a:r>
            <a:endParaRPr spc="-55" dirty="0"/>
          </a:p>
        </p:txBody>
      </p:sp>
      <p:sp>
        <p:nvSpPr>
          <p:cNvPr id="13" name="object 18">
            <a:extLst>
              <a:ext uri="{FF2B5EF4-FFF2-40B4-BE49-F238E27FC236}">
                <a16:creationId xmlns:a16="http://schemas.microsoft.com/office/drawing/2014/main" id="{9468683E-3515-4604-9198-AFAD54220FC8}"/>
              </a:ext>
            </a:extLst>
          </p:cNvPr>
          <p:cNvSpPr/>
          <p:nvPr/>
        </p:nvSpPr>
        <p:spPr>
          <a:xfrm>
            <a:off x="2806699" y="3135783"/>
            <a:ext cx="2953486" cy="10223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14" name="object 16">
            <a:extLst>
              <a:ext uri="{FF2B5EF4-FFF2-40B4-BE49-F238E27FC236}">
                <a16:creationId xmlns:a16="http://schemas.microsoft.com/office/drawing/2014/main" id="{B67F8A2A-493D-4492-922F-FA0277138818}"/>
              </a:ext>
            </a:extLst>
          </p:cNvPr>
          <p:cNvSpPr/>
          <p:nvPr/>
        </p:nvSpPr>
        <p:spPr>
          <a:xfrm>
            <a:off x="0" y="3137967"/>
            <a:ext cx="2882900" cy="100051"/>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15" name="object 19">
            <a:extLst>
              <a:ext uri="{FF2B5EF4-FFF2-40B4-BE49-F238E27FC236}">
                <a16:creationId xmlns:a16="http://schemas.microsoft.com/office/drawing/2014/main" id="{D433A11D-653C-4E78-A64D-2B5EDC4582E3}"/>
              </a:ext>
            </a:extLst>
          </p:cNvPr>
          <p:cNvSpPr txBox="1">
            <a:spLocks noGrp="1"/>
          </p:cNvSpPr>
          <p:nvPr>
            <p:ph type="ftr" sz="quarter" idx="5"/>
          </p:nvPr>
        </p:nvSpPr>
        <p:spPr>
          <a:xfrm>
            <a:off x="3836755" y="3129014"/>
            <a:ext cx="1083449" cy="109004"/>
          </a:xfrm>
          <a:prstGeom prst="rect">
            <a:avLst/>
          </a:prstGeom>
        </p:spPr>
        <p:txBody>
          <a:bodyPr vert="horz" wrap="square" lIns="0" tIns="16510" rIns="0" bIns="0" rtlCol="0">
            <a:spAutoFit/>
          </a:bodyPr>
          <a:lstStyle/>
          <a:p>
            <a:pPr marL="12700">
              <a:lnSpc>
                <a:spcPct val="100000"/>
              </a:lnSpc>
              <a:spcBef>
                <a:spcPts val="130"/>
              </a:spcBef>
            </a:pPr>
            <a:r>
              <a:rPr lang="en-US" spc="-10"/>
              <a:t>Wednesday</a:t>
            </a:r>
            <a:r>
              <a:rPr spc="-10"/>
              <a:t> </a:t>
            </a:r>
            <a:r>
              <a:rPr lang="en-US" altLang="zh-CN" spc="-10"/>
              <a:t>8</a:t>
            </a:r>
            <a:r>
              <a:rPr sz="750" baseline="27777"/>
              <a:t>th </a:t>
            </a:r>
            <a:r>
              <a:rPr sz="600" spc="-10" dirty="0"/>
              <a:t>July</a:t>
            </a:r>
            <a:r>
              <a:rPr sz="600" spc="-10"/>
              <a:t>,</a:t>
            </a:r>
            <a:r>
              <a:rPr sz="600" spc="50"/>
              <a:t> </a:t>
            </a:r>
            <a:r>
              <a:rPr sz="600" spc="-20"/>
              <a:t>20</a:t>
            </a:r>
            <a:r>
              <a:rPr lang="en-US" altLang="zh-CN" sz="600" spc="-20"/>
              <a:t>20</a:t>
            </a:r>
            <a:endParaRPr sz="600"/>
          </a:p>
        </p:txBody>
      </p:sp>
      <p:sp>
        <p:nvSpPr>
          <p:cNvPr id="16" name="object 20">
            <a:extLst>
              <a:ext uri="{FF2B5EF4-FFF2-40B4-BE49-F238E27FC236}">
                <a16:creationId xmlns:a16="http://schemas.microsoft.com/office/drawing/2014/main" id="{0366357F-099B-4B3F-A699-A589B53553E9}"/>
              </a:ext>
            </a:extLst>
          </p:cNvPr>
          <p:cNvSpPr txBox="1">
            <a:spLocks noGrp="1"/>
          </p:cNvSpPr>
          <p:nvPr>
            <p:ph type="dt" sz="half" idx="6"/>
          </p:nvPr>
        </p:nvSpPr>
        <p:spPr>
          <a:xfrm>
            <a:off x="981303" y="3142615"/>
            <a:ext cx="965200" cy="102235"/>
          </a:xfrm>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7" name="object 22">
            <a:extLst>
              <a:ext uri="{FF2B5EF4-FFF2-40B4-BE49-F238E27FC236}">
                <a16:creationId xmlns:a16="http://schemas.microsoft.com/office/drawing/2014/main" id="{4D07A74B-0A1B-463C-AD22-E3BD7161E109}"/>
              </a:ext>
            </a:extLst>
          </p:cNvPr>
          <p:cNvSpPr txBox="1">
            <a:spLocks noGrp="1"/>
          </p:cNvSpPr>
          <p:nvPr>
            <p:ph type="sldNum" sz="quarter" idx="7"/>
          </p:nvPr>
        </p:nvSpPr>
        <p:spPr>
          <a:xfrm>
            <a:off x="5411656" y="3135783"/>
            <a:ext cx="294004" cy="89768"/>
          </a:xfrm>
          <a:prstGeom prst="rect">
            <a:avLst/>
          </a:prstGeom>
        </p:spPr>
        <p:txBody>
          <a:bodyPr vert="horz" wrap="square" lIns="0" tIns="0" rIns="0" bIns="0" rtlCol="0">
            <a:spAutoFit/>
          </a:bodyPr>
          <a:lstStyle/>
          <a:p>
            <a:pPr marL="25400">
              <a:lnSpc>
                <a:spcPts val="675"/>
              </a:lnSpc>
            </a:pPr>
            <a:fld id="{81D60167-4931-47E6-BA6A-407CBD079E47}" type="slidenum">
              <a:rPr spc="-20" dirty="0"/>
              <a:t>6</a:t>
            </a:fld>
            <a:r>
              <a:rPr spc="-20" dirty="0"/>
              <a:t> </a:t>
            </a:r>
            <a:r>
              <a:rPr spc="150"/>
              <a:t>/</a:t>
            </a:r>
            <a:r>
              <a:rPr spc="40"/>
              <a:t> </a:t>
            </a:r>
            <a:r>
              <a:rPr lang="en-US" altLang="zh-CN" spc="-20"/>
              <a:t>32</a:t>
            </a:r>
            <a:endParaRPr spc="-20" dirty="0"/>
          </a:p>
        </p:txBody>
      </p:sp>
      <p:sp>
        <p:nvSpPr>
          <p:cNvPr id="6" name="文本框 5">
            <a:extLst>
              <a:ext uri="{FF2B5EF4-FFF2-40B4-BE49-F238E27FC236}">
                <a16:creationId xmlns:a16="http://schemas.microsoft.com/office/drawing/2014/main" id="{F290CA64-5FCD-4796-9F8E-3EEEF21FBD22}"/>
              </a:ext>
            </a:extLst>
          </p:cNvPr>
          <p:cNvSpPr txBox="1"/>
          <p:nvPr/>
        </p:nvSpPr>
        <p:spPr>
          <a:xfrm>
            <a:off x="112097" y="360478"/>
            <a:ext cx="5410200" cy="307777"/>
          </a:xfrm>
          <a:prstGeom prst="rect">
            <a:avLst/>
          </a:prstGeom>
          <a:noFill/>
        </p:spPr>
        <p:txBody>
          <a:bodyPr wrap="square" rtlCol="0">
            <a:spAutoFit/>
          </a:bodyPr>
          <a:lstStyle/>
          <a:p>
            <a:r>
              <a:rPr lang="en-US" altLang="zh-CN" sz="1400">
                <a:latin typeface="Times New Roman" panose="02020603050405020304" pitchFamily="18" charset="0"/>
                <a:cs typeface="Times New Roman" panose="02020603050405020304" pitchFamily="18" charset="0"/>
              </a:rPr>
              <a:t>(2) given (cu, lf) pairs, collect (nl, cf) pairs by crowdsourcing</a:t>
            </a:r>
            <a:endParaRPr lang="zh-CN" altLang="en-US" sz="140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E3DD5182-6CC1-4C62-8364-D954C065D58A}"/>
              </a:ext>
            </a:extLst>
          </p:cNvPr>
          <p:cNvSpPr txBox="1"/>
          <p:nvPr/>
        </p:nvSpPr>
        <p:spPr>
          <a:xfrm>
            <a:off x="170071" y="735728"/>
            <a:ext cx="3011255" cy="261610"/>
          </a:xfrm>
          <a:prstGeom prst="rect">
            <a:avLst/>
          </a:prstGeom>
          <a:noFill/>
        </p:spPr>
        <p:txBody>
          <a:bodyPr wrap="square" rtlCol="0">
            <a:spAutoFit/>
          </a:bodyPr>
          <a:lstStyle/>
          <a:p>
            <a:r>
              <a:rPr lang="en-US" altLang="zh-CN" sz="1100" b="1">
                <a:latin typeface="Arial" panose="020B0604020202020204" pitchFamily="34" charset="0"/>
                <a:cs typeface="Arial" panose="020B0604020202020204" pitchFamily="34" charset="0"/>
              </a:rPr>
              <a:t>Detection mode (Herzig and Berant, 2019) </a:t>
            </a:r>
            <a:endParaRPr lang="zh-CN" altLang="en-US" sz="1100" b="1">
              <a:latin typeface="Arial" panose="020B0604020202020204" pitchFamily="34" charset="0"/>
              <a:cs typeface="Arial" panose="020B0604020202020204" pitchFamily="34" charset="0"/>
            </a:endParaRPr>
          </a:p>
        </p:txBody>
      </p:sp>
      <p:sp>
        <p:nvSpPr>
          <p:cNvPr id="24" name="文本框 23">
            <a:extLst>
              <a:ext uri="{FF2B5EF4-FFF2-40B4-BE49-F238E27FC236}">
                <a16:creationId xmlns:a16="http://schemas.microsoft.com/office/drawing/2014/main" id="{AA840A38-B814-4564-832E-9E3BED1FCB42}"/>
              </a:ext>
            </a:extLst>
          </p:cNvPr>
          <p:cNvSpPr txBox="1"/>
          <p:nvPr/>
        </p:nvSpPr>
        <p:spPr>
          <a:xfrm>
            <a:off x="75791" y="2600185"/>
            <a:ext cx="2425345" cy="253916"/>
          </a:xfrm>
          <a:prstGeom prst="rect">
            <a:avLst/>
          </a:prstGeom>
          <a:noFill/>
        </p:spPr>
        <p:txBody>
          <a:bodyPr wrap="square" rtlCol="0">
            <a:spAutoFit/>
          </a:bodyPr>
          <a:lstStyle/>
          <a:p>
            <a:pPr algn="ctr"/>
            <a:r>
              <a:rPr lang="en-US" altLang="zh-CN" sz="1050" b="1" i="1">
                <a:solidFill>
                  <a:srgbClr val="00B050"/>
                </a:solidFill>
                <a:latin typeface="Times New Roman" panose="02020603050405020304" pitchFamily="18" charset="0"/>
                <a:cs typeface="Times New Roman" panose="02020603050405020304" pitchFamily="18" charset="0"/>
              </a:rPr>
              <a:t>Natural language utterances</a:t>
            </a:r>
            <a:endParaRPr lang="zh-CN" altLang="en-US" sz="1200" b="1" i="1">
              <a:solidFill>
                <a:srgbClr val="00B050"/>
              </a:solidFill>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AD02964F-3F49-408C-B7BA-31A723D9510D}"/>
              </a:ext>
            </a:extLst>
          </p:cNvPr>
          <p:cNvSpPr txBox="1"/>
          <p:nvPr/>
        </p:nvSpPr>
        <p:spPr>
          <a:xfrm>
            <a:off x="2243801" y="2607184"/>
            <a:ext cx="2425345" cy="253916"/>
          </a:xfrm>
          <a:prstGeom prst="rect">
            <a:avLst/>
          </a:prstGeom>
          <a:noFill/>
        </p:spPr>
        <p:txBody>
          <a:bodyPr wrap="square" rtlCol="0">
            <a:spAutoFit/>
          </a:bodyPr>
          <a:lstStyle/>
          <a:p>
            <a:pPr algn="ctr"/>
            <a:r>
              <a:rPr lang="en-US" altLang="zh-CN" sz="1050" b="1" i="1">
                <a:solidFill>
                  <a:schemeClr val="accent6">
                    <a:lumMod val="75000"/>
                  </a:schemeClr>
                </a:solidFill>
                <a:latin typeface="Times New Roman" panose="02020603050405020304" pitchFamily="18" charset="0"/>
                <a:cs typeface="Times New Roman" panose="02020603050405020304" pitchFamily="18" charset="0"/>
              </a:rPr>
              <a:t>Canonical utterances</a:t>
            </a:r>
            <a:endParaRPr lang="zh-CN" altLang="en-US" sz="1200" b="1" i="1">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26" name="文本框 25">
            <a:extLst>
              <a:ext uri="{FF2B5EF4-FFF2-40B4-BE49-F238E27FC236}">
                <a16:creationId xmlns:a16="http://schemas.microsoft.com/office/drawing/2014/main" id="{B15B8215-C43B-49CD-9F19-D440880D2DC5}"/>
              </a:ext>
            </a:extLst>
          </p:cNvPr>
          <p:cNvSpPr txBox="1"/>
          <p:nvPr/>
        </p:nvSpPr>
        <p:spPr>
          <a:xfrm>
            <a:off x="4304154" y="2600185"/>
            <a:ext cx="1371600" cy="253916"/>
          </a:xfrm>
          <a:prstGeom prst="rect">
            <a:avLst/>
          </a:prstGeom>
          <a:noFill/>
        </p:spPr>
        <p:txBody>
          <a:bodyPr wrap="square" rtlCol="0">
            <a:spAutoFit/>
          </a:bodyPr>
          <a:lstStyle/>
          <a:p>
            <a:pPr algn="ctr"/>
            <a:r>
              <a:rPr lang="en-US" altLang="zh-CN" sz="1050" b="1" i="1">
                <a:solidFill>
                  <a:schemeClr val="tx2">
                    <a:lumMod val="60000"/>
                    <a:lumOff val="40000"/>
                  </a:schemeClr>
                </a:solidFill>
                <a:latin typeface="Times New Roman" panose="02020603050405020304" pitchFamily="18" charset="0"/>
                <a:cs typeface="Times New Roman" panose="02020603050405020304" pitchFamily="18" charset="0"/>
              </a:rPr>
              <a:t>Logical forms</a:t>
            </a:r>
            <a:endParaRPr lang="zh-CN" altLang="en-US" sz="1200" b="1" i="1">
              <a:solidFill>
                <a:schemeClr val="tx2">
                  <a:lumMod val="60000"/>
                  <a:lumOff val="40000"/>
                </a:schemeClr>
              </a:solidFill>
              <a:latin typeface="Times New Roman" panose="02020603050405020304" pitchFamily="18" charset="0"/>
              <a:cs typeface="Times New Roman" panose="02020603050405020304" pitchFamily="18" charset="0"/>
            </a:endParaRPr>
          </a:p>
        </p:txBody>
      </p:sp>
      <p:grpSp>
        <p:nvGrpSpPr>
          <p:cNvPr id="10" name="组合 9">
            <a:extLst>
              <a:ext uri="{FF2B5EF4-FFF2-40B4-BE49-F238E27FC236}">
                <a16:creationId xmlns:a16="http://schemas.microsoft.com/office/drawing/2014/main" id="{BC5DE3AB-6152-4CD5-9C56-1EBC2541C0DF}"/>
              </a:ext>
            </a:extLst>
          </p:cNvPr>
          <p:cNvGrpSpPr/>
          <p:nvPr/>
        </p:nvGrpSpPr>
        <p:grpSpPr>
          <a:xfrm>
            <a:off x="2873907" y="1430336"/>
            <a:ext cx="2717253" cy="261610"/>
            <a:chOff x="2501900" y="1233501"/>
            <a:chExt cx="2717253" cy="261610"/>
          </a:xfrm>
        </p:grpSpPr>
        <p:sp>
          <p:nvSpPr>
            <p:cNvPr id="19" name="文本框 18">
              <a:extLst>
                <a:ext uri="{FF2B5EF4-FFF2-40B4-BE49-F238E27FC236}">
                  <a16:creationId xmlns:a16="http://schemas.microsoft.com/office/drawing/2014/main" id="{68BD56D8-60FB-4F0A-8F7C-998DD3BB8453}"/>
                </a:ext>
              </a:extLst>
            </p:cNvPr>
            <p:cNvSpPr txBox="1"/>
            <p:nvPr/>
          </p:nvSpPr>
          <p:spPr>
            <a:xfrm>
              <a:off x="2501900" y="1233501"/>
              <a:ext cx="2717253" cy="261610"/>
            </a:xfrm>
            <a:prstGeom prst="rect">
              <a:avLst/>
            </a:prstGeom>
            <a:noFill/>
          </p:spPr>
          <p:txBody>
            <a:bodyPr wrap="square" rtlCol="0">
              <a:spAutoFit/>
            </a:bodyPr>
            <a:lstStyle/>
            <a:p>
              <a:r>
                <a:rPr lang="en-US" altLang="zh-CN" sz="1100" b="1">
                  <a:solidFill>
                    <a:schemeClr val="accent6">
                      <a:lumMod val="75000"/>
                    </a:schemeClr>
                  </a:solidFill>
                  <a:latin typeface="Calibri Light" panose="020F0302020204030204" pitchFamily="34" charset="0"/>
                  <a:cs typeface="Calibri Light" panose="020F0302020204030204" pitchFamily="34" charset="0"/>
                </a:rPr>
                <a:t>number of player       </a:t>
              </a:r>
              <a:r>
                <a:rPr lang="en-US" altLang="zh-CN" sz="1100" b="1">
                  <a:solidFill>
                    <a:schemeClr val="accent6">
                      <a:lumMod val="75000"/>
                    </a:schemeClr>
                  </a:solidFill>
                  <a:latin typeface="Calibri Light" panose="020F0302020204030204" pitchFamily="34" charset="0"/>
                  <a:cs typeface="Calibri Light" panose="020F0302020204030204" pitchFamily="34" charset="0"/>
                  <a:sym typeface="Wingdings" panose="05000000000000000000" pitchFamily="2" charset="2"/>
                </a:rPr>
                <a:t>          </a:t>
              </a:r>
              <a:r>
                <a:rPr lang="en-US" altLang="zh-CN" sz="1100" b="1">
                  <a:solidFill>
                    <a:schemeClr val="tx2">
                      <a:lumMod val="60000"/>
                      <a:lumOff val="40000"/>
                    </a:schemeClr>
                  </a:solidFill>
                  <a:latin typeface="Calibri Light" panose="020F0302020204030204" pitchFamily="34" charset="0"/>
                  <a:cs typeface="Calibri Light" panose="020F0302020204030204" pitchFamily="34" charset="0"/>
                  <a:sym typeface="Wingdings" panose="05000000000000000000" pitchFamily="2" charset="2"/>
                </a:rPr>
                <a:t>count(type.player)</a:t>
              </a:r>
              <a:endParaRPr lang="zh-CN" altLang="en-US" sz="1100" b="1">
                <a:solidFill>
                  <a:schemeClr val="tx2">
                    <a:lumMod val="60000"/>
                    <a:lumOff val="40000"/>
                  </a:schemeClr>
                </a:solidFill>
                <a:latin typeface="Calibri Light" panose="020F0302020204030204" pitchFamily="34" charset="0"/>
                <a:cs typeface="Calibri Light" panose="020F0302020204030204" pitchFamily="34" charset="0"/>
              </a:endParaRPr>
            </a:p>
          </p:txBody>
        </p:sp>
        <p:cxnSp>
          <p:nvCxnSpPr>
            <p:cNvPr id="20" name="直接箭头连接符 19">
              <a:extLst>
                <a:ext uri="{FF2B5EF4-FFF2-40B4-BE49-F238E27FC236}">
                  <a16:creationId xmlns:a16="http://schemas.microsoft.com/office/drawing/2014/main" id="{7F713C09-0716-46BB-86DA-C21B175FB0F1}"/>
                </a:ext>
              </a:extLst>
            </p:cNvPr>
            <p:cNvCxnSpPr>
              <a:cxnSpLocks/>
            </p:cNvCxnSpPr>
            <p:nvPr/>
          </p:nvCxnSpPr>
          <p:spPr>
            <a:xfrm>
              <a:off x="3647242" y="1369325"/>
              <a:ext cx="379025"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27" name="文本框 26">
            <a:extLst>
              <a:ext uri="{FF2B5EF4-FFF2-40B4-BE49-F238E27FC236}">
                <a16:creationId xmlns:a16="http://schemas.microsoft.com/office/drawing/2014/main" id="{79003091-C85C-4BCD-BDEB-EF6770D7D8AC}"/>
              </a:ext>
            </a:extLst>
          </p:cNvPr>
          <p:cNvSpPr txBox="1"/>
          <p:nvPr/>
        </p:nvSpPr>
        <p:spPr>
          <a:xfrm>
            <a:off x="-181544" y="1248555"/>
            <a:ext cx="2425345" cy="415498"/>
          </a:xfrm>
          <a:prstGeom prst="rect">
            <a:avLst/>
          </a:prstGeom>
          <a:noFill/>
        </p:spPr>
        <p:txBody>
          <a:bodyPr wrap="square" rtlCol="0">
            <a:spAutoFit/>
          </a:bodyPr>
          <a:lstStyle/>
          <a:p>
            <a:pPr algn="ctr"/>
            <a:endParaRPr lang="en-US" altLang="zh-CN" sz="1050" b="1" i="1">
              <a:solidFill>
                <a:srgbClr val="00B050"/>
              </a:solidFill>
              <a:latin typeface="Times New Roman" panose="02020603050405020304" pitchFamily="18" charset="0"/>
              <a:cs typeface="Times New Roman" panose="02020603050405020304" pitchFamily="18" charset="0"/>
            </a:endParaRPr>
          </a:p>
          <a:p>
            <a:pPr algn="ctr"/>
            <a:r>
              <a:rPr lang="en-US" altLang="zh-CN" sz="1050" b="1" i="1">
                <a:solidFill>
                  <a:srgbClr val="00B050"/>
                </a:solidFill>
                <a:latin typeface="Times New Roman" panose="02020603050405020304" pitchFamily="18" charset="0"/>
                <a:cs typeface="Times New Roman" panose="02020603050405020304" pitchFamily="18" charset="0"/>
              </a:rPr>
              <a:t>what is the number of players</a:t>
            </a:r>
          </a:p>
        </p:txBody>
      </p:sp>
      <p:pic>
        <p:nvPicPr>
          <p:cNvPr id="29" name="图片 28">
            <a:extLst>
              <a:ext uri="{FF2B5EF4-FFF2-40B4-BE49-F238E27FC236}">
                <a16:creationId xmlns:a16="http://schemas.microsoft.com/office/drawing/2014/main" id="{EEA85D92-2F94-45A7-BA0C-2AD0A41A225C}"/>
              </a:ext>
            </a:extLst>
          </p:cNvPr>
          <p:cNvPicPr>
            <a:picLocks noChangeAspect="1"/>
          </p:cNvPicPr>
          <p:nvPr/>
        </p:nvPicPr>
        <p:blipFill>
          <a:blip r:embed="rId3"/>
          <a:stretch>
            <a:fillRect/>
          </a:stretch>
        </p:blipFill>
        <p:spPr>
          <a:xfrm>
            <a:off x="3314231" y="660336"/>
            <a:ext cx="343943" cy="355485"/>
          </a:xfrm>
          <a:prstGeom prst="rect">
            <a:avLst/>
          </a:prstGeom>
        </p:spPr>
      </p:pic>
      <p:sp>
        <p:nvSpPr>
          <p:cNvPr id="46" name="矩形 45">
            <a:extLst>
              <a:ext uri="{FF2B5EF4-FFF2-40B4-BE49-F238E27FC236}">
                <a16:creationId xmlns:a16="http://schemas.microsoft.com/office/drawing/2014/main" id="{FBA3B960-EA1B-4667-B554-EF999E2C0C63}"/>
              </a:ext>
            </a:extLst>
          </p:cNvPr>
          <p:cNvSpPr/>
          <p:nvPr/>
        </p:nvSpPr>
        <p:spPr>
          <a:xfrm>
            <a:off x="3220746" y="2149420"/>
            <a:ext cx="530915" cy="276999"/>
          </a:xfrm>
          <a:prstGeom prst="rect">
            <a:avLst/>
          </a:prstGeom>
        </p:spPr>
        <p:txBody>
          <a:bodyPr wrap="square">
            <a:spAutoFit/>
          </a:bodyPr>
          <a:lstStyle/>
          <a:p>
            <a:pPr lvl="0" algn="ctr"/>
            <a:r>
              <a:rPr lang="en-US" altLang="zh-CN" sz="1200" b="1" i="1">
                <a:solidFill>
                  <a:schemeClr val="accent6">
                    <a:lumMod val="75000"/>
                  </a:schemeClr>
                </a:solidFill>
                <a:latin typeface="Times New Roman" panose="02020603050405020304" pitchFamily="18" charset="0"/>
                <a:cs typeface="Times New Roman" panose="02020603050405020304" pitchFamily="18" charset="0"/>
              </a:rPr>
              <a:t>… …</a:t>
            </a:r>
            <a:endParaRPr lang="zh-CN" altLang="en-US" sz="1200" b="1" i="1">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47" name="矩形 46">
            <a:extLst>
              <a:ext uri="{FF2B5EF4-FFF2-40B4-BE49-F238E27FC236}">
                <a16:creationId xmlns:a16="http://schemas.microsoft.com/office/drawing/2014/main" id="{55C1A138-119E-446A-9970-5682D3402C11}"/>
              </a:ext>
            </a:extLst>
          </p:cNvPr>
          <p:cNvSpPr/>
          <p:nvPr/>
        </p:nvSpPr>
        <p:spPr>
          <a:xfrm>
            <a:off x="4727365" y="2149420"/>
            <a:ext cx="530915" cy="276999"/>
          </a:xfrm>
          <a:prstGeom prst="rect">
            <a:avLst/>
          </a:prstGeom>
        </p:spPr>
        <p:txBody>
          <a:bodyPr wrap="none">
            <a:spAutoFit/>
          </a:bodyPr>
          <a:lstStyle/>
          <a:p>
            <a:pPr lvl="0" algn="ctr"/>
            <a:r>
              <a:rPr lang="en-US" altLang="zh-CN" sz="1200" b="1" i="1">
                <a:solidFill>
                  <a:schemeClr val="tx2">
                    <a:lumMod val="60000"/>
                    <a:lumOff val="40000"/>
                  </a:schemeClr>
                </a:solidFill>
                <a:latin typeface="Times New Roman" panose="02020603050405020304" pitchFamily="18" charset="0"/>
                <a:cs typeface="Times New Roman" panose="02020603050405020304" pitchFamily="18" charset="0"/>
              </a:rPr>
              <a:t>… …</a:t>
            </a:r>
            <a:endParaRPr lang="zh-CN" altLang="en-US" sz="1200" b="1" i="1">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30" name="矩形 29">
            <a:extLst>
              <a:ext uri="{FF2B5EF4-FFF2-40B4-BE49-F238E27FC236}">
                <a16:creationId xmlns:a16="http://schemas.microsoft.com/office/drawing/2014/main" id="{7E97C3F5-3E13-4CED-9F9E-70E83F3EE68C}"/>
              </a:ext>
            </a:extLst>
          </p:cNvPr>
          <p:cNvSpPr/>
          <p:nvPr/>
        </p:nvSpPr>
        <p:spPr>
          <a:xfrm>
            <a:off x="757548" y="2046253"/>
            <a:ext cx="530915" cy="276999"/>
          </a:xfrm>
          <a:prstGeom prst="rect">
            <a:avLst/>
          </a:prstGeom>
        </p:spPr>
        <p:txBody>
          <a:bodyPr wrap="square">
            <a:spAutoFit/>
          </a:bodyPr>
          <a:lstStyle/>
          <a:p>
            <a:pPr lvl="0" algn="ctr"/>
            <a:r>
              <a:rPr lang="en-US" altLang="zh-CN" sz="1200" b="1" i="1">
                <a:solidFill>
                  <a:srgbClr val="00B050"/>
                </a:solidFill>
                <a:latin typeface="Times New Roman" panose="02020603050405020304" pitchFamily="18" charset="0"/>
                <a:cs typeface="Times New Roman" panose="02020603050405020304" pitchFamily="18" charset="0"/>
              </a:rPr>
              <a:t>… …</a:t>
            </a:r>
            <a:endParaRPr lang="zh-CN" altLang="en-US" sz="1200" b="1" i="1">
              <a:solidFill>
                <a:srgbClr val="00B050"/>
              </a:solidFill>
              <a:latin typeface="Times New Roman" panose="02020603050405020304" pitchFamily="18" charset="0"/>
              <a:cs typeface="Times New Roman" panose="02020603050405020304" pitchFamily="18" charset="0"/>
            </a:endParaRPr>
          </a:p>
        </p:txBody>
      </p:sp>
      <p:sp>
        <p:nvSpPr>
          <p:cNvPr id="31" name="任意多边形: 形状 30">
            <a:extLst>
              <a:ext uri="{FF2B5EF4-FFF2-40B4-BE49-F238E27FC236}">
                <a16:creationId xmlns:a16="http://schemas.microsoft.com/office/drawing/2014/main" id="{92D02933-83D1-4E0B-A497-35FC96634D7A}"/>
              </a:ext>
            </a:extLst>
          </p:cNvPr>
          <p:cNvSpPr/>
          <p:nvPr/>
        </p:nvSpPr>
        <p:spPr>
          <a:xfrm rot="10800000">
            <a:off x="1955926" y="1542395"/>
            <a:ext cx="818401" cy="45719"/>
          </a:xfrm>
          <a:custGeom>
            <a:avLst/>
            <a:gdLst>
              <a:gd name="connsiteX0" fmla="*/ 0 w 1224280"/>
              <a:gd name="connsiteY0" fmla="*/ 149861 h 152401"/>
              <a:gd name="connsiteX1" fmla="*/ 152400 w 1224280"/>
              <a:gd name="connsiteY1" fmla="*/ 1 h 152401"/>
              <a:gd name="connsiteX2" fmla="*/ 307340 w 1224280"/>
              <a:gd name="connsiteY2" fmla="*/ 152401 h 152401"/>
              <a:gd name="connsiteX3" fmla="*/ 459740 w 1224280"/>
              <a:gd name="connsiteY3" fmla="*/ 1 h 152401"/>
              <a:gd name="connsiteX4" fmla="*/ 612140 w 1224280"/>
              <a:gd name="connsiteY4" fmla="*/ 149861 h 152401"/>
              <a:gd name="connsiteX5" fmla="*/ 767080 w 1224280"/>
              <a:gd name="connsiteY5" fmla="*/ 1 h 152401"/>
              <a:gd name="connsiteX6" fmla="*/ 916940 w 1224280"/>
              <a:gd name="connsiteY6" fmla="*/ 152401 h 152401"/>
              <a:gd name="connsiteX7" fmla="*/ 1071880 w 1224280"/>
              <a:gd name="connsiteY7" fmla="*/ 1 h 152401"/>
              <a:gd name="connsiteX8" fmla="*/ 1224280 w 1224280"/>
              <a:gd name="connsiteY8" fmla="*/ 152401 h 152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4280" h="152401">
                <a:moveTo>
                  <a:pt x="0" y="149861"/>
                </a:moveTo>
                <a:cubicBezTo>
                  <a:pt x="50588" y="74719"/>
                  <a:pt x="101177" y="-422"/>
                  <a:pt x="152400" y="1"/>
                </a:cubicBezTo>
                <a:cubicBezTo>
                  <a:pt x="203623" y="424"/>
                  <a:pt x="256117" y="152401"/>
                  <a:pt x="307340" y="152401"/>
                </a:cubicBezTo>
                <a:cubicBezTo>
                  <a:pt x="358563" y="152401"/>
                  <a:pt x="408940" y="424"/>
                  <a:pt x="459740" y="1"/>
                </a:cubicBezTo>
                <a:cubicBezTo>
                  <a:pt x="510540" y="-422"/>
                  <a:pt x="560917" y="149861"/>
                  <a:pt x="612140" y="149861"/>
                </a:cubicBezTo>
                <a:cubicBezTo>
                  <a:pt x="663363" y="149861"/>
                  <a:pt x="716280" y="-422"/>
                  <a:pt x="767080" y="1"/>
                </a:cubicBezTo>
                <a:cubicBezTo>
                  <a:pt x="817880" y="424"/>
                  <a:pt x="866140" y="152401"/>
                  <a:pt x="916940" y="152401"/>
                </a:cubicBezTo>
                <a:cubicBezTo>
                  <a:pt x="967740" y="152401"/>
                  <a:pt x="1020657" y="1"/>
                  <a:pt x="1071880" y="1"/>
                </a:cubicBezTo>
                <a:cubicBezTo>
                  <a:pt x="1123103" y="1"/>
                  <a:pt x="1173691" y="76201"/>
                  <a:pt x="1224280" y="152401"/>
                </a:cubicBezTo>
              </a:path>
            </a:pathLst>
          </a:cu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a:extLst>
              <a:ext uri="{FF2B5EF4-FFF2-40B4-BE49-F238E27FC236}">
                <a16:creationId xmlns:a16="http://schemas.microsoft.com/office/drawing/2014/main" id="{BB1CABAE-FE6C-40B6-9B17-4045032019E4}"/>
              </a:ext>
            </a:extLst>
          </p:cNvPr>
          <p:cNvGrpSpPr/>
          <p:nvPr/>
        </p:nvGrpSpPr>
        <p:grpSpPr>
          <a:xfrm>
            <a:off x="2880524" y="974143"/>
            <a:ext cx="2717253" cy="430887"/>
            <a:chOff x="2501900" y="1233501"/>
            <a:chExt cx="2717253" cy="430887"/>
          </a:xfrm>
        </p:grpSpPr>
        <p:sp>
          <p:nvSpPr>
            <p:cNvPr id="33" name="文本框 32">
              <a:extLst>
                <a:ext uri="{FF2B5EF4-FFF2-40B4-BE49-F238E27FC236}">
                  <a16:creationId xmlns:a16="http://schemas.microsoft.com/office/drawing/2014/main" id="{D87DD695-4BC5-4FB9-B1A8-A58B6BE1E34D}"/>
                </a:ext>
              </a:extLst>
            </p:cNvPr>
            <p:cNvSpPr txBox="1"/>
            <p:nvPr/>
          </p:nvSpPr>
          <p:spPr>
            <a:xfrm>
              <a:off x="2501900" y="1233501"/>
              <a:ext cx="2717253" cy="430887"/>
            </a:xfrm>
            <a:prstGeom prst="rect">
              <a:avLst/>
            </a:prstGeom>
            <a:noFill/>
          </p:spPr>
          <p:txBody>
            <a:bodyPr wrap="square" rtlCol="0">
              <a:spAutoFit/>
            </a:bodyPr>
            <a:lstStyle/>
            <a:p>
              <a:r>
                <a:rPr lang="en-US" altLang="zh-CN" sz="1100" b="1">
                  <a:solidFill>
                    <a:schemeClr val="accent6">
                      <a:lumMod val="75000"/>
                    </a:schemeClr>
                  </a:solidFill>
                  <a:latin typeface="Calibri Light" panose="020F0302020204030204" pitchFamily="34" charset="0"/>
                  <a:cs typeface="Calibri Light" panose="020F0302020204030204" pitchFamily="34" charset="0"/>
                </a:rPr>
                <a:t>number of points of player kobe bryant</a:t>
              </a:r>
            </a:p>
            <a:p>
              <a:pPr algn="r"/>
              <a:r>
                <a:rPr lang="en-US" altLang="zh-CN" sz="1100" b="1">
                  <a:solidFill>
                    <a:schemeClr val="tx2">
                      <a:lumMod val="60000"/>
                      <a:lumOff val="40000"/>
                    </a:schemeClr>
                  </a:solidFill>
                  <a:latin typeface="Calibri Light" panose="020F0302020204030204" pitchFamily="34" charset="0"/>
                  <a:cs typeface="Calibri Light" panose="020F0302020204030204" pitchFamily="34" charset="0"/>
                  <a:sym typeface="Wingdings" panose="05000000000000000000" pitchFamily="2" charset="2"/>
                </a:rPr>
                <a:t>R(num_points).kobe_bryant</a:t>
              </a:r>
              <a:endParaRPr lang="zh-CN" altLang="en-US" sz="1100" b="1">
                <a:solidFill>
                  <a:schemeClr val="tx2">
                    <a:lumMod val="60000"/>
                    <a:lumOff val="40000"/>
                  </a:schemeClr>
                </a:solidFill>
                <a:latin typeface="Calibri Light" panose="020F0302020204030204" pitchFamily="34" charset="0"/>
                <a:cs typeface="Calibri Light" panose="020F0302020204030204" pitchFamily="34" charset="0"/>
              </a:endParaRPr>
            </a:p>
          </p:txBody>
        </p:sp>
        <p:cxnSp>
          <p:nvCxnSpPr>
            <p:cNvPr id="34" name="直接箭头连接符 33">
              <a:extLst>
                <a:ext uri="{FF2B5EF4-FFF2-40B4-BE49-F238E27FC236}">
                  <a16:creationId xmlns:a16="http://schemas.microsoft.com/office/drawing/2014/main" id="{6266750F-4853-4620-B13F-D16D97ED1B9D}"/>
                </a:ext>
              </a:extLst>
            </p:cNvPr>
            <p:cNvCxnSpPr>
              <a:cxnSpLocks/>
            </p:cNvCxnSpPr>
            <p:nvPr/>
          </p:nvCxnSpPr>
          <p:spPr>
            <a:xfrm>
              <a:off x="4840128" y="1348383"/>
              <a:ext cx="379024"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38" name="任意多边形: 形状 37">
            <a:extLst>
              <a:ext uri="{FF2B5EF4-FFF2-40B4-BE49-F238E27FC236}">
                <a16:creationId xmlns:a16="http://schemas.microsoft.com/office/drawing/2014/main" id="{DF1F843B-8A38-4FB2-BB8B-AD51CFB3E01F}"/>
              </a:ext>
            </a:extLst>
          </p:cNvPr>
          <p:cNvSpPr/>
          <p:nvPr/>
        </p:nvSpPr>
        <p:spPr>
          <a:xfrm rot="11863319">
            <a:off x="1911526" y="1797687"/>
            <a:ext cx="909802" cy="45719"/>
          </a:xfrm>
          <a:custGeom>
            <a:avLst/>
            <a:gdLst>
              <a:gd name="connsiteX0" fmla="*/ 0 w 1224280"/>
              <a:gd name="connsiteY0" fmla="*/ 149861 h 152401"/>
              <a:gd name="connsiteX1" fmla="*/ 152400 w 1224280"/>
              <a:gd name="connsiteY1" fmla="*/ 1 h 152401"/>
              <a:gd name="connsiteX2" fmla="*/ 307340 w 1224280"/>
              <a:gd name="connsiteY2" fmla="*/ 152401 h 152401"/>
              <a:gd name="connsiteX3" fmla="*/ 459740 w 1224280"/>
              <a:gd name="connsiteY3" fmla="*/ 1 h 152401"/>
              <a:gd name="connsiteX4" fmla="*/ 612140 w 1224280"/>
              <a:gd name="connsiteY4" fmla="*/ 149861 h 152401"/>
              <a:gd name="connsiteX5" fmla="*/ 767080 w 1224280"/>
              <a:gd name="connsiteY5" fmla="*/ 1 h 152401"/>
              <a:gd name="connsiteX6" fmla="*/ 916940 w 1224280"/>
              <a:gd name="connsiteY6" fmla="*/ 152401 h 152401"/>
              <a:gd name="connsiteX7" fmla="*/ 1071880 w 1224280"/>
              <a:gd name="connsiteY7" fmla="*/ 1 h 152401"/>
              <a:gd name="connsiteX8" fmla="*/ 1224280 w 1224280"/>
              <a:gd name="connsiteY8" fmla="*/ 152401 h 152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4280" h="152401">
                <a:moveTo>
                  <a:pt x="0" y="149861"/>
                </a:moveTo>
                <a:cubicBezTo>
                  <a:pt x="50588" y="74719"/>
                  <a:pt x="101177" y="-422"/>
                  <a:pt x="152400" y="1"/>
                </a:cubicBezTo>
                <a:cubicBezTo>
                  <a:pt x="203623" y="424"/>
                  <a:pt x="256117" y="152401"/>
                  <a:pt x="307340" y="152401"/>
                </a:cubicBezTo>
                <a:cubicBezTo>
                  <a:pt x="358563" y="152401"/>
                  <a:pt x="408940" y="424"/>
                  <a:pt x="459740" y="1"/>
                </a:cubicBezTo>
                <a:cubicBezTo>
                  <a:pt x="510540" y="-422"/>
                  <a:pt x="560917" y="149861"/>
                  <a:pt x="612140" y="149861"/>
                </a:cubicBezTo>
                <a:cubicBezTo>
                  <a:pt x="663363" y="149861"/>
                  <a:pt x="716280" y="-422"/>
                  <a:pt x="767080" y="1"/>
                </a:cubicBezTo>
                <a:cubicBezTo>
                  <a:pt x="817880" y="424"/>
                  <a:pt x="866140" y="152401"/>
                  <a:pt x="916940" y="152401"/>
                </a:cubicBezTo>
                <a:cubicBezTo>
                  <a:pt x="967740" y="152401"/>
                  <a:pt x="1020657" y="1"/>
                  <a:pt x="1071880" y="1"/>
                </a:cubicBezTo>
                <a:cubicBezTo>
                  <a:pt x="1123103" y="1"/>
                  <a:pt x="1173691" y="76201"/>
                  <a:pt x="1224280" y="152401"/>
                </a:cubicBezTo>
              </a:path>
            </a:pathLst>
          </a:cu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a:extLst>
              <a:ext uri="{FF2B5EF4-FFF2-40B4-BE49-F238E27FC236}">
                <a16:creationId xmlns:a16="http://schemas.microsoft.com/office/drawing/2014/main" id="{3C476099-2EA3-4E88-959C-1CAF9545AD96}"/>
              </a:ext>
            </a:extLst>
          </p:cNvPr>
          <p:cNvSpPr/>
          <p:nvPr/>
        </p:nvSpPr>
        <p:spPr>
          <a:xfrm rot="20290600">
            <a:off x="1907208" y="1245266"/>
            <a:ext cx="911443" cy="45719"/>
          </a:xfrm>
          <a:custGeom>
            <a:avLst/>
            <a:gdLst>
              <a:gd name="connsiteX0" fmla="*/ 0 w 1224280"/>
              <a:gd name="connsiteY0" fmla="*/ 149861 h 152401"/>
              <a:gd name="connsiteX1" fmla="*/ 152400 w 1224280"/>
              <a:gd name="connsiteY1" fmla="*/ 1 h 152401"/>
              <a:gd name="connsiteX2" fmla="*/ 307340 w 1224280"/>
              <a:gd name="connsiteY2" fmla="*/ 152401 h 152401"/>
              <a:gd name="connsiteX3" fmla="*/ 459740 w 1224280"/>
              <a:gd name="connsiteY3" fmla="*/ 1 h 152401"/>
              <a:gd name="connsiteX4" fmla="*/ 612140 w 1224280"/>
              <a:gd name="connsiteY4" fmla="*/ 149861 h 152401"/>
              <a:gd name="connsiteX5" fmla="*/ 767080 w 1224280"/>
              <a:gd name="connsiteY5" fmla="*/ 1 h 152401"/>
              <a:gd name="connsiteX6" fmla="*/ 916940 w 1224280"/>
              <a:gd name="connsiteY6" fmla="*/ 152401 h 152401"/>
              <a:gd name="connsiteX7" fmla="*/ 1071880 w 1224280"/>
              <a:gd name="connsiteY7" fmla="*/ 1 h 152401"/>
              <a:gd name="connsiteX8" fmla="*/ 1224280 w 1224280"/>
              <a:gd name="connsiteY8" fmla="*/ 152401 h 152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4280" h="152401">
                <a:moveTo>
                  <a:pt x="0" y="149861"/>
                </a:moveTo>
                <a:cubicBezTo>
                  <a:pt x="50588" y="74719"/>
                  <a:pt x="101177" y="-422"/>
                  <a:pt x="152400" y="1"/>
                </a:cubicBezTo>
                <a:cubicBezTo>
                  <a:pt x="203623" y="424"/>
                  <a:pt x="256117" y="152401"/>
                  <a:pt x="307340" y="152401"/>
                </a:cubicBezTo>
                <a:cubicBezTo>
                  <a:pt x="358563" y="152401"/>
                  <a:pt x="408940" y="424"/>
                  <a:pt x="459740" y="1"/>
                </a:cubicBezTo>
                <a:cubicBezTo>
                  <a:pt x="510540" y="-422"/>
                  <a:pt x="560917" y="149861"/>
                  <a:pt x="612140" y="149861"/>
                </a:cubicBezTo>
                <a:cubicBezTo>
                  <a:pt x="663363" y="149861"/>
                  <a:pt x="716280" y="-422"/>
                  <a:pt x="767080" y="1"/>
                </a:cubicBezTo>
                <a:cubicBezTo>
                  <a:pt x="817880" y="424"/>
                  <a:pt x="866140" y="152401"/>
                  <a:pt x="916940" y="152401"/>
                </a:cubicBezTo>
                <a:cubicBezTo>
                  <a:pt x="967740" y="152401"/>
                  <a:pt x="1020657" y="1"/>
                  <a:pt x="1071880" y="1"/>
                </a:cubicBezTo>
                <a:cubicBezTo>
                  <a:pt x="1123103" y="1"/>
                  <a:pt x="1173691" y="76201"/>
                  <a:pt x="1224280" y="152401"/>
                </a:cubicBezTo>
              </a:path>
            </a:pathLst>
          </a:custGeom>
          <a:noFill/>
          <a:ln w="285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9" name="组合 48">
            <a:extLst>
              <a:ext uri="{FF2B5EF4-FFF2-40B4-BE49-F238E27FC236}">
                <a16:creationId xmlns:a16="http://schemas.microsoft.com/office/drawing/2014/main" id="{01D1C561-7E6F-4CFB-A76A-A67991AB18D1}"/>
              </a:ext>
            </a:extLst>
          </p:cNvPr>
          <p:cNvGrpSpPr/>
          <p:nvPr/>
        </p:nvGrpSpPr>
        <p:grpSpPr>
          <a:xfrm>
            <a:off x="2880524" y="1810718"/>
            <a:ext cx="2717253" cy="430887"/>
            <a:chOff x="2501900" y="1233501"/>
            <a:chExt cx="2717253" cy="430887"/>
          </a:xfrm>
        </p:grpSpPr>
        <p:sp>
          <p:nvSpPr>
            <p:cNvPr id="50" name="文本框 49">
              <a:extLst>
                <a:ext uri="{FF2B5EF4-FFF2-40B4-BE49-F238E27FC236}">
                  <a16:creationId xmlns:a16="http://schemas.microsoft.com/office/drawing/2014/main" id="{A5ACB16C-D68B-4C22-A55B-B7E6DDF2F079}"/>
                </a:ext>
              </a:extLst>
            </p:cNvPr>
            <p:cNvSpPr txBox="1"/>
            <p:nvPr/>
          </p:nvSpPr>
          <p:spPr>
            <a:xfrm>
              <a:off x="2501900" y="1233501"/>
              <a:ext cx="2717253" cy="430887"/>
            </a:xfrm>
            <a:prstGeom prst="rect">
              <a:avLst/>
            </a:prstGeom>
            <a:noFill/>
          </p:spPr>
          <p:txBody>
            <a:bodyPr wrap="square" rtlCol="0">
              <a:spAutoFit/>
            </a:bodyPr>
            <a:lstStyle/>
            <a:p>
              <a:r>
                <a:rPr lang="en-US" altLang="zh-CN" sz="1100" b="1">
                  <a:solidFill>
                    <a:schemeClr val="accent6">
                      <a:lumMod val="75000"/>
                    </a:schemeClr>
                  </a:solidFill>
                  <a:latin typeface="Calibri Light" panose="020F0302020204030204" pitchFamily="34" charset="0"/>
                  <a:cs typeface="Calibri Light" panose="020F0302020204030204" pitchFamily="34" charset="0"/>
                </a:rPr>
                <a:t>number of assists of player kobe bryant</a:t>
              </a:r>
            </a:p>
            <a:p>
              <a:pPr algn="r"/>
              <a:r>
                <a:rPr lang="en-US" altLang="zh-CN" sz="1100" b="1">
                  <a:solidFill>
                    <a:schemeClr val="tx2">
                      <a:lumMod val="60000"/>
                      <a:lumOff val="40000"/>
                    </a:schemeClr>
                  </a:solidFill>
                  <a:latin typeface="Calibri Light" panose="020F0302020204030204" pitchFamily="34" charset="0"/>
                  <a:cs typeface="Calibri Light" panose="020F0302020204030204" pitchFamily="34" charset="0"/>
                  <a:sym typeface="Wingdings" panose="05000000000000000000" pitchFamily="2" charset="2"/>
                </a:rPr>
                <a:t>R(num_assists).kobe_bryant</a:t>
              </a:r>
              <a:endParaRPr lang="zh-CN" altLang="en-US" sz="1100" b="1">
                <a:solidFill>
                  <a:schemeClr val="tx2">
                    <a:lumMod val="60000"/>
                    <a:lumOff val="40000"/>
                  </a:schemeClr>
                </a:solidFill>
                <a:latin typeface="Calibri Light" panose="020F0302020204030204" pitchFamily="34" charset="0"/>
                <a:cs typeface="Calibri Light" panose="020F0302020204030204" pitchFamily="34" charset="0"/>
              </a:endParaRPr>
            </a:p>
          </p:txBody>
        </p:sp>
        <p:cxnSp>
          <p:nvCxnSpPr>
            <p:cNvPr id="51" name="直接箭头连接符 50">
              <a:extLst>
                <a:ext uri="{FF2B5EF4-FFF2-40B4-BE49-F238E27FC236}">
                  <a16:creationId xmlns:a16="http://schemas.microsoft.com/office/drawing/2014/main" id="{CB749C88-1779-4711-863F-F6C9CF1A4406}"/>
                </a:ext>
              </a:extLst>
            </p:cNvPr>
            <p:cNvCxnSpPr>
              <a:cxnSpLocks/>
            </p:cNvCxnSpPr>
            <p:nvPr/>
          </p:nvCxnSpPr>
          <p:spPr>
            <a:xfrm>
              <a:off x="4840128" y="1350008"/>
              <a:ext cx="379024"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1" name="乘号 10">
            <a:extLst>
              <a:ext uri="{FF2B5EF4-FFF2-40B4-BE49-F238E27FC236}">
                <a16:creationId xmlns:a16="http://schemas.microsoft.com/office/drawing/2014/main" id="{EE8835CB-2D22-4BD1-B3A1-D82331547167}"/>
              </a:ext>
            </a:extLst>
          </p:cNvPr>
          <p:cNvSpPr/>
          <p:nvPr/>
        </p:nvSpPr>
        <p:spPr>
          <a:xfrm>
            <a:off x="2806699" y="1875520"/>
            <a:ext cx="143267" cy="138212"/>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乘号 51">
            <a:extLst>
              <a:ext uri="{FF2B5EF4-FFF2-40B4-BE49-F238E27FC236}">
                <a16:creationId xmlns:a16="http://schemas.microsoft.com/office/drawing/2014/main" id="{9F8B7223-99EB-468A-9766-F938C81E871A}"/>
              </a:ext>
            </a:extLst>
          </p:cNvPr>
          <p:cNvSpPr/>
          <p:nvPr/>
        </p:nvSpPr>
        <p:spPr>
          <a:xfrm>
            <a:off x="2802274" y="1050344"/>
            <a:ext cx="143267" cy="138212"/>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a:extLst>
              <a:ext uri="{FF2B5EF4-FFF2-40B4-BE49-F238E27FC236}">
                <a16:creationId xmlns:a16="http://schemas.microsoft.com/office/drawing/2014/main" id="{CAF1F346-A944-4AB5-A49E-83E383D507D8}"/>
              </a:ext>
            </a:extLst>
          </p:cNvPr>
          <p:cNvGrpSpPr/>
          <p:nvPr/>
        </p:nvGrpSpPr>
        <p:grpSpPr>
          <a:xfrm>
            <a:off x="2777478" y="1421340"/>
            <a:ext cx="144950" cy="205199"/>
            <a:chOff x="2777478" y="1421340"/>
            <a:chExt cx="144950" cy="205199"/>
          </a:xfrm>
        </p:grpSpPr>
        <p:sp>
          <p:nvSpPr>
            <p:cNvPr id="12" name="斜纹 11">
              <a:extLst>
                <a:ext uri="{FF2B5EF4-FFF2-40B4-BE49-F238E27FC236}">
                  <a16:creationId xmlns:a16="http://schemas.microsoft.com/office/drawing/2014/main" id="{EC8FA925-6070-436B-8049-EBB4254FE7CD}"/>
                </a:ext>
              </a:extLst>
            </p:cNvPr>
            <p:cNvSpPr/>
            <p:nvPr/>
          </p:nvSpPr>
          <p:spPr>
            <a:xfrm rot="12057000">
              <a:off x="2876709" y="1421340"/>
              <a:ext cx="45719" cy="205199"/>
            </a:xfrm>
            <a:prstGeom prst="diagStripe">
              <a:avLst>
                <a:gd name="adj" fmla="val 49811"/>
              </a:avLst>
            </a:prstGeom>
            <a:solidFill>
              <a:srgbClr val="00B050"/>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矩形 17">
              <a:extLst>
                <a:ext uri="{FF2B5EF4-FFF2-40B4-BE49-F238E27FC236}">
                  <a16:creationId xmlns:a16="http://schemas.microsoft.com/office/drawing/2014/main" id="{A6FA2271-EFBD-4577-8ABC-531DB922D6FC}"/>
                </a:ext>
              </a:extLst>
            </p:cNvPr>
            <p:cNvSpPr/>
            <p:nvPr/>
          </p:nvSpPr>
          <p:spPr>
            <a:xfrm rot="2602143">
              <a:off x="2777478" y="1572094"/>
              <a:ext cx="100927" cy="4571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913323579"/>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7"/>
            <a:ext cx="3168600" cy="232756"/>
          </a:xfrm>
          <a:prstGeom prst="rect">
            <a:avLst/>
          </a:prstGeom>
        </p:spPr>
        <p:txBody>
          <a:bodyPr vert="horz" wrap="square" lIns="0" tIns="17145" rIns="0" bIns="0" rtlCol="0">
            <a:spAutoFit/>
          </a:bodyPr>
          <a:lstStyle/>
          <a:p>
            <a:pPr marL="12700">
              <a:lnSpc>
                <a:spcPct val="100000"/>
              </a:lnSpc>
              <a:spcBef>
                <a:spcPts val="135"/>
              </a:spcBef>
            </a:pPr>
            <a:r>
              <a:rPr lang="en-US" spc="-45"/>
              <a:t>To</a:t>
            </a:r>
            <a:r>
              <a:rPr lang="zh-CN" altLang="en-US" spc="-45"/>
              <a:t> </a:t>
            </a:r>
            <a:r>
              <a:rPr lang="en-US" altLang="zh-CN" spc="-45"/>
              <a:t>build</a:t>
            </a:r>
            <a:r>
              <a:rPr lang="zh-CN" altLang="en-US" spc="-45"/>
              <a:t> </a:t>
            </a:r>
            <a:r>
              <a:rPr lang="en-US" altLang="zh-CN" spc="-45"/>
              <a:t>a</a:t>
            </a:r>
            <a:r>
              <a:rPr lang="zh-CN" altLang="en-US" spc="-45"/>
              <a:t> </a:t>
            </a:r>
            <a:r>
              <a:rPr lang="en-US" altLang="zh-CN" spc="-45"/>
              <a:t>semantic</a:t>
            </a:r>
            <a:r>
              <a:rPr lang="zh-CN" altLang="en-US" spc="-45"/>
              <a:t> </a:t>
            </a:r>
            <a:r>
              <a:rPr lang="en-US" altLang="zh-CN" spc="-45"/>
              <a:t>parser</a:t>
            </a:r>
            <a:r>
              <a:rPr lang="zh-CN" altLang="en-US" spc="-45"/>
              <a:t> </a:t>
            </a:r>
            <a:r>
              <a:rPr lang="en-US" altLang="zh-CN" spc="-45"/>
              <a:t>from</a:t>
            </a:r>
            <a:r>
              <a:rPr lang="zh-CN" altLang="en-US" spc="-45"/>
              <a:t> </a:t>
            </a:r>
            <a:r>
              <a:rPr lang="en-US" altLang="zh-CN" spc="-45"/>
              <a:t>scratch</a:t>
            </a:r>
            <a:endParaRPr spc="-55" dirty="0"/>
          </a:p>
        </p:txBody>
      </p:sp>
      <p:sp>
        <p:nvSpPr>
          <p:cNvPr id="13" name="object 18">
            <a:extLst>
              <a:ext uri="{FF2B5EF4-FFF2-40B4-BE49-F238E27FC236}">
                <a16:creationId xmlns:a16="http://schemas.microsoft.com/office/drawing/2014/main" id="{9468683E-3515-4604-9198-AFAD54220FC8}"/>
              </a:ext>
            </a:extLst>
          </p:cNvPr>
          <p:cNvSpPr/>
          <p:nvPr/>
        </p:nvSpPr>
        <p:spPr>
          <a:xfrm>
            <a:off x="2806699" y="3135783"/>
            <a:ext cx="2953486" cy="10223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14" name="object 16">
            <a:extLst>
              <a:ext uri="{FF2B5EF4-FFF2-40B4-BE49-F238E27FC236}">
                <a16:creationId xmlns:a16="http://schemas.microsoft.com/office/drawing/2014/main" id="{B67F8A2A-493D-4492-922F-FA0277138818}"/>
              </a:ext>
            </a:extLst>
          </p:cNvPr>
          <p:cNvSpPr/>
          <p:nvPr/>
        </p:nvSpPr>
        <p:spPr>
          <a:xfrm>
            <a:off x="0" y="3137967"/>
            <a:ext cx="2882900" cy="100051"/>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15" name="object 19">
            <a:extLst>
              <a:ext uri="{FF2B5EF4-FFF2-40B4-BE49-F238E27FC236}">
                <a16:creationId xmlns:a16="http://schemas.microsoft.com/office/drawing/2014/main" id="{D433A11D-653C-4E78-A64D-2B5EDC4582E3}"/>
              </a:ext>
            </a:extLst>
          </p:cNvPr>
          <p:cNvSpPr txBox="1">
            <a:spLocks noGrp="1"/>
          </p:cNvSpPr>
          <p:nvPr>
            <p:ph type="ftr" sz="quarter" idx="5"/>
          </p:nvPr>
        </p:nvSpPr>
        <p:spPr>
          <a:xfrm>
            <a:off x="3836755" y="3129014"/>
            <a:ext cx="1083449" cy="109004"/>
          </a:xfrm>
          <a:prstGeom prst="rect">
            <a:avLst/>
          </a:prstGeom>
        </p:spPr>
        <p:txBody>
          <a:bodyPr vert="horz" wrap="square" lIns="0" tIns="16510" rIns="0" bIns="0" rtlCol="0">
            <a:spAutoFit/>
          </a:bodyPr>
          <a:lstStyle/>
          <a:p>
            <a:pPr marL="12700">
              <a:lnSpc>
                <a:spcPct val="100000"/>
              </a:lnSpc>
              <a:spcBef>
                <a:spcPts val="130"/>
              </a:spcBef>
            </a:pPr>
            <a:r>
              <a:rPr lang="en-US" spc="-10"/>
              <a:t>Wednesday</a:t>
            </a:r>
            <a:r>
              <a:rPr spc="-10"/>
              <a:t> </a:t>
            </a:r>
            <a:r>
              <a:rPr lang="en-US" altLang="zh-CN" spc="-10"/>
              <a:t>8</a:t>
            </a:r>
            <a:r>
              <a:rPr sz="750" baseline="27777"/>
              <a:t>th </a:t>
            </a:r>
            <a:r>
              <a:rPr sz="600" spc="-10" dirty="0"/>
              <a:t>July</a:t>
            </a:r>
            <a:r>
              <a:rPr sz="600" spc="-10"/>
              <a:t>,</a:t>
            </a:r>
            <a:r>
              <a:rPr sz="600" spc="50"/>
              <a:t> </a:t>
            </a:r>
            <a:r>
              <a:rPr sz="600" spc="-20"/>
              <a:t>20</a:t>
            </a:r>
            <a:r>
              <a:rPr lang="en-US" altLang="zh-CN" sz="600" spc="-20"/>
              <a:t>20</a:t>
            </a:r>
            <a:endParaRPr sz="600"/>
          </a:p>
        </p:txBody>
      </p:sp>
      <p:sp>
        <p:nvSpPr>
          <p:cNvPr id="16" name="object 20">
            <a:extLst>
              <a:ext uri="{FF2B5EF4-FFF2-40B4-BE49-F238E27FC236}">
                <a16:creationId xmlns:a16="http://schemas.microsoft.com/office/drawing/2014/main" id="{0366357F-099B-4B3F-A699-A589B53553E9}"/>
              </a:ext>
            </a:extLst>
          </p:cNvPr>
          <p:cNvSpPr txBox="1">
            <a:spLocks noGrp="1"/>
          </p:cNvSpPr>
          <p:nvPr>
            <p:ph type="dt" sz="half" idx="6"/>
          </p:nvPr>
        </p:nvSpPr>
        <p:spPr>
          <a:xfrm>
            <a:off x="981303" y="3142615"/>
            <a:ext cx="965200" cy="102235"/>
          </a:xfrm>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7" name="object 22">
            <a:extLst>
              <a:ext uri="{FF2B5EF4-FFF2-40B4-BE49-F238E27FC236}">
                <a16:creationId xmlns:a16="http://schemas.microsoft.com/office/drawing/2014/main" id="{4D07A74B-0A1B-463C-AD22-E3BD7161E109}"/>
              </a:ext>
            </a:extLst>
          </p:cNvPr>
          <p:cNvSpPr txBox="1">
            <a:spLocks noGrp="1"/>
          </p:cNvSpPr>
          <p:nvPr>
            <p:ph type="sldNum" sz="quarter" idx="7"/>
          </p:nvPr>
        </p:nvSpPr>
        <p:spPr>
          <a:xfrm>
            <a:off x="5411656" y="3135783"/>
            <a:ext cx="294004" cy="89768"/>
          </a:xfrm>
          <a:prstGeom prst="rect">
            <a:avLst/>
          </a:prstGeom>
        </p:spPr>
        <p:txBody>
          <a:bodyPr vert="horz" wrap="square" lIns="0" tIns="0" rIns="0" bIns="0" rtlCol="0">
            <a:spAutoFit/>
          </a:bodyPr>
          <a:lstStyle/>
          <a:p>
            <a:pPr marL="25400">
              <a:lnSpc>
                <a:spcPts val="675"/>
              </a:lnSpc>
            </a:pPr>
            <a:fld id="{81D60167-4931-47E6-BA6A-407CBD079E47}" type="slidenum">
              <a:rPr spc="-20" dirty="0"/>
              <a:t>7</a:t>
            </a:fld>
            <a:r>
              <a:rPr spc="-20" dirty="0"/>
              <a:t> </a:t>
            </a:r>
            <a:r>
              <a:rPr spc="150"/>
              <a:t>/</a:t>
            </a:r>
            <a:r>
              <a:rPr spc="40"/>
              <a:t> </a:t>
            </a:r>
            <a:r>
              <a:rPr lang="en-US" altLang="zh-CN" spc="-20"/>
              <a:t>32</a:t>
            </a:r>
            <a:endParaRPr spc="-20" dirty="0"/>
          </a:p>
        </p:txBody>
      </p:sp>
      <p:sp>
        <p:nvSpPr>
          <p:cNvPr id="6" name="文本框 5">
            <a:extLst>
              <a:ext uri="{FF2B5EF4-FFF2-40B4-BE49-F238E27FC236}">
                <a16:creationId xmlns:a16="http://schemas.microsoft.com/office/drawing/2014/main" id="{F290CA64-5FCD-4796-9F8E-3EEEF21FBD22}"/>
              </a:ext>
            </a:extLst>
          </p:cNvPr>
          <p:cNvSpPr txBox="1"/>
          <p:nvPr/>
        </p:nvSpPr>
        <p:spPr>
          <a:xfrm>
            <a:off x="215900" y="571388"/>
            <a:ext cx="5410200" cy="307777"/>
          </a:xfrm>
          <a:prstGeom prst="rect">
            <a:avLst/>
          </a:prstGeom>
          <a:noFill/>
        </p:spPr>
        <p:txBody>
          <a:bodyPr wrap="square" rtlCol="0">
            <a:spAutoFit/>
          </a:bodyPr>
          <a:lstStyle/>
          <a:p>
            <a:r>
              <a:rPr lang="en-US" altLang="zh-CN" sz="1400">
                <a:latin typeface="Times New Roman" panose="02020603050405020304" pitchFamily="18" charset="0"/>
                <a:cs typeface="Times New Roman" panose="02020603050405020304" pitchFamily="18" charset="0"/>
              </a:rPr>
              <a:t>(3) given (nl, lf) pairs, build a semantic parser upon them</a:t>
            </a:r>
            <a:endParaRPr lang="zh-CN" altLang="en-US" sz="1400">
              <a:latin typeface="Times New Roman" panose="02020603050405020304" pitchFamily="18" charset="0"/>
              <a:cs typeface="Times New Roman" panose="02020603050405020304" pitchFamily="18" charset="0"/>
            </a:endParaRPr>
          </a:p>
        </p:txBody>
      </p:sp>
      <p:sp>
        <p:nvSpPr>
          <p:cNvPr id="24" name="文本框 23">
            <a:extLst>
              <a:ext uri="{FF2B5EF4-FFF2-40B4-BE49-F238E27FC236}">
                <a16:creationId xmlns:a16="http://schemas.microsoft.com/office/drawing/2014/main" id="{AA840A38-B814-4564-832E-9E3BED1FCB42}"/>
              </a:ext>
            </a:extLst>
          </p:cNvPr>
          <p:cNvSpPr txBox="1"/>
          <p:nvPr/>
        </p:nvSpPr>
        <p:spPr>
          <a:xfrm>
            <a:off x="-21319" y="2297730"/>
            <a:ext cx="2005244" cy="253916"/>
          </a:xfrm>
          <a:prstGeom prst="rect">
            <a:avLst/>
          </a:prstGeom>
          <a:noFill/>
        </p:spPr>
        <p:txBody>
          <a:bodyPr wrap="square" rtlCol="0">
            <a:spAutoFit/>
          </a:bodyPr>
          <a:lstStyle/>
          <a:p>
            <a:pPr algn="ctr"/>
            <a:r>
              <a:rPr lang="en-US" altLang="zh-CN" sz="1050" b="1" i="1">
                <a:solidFill>
                  <a:srgbClr val="00B050"/>
                </a:solidFill>
                <a:latin typeface="Times New Roman" panose="02020603050405020304" pitchFamily="18" charset="0"/>
                <a:cs typeface="Times New Roman" panose="02020603050405020304" pitchFamily="18" charset="0"/>
              </a:rPr>
              <a:t>Natural language utterances</a:t>
            </a:r>
            <a:endParaRPr lang="zh-CN" altLang="en-US" sz="1200" b="1" i="1">
              <a:solidFill>
                <a:srgbClr val="00B050"/>
              </a:solidFill>
              <a:latin typeface="Times New Roman" panose="02020603050405020304" pitchFamily="18" charset="0"/>
              <a:cs typeface="Times New Roman" panose="02020603050405020304" pitchFamily="18" charset="0"/>
            </a:endParaRPr>
          </a:p>
        </p:txBody>
      </p:sp>
      <p:sp>
        <p:nvSpPr>
          <p:cNvPr id="26" name="文本框 25">
            <a:extLst>
              <a:ext uri="{FF2B5EF4-FFF2-40B4-BE49-F238E27FC236}">
                <a16:creationId xmlns:a16="http://schemas.microsoft.com/office/drawing/2014/main" id="{B15B8215-C43B-49CD-9F19-D440880D2DC5}"/>
              </a:ext>
            </a:extLst>
          </p:cNvPr>
          <p:cNvSpPr txBox="1"/>
          <p:nvPr/>
        </p:nvSpPr>
        <p:spPr>
          <a:xfrm>
            <a:off x="4040056" y="2297730"/>
            <a:ext cx="1371600" cy="253916"/>
          </a:xfrm>
          <a:prstGeom prst="rect">
            <a:avLst/>
          </a:prstGeom>
          <a:noFill/>
        </p:spPr>
        <p:txBody>
          <a:bodyPr wrap="square" rtlCol="0">
            <a:spAutoFit/>
          </a:bodyPr>
          <a:lstStyle/>
          <a:p>
            <a:pPr algn="ctr"/>
            <a:r>
              <a:rPr lang="en-US" altLang="zh-CN" sz="1050" b="1" i="1">
                <a:solidFill>
                  <a:schemeClr val="tx2">
                    <a:lumMod val="60000"/>
                    <a:lumOff val="40000"/>
                  </a:schemeClr>
                </a:solidFill>
                <a:latin typeface="Times New Roman" panose="02020603050405020304" pitchFamily="18" charset="0"/>
                <a:cs typeface="Times New Roman" panose="02020603050405020304" pitchFamily="18" charset="0"/>
              </a:rPr>
              <a:t>Logical forms</a:t>
            </a:r>
            <a:endParaRPr lang="zh-CN" altLang="en-US" sz="1200" b="1" i="1">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27" name="文本框 26">
            <a:extLst>
              <a:ext uri="{FF2B5EF4-FFF2-40B4-BE49-F238E27FC236}">
                <a16:creationId xmlns:a16="http://schemas.microsoft.com/office/drawing/2014/main" id="{79003091-C85C-4BCD-BDEB-EF6770D7D8AC}"/>
              </a:ext>
            </a:extLst>
          </p:cNvPr>
          <p:cNvSpPr txBox="1"/>
          <p:nvPr/>
        </p:nvSpPr>
        <p:spPr>
          <a:xfrm>
            <a:off x="-43109" y="1561299"/>
            <a:ext cx="1981200" cy="253916"/>
          </a:xfrm>
          <a:prstGeom prst="rect">
            <a:avLst/>
          </a:prstGeom>
          <a:noFill/>
        </p:spPr>
        <p:txBody>
          <a:bodyPr wrap="square" rtlCol="0">
            <a:spAutoFit/>
          </a:bodyPr>
          <a:lstStyle/>
          <a:p>
            <a:pPr algn="ctr"/>
            <a:r>
              <a:rPr lang="en-US" altLang="zh-CN" sz="1050" b="1" i="1">
                <a:solidFill>
                  <a:srgbClr val="00B050"/>
                </a:solidFill>
                <a:latin typeface="Times New Roman" panose="02020603050405020304" pitchFamily="18" charset="0"/>
                <a:cs typeface="Times New Roman" panose="02020603050405020304" pitchFamily="18" charset="0"/>
              </a:rPr>
              <a:t>what is the number of players</a:t>
            </a:r>
          </a:p>
        </p:txBody>
      </p:sp>
      <p:sp>
        <p:nvSpPr>
          <p:cNvPr id="3" name="矩形 2">
            <a:extLst>
              <a:ext uri="{FF2B5EF4-FFF2-40B4-BE49-F238E27FC236}">
                <a16:creationId xmlns:a16="http://schemas.microsoft.com/office/drawing/2014/main" id="{D8893404-90A5-44E2-BEC7-B59434B757FD}"/>
              </a:ext>
            </a:extLst>
          </p:cNvPr>
          <p:cNvSpPr/>
          <p:nvPr/>
        </p:nvSpPr>
        <p:spPr>
          <a:xfrm>
            <a:off x="4158978" y="1568564"/>
            <a:ext cx="1215397" cy="261610"/>
          </a:xfrm>
          <a:prstGeom prst="rect">
            <a:avLst/>
          </a:prstGeom>
        </p:spPr>
        <p:txBody>
          <a:bodyPr wrap="none">
            <a:spAutoFit/>
          </a:bodyPr>
          <a:lstStyle/>
          <a:p>
            <a:r>
              <a:rPr lang="en-US" altLang="zh-CN" sz="1100" b="1">
                <a:solidFill>
                  <a:srgbClr val="1F497D">
                    <a:lumMod val="60000"/>
                    <a:lumOff val="40000"/>
                  </a:srgbClr>
                </a:solidFill>
                <a:latin typeface="Calibri Light" panose="020F0302020204030204" pitchFamily="34" charset="0"/>
                <a:cs typeface="Calibri Light" panose="020F0302020204030204" pitchFamily="34" charset="0"/>
                <a:sym typeface="Wingdings" panose="05000000000000000000" pitchFamily="2" charset="2"/>
              </a:rPr>
              <a:t>count(type.player)</a:t>
            </a:r>
            <a:endParaRPr lang="zh-CN" altLang="en-US"/>
          </a:p>
        </p:txBody>
      </p:sp>
      <p:cxnSp>
        <p:nvCxnSpPr>
          <p:cNvPr id="42" name="直接箭头连接符 41">
            <a:extLst>
              <a:ext uri="{FF2B5EF4-FFF2-40B4-BE49-F238E27FC236}">
                <a16:creationId xmlns:a16="http://schemas.microsoft.com/office/drawing/2014/main" id="{B1254F5D-1917-4293-97E9-43E698100DE9}"/>
              </a:ext>
            </a:extLst>
          </p:cNvPr>
          <p:cNvCxnSpPr>
            <a:cxnSpLocks/>
          </p:cNvCxnSpPr>
          <p:nvPr/>
        </p:nvCxnSpPr>
        <p:spPr>
          <a:xfrm>
            <a:off x="1816100" y="1699369"/>
            <a:ext cx="2404546" cy="0"/>
          </a:xfrm>
          <a:prstGeom prst="straightConnector1">
            <a:avLst/>
          </a:prstGeom>
          <a:ln w="28575">
            <a:solidFill>
              <a:schemeClr val="tx1"/>
            </a:solidFill>
            <a:headEnd type="none" w="med" len="med"/>
            <a:tailEnd type="arrow" w="med" len="med"/>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43" name="矩形: 圆角 42">
                <a:extLst>
                  <a:ext uri="{FF2B5EF4-FFF2-40B4-BE49-F238E27FC236}">
                    <a16:creationId xmlns:a16="http://schemas.microsoft.com/office/drawing/2014/main" id="{B1F518EB-87EE-402C-811C-46D0FF751E4E}"/>
                  </a:ext>
                </a:extLst>
              </p:cNvPr>
              <p:cNvSpPr/>
              <p:nvPr/>
            </p:nvSpPr>
            <p:spPr>
              <a:xfrm>
                <a:off x="2273300" y="1386304"/>
                <a:ext cx="1428444" cy="657381"/>
              </a:xfrm>
              <a:prstGeom prst="roundRect">
                <a:avLst/>
              </a:prstGeom>
              <a:solidFill>
                <a:schemeClr val="bg1">
                  <a:lumMod val="8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39" tIns="45721" rIns="91439" bIns="45721" numCol="1" spcCol="0" rtlCol="0" fromWordArt="0" anchor="ctr" anchorCtr="0" forceAA="0" compatLnSpc="1">
                <a:prstTxWarp prst="textNoShape">
                  <a:avLst/>
                </a:prstTxWarp>
                <a:noAutofit/>
              </a:bodyPr>
              <a:lstStyle/>
              <a:p>
                <a:pPr algn="ctr"/>
                <a:r>
                  <a:rPr lang="en-US" altLang="zh-CN" b="1">
                    <a:solidFill>
                      <a:schemeClr val="tx1"/>
                    </a:solidFill>
                    <a:latin typeface="Times New Roman" panose="02020603050405020304" pitchFamily="18" charset="0"/>
                    <a:cs typeface="Times New Roman" panose="02020603050405020304" pitchFamily="18" charset="0"/>
                  </a:rPr>
                  <a:t>Parser</a:t>
                </a:r>
                <a:r>
                  <a:rPr lang="en-US" altLang="zh-CN" b="1">
                    <a:solidFill>
                      <a:schemeClr val="tx1"/>
                    </a:solidFill>
                    <a:latin typeface="Arial" panose="020B0604020202020204" pitchFamily="34" charset="0"/>
                    <a:cs typeface="Arial" panose="020B0604020202020204" pitchFamily="34" charset="0"/>
                  </a:rPr>
                  <a:t> </a:t>
                </a:r>
                <a14:m>
                  <m:oMath xmlns:m="http://schemas.openxmlformats.org/officeDocument/2006/math">
                    <m:sSub>
                      <m:sSubPr>
                        <m:ctrlPr>
                          <a:rPr lang="en-US" altLang="zh-CN" b="1" i="1" smtClean="0">
                            <a:solidFill>
                              <a:schemeClr val="tx1"/>
                            </a:solidFill>
                            <a:latin typeface="Cambria Math" panose="02040503050406030204" pitchFamily="18" charset="0"/>
                            <a:cs typeface="Arial" panose="020B0604020202020204" pitchFamily="34" charset="0"/>
                          </a:rPr>
                        </m:ctrlPr>
                      </m:sSubPr>
                      <m:e>
                        <m:r>
                          <a:rPr lang="en-US" altLang="zh-CN" b="1" i="1" smtClean="0">
                            <a:solidFill>
                              <a:schemeClr val="tx1"/>
                            </a:solidFill>
                            <a:latin typeface="Cambria Math" panose="02040503050406030204" pitchFamily="18" charset="0"/>
                            <a:cs typeface="Arial" panose="020B0604020202020204" pitchFamily="34" charset="0"/>
                          </a:rPr>
                          <m:t>𝑷</m:t>
                        </m:r>
                      </m:e>
                      <m:sub>
                        <m:r>
                          <a:rPr lang="en-US" altLang="zh-CN" b="1" i="1" smtClean="0">
                            <a:solidFill>
                              <a:schemeClr val="tx1"/>
                            </a:solidFill>
                            <a:latin typeface="Cambria Math" panose="02040503050406030204" pitchFamily="18" charset="0"/>
                            <a:cs typeface="Arial" panose="020B0604020202020204" pitchFamily="34" charset="0"/>
                          </a:rPr>
                          <m:t>𝒏𝒔𝒑</m:t>
                        </m:r>
                      </m:sub>
                    </m:sSub>
                  </m:oMath>
                </a14:m>
                <a:endParaRPr lang="zh-CN" altLang="en-US" b="1">
                  <a:solidFill>
                    <a:schemeClr val="tx1"/>
                  </a:solidFill>
                  <a:latin typeface="Arial" panose="020B0604020202020204" pitchFamily="34" charset="0"/>
                  <a:cs typeface="Arial" panose="020B0604020202020204" pitchFamily="34" charset="0"/>
                </a:endParaRPr>
              </a:p>
            </p:txBody>
          </p:sp>
        </mc:Choice>
        <mc:Fallback xmlns="">
          <p:sp>
            <p:nvSpPr>
              <p:cNvPr id="43" name="矩形: 圆角 42">
                <a:extLst>
                  <a:ext uri="{FF2B5EF4-FFF2-40B4-BE49-F238E27FC236}">
                    <a16:creationId xmlns:a16="http://schemas.microsoft.com/office/drawing/2014/main" id="{B1F518EB-87EE-402C-811C-46D0FF751E4E}"/>
                  </a:ext>
                </a:extLst>
              </p:cNvPr>
              <p:cNvSpPr>
                <a:spLocks noRot="1" noChangeAspect="1" noMove="1" noResize="1" noEditPoints="1" noAdjustHandles="1" noChangeArrowheads="1" noChangeShapeType="1" noTextEdit="1"/>
              </p:cNvSpPr>
              <p:nvPr/>
            </p:nvSpPr>
            <p:spPr>
              <a:xfrm>
                <a:off x="2273300" y="1386304"/>
                <a:ext cx="1428444" cy="657381"/>
              </a:xfrm>
              <a:prstGeom prst="roundRect">
                <a:avLst/>
              </a:prstGeom>
              <a:blipFill>
                <a:blip r:embed="rId3"/>
                <a:stretch>
                  <a:fillRect l="-1282"/>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988596135"/>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5760085" cy="350520"/>
          </a:xfrm>
          <a:custGeom>
            <a:avLst/>
            <a:gdLst/>
            <a:ahLst/>
            <a:cxnLst/>
            <a:rect l="l" t="t" r="r" b="b"/>
            <a:pathLst>
              <a:path w="5760085" h="350520">
                <a:moveTo>
                  <a:pt x="0" y="350126"/>
                </a:moveTo>
                <a:lnTo>
                  <a:pt x="5759996" y="350126"/>
                </a:lnTo>
                <a:lnTo>
                  <a:pt x="5759996" y="0"/>
                </a:lnTo>
                <a:lnTo>
                  <a:pt x="0" y="0"/>
                </a:lnTo>
                <a:lnTo>
                  <a:pt x="0" y="350126"/>
                </a:lnTo>
                <a:close/>
              </a:path>
            </a:pathLst>
          </a:custGeom>
          <a:solidFill>
            <a:srgbClr val="3333B2"/>
          </a:solidFill>
        </p:spPr>
        <p:txBody>
          <a:bodyPr wrap="square" lIns="0" tIns="0" rIns="0" bIns="0" rtlCol="0"/>
          <a:lstStyle/>
          <a:p>
            <a:endParaRPr/>
          </a:p>
        </p:txBody>
      </p:sp>
      <p:sp>
        <p:nvSpPr>
          <p:cNvPr id="12" name="object 18">
            <a:extLst>
              <a:ext uri="{FF2B5EF4-FFF2-40B4-BE49-F238E27FC236}">
                <a16:creationId xmlns:a16="http://schemas.microsoft.com/office/drawing/2014/main" id="{E4BE3999-E34F-40A0-98A4-8D720B6D46CB}"/>
              </a:ext>
            </a:extLst>
          </p:cNvPr>
          <p:cNvSpPr/>
          <p:nvPr/>
        </p:nvSpPr>
        <p:spPr>
          <a:xfrm>
            <a:off x="2806699" y="3135783"/>
            <a:ext cx="2953486" cy="10223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13" name="object 16">
            <a:extLst>
              <a:ext uri="{FF2B5EF4-FFF2-40B4-BE49-F238E27FC236}">
                <a16:creationId xmlns:a16="http://schemas.microsoft.com/office/drawing/2014/main" id="{B4842233-8F58-4680-9209-157C19DD996D}"/>
              </a:ext>
            </a:extLst>
          </p:cNvPr>
          <p:cNvSpPr/>
          <p:nvPr/>
        </p:nvSpPr>
        <p:spPr>
          <a:xfrm>
            <a:off x="0" y="3137967"/>
            <a:ext cx="2882900" cy="100051"/>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14" name="object 19">
            <a:extLst>
              <a:ext uri="{FF2B5EF4-FFF2-40B4-BE49-F238E27FC236}">
                <a16:creationId xmlns:a16="http://schemas.microsoft.com/office/drawing/2014/main" id="{1E6A1230-CC16-4B8D-B542-0488B00D6CFD}"/>
              </a:ext>
            </a:extLst>
          </p:cNvPr>
          <p:cNvSpPr txBox="1">
            <a:spLocks noGrp="1"/>
          </p:cNvSpPr>
          <p:nvPr>
            <p:ph type="ftr" sz="quarter" idx="5"/>
          </p:nvPr>
        </p:nvSpPr>
        <p:spPr>
          <a:xfrm>
            <a:off x="3836755" y="3129014"/>
            <a:ext cx="1083449" cy="109004"/>
          </a:xfrm>
          <a:prstGeom prst="rect">
            <a:avLst/>
          </a:prstGeom>
        </p:spPr>
        <p:txBody>
          <a:bodyPr vert="horz" wrap="square" lIns="0" tIns="16510" rIns="0" bIns="0" rtlCol="0">
            <a:spAutoFit/>
          </a:bodyPr>
          <a:lstStyle/>
          <a:p>
            <a:pPr marL="12700">
              <a:lnSpc>
                <a:spcPct val="100000"/>
              </a:lnSpc>
              <a:spcBef>
                <a:spcPts val="130"/>
              </a:spcBef>
            </a:pPr>
            <a:r>
              <a:rPr lang="en-US" spc="-10"/>
              <a:t>Wednesday</a:t>
            </a:r>
            <a:r>
              <a:rPr spc="-10"/>
              <a:t> </a:t>
            </a:r>
            <a:r>
              <a:rPr lang="en-US" altLang="zh-CN" spc="-10"/>
              <a:t>8</a:t>
            </a:r>
            <a:r>
              <a:rPr sz="750" baseline="27777"/>
              <a:t>th </a:t>
            </a:r>
            <a:r>
              <a:rPr sz="600" spc="-10" dirty="0"/>
              <a:t>July</a:t>
            </a:r>
            <a:r>
              <a:rPr sz="600" spc="-10"/>
              <a:t>,</a:t>
            </a:r>
            <a:r>
              <a:rPr sz="600" spc="50"/>
              <a:t> </a:t>
            </a:r>
            <a:r>
              <a:rPr sz="600" spc="-20"/>
              <a:t>20</a:t>
            </a:r>
            <a:r>
              <a:rPr lang="en-US" altLang="zh-CN" sz="600" spc="-20"/>
              <a:t>20</a:t>
            </a:r>
            <a:endParaRPr sz="600"/>
          </a:p>
        </p:txBody>
      </p:sp>
      <p:sp>
        <p:nvSpPr>
          <p:cNvPr id="15" name="object 20">
            <a:extLst>
              <a:ext uri="{FF2B5EF4-FFF2-40B4-BE49-F238E27FC236}">
                <a16:creationId xmlns:a16="http://schemas.microsoft.com/office/drawing/2014/main" id="{75EBD5F3-155F-4CFB-B01D-3C22022FA5FF}"/>
              </a:ext>
            </a:extLst>
          </p:cNvPr>
          <p:cNvSpPr txBox="1">
            <a:spLocks noGrp="1"/>
          </p:cNvSpPr>
          <p:nvPr>
            <p:ph type="dt" sz="half" idx="6"/>
          </p:nvPr>
        </p:nvSpPr>
        <p:spPr>
          <a:xfrm>
            <a:off x="981303" y="3142615"/>
            <a:ext cx="965200" cy="102235"/>
          </a:xfrm>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6" name="object 22">
            <a:extLst>
              <a:ext uri="{FF2B5EF4-FFF2-40B4-BE49-F238E27FC236}">
                <a16:creationId xmlns:a16="http://schemas.microsoft.com/office/drawing/2014/main" id="{FD329A66-027C-48DE-9641-135798DF3C94}"/>
              </a:ext>
            </a:extLst>
          </p:cNvPr>
          <p:cNvSpPr txBox="1">
            <a:spLocks noGrp="1"/>
          </p:cNvSpPr>
          <p:nvPr>
            <p:ph type="sldNum" sz="quarter" idx="7"/>
          </p:nvPr>
        </p:nvSpPr>
        <p:spPr>
          <a:xfrm>
            <a:off x="5411656" y="3135783"/>
            <a:ext cx="294004" cy="89768"/>
          </a:xfrm>
          <a:prstGeom prst="rect">
            <a:avLst/>
          </a:prstGeom>
        </p:spPr>
        <p:txBody>
          <a:bodyPr vert="horz" wrap="square" lIns="0" tIns="0" rIns="0" bIns="0" rtlCol="0">
            <a:spAutoFit/>
          </a:bodyPr>
          <a:lstStyle/>
          <a:p>
            <a:pPr marL="25400">
              <a:lnSpc>
                <a:spcPts val="675"/>
              </a:lnSpc>
            </a:pPr>
            <a:fld id="{81D60167-4931-47E6-BA6A-407CBD079E47}" type="slidenum">
              <a:rPr spc="-20" dirty="0"/>
              <a:t>8</a:t>
            </a:fld>
            <a:r>
              <a:rPr spc="-20" dirty="0"/>
              <a:t> </a:t>
            </a:r>
            <a:r>
              <a:rPr spc="150"/>
              <a:t>/</a:t>
            </a:r>
            <a:r>
              <a:rPr spc="40"/>
              <a:t> </a:t>
            </a:r>
            <a:r>
              <a:rPr lang="en-US" altLang="zh-CN" spc="-20"/>
              <a:t>32</a:t>
            </a:r>
            <a:endParaRPr spc="-20" dirty="0"/>
          </a:p>
        </p:txBody>
      </p:sp>
      <p:sp>
        <p:nvSpPr>
          <p:cNvPr id="9" name="object 2">
            <a:extLst>
              <a:ext uri="{FF2B5EF4-FFF2-40B4-BE49-F238E27FC236}">
                <a16:creationId xmlns:a16="http://schemas.microsoft.com/office/drawing/2014/main" id="{05CF30A7-54C4-43CC-8DEF-D9F08C4D9E58}"/>
              </a:ext>
            </a:extLst>
          </p:cNvPr>
          <p:cNvSpPr txBox="1">
            <a:spLocks/>
          </p:cNvSpPr>
          <p:nvPr/>
        </p:nvSpPr>
        <p:spPr>
          <a:xfrm>
            <a:off x="292100" y="59877"/>
            <a:ext cx="3429000" cy="263534"/>
          </a:xfrm>
          <a:prstGeom prst="rect">
            <a:avLst/>
          </a:prstGeom>
        </p:spPr>
        <p:txBody>
          <a:bodyPr vert="horz" wrap="square" lIns="0" tIns="17145" rIns="0" bIns="0" rtlCol="0">
            <a:spAutoFit/>
          </a:bodyPr>
          <a:lstStyle>
            <a:lvl1pPr>
              <a:defRPr>
                <a:latin typeface="+mj-lt"/>
                <a:ea typeface="+mj-ea"/>
                <a:cs typeface="+mj-cs"/>
              </a:defRPr>
            </a:lvl1pPr>
          </a:lstStyle>
          <a:p>
            <a:pPr marL="12700">
              <a:spcBef>
                <a:spcPts val="135"/>
              </a:spcBef>
            </a:pPr>
            <a:r>
              <a:rPr lang="en-US" sz="1600" kern="0" spc="-45">
                <a:solidFill>
                  <a:schemeClr val="bg1"/>
                </a:solidFill>
              </a:rPr>
              <a:t>Drawbacks</a:t>
            </a:r>
            <a:endParaRPr lang="en-US" sz="1600" kern="0" spc="-55" dirty="0">
              <a:solidFill>
                <a:schemeClr val="bg1"/>
              </a:solidFill>
            </a:endParaRPr>
          </a:p>
        </p:txBody>
      </p:sp>
      <p:sp>
        <p:nvSpPr>
          <p:cNvPr id="4" name="文本框 3">
            <a:extLst>
              <a:ext uri="{FF2B5EF4-FFF2-40B4-BE49-F238E27FC236}">
                <a16:creationId xmlns:a16="http://schemas.microsoft.com/office/drawing/2014/main" id="{EC9AE488-06A1-49FD-B3E9-653C84D24D92}"/>
              </a:ext>
            </a:extLst>
          </p:cNvPr>
          <p:cNvSpPr txBox="1"/>
          <p:nvPr/>
        </p:nvSpPr>
        <p:spPr>
          <a:xfrm>
            <a:off x="292100" y="599969"/>
            <a:ext cx="4724400"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sz="1200">
                <a:latin typeface="Times New Roman" panose="02020603050405020304" pitchFamily="18" charset="0"/>
                <a:cs typeface="Times New Roman" panose="02020603050405020304" pitchFamily="18" charset="0"/>
              </a:rPr>
              <a:t>heavily rely on nontrivial labor</a:t>
            </a:r>
          </a:p>
          <a:p>
            <a:pPr marL="285750" indent="-285750">
              <a:buFont typeface="Arial" panose="020B0604020202020204" pitchFamily="34" charset="0"/>
              <a:buChar char="•"/>
            </a:pPr>
            <a:endParaRPr lang="en-US" altLang="zh-CN" sz="12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200">
                <a:latin typeface="Times New Roman" panose="02020603050405020304" pitchFamily="18" charset="0"/>
                <a:cs typeface="Times New Roman" panose="02020603050405020304" pitchFamily="18" charset="0"/>
              </a:rPr>
              <a:t>low utilization of canonical utterances</a:t>
            </a:r>
            <a:endParaRPr lang="zh-CN" altLang="en-US" sz="120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B9753516-F8F2-4250-B351-85348D1A1834}"/>
              </a:ext>
            </a:extLst>
          </p:cNvPr>
          <p:cNvSpPr txBox="1"/>
          <p:nvPr/>
        </p:nvSpPr>
        <p:spPr>
          <a:xfrm>
            <a:off x="-123310" y="1896594"/>
            <a:ext cx="2425345" cy="253916"/>
          </a:xfrm>
          <a:prstGeom prst="rect">
            <a:avLst/>
          </a:prstGeom>
          <a:noFill/>
        </p:spPr>
        <p:txBody>
          <a:bodyPr wrap="square" rtlCol="0">
            <a:spAutoFit/>
          </a:bodyPr>
          <a:lstStyle/>
          <a:p>
            <a:pPr algn="ctr"/>
            <a:r>
              <a:rPr lang="en-US" altLang="zh-CN" sz="1050" b="1" i="1">
                <a:solidFill>
                  <a:srgbClr val="00B050"/>
                </a:solidFill>
                <a:latin typeface="Times New Roman" panose="02020603050405020304" pitchFamily="18" charset="0"/>
                <a:cs typeface="Times New Roman" panose="02020603050405020304" pitchFamily="18" charset="0"/>
              </a:rPr>
              <a:t>Natural language utterances</a:t>
            </a:r>
            <a:endParaRPr lang="zh-CN" altLang="en-US" sz="1200" b="1" i="1">
              <a:solidFill>
                <a:srgbClr val="00B050"/>
              </a:solidFill>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96F76DAB-64B5-404E-BABE-442ADBDE9525}"/>
              </a:ext>
            </a:extLst>
          </p:cNvPr>
          <p:cNvSpPr txBox="1"/>
          <p:nvPr/>
        </p:nvSpPr>
        <p:spPr>
          <a:xfrm>
            <a:off x="2044700" y="1903593"/>
            <a:ext cx="2425345" cy="253916"/>
          </a:xfrm>
          <a:prstGeom prst="rect">
            <a:avLst/>
          </a:prstGeom>
          <a:noFill/>
        </p:spPr>
        <p:txBody>
          <a:bodyPr wrap="square" rtlCol="0">
            <a:spAutoFit/>
          </a:bodyPr>
          <a:lstStyle/>
          <a:p>
            <a:pPr algn="ctr"/>
            <a:r>
              <a:rPr lang="en-US" altLang="zh-CN" sz="1050" b="1" i="1">
                <a:solidFill>
                  <a:schemeClr val="accent6">
                    <a:lumMod val="75000"/>
                  </a:schemeClr>
                </a:solidFill>
                <a:latin typeface="Times New Roman" panose="02020603050405020304" pitchFamily="18" charset="0"/>
                <a:cs typeface="Times New Roman" panose="02020603050405020304" pitchFamily="18" charset="0"/>
              </a:rPr>
              <a:t>Canonical utterances</a:t>
            </a:r>
            <a:endParaRPr lang="zh-CN" altLang="en-US" sz="1200" b="1" i="1">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D2FEDF9D-FA54-4FEA-AD7F-1175685B7739}"/>
              </a:ext>
            </a:extLst>
          </p:cNvPr>
          <p:cNvSpPr txBox="1"/>
          <p:nvPr/>
        </p:nvSpPr>
        <p:spPr>
          <a:xfrm>
            <a:off x="4105053" y="1896594"/>
            <a:ext cx="1371600" cy="253916"/>
          </a:xfrm>
          <a:prstGeom prst="rect">
            <a:avLst/>
          </a:prstGeom>
          <a:noFill/>
        </p:spPr>
        <p:txBody>
          <a:bodyPr wrap="square" rtlCol="0">
            <a:spAutoFit/>
          </a:bodyPr>
          <a:lstStyle/>
          <a:p>
            <a:pPr algn="ctr"/>
            <a:r>
              <a:rPr lang="en-US" altLang="zh-CN" sz="1050" b="1" i="1">
                <a:solidFill>
                  <a:schemeClr val="tx2">
                    <a:lumMod val="60000"/>
                    <a:lumOff val="40000"/>
                  </a:schemeClr>
                </a:solidFill>
                <a:latin typeface="Times New Roman" panose="02020603050405020304" pitchFamily="18" charset="0"/>
                <a:cs typeface="Times New Roman" panose="02020603050405020304" pitchFamily="18" charset="0"/>
              </a:rPr>
              <a:t>Logical forms</a:t>
            </a:r>
            <a:endParaRPr lang="zh-CN" altLang="en-US" sz="1200" b="1" i="1">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5" name="弧形 4">
            <a:extLst>
              <a:ext uri="{FF2B5EF4-FFF2-40B4-BE49-F238E27FC236}">
                <a16:creationId xmlns:a16="http://schemas.microsoft.com/office/drawing/2014/main" id="{BE5A4153-F06B-4F1F-B334-59268C84BC04}"/>
              </a:ext>
            </a:extLst>
          </p:cNvPr>
          <p:cNvSpPr/>
          <p:nvPr/>
        </p:nvSpPr>
        <p:spPr>
          <a:xfrm rot="20407487">
            <a:off x="-661754" y="1873253"/>
            <a:ext cx="5181600" cy="1905000"/>
          </a:xfrm>
          <a:prstGeom prst="arc">
            <a:avLst/>
          </a:prstGeom>
          <a:noFill/>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乘号 19">
            <a:extLst>
              <a:ext uri="{FF2B5EF4-FFF2-40B4-BE49-F238E27FC236}">
                <a16:creationId xmlns:a16="http://schemas.microsoft.com/office/drawing/2014/main" id="{97CB9AB8-E695-4483-AAB9-E9847DC9DCBE}"/>
              </a:ext>
            </a:extLst>
          </p:cNvPr>
          <p:cNvSpPr/>
          <p:nvPr/>
        </p:nvSpPr>
        <p:spPr>
          <a:xfrm flipH="1">
            <a:off x="3071703" y="1871413"/>
            <a:ext cx="332757" cy="32585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A4D5FF42-87DD-4A9E-A8F7-5CC0F88406EF}"/>
              </a:ext>
            </a:extLst>
          </p:cNvPr>
          <p:cNvSpPr txBox="1"/>
          <p:nvPr/>
        </p:nvSpPr>
        <p:spPr>
          <a:xfrm>
            <a:off x="-165935" y="2192449"/>
            <a:ext cx="2425345" cy="415498"/>
          </a:xfrm>
          <a:prstGeom prst="rect">
            <a:avLst/>
          </a:prstGeom>
          <a:noFill/>
        </p:spPr>
        <p:txBody>
          <a:bodyPr wrap="square" rtlCol="0">
            <a:spAutoFit/>
          </a:bodyPr>
          <a:lstStyle/>
          <a:p>
            <a:pPr algn="ctr"/>
            <a:endParaRPr lang="en-US" altLang="zh-CN" sz="1050" b="1" i="1">
              <a:solidFill>
                <a:srgbClr val="00B050"/>
              </a:solidFill>
              <a:latin typeface="Times New Roman" panose="02020603050405020304" pitchFamily="18" charset="0"/>
              <a:cs typeface="Times New Roman" panose="02020603050405020304" pitchFamily="18" charset="0"/>
            </a:endParaRPr>
          </a:p>
          <a:p>
            <a:pPr algn="ctr"/>
            <a:r>
              <a:rPr lang="en-US" altLang="zh-CN" sz="1050" b="1" i="1">
                <a:solidFill>
                  <a:srgbClr val="00B050"/>
                </a:solidFill>
                <a:latin typeface="Times New Roman" panose="02020603050405020304" pitchFamily="18" charset="0"/>
                <a:cs typeface="Times New Roman" panose="02020603050405020304" pitchFamily="18" charset="0"/>
              </a:rPr>
              <a:t>what is the number of players</a:t>
            </a:r>
          </a:p>
        </p:txBody>
      </p:sp>
      <p:sp>
        <p:nvSpPr>
          <p:cNvPr id="22" name="矩形 21">
            <a:extLst>
              <a:ext uri="{FF2B5EF4-FFF2-40B4-BE49-F238E27FC236}">
                <a16:creationId xmlns:a16="http://schemas.microsoft.com/office/drawing/2014/main" id="{8B77BEB3-D2C0-4CEF-82B1-255C43F5DD64}"/>
              </a:ext>
            </a:extLst>
          </p:cNvPr>
          <p:cNvSpPr/>
          <p:nvPr/>
        </p:nvSpPr>
        <p:spPr>
          <a:xfrm>
            <a:off x="4245227" y="2374652"/>
            <a:ext cx="1215397" cy="261610"/>
          </a:xfrm>
          <a:prstGeom prst="rect">
            <a:avLst/>
          </a:prstGeom>
        </p:spPr>
        <p:txBody>
          <a:bodyPr wrap="none">
            <a:spAutoFit/>
          </a:bodyPr>
          <a:lstStyle/>
          <a:p>
            <a:r>
              <a:rPr lang="en-US" altLang="zh-CN" sz="1100" b="1">
                <a:solidFill>
                  <a:srgbClr val="1F497D">
                    <a:lumMod val="60000"/>
                    <a:lumOff val="40000"/>
                  </a:srgbClr>
                </a:solidFill>
                <a:latin typeface="Calibri Light" panose="020F0302020204030204" pitchFamily="34" charset="0"/>
                <a:cs typeface="Calibri Light" panose="020F0302020204030204" pitchFamily="34" charset="0"/>
                <a:sym typeface="Wingdings" panose="05000000000000000000" pitchFamily="2" charset="2"/>
              </a:rPr>
              <a:t>count(type.player)</a:t>
            </a:r>
            <a:endParaRPr lang="zh-CN" altLang="en-US"/>
          </a:p>
        </p:txBody>
      </p:sp>
      <p:sp>
        <p:nvSpPr>
          <p:cNvPr id="7" name="矩形 6">
            <a:extLst>
              <a:ext uri="{FF2B5EF4-FFF2-40B4-BE49-F238E27FC236}">
                <a16:creationId xmlns:a16="http://schemas.microsoft.com/office/drawing/2014/main" id="{7F76BFB0-5B2E-48D2-B04D-52A7B49A8D48}"/>
              </a:ext>
            </a:extLst>
          </p:cNvPr>
          <p:cNvSpPr/>
          <p:nvPr/>
        </p:nvSpPr>
        <p:spPr>
          <a:xfrm>
            <a:off x="2654300" y="2345116"/>
            <a:ext cx="1183337" cy="261610"/>
          </a:xfrm>
          <a:prstGeom prst="rect">
            <a:avLst/>
          </a:prstGeom>
        </p:spPr>
        <p:txBody>
          <a:bodyPr wrap="none">
            <a:spAutoFit/>
          </a:bodyPr>
          <a:lstStyle/>
          <a:p>
            <a:r>
              <a:rPr lang="en-US" altLang="zh-CN" sz="1100" b="1">
                <a:solidFill>
                  <a:srgbClr val="F79646">
                    <a:lumMod val="75000"/>
                  </a:srgbClr>
                </a:solidFill>
                <a:latin typeface="Calibri Light" panose="020F0302020204030204" pitchFamily="34" charset="0"/>
                <a:cs typeface="Calibri Light" panose="020F0302020204030204" pitchFamily="34" charset="0"/>
              </a:rPr>
              <a:t>number of player </a:t>
            </a:r>
            <a:endParaRPr lang="zh-CN" altLang="en-US"/>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7"/>
            <a:ext cx="567690" cy="244475"/>
          </a:xfrm>
          <a:prstGeom prst="rect">
            <a:avLst/>
          </a:prstGeom>
        </p:spPr>
        <p:txBody>
          <a:bodyPr vert="horz" wrap="square" lIns="0" tIns="17145" rIns="0" bIns="0" rtlCol="0">
            <a:spAutoFit/>
          </a:bodyPr>
          <a:lstStyle/>
          <a:p>
            <a:pPr marL="12700">
              <a:lnSpc>
                <a:spcPct val="100000"/>
              </a:lnSpc>
              <a:spcBef>
                <a:spcPts val="135"/>
              </a:spcBef>
            </a:pPr>
            <a:r>
              <a:rPr spc="-25" dirty="0"/>
              <a:t>Outline</a:t>
            </a:r>
          </a:p>
        </p:txBody>
      </p:sp>
      <p:sp>
        <p:nvSpPr>
          <p:cNvPr id="3" name="object 3"/>
          <p:cNvSpPr txBox="1"/>
          <p:nvPr/>
        </p:nvSpPr>
        <p:spPr>
          <a:xfrm>
            <a:off x="203300" y="899755"/>
            <a:ext cx="3974999" cy="1593770"/>
          </a:xfrm>
          <a:prstGeom prst="rect">
            <a:avLst/>
          </a:prstGeom>
        </p:spPr>
        <p:txBody>
          <a:bodyPr vert="horz" wrap="square" lIns="0" tIns="11430" rIns="0" bIns="0" rtlCol="0">
            <a:spAutoFit/>
          </a:bodyPr>
          <a:lstStyle/>
          <a:p>
            <a:pPr marL="12700">
              <a:lnSpc>
                <a:spcPct val="100000"/>
              </a:lnSpc>
              <a:spcBef>
                <a:spcPts val="90"/>
              </a:spcBef>
            </a:pPr>
            <a:r>
              <a:rPr sz="1100" spc="-15" dirty="0">
                <a:solidFill>
                  <a:schemeClr val="bg1">
                    <a:lumMod val="85000"/>
                  </a:schemeClr>
                </a:solidFill>
                <a:latin typeface="Arial"/>
                <a:cs typeface="Arial"/>
                <a:hlinkClick r:id="rId2" action="ppaction://hlinksldjump">
                  <a:extLst>
                    <a:ext uri="{A12FA001-AC4F-418D-AE19-62706E023703}">
                      <ahyp:hlinkClr xmlns:ahyp="http://schemas.microsoft.com/office/drawing/2018/hyperlinkcolor" val="tx"/>
                    </a:ext>
                  </a:extLst>
                </a:hlinkClick>
              </a:rPr>
              <a:t>Introduction </a:t>
            </a:r>
            <a:r>
              <a:rPr sz="1100" spc="-65">
                <a:solidFill>
                  <a:schemeClr val="bg1">
                    <a:lumMod val="85000"/>
                  </a:schemeClr>
                </a:solidFill>
                <a:latin typeface="Arial"/>
                <a:cs typeface="Arial"/>
                <a:hlinkClick r:id="rId2" action="ppaction://hlinksldjump">
                  <a:extLst>
                    <a:ext uri="{A12FA001-AC4F-418D-AE19-62706E023703}">
                      <ahyp:hlinkClr xmlns:ahyp="http://schemas.microsoft.com/office/drawing/2018/hyperlinkcolor" val="tx"/>
                    </a:ext>
                  </a:extLst>
                </a:hlinkClick>
              </a:rPr>
              <a:t>and</a:t>
            </a:r>
            <a:r>
              <a:rPr sz="1100" spc="120">
                <a:solidFill>
                  <a:schemeClr val="bg1">
                    <a:lumMod val="85000"/>
                  </a:schemeClr>
                </a:solidFill>
                <a:latin typeface="Arial"/>
                <a:cs typeface="Arial"/>
                <a:hlinkClick r:id="rId2" action="ppaction://hlinksldjump">
                  <a:extLst>
                    <a:ext uri="{A12FA001-AC4F-418D-AE19-62706E023703}">
                      <ahyp:hlinkClr xmlns:ahyp="http://schemas.microsoft.com/office/drawing/2018/hyperlinkcolor" val="tx"/>
                    </a:ext>
                  </a:extLst>
                </a:hlinkClick>
              </a:rPr>
              <a:t> </a:t>
            </a:r>
            <a:r>
              <a:rPr sz="1100" spc="-10">
                <a:solidFill>
                  <a:schemeClr val="bg1">
                    <a:lumMod val="85000"/>
                  </a:schemeClr>
                </a:solidFill>
                <a:latin typeface="Arial"/>
                <a:cs typeface="Arial"/>
                <a:hlinkClick r:id="rId2" action="ppaction://hlinksldjump">
                  <a:extLst>
                    <a:ext uri="{A12FA001-AC4F-418D-AE19-62706E023703}">
                      <ahyp:hlinkClr xmlns:ahyp="http://schemas.microsoft.com/office/drawing/2018/hyperlinkcolor" val="tx"/>
                    </a:ext>
                  </a:extLst>
                </a:hlinkClick>
              </a:rPr>
              <a:t>Motivation</a:t>
            </a:r>
            <a:endParaRPr lang="en-US" altLang="zh-CN" sz="1100" spc="-10">
              <a:solidFill>
                <a:schemeClr val="bg1">
                  <a:lumMod val="85000"/>
                </a:schemeClr>
              </a:solidFill>
              <a:latin typeface="Arial"/>
              <a:cs typeface="Arial"/>
            </a:endParaRPr>
          </a:p>
          <a:p>
            <a:pPr marL="12700">
              <a:lnSpc>
                <a:spcPct val="100000"/>
              </a:lnSpc>
              <a:spcBef>
                <a:spcPts val="90"/>
              </a:spcBef>
            </a:pPr>
            <a:endParaRPr lang="en-US" altLang="zh-CN" sz="1100" spc="-10">
              <a:solidFill>
                <a:schemeClr val="bg1">
                  <a:lumMod val="85000"/>
                </a:schemeClr>
              </a:solidFill>
              <a:latin typeface="Arial"/>
              <a:cs typeface="Arial"/>
            </a:endParaRPr>
          </a:p>
          <a:p>
            <a:pPr marL="12700" marR="5080">
              <a:lnSpc>
                <a:spcPct val="226600"/>
              </a:lnSpc>
            </a:pPr>
            <a:r>
              <a:rPr lang="en-US" altLang="zh-CN" sz="1100" spc="-35">
                <a:solidFill>
                  <a:srgbClr val="3B3BFF"/>
                </a:solidFill>
                <a:latin typeface="Arial"/>
                <a:cs typeface="Arial"/>
                <a:hlinkClick r:id="rId3" action="ppaction://hlinksldjump">
                  <a:extLst>
                    <a:ext uri="{A12FA001-AC4F-418D-AE19-62706E023703}">
                      <ahyp:hlinkClr xmlns:ahyp="http://schemas.microsoft.com/office/drawing/2018/hyperlinkcolor" val="tx"/>
                    </a:ext>
                  </a:extLst>
                </a:hlinkClick>
              </a:rPr>
              <a:t>Unsupervised Two-stage Framework</a:t>
            </a:r>
            <a:r>
              <a:rPr sz="1100" spc="-60">
                <a:solidFill>
                  <a:srgbClr val="3B3BFF"/>
                </a:solidFill>
                <a:latin typeface="Arial"/>
                <a:cs typeface="Arial"/>
                <a:hlinkClick r:id="rId3" action="ppaction://hlinksldjump">
                  <a:extLst>
                    <a:ext uri="{A12FA001-AC4F-418D-AE19-62706E023703}">
                      <ahyp:hlinkClr xmlns:ahyp="http://schemas.microsoft.com/office/drawing/2018/hyperlinkcolor" val="tx"/>
                    </a:ext>
                  </a:extLst>
                </a:hlinkClick>
              </a:rPr>
              <a:t> </a:t>
            </a:r>
            <a:r>
              <a:rPr sz="1100" spc="-60">
                <a:solidFill>
                  <a:srgbClr val="3B3BFF"/>
                </a:solidFill>
                <a:latin typeface="Arial"/>
                <a:cs typeface="Arial"/>
              </a:rPr>
              <a:t> </a:t>
            </a:r>
            <a:endParaRPr lang="en-US" altLang="zh-CN" sz="1100" spc="-60">
              <a:solidFill>
                <a:srgbClr val="3B3BFF"/>
              </a:solidFill>
              <a:latin typeface="Arial"/>
              <a:cs typeface="Arial"/>
            </a:endParaRPr>
          </a:p>
          <a:p>
            <a:pPr marL="12700" marR="5080">
              <a:lnSpc>
                <a:spcPct val="226600"/>
              </a:lnSpc>
            </a:pPr>
            <a:endParaRPr lang="en-US" altLang="zh-CN" sz="200" spc="-60">
              <a:solidFill>
                <a:srgbClr val="3333B2"/>
              </a:solidFill>
              <a:latin typeface="Arial"/>
              <a:cs typeface="Arial"/>
              <a:hlinkClick r:id="rId4" action="ppaction://hlinksldjump">
                <a:extLst>
                  <a:ext uri="{A12FA001-AC4F-418D-AE19-62706E023703}">
                    <ahyp:hlinkClr xmlns:ahyp="http://schemas.microsoft.com/office/drawing/2018/hyperlinkcolor" val="tx"/>
                  </a:ext>
                </a:extLst>
              </a:hlinkClick>
            </a:endParaRPr>
          </a:p>
          <a:p>
            <a:pPr marL="12700" marR="5080">
              <a:lnSpc>
                <a:spcPct val="226600"/>
              </a:lnSpc>
            </a:pPr>
            <a:r>
              <a:rPr sz="1100" spc="-40">
                <a:solidFill>
                  <a:schemeClr val="bg1">
                    <a:lumMod val="85000"/>
                  </a:schemeClr>
                </a:solidFill>
                <a:latin typeface="Arial"/>
                <a:cs typeface="Arial"/>
                <a:hlinkClick r:id="rId4" action="ppaction://hlinksldjump">
                  <a:extLst>
                    <a:ext uri="{A12FA001-AC4F-418D-AE19-62706E023703}">
                      <ahyp:hlinkClr xmlns:ahyp="http://schemas.microsoft.com/office/drawing/2018/hyperlinkcolor" val="tx"/>
                    </a:ext>
                  </a:extLst>
                </a:hlinkClick>
              </a:rPr>
              <a:t>Experimental</a:t>
            </a:r>
            <a:r>
              <a:rPr sz="1100" spc="50">
                <a:solidFill>
                  <a:schemeClr val="bg1">
                    <a:lumMod val="85000"/>
                  </a:schemeClr>
                </a:solidFill>
                <a:latin typeface="Arial"/>
                <a:cs typeface="Arial"/>
                <a:hlinkClick r:id="rId4" action="ppaction://hlinksldjump">
                  <a:extLst>
                    <a:ext uri="{A12FA001-AC4F-418D-AE19-62706E023703}">
                      <ahyp:hlinkClr xmlns:ahyp="http://schemas.microsoft.com/office/drawing/2018/hyperlinkcolor" val="tx"/>
                    </a:ext>
                  </a:extLst>
                </a:hlinkClick>
              </a:rPr>
              <a:t> </a:t>
            </a:r>
            <a:r>
              <a:rPr sz="1100" spc="-65" dirty="0">
                <a:solidFill>
                  <a:schemeClr val="bg1">
                    <a:lumMod val="85000"/>
                  </a:schemeClr>
                </a:solidFill>
                <a:latin typeface="Arial"/>
                <a:cs typeface="Arial"/>
                <a:hlinkClick r:id="rId4" action="ppaction://hlinksldjump">
                  <a:extLst>
                    <a:ext uri="{A12FA001-AC4F-418D-AE19-62706E023703}">
                      <ahyp:hlinkClr xmlns:ahyp="http://schemas.microsoft.com/office/drawing/2018/hyperlinkcolor" val="tx"/>
                    </a:ext>
                  </a:extLst>
                </a:hlinkClick>
              </a:rPr>
              <a:t>Results</a:t>
            </a:r>
            <a:endParaRPr sz="1100">
              <a:solidFill>
                <a:schemeClr val="bg1">
                  <a:lumMod val="85000"/>
                </a:schemeClr>
              </a:solidFill>
              <a:latin typeface="Arial"/>
              <a:cs typeface="Arial"/>
            </a:endParaRPr>
          </a:p>
          <a:p>
            <a:pPr>
              <a:lnSpc>
                <a:spcPct val="100000"/>
              </a:lnSpc>
            </a:pPr>
            <a:endParaRPr sz="1450">
              <a:solidFill>
                <a:schemeClr val="bg1">
                  <a:lumMod val="85000"/>
                </a:schemeClr>
              </a:solidFill>
              <a:latin typeface="Times New Roman"/>
              <a:cs typeface="Times New Roman"/>
            </a:endParaRPr>
          </a:p>
          <a:p>
            <a:pPr marL="12700">
              <a:lnSpc>
                <a:spcPct val="100000"/>
              </a:lnSpc>
              <a:spcBef>
                <a:spcPts val="5"/>
              </a:spcBef>
            </a:pPr>
            <a:r>
              <a:rPr sz="1100" spc="-60" dirty="0">
                <a:solidFill>
                  <a:schemeClr val="bg1">
                    <a:lumMod val="85000"/>
                  </a:schemeClr>
                </a:solidFill>
                <a:latin typeface="Arial"/>
                <a:cs typeface="Arial"/>
                <a:hlinkClick r:id="rId5" action="ppaction://hlinksldjump">
                  <a:extLst>
                    <a:ext uri="{A12FA001-AC4F-418D-AE19-62706E023703}">
                      <ahyp:hlinkClr xmlns:ahyp="http://schemas.microsoft.com/office/drawing/2018/hyperlinkcolor" val="tx"/>
                    </a:ext>
                  </a:extLst>
                </a:hlinkClick>
              </a:rPr>
              <a:t>Conclusion</a:t>
            </a:r>
            <a:endParaRPr sz="1100">
              <a:solidFill>
                <a:schemeClr val="bg1">
                  <a:lumMod val="85000"/>
                </a:schemeClr>
              </a:solidFill>
              <a:latin typeface="Arial"/>
              <a:cs typeface="Arial"/>
            </a:endParaRPr>
          </a:p>
        </p:txBody>
      </p:sp>
      <p:sp>
        <p:nvSpPr>
          <p:cNvPr id="11" name="object 18">
            <a:extLst>
              <a:ext uri="{FF2B5EF4-FFF2-40B4-BE49-F238E27FC236}">
                <a16:creationId xmlns:a16="http://schemas.microsoft.com/office/drawing/2014/main" id="{AE530905-D1F0-497D-BF6B-0E1696750036}"/>
              </a:ext>
            </a:extLst>
          </p:cNvPr>
          <p:cNvSpPr/>
          <p:nvPr/>
        </p:nvSpPr>
        <p:spPr>
          <a:xfrm>
            <a:off x="2806699" y="3135783"/>
            <a:ext cx="2953486" cy="102235"/>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3333B2"/>
          </a:solidFill>
        </p:spPr>
        <p:txBody>
          <a:bodyPr wrap="square" lIns="0" tIns="0" rIns="0" bIns="0" rtlCol="0"/>
          <a:lstStyle/>
          <a:p>
            <a:endParaRPr/>
          </a:p>
        </p:txBody>
      </p:sp>
      <p:sp>
        <p:nvSpPr>
          <p:cNvPr id="12" name="object 16">
            <a:extLst>
              <a:ext uri="{FF2B5EF4-FFF2-40B4-BE49-F238E27FC236}">
                <a16:creationId xmlns:a16="http://schemas.microsoft.com/office/drawing/2014/main" id="{BC4A39CC-20AB-4172-8AE2-CAA63D316EAC}"/>
              </a:ext>
            </a:extLst>
          </p:cNvPr>
          <p:cNvSpPr/>
          <p:nvPr/>
        </p:nvSpPr>
        <p:spPr>
          <a:xfrm>
            <a:off x="0" y="3137967"/>
            <a:ext cx="2882900" cy="100051"/>
          </a:xfrm>
          <a:custGeom>
            <a:avLst/>
            <a:gdLst/>
            <a:ahLst/>
            <a:cxnLst/>
            <a:rect l="l" t="t" r="r" b="b"/>
            <a:pathLst>
              <a:path w="1920239" h="109855">
                <a:moveTo>
                  <a:pt x="0" y="109651"/>
                </a:moveTo>
                <a:lnTo>
                  <a:pt x="1919973" y="109651"/>
                </a:lnTo>
                <a:lnTo>
                  <a:pt x="1919973" y="0"/>
                </a:lnTo>
                <a:lnTo>
                  <a:pt x="0" y="0"/>
                </a:lnTo>
                <a:lnTo>
                  <a:pt x="0" y="109651"/>
                </a:lnTo>
                <a:close/>
              </a:path>
            </a:pathLst>
          </a:custGeom>
          <a:solidFill>
            <a:srgbClr val="191959"/>
          </a:solidFill>
        </p:spPr>
        <p:txBody>
          <a:bodyPr wrap="square" lIns="0" tIns="0" rIns="0" bIns="0" rtlCol="0"/>
          <a:lstStyle/>
          <a:p>
            <a:endParaRPr/>
          </a:p>
        </p:txBody>
      </p:sp>
      <p:sp>
        <p:nvSpPr>
          <p:cNvPr id="13" name="object 19">
            <a:extLst>
              <a:ext uri="{FF2B5EF4-FFF2-40B4-BE49-F238E27FC236}">
                <a16:creationId xmlns:a16="http://schemas.microsoft.com/office/drawing/2014/main" id="{F8D6A6A1-1F7D-4E96-B6FD-9B9CD5434AB6}"/>
              </a:ext>
            </a:extLst>
          </p:cNvPr>
          <p:cNvSpPr txBox="1">
            <a:spLocks noGrp="1"/>
          </p:cNvSpPr>
          <p:nvPr>
            <p:ph type="ftr" sz="quarter" idx="5"/>
          </p:nvPr>
        </p:nvSpPr>
        <p:spPr>
          <a:xfrm>
            <a:off x="3836755" y="3129014"/>
            <a:ext cx="1083449" cy="109004"/>
          </a:xfrm>
          <a:prstGeom prst="rect">
            <a:avLst/>
          </a:prstGeom>
        </p:spPr>
        <p:txBody>
          <a:bodyPr vert="horz" wrap="square" lIns="0" tIns="16510" rIns="0" bIns="0" rtlCol="0">
            <a:spAutoFit/>
          </a:bodyPr>
          <a:lstStyle/>
          <a:p>
            <a:pPr marL="12700">
              <a:lnSpc>
                <a:spcPct val="100000"/>
              </a:lnSpc>
              <a:spcBef>
                <a:spcPts val="130"/>
              </a:spcBef>
            </a:pPr>
            <a:r>
              <a:rPr lang="en-US" spc="-10"/>
              <a:t>Wednesday</a:t>
            </a:r>
            <a:r>
              <a:rPr spc="-10"/>
              <a:t> </a:t>
            </a:r>
            <a:r>
              <a:rPr lang="en-US" altLang="zh-CN" spc="-10"/>
              <a:t>8</a:t>
            </a:r>
            <a:r>
              <a:rPr sz="750" baseline="27777"/>
              <a:t>th </a:t>
            </a:r>
            <a:r>
              <a:rPr sz="600" spc="-10" dirty="0"/>
              <a:t>July</a:t>
            </a:r>
            <a:r>
              <a:rPr sz="600" spc="-10"/>
              <a:t>,</a:t>
            </a:r>
            <a:r>
              <a:rPr sz="600" spc="50"/>
              <a:t> </a:t>
            </a:r>
            <a:r>
              <a:rPr sz="600" spc="-20"/>
              <a:t>20</a:t>
            </a:r>
            <a:r>
              <a:rPr lang="en-US" altLang="zh-CN" sz="600" spc="-20"/>
              <a:t>20</a:t>
            </a:r>
            <a:endParaRPr sz="600"/>
          </a:p>
        </p:txBody>
      </p:sp>
      <p:sp>
        <p:nvSpPr>
          <p:cNvPr id="14" name="object 20">
            <a:extLst>
              <a:ext uri="{FF2B5EF4-FFF2-40B4-BE49-F238E27FC236}">
                <a16:creationId xmlns:a16="http://schemas.microsoft.com/office/drawing/2014/main" id="{C603129A-3500-4B9A-96A9-57EAFDE026B7}"/>
              </a:ext>
            </a:extLst>
          </p:cNvPr>
          <p:cNvSpPr txBox="1">
            <a:spLocks noGrp="1"/>
          </p:cNvSpPr>
          <p:nvPr>
            <p:ph type="dt" sz="half" idx="6"/>
          </p:nvPr>
        </p:nvSpPr>
        <p:spPr>
          <a:xfrm>
            <a:off x="981303" y="3142615"/>
            <a:ext cx="965200" cy="102235"/>
          </a:xfrm>
          <a:prstGeom prst="rect">
            <a:avLst/>
          </a:prstGeom>
        </p:spPr>
        <p:txBody>
          <a:bodyPr vert="horz" wrap="square" lIns="0" tIns="0" rIns="0" bIns="0" rtlCol="0">
            <a:spAutoFit/>
          </a:bodyPr>
          <a:lstStyle/>
          <a:p>
            <a:pPr marL="12700">
              <a:lnSpc>
                <a:spcPts val="675"/>
              </a:lnSpc>
            </a:pPr>
            <a:r>
              <a:rPr spc="-20" dirty="0"/>
              <a:t>Ruisheng </a:t>
            </a:r>
            <a:r>
              <a:rPr spc="-30" dirty="0"/>
              <a:t>Cao</a:t>
            </a:r>
            <a:r>
              <a:rPr spc="-20" dirty="0"/>
              <a:t> </a:t>
            </a:r>
            <a:r>
              <a:rPr spc="-10" dirty="0"/>
              <a:t>(SpeechLab)</a:t>
            </a:r>
          </a:p>
        </p:txBody>
      </p:sp>
      <p:sp>
        <p:nvSpPr>
          <p:cNvPr id="15" name="object 22">
            <a:extLst>
              <a:ext uri="{FF2B5EF4-FFF2-40B4-BE49-F238E27FC236}">
                <a16:creationId xmlns:a16="http://schemas.microsoft.com/office/drawing/2014/main" id="{F727C1F1-C1DD-4D63-8B96-9EB535A02B28}"/>
              </a:ext>
            </a:extLst>
          </p:cNvPr>
          <p:cNvSpPr txBox="1">
            <a:spLocks noGrp="1"/>
          </p:cNvSpPr>
          <p:nvPr>
            <p:ph type="sldNum" sz="quarter" idx="7"/>
          </p:nvPr>
        </p:nvSpPr>
        <p:spPr>
          <a:xfrm>
            <a:off x="5411656" y="3135783"/>
            <a:ext cx="294004" cy="89768"/>
          </a:xfrm>
          <a:prstGeom prst="rect">
            <a:avLst/>
          </a:prstGeom>
        </p:spPr>
        <p:txBody>
          <a:bodyPr vert="horz" wrap="square" lIns="0" tIns="0" rIns="0" bIns="0" rtlCol="0">
            <a:spAutoFit/>
          </a:bodyPr>
          <a:lstStyle/>
          <a:p>
            <a:pPr marL="25400">
              <a:lnSpc>
                <a:spcPts val="675"/>
              </a:lnSpc>
            </a:pPr>
            <a:fld id="{81D60167-4931-47E6-BA6A-407CBD079E47}" type="slidenum">
              <a:rPr spc="-20" dirty="0"/>
              <a:t>9</a:t>
            </a:fld>
            <a:r>
              <a:rPr spc="-20" dirty="0"/>
              <a:t> </a:t>
            </a:r>
            <a:r>
              <a:rPr spc="150"/>
              <a:t>/</a:t>
            </a:r>
            <a:r>
              <a:rPr spc="40"/>
              <a:t> </a:t>
            </a:r>
            <a:r>
              <a:rPr lang="en-US" altLang="zh-CN" spc="-20"/>
              <a:t>32</a:t>
            </a:r>
            <a:endParaRPr spc="-20" dirty="0"/>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3160</Words>
  <Application>Microsoft Office PowerPoint</Application>
  <PresentationFormat>自定义</PresentationFormat>
  <Paragraphs>507</Paragraphs>
  <Slides>33</Slides>
  <Notes>27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等线</vt:lpstr>
      <vt:lpstr>Arial</vt:lpstr>
      <vt:lpstr>Calibri</vt:lpstr>
      <vt:lpstr>Calibri Light</vt:lpstr>
      <vt:lpstr>Cambria Math</vt:lpstr>
      <vt:lpstr>Times New Roman</vt:lpstr>
      <vt:lpstr>Office Theme</vt:lpstr>
      <vt:lpstr>PowerPoint 演示文稿</vt:lpstr>
      <vt:lpstr>Outline</vt:lpstr>
      <vt:lpstr>PowerPoint 演示文稿</vt:lpstr>
      <vt:lpstr>To build a semantic parser from scratch</vt:lpstr>
      <vt:lpstr>To build a semantic parser from scratch</vt:lpstr>
      <vt:lpstr>To build a semantic parser from scratch</vt:lpstr>
      <vt:lpstr>To build a semantic parser from scratch</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Datasets</vt:lpstr>
      <vt:lpstr>PowerPoint 演示文稿</vt:lpstr>
      <vt:lpstr>PowerPoint 演示文稿</vt:lpstr>
      <vt:lpstr>PowerPoint 演示文稿</vt:lpstr>
      <vt:lpstr>PowerPoint 演示文稿</vt:lpstr>
      <vt:lpstr>Outline</vt:lpstr>
      <vt:lpstr>Conclusion</vt:lpstr>
      <vt:lpstr>Thanks &amp; QA</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Parsing with Dual Learning  to——2019 ACL</dc:title>
  <dc:creator>Ruisheng Cao*, Su Zhu*, Chen Liu, Jieyu Li and Kai Yu</dc:creator>
  <cp:lastModifiedBy>曹 瑞升</cp:lastModifiedBy>
  <cp:revision>88</cp:revision>
  <dcterms:created xsi:type="dcterms:W3CDTF">2019-07-29T05:59:44Z</dcterms:created>
  <dcterms:modified xsi:type="dcterms:W3CDTF">2020-06-18T13:42:18Z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2019-07-28T00:00:00Z</vt:filetime>
  </property>
  <property fmtid="{D5CDD505-2E9C-101B-9397-08002B2CF9AE}" pid="3" name="Creator">
    <vt:lpwstr>LaTeX with Beamer class</vt:lpwstr>
  </property>
  <property fmtid="{D5CDD505-2E9C-101B-9397-08002B2CF9AE}" pid="4" name="LastSaved">
    <vt:filetime>2019-07-29T00:00:00Z</vt:filetime>
  </property>
</Properties>
</file>