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409" r:id="rId3"/>
    <p:sldId id="413" r:id="rId4"/>
    <p:sldId id="410" r:id="rId5"/>
    <p:sldId id="411" r:id="rId6"/>
    <p:sldId id="412" r:id="rId8"/>
    <p:sldId id="41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051"/>
        <p:guide pos="381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63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6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66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7.xml"/><Relationship Id="rId1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447530" y="117475"/>
            <a:ext cx="2472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《异步程序的几大特性</a:t>
            </a:r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》</a:t>
            </a:r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660" y="2203450"/>
            <a:ext cx="2098040" cy="23164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405" y="2203450"/>
            <a:ext cx="2459355" cy="23164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015" y="2203450"/>
            <a:ext cx="3547745" cy="231648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5805" y="2203450"/>
            <a:ext cx="2136140" cy="231648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75030" y="1529080"/>
            <a:ext cx="751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回调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0047605" y="1529080"/>
            <a:ext cx="1123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复杂分支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724650" y="1529080"/>
            <a:ext cx="751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取消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730625" y="1529080"/>
            <a:ext cx="751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异常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0265410" y="203200"/>
            <a:ext cx="1825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《什么是协程</a:t>
            </a:r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》</a:t>
            </a:r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885" y="571500"/>
            <a:ext cx="6991350" cy="2476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810" y="4008120"/>
            <a:ext cx="5695950" cy="18669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84225" y="4498975"/>
            <a:ext cx="1074737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/>
              <a:t>1. </a:t>
            </a:r>
            <a:r>
              <a:rPr lang="zh-CN" altLang="en-US" sz="1400"/>
              <a:t>挂起的本质，我们挂起的对象是协程，从当前</a:t>
            </a:r>
            <a:r>
              <a:rPr lang="zh-CN" altLang="en-US" sz="1400">
                <a:solidFill>
                  <a:srgbClr val="FF0000"/>
                </a:solidFill>
              </a:rPr>
              <a:t>线程</a:t>
            </a:r>
            <a:r>
              <a:rPr lang="zh-CN" altLang="en-US" sz="1400"/>
              <a:t>挂起。换句话说，就是这个</a:t>
            </a:r>
            <a:r>
              <a:rPr lang="zh-CN" altLang="en-US" sz="1400">
                <a:solidFill>
                  <a:srgbClr val="FF0000"/>
                </a:solidFill>
              </a:rPr>
              <a:t>协程从正在执行它的线程上脱离。</a:t>
            </a:r>
            <a:endParaRPr lang="zh-CN" altLang="en-US" sz="1400">
              <a:solidFill>
                <a:srgbClr val="FF0000"/>
              </a:solidFill>
            </a:endParaRPr>
          </a:p>
          <a:p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suspend ：当线程执行到协程的 suspend 函数的时候，暂时不继续执行协程代码了。</a:t>
            </a:r>
            <a:endParaRPr lang="zh-CN" altLang="en-US" sz="1400"/>
          </a:p>
        </p:txBody>
      </p:sp>
      <p:sp>
        <p:nvSpPr>
          <p:cNvPr id="6" name="文本框 5"/>
          <p:cNvSpPr txBox="1"/>
          <p:nvPr/>
        </p:nvSpPr>
        <p:spPr>
          <a:xfrm>
            <a:off x="10580370" y="240665"/>
            <a:ext cx="1513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《挂起函数</a:t>
            </a:r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》</a:t>
            </a:r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cxnSp>
        <p:nvCxnSpPr>
          <p:cNvPr id="14" name="直接箭头连接符 13"/>
          <p:cNvCxnSpPr>
            <a:endCxn id="4" idx="2"/>
          </p:cNvCxnSpPr>
          <p:nvPr/>
        </p:nvCxnSpPr>
        <p:spPr>
          <a:xfrm>
            <a:off x="2186305" y="2472690"/>
            <a:ext cx="17595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7422515" y="2404110"/>
            <a:ext cx="142875" cy="1333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945890" y="2406015"/>
            <a:ext cx="142875" cy="13335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324225" y="1758950"/>
            <a:ext cx="125476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r>
              <a:rPr lang="en-US" altLang="zh-CN">
                <a:solidFill>
                  <a:schemeClr val="accent3"/>
                </a:solidFill>
                <a:effectLst/>
              </a:rPr>
              <a:t>2.</a:t>
            </a:r>
            <a:r>
              <a:rPr lang="en-US" altLang="zh-CN">
                <a:solidFill>
                  <a:srgbClr val="FF0000"/>
                </a:solidFill>
                <a:effectLst/>
              </a:rPr>
              <a:t>suspend</a:t>
            </a:r>
            <a:endParaRPr lang="en-US" altLang="zh-CN">
              <a:solidFill>
                <a:srgbClr val="FF0000"/>
              </a:solidFill>
              <a:effectLst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789545" y="1758950"/>
            <a:ext cx="2315210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r>
              <a:rPr lang="en-US" altLang="zh-CN">
                <a:solidFill>
                  <a:schemeClr val="accent3"/>
                </a:solidFill>
                <a:effectLst/>
              </a:rPr>
              <a:t>4.</a:t>
            </a:r>
            <a:r>
              <a:rPr lang="en-US" altLang="zh-CN">
                <a:solidFill>
                  <a:srgbClr val="FF0000"/>
                </a:solidFill>
                <a:effectLst/>
              </a:rPr>
              <a:t>resume</a:t>
            </a:r>
            <a:endParaRPr lang="en-US" altLang="zh-CN">
              <a:solidFill>
                <a:schemeClr val="accent3"/>
              </a:solidFill>
              <a:effectLst/>
            </a:endParaRPr>
          </a:p>
          <a:p>
            <a:r>
              <a:rPr lang="en-US" altLang="zh-CN" i="1">
                <a:solidFill>
                  <a:schemeClr val="accent3"/>
                </a:solidFill>
                <a:effectLst/>
                <a:sym typeface="+mn-ea"/>
              </a:rPr>
              <a:t>(handler.post(result))</a:t>
            </a:r>
            <a:endParaRPr lang="en-US" altLang="zh-CN" i="1">
              <a:solidFill>
                <a:schemeClr val="accent3"/>
              </a:solidFill>
              <a:effectLst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94640" y="-33020"/>
            <a:ext cx="332803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solidFill>
                  <a:srgbClr val="FF0000"/>
                </a:solidFill>
              </a:rPr>
              <a:t>suspend </a:t>
            </a:r>
            <a:r>
              <a:rPr lang="zh-CN" altLang="en-US" sz="1200"/>
              <a:t>fun </a:t>
            </a:r>
            <a:r>
              <a:rPr lang="zh-CN" altLang="en-US" sz="1200">
                <a:solidFill>
                  <a:schemeClr val="tx1"/>
                </a:solidFill>
              </a:rPr>
              <a:t>fetchDocs</a:t>
            </a:r>
            <a:r>
              <a:rPr lang="zh-CN" altLang="en-US" sz="1200"/>
              <a:t>() {</a:t>
            </a:r>
            <a:endParaRPr lang="zh-CN" altLang="en-US" sz="1200"/>
          </a:p>
          <a:p>
            <a:r>
              <a:rPr lang="zh-CN" altLang="en-US" sz="1200"/>
              <a:t>    val result = </a:t>
            </a:r>
            <a:r>
              <a:rPr lang="zh-CN" altLang="en-US" sz="1200">
                <a:solidFill>
                  <a:schemeClr val="tx1"/>
                </a:solidFill>
              </a:rPr>
              <a:t>get</a:t>
            </a:r>
            <a:r>
              <a:rPr lang="zh-CN" altLang="en-US" sz="1200"/>
              <a:t>("developer.android.com")</a:t>
            </a:r>
            <a:endParaRPr lang="zh-CN" altLang="en-US" sz="1200"/>
          </a:p>
          <a:p>
            <a:r>
              <a:rPr lang="zh-CN" altLang="en-US" sz="1200"/>
              <a:t>    show(result)</a:t>
            </a:r>
            <a:endParaRPr lang="zh-CN" altLang="en-US" sz="1200"/>
          </a:p>
          <a:p>
            <a:r>
              <a:rPr lang="zh-CN" altLang="en-US" sz="1200"/>
              <a:t>}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>
                <a:solidFill>
                  <a:srgbClr val="FF0000"/>
                </a:solidFill>
              </a:rPr>
              <a:t>suspend </a:t>
            </a:r>
            <a:r>
              <a:rPr lang="zh-CN" altLang="en-US" sz="1200"/>
              <a:t>fun get(url: String) =</a:t>
            </a:r>
            <a:endParaRPr lang="zh-CN" altLang="en-US" sz="1200"/>
          </a:p>
          <a:p>
            <a:r>
              <a:rPr lang="zh-CN" altLang="en-US" sz="1200"/>
              <a:t>   </a:t>
            </a:r>
            <a:r>
              <a:rPr lang="zh-CN" altLang="en-US" sz="1200">
                <a:solidFill>
                  <a:srgbClr val="FF0000"/>
                </a:solidFill>
              </a:rPr>
              <a:t> withContext(Dispatchers.IO) {</a:t>
            </a:r>
            <a:endParaRPr lang="zh-CN" altLang="en-US" sz="1200">
              <a:solidFill>
                <a:srgbClr val="FF0000"/>
              </a:solidFill>
            </a:endParaRPr>
          </a:p>
          <a:p>
            <a:r>
              <a:rPr lang="zh-CN" altLang="en-US" sz="1200"/>
              <a:t>     ...</a:t>
            </a:r>
            <a:endParaRPr lang="zh-CN" altLang="en-US" sz="1200"/>
          </a:p>
          <a:p>
            <a:r>
              <a:rPr lang="zh-CN" altLang="en-US" sz="1200"/>
              <a:t>}</a:t>
            </a:r>
            <a:endParaRPr lang="zh-CN" altLang="en-US" sz="1200"/>
          </a:p>
        </p:txBody>
      </p:sp>
      <p:sp>
        <p:nvSpPr>
          <p:cNvPr id="19" name="文本框 18"/>
          <p:cNvSpPr txBox="1"/>
          <p:nvPr/>
        </p:nvSpPr>
        <p:spPr>
          <a:xfrm>
            <a:off x="1313180" y="2539365"/>
            <a:ext cx="160528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sym typeface="+mn-ea"/>
              </a:rPr>
              <a:t>1</a:t>
            </a:r>
            <a:r>
              <a:rPr lang="en-US" altLang="zh-CN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sym typeface="+mn-ea"/>
              </a:rPr>
              <a:t>. </a:t>
            </a:r>
            <a:r>
              <a:rPr lang="zh-CN" altLang="en-US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sym typeface="+mn-ea"/>
              </a:rPr>
              <a:t>fetchDocs</a:t>
            </a:r>
            <a:r>
              <a:rPr lang="en-US" altLang="zh-CN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sym typeface="+mn-ea"/>
              </a:rPr>
              <a:t>()</a:t>
            </a:r>
            <a:endParaRPr lang="en-US" altLang="zh-CN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zh-CN" altLang="en-US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sym typeface="+mn-ea"/>
              </a:rPr>
              <a:t>    get</a:t>
            </a:r>
            <a:r>
              <a:rPr lang="en-US" altLang="zh-CN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sym typeface="+mn-ea"/>
              </a:rPr>
              <a:t>()</a:t>
            </a:r>
            <a:endParaRPr lang="en-US" altLang="zh-CN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sym typeface="+mn-ea"/>
            </a:endParaRPr>
          </a:p>
          <a:p>
            <a:endParaRPr lang="en-US" altLang="zh-CN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578985" y="3244850"/>
            <a:ext cx="2354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3. 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IO、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Main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、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Default</a:t>
            </a:r>
            <a:endParaRPr lang="en-US" altLang="zh-CN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759825" y="2599690"/>
            <a:ext cx="16052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sym typeface="+mn-ea"/>
              </a:rPr>
              <a:t>5</a:t>
            </a:r>
            <a:r>
              <a:rPr lang="en-US" altLang="zh-CN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sym typeface="+mn-ea"/>
              </a:rPr>
              <a:t>. </a:t>
            </a:r>
            <a:r>
              <a:rPr lang="zh-CN" altLang="en-US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sym typeface="+mn-ea"/>
              </a:rPr>
              <a:t>get</a:t>
            </a:r>
            <a:r>
              <a:rPr lang="en-US" altLang="zh-CN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sym typeface="+mn-ea"/>
              </a:rPr>
              <a:t>()</a:t>
            </a:r>
            <a:endParaRPr lang="zh-CN" altLang="en-US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zh-CN" altLang="en-US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sym typeface="+mn-ea"/>
              </a:rPr>
              <a:t>    fetchDocs</a:t>
            </a:r>
            <a:r>
              <a:rPr lang="en-US" altLang="zh-CN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sym typeface="+mn-ea"/>
              </a:rPr>
              <a:t>()</a:t>
            </a:r>
            <a:endParaRPr lang="en-US" altLang="zh-CN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0435590" y="2282825"/>
            <a:ext cx="678180" cy="368300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r>
              <a:rPr lang="en-US" altLang="zh-CN">
                <a:solidFill>
                  <a:schemeClr val="accent3"/>
                </a:solidFill>
                <a:effectLst/>
                <a:sym typeface="+mn-ea"/>
              </a:rPr>
              <a:t>Main</a:t>
            </a:r>
            <a:endParaRPr lang="en-US" altLang="zh-CN">
              <a:solidFill>
                <a:schemeClr val="accent3"/>
              </a:solidFill>
              <a:effectLst/>
              <a:sym typeface="+mn-ea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7565390" y="2465705"/>
            <a:ext cx="2790825" cy="12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083810" y="2104390"/>
            <a:ext cx="134556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r>
              <a:rPr lang="en-US" altLang="zh-CN">
                <a:solidFill>
                  <a:schemeClr val="accent3"/>
                </a:solidFill>
                <a:effectLst/>
              </a:rPr>
              <a:t>3. UI Event</a:t>
            </a:r>
            <a:endParaRPr lang="en-US" altLang="zh-CN">
              <a:solidFill>
                <a:schemeClr val="accent3"/>
              </a:solidFill>
              <a:effectLst/>
            </a:endParaRPr>
          </a:p>
        </p:txBody>
      </p:sp>
      <p:cxnSp>
        <p:nvCxnSpPr>
          <p:cNvPr id="20" name="直接箭头连接符 19"/>
          <p:cNvCxnSpPr>
            <a:stCxn id="4" idx="6"/>
            <a:endCxn id="9" idx="2"/>
          </p:cNvCxnSpPr>
          <p:nvPr/>
        </p:nvCxnSpPr>
        <p:spPr>
          <a:xfrm flipV="1">
            <a:off x="4088765" y="2470785"/>
            <a:ext cx="3333750" cy="190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6" idx="2"/>
            <a:endCxn id="4" idx="0"/>
          </p:cNvCxnSpPr>
          <p:nvPr/>
        </p:nvCxnSpPr>
        <p:spPr>
          <a:xfrm>
            <a:off x="3951605" y="2127250"/>
            <a:ext cx="66040" cy="2787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7" idx="1"/>
            <a:endCxn id="9" idx="7"/>
          </p:cNvCxnSpPr>
          <p:nvPr/>
        </p:nvCxnSpPr>
        <p:spPr>
          <a:xfrm flipH="1">
            <a:off x="7544435" y="2081530"/>
            <a:ext cx="245110" cy="3422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4" idx="4"/>
            <a:endCxn id="9" idx="4"/>
          </p:cNvCxnSpPr>
          <p:nvPr/>
        </p:nvCxnSpPr>
        <p:spPr>
          <a:xfrm rot="5400000" flipH="1" flipV="1">
            <a:off x="5755005" y="799465"/>
            <a:ext cx="3175" cy="3476625"/>
          </a:xfrm>
          <a:prstGeom prst="bentConnector3">
            <a:avLst>
              <a:gd name="adj1" fmla="val -21180000"/>
            </a:avLst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860" y="272415"/>
            <a:ext cx="2720340" cy="5943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" y="1052830"/>
            <a:ext cx="3316605" cy="19208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325" y="1073150"/>
            <a:ext cx="5630545" cy="9944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725" y="268605"/>
            <a:ext cx="4400550" cy="59817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808990" y="280670"/>
            <a:ext cx="2052320" cy="12636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38785" y="2509520"/>
            <a:ext cx="2341245" cy="1270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144645" y="577850"/>
            <a:ext cx="1456055" cy="10668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80" y="3411855"/>
            <a:ext cx="9619615" cy="22733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3325" y="2509520"/>
            <a:ext cx="5681345" cy="57721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4791710" y="1348740"/>
            <a:ext cx="2686050" cy="1270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133850" y="2794635"/>
            <a:ext cx="2461260" cy="10985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507865" y="3449320"/>
            <a:ext cx="679450" cy="143510"/>
          </a:xfrm>
          <a:prstGeom prst="rect">
            <a:avLst/>
          </a:prstGeom>
          <a:noFill/>
          <a:ln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>
            <a:stCxn id="11" idx="2"/>
            <a:endCxn id="4" idx="0"/>
          </p:cNvCxnSpPr>
          <p:nvPr/>
        </p:nvCxnSpPr>
        <p:spPr>
          <a:xfrm flipH="1">
            <a:off x="1808480" y="407035"/>
            <a:ext cx="26670" cy="645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2" idx="3"/>
            <a:endCxn id="6" idx="1"/>
          </p:cNvCxnSpPr>
          <p:nvPr/>
        </p:nvCxnSpPr>
        <p:spPr>
          <a:xfrm flipV="1">
            <a:off x="2780030" y="567690"/>
            <a:ext cx="1115695" cy="2005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3" idx="2"/>
            <a:endCxn id="5" idx="0"/>
          </p:cNvCxnSpPr>
          <p:nvPr/>
        </p:nvCxnSpPr>
        <p:spPr>
          <a:xfrm>
            <a:off x="4872990" y="684530"/>
            <a:ext cx="1685925" cy="388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6" idx="2"/>
            <a:endCxn id="15" idx="0"/>
          </p:cNvCxnSpPr>
          <p:nvPr/>
        </p:nvCxnSpPr>
        <p:spPr>
          <a:xfrm>
            <a:off x="6134735" y="1475740"/>
            <a:ext cx="449580" cy="1033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7" idx="2"/>
            <a:endCxn id="14" idx="0"/>
          </p:cNvCxnSpPr>
          <p:nvPr/>
        </p:nvCxnSpPr>
        <p:spPr>
          <a:xfrm flipH="1">
            <a:off x="4891405" y="2904490"/>
            <a:ext cx="473075" cy="507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8129270" y="3449320"/>
            <a:ext cx="731520" cy="14351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076960" y="3449320"/>
            <a:ext cx="1120775" cy="143510"/>
          </a:xfrm>
          <a:prstGeom prst="rect">
            <a:avLst/>
          </a:prstGeom>
          <a:noFill/>
          <a:ln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985520" y="424180"/>
            <a:ext cx="822960" cy="324485"/>
          </a:xfrm>
          <a:prstGeom prst="rect">
            <a:avLst/>
          </a:prstGeom>
          <a:noFill/>
          <a:ln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7288530" y="2786380"/>
            <a:ext cx="1096010" cy="118110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62940" y="2336800"/>
            <a:ext cx="1146175" cy="126365"/>
          </a:xfrm>
          <a:prstGeom prst="rect">
            <a:avLst/>
          </a:prstGeom>
          <a:noFill/>
          <a:ln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9619615" y="2444115"/>
            <a:ext cx="2082800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100"/>
              <a:t>调用</a:t>
            </a:r>
            <a:r>
              <a:rPr lang="en-US" altLang="zh-CN" sz="1100"/>
              <a:t>resumeWith</a:t>
            </a:r>
            <a:r>
              <a:rPr lang="zh-CN" altLang="en-US" sz="1100"/>
              <a:t>启动协程</a:t>
            </a:r>
            <a:endParaRPr lang="en-US" altLang="zh-CN" sz="1100"/>
          </a:p>
        </p:txBody>
      </p:sp>
      <p:cxnSp>
        <p:nvCxnSpPr>
          <p:cNvPr id="33" name="直接箭头连接符 32"/>
          <p:cNvCxnSpPr>
            <a:stCxn id="30" idx="3"/>
            <a:endCxn id="32" idx="1"/>
          </p:cNvCxnSpPr>
          <p:nvPr/>
        </p:nvCxnSpPr>
        <p:spPr>
          <a:xfrm flipV="1">
            <a:off x="8384540" y="2574290"/>
            <a:ext cx="1235075" cy="271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7977505" y="3822700"/>
            <a:ext cx="454787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100"/>
              <a:t>将</a:t>
            </a:r>
            <a:r>
              <a:rPr lang="en-US" altLang="zh-CN" sz="1100"/>
              <a:t>suspend fun</a:t>
            </a:r>
            <a:r>
              <a:rPr lang="zh-CN" altLang="en-US" sz="1100"/>
              <a:t>转为</a:t>
            </a:r>
            <a:r>
              <a:rPr lang="en-US" altLang="zh-CN" sz="1100"/>
              <a:t>Continuation</a:t>
            </a:r>
            <a:r>
              <a:rPr lang="zh-CN" altLang="en-US" sz="1100"/>
              <a:t>，用来启动协程（这个</a:t>
            </a:r>
            <a:r>
              <a:rPr lang="en-US" altLang="zh-CN" sz="1100"/>
              <a:t>Continuation</a:t>
            </a:r>
            <a:r>
              <a:rPr lang="zh-CN" altLang="en-US" sz="1100"/>
              <a:t>在所有子</a:t>
            </a:r>
            <a:r>
              <a:rPr lang="en-US" altLang="zh-CN" sz="1100"/>
              <a:t>Continuation resumeWith</a:t>
            </a:r>
            <a:r>
              <a:rPr lang="zh-CN" altLang="en-US" sz="1100"/>
              <a:t>完之后会调用</a:t>
            </a:r>
            <a:r>
              <a:rPr lang="en-US" altLang="zh-CN" sz="1100"/>
              <a:t>completion</a:t>
            </a:r>
            <a:r>
              <a:rPr lang="zh-CN" altLang="en-US" sz="1100"/>
              <a:t>的</a:t>
            </a:r>
            <a:r>
              <a:rPr lang="en-US" altLang="zh-CN" sz="1100"/>
              <a:t>resumeWith</a:t>
            </a:r>
            <a:r>
              <a:rPr lang="zh-CN" altLang="en-US" sz="1100"/>
              <a:t>）</a:t>
            </a:r>
            <a:endParaRPr lang="zh-CN" altLang="en-US" sz="1100"/>
          </a:p>
        </p:txBody>
      </p:sp>
      <p:cxnSp>
        <p:nvCxnSpPr>
          <p:cNvPr id="35" name="直接箭头连接符 34"/>
          <p:cNvCxnSpPr>
            <a:stCxn id="24" idx="2"/>
            <a:endCxn id="34" idx="0"/>
          </p:cNvCxnSpPr>
          <p:nvPr/>
        </p:nvCxnSpPr>
        <p:spPr>
          <a:xfrm>
            <a:off x="8495030" y="3592830"/>
            <a:ext cx="1756410" cy="229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005" y="3822700"/>
            <a:ext cx="3576320" cy="1965960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6603365" y="2777490"/>
            <a:ext cx="649605" cy="143510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8" name="直接箭头连接符 37"/>
          <p:cNvCxnSpPr>
            <a:stCxn id="37" idx="2"/>
            <a:endCxn id="39" idx="0"/>
          </p:cNvCxnSpPr>
          <p:nvPr/>
        </p:nvCxnSpPr>
        <p:spPr>
          <a:xfrm flipH="1">
            <a:off x="6102350" y="2921000"/>
            <a:ext cx="826135" cy="1470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33850" y="4391025"/>
            <a:ext cx="3937000" cy="314960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33850" y="5086350"/>
            <a:ext cx="5514975" cy="800100"/>
          </a:xfrm>
          <a:prstGeom prst="rect">
            <a:avLst/>
          </a:prstGeom>
        </p:spPr>
      </p:pic>
      <p:cxnSp>
        <p:nvCxnSpPr>
          <p:cNvPr id="41" name="直接箭头连接符 40"/>
          <p:cNvCxnSpPr>
            <a:stCxn id="42" idx="2"/>
            <a:endCxn id="40" idx="0"/>
          </p:cNvCxnSpPr>
          <p:nvPr/>
        </p:nvCxnSpPr>
        <p:spPr>
          <a:xfrm>
            <a:off x="6259830" y="4686935"/>
            <a:ext cx="631825" cy="399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5934710" y="4543425"/>
            <a:ext cx="649605" cy="143510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4507865" y="6007100"/>
            <a:ext cx="45478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100"/>
              <a:t>拦截原始</a:t>
            </a:r>
            <a:r>
              <a:rPr lang="en-US" altLang="zh-CN" sz="1100"/>
              <a:t>origin Continuation</a:t>
            </a:r>
            <a:r>
              <a:rPr lang="zh-CN" altLang="en-US" sz="1100"/>
              <a:t>的</a:t>
            </a:r>
            <a:r>
              <a:rPr lang="en-US" altLang="zh-CN" sz="1100"/>
              <a:t>resumeWith</a:t>
            </a:r>
            <a:r>
              <a:rPr lang="zh-CN" altLang="en-US" sz="1100"/>
              <a:t>，一般是调度器拦截实现线程切换</a:t>
            </a:r>
            <a:endParaRPr lang="zh-CN" altLang="en-US" sz="1100"/>
          </a:p>
        </p:txBody>
      </p:sp>
    </p:spTree>
    <p:custDataLst>
      <p:tags r:id="rId10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矩形 22"/>
          <p:cNvSpPr/>
          <p:nvPr/>
        </p:nvSpPr>
        <p:spPr>
          <a:xfrm>
            <a:off x="7656195" y="6282055"/>
            <a:ext cx="932180" cy="1416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794375" y="6290945"/>
            <a:ext cx="380365" cy="1422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088765" y="4280535"/>
            <a:ext cx="1501775" cy="3136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433320"/>
            <a:ext cx="2941320" cy="19919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484880" y="283845"/>
            <a:ext cx="8502015" cy="6708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public final Object QQQQQQ( Continuation $completion) {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Object var10000 = DelayKt.delay(1L, $completion);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return var10000 == IntrinsicsKt.getCOROUTINE_SUSPENDED() ? var10000 : Unit.INSTANCE;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}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public final void m() {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BuildersKt.launch((CoroutineScope) GlobalScope.INSTANCE, (CoroutineContext) Dispatchers.getIO(), (CoroutineStart)null, (Function2)(new Function2((Continuation)null) {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</a:t>
            </a:r>
            <a:r>
              <a:rPr lang="zh-CN" altLang="en-US" sz="10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int label</a:t>
            </a:r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public final Object invokeSuspend( Object result) {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Object var5 =</a:t>
            </a:r>
            <a:r>
              <a:rPr lang="zh-CN" altLang="en-US" sz="10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IntrinsicsKt.getCOROUTINE_SUSPENDED()</a:t>
            </a:r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switch(this.label) {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</a:t>
            </a:r>
            <a:r>
              <a:rPr lang="zh-CN" altLang="en-US" sz="10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case 0</a:t>
            </a:r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</a:t>
            </a:r>
            <a:r>
              <a:rPr lang="zh-CN" altLang="en-US" sz="10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label = 1</a:t>
            </a:r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if (QQQQQQ(this) == var5) {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</a:t>
            </a:r>
            <a:r>
              <a:rPr lang="zh-CN" altLang="en-US" sz="10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 var5</a:t>
            </a:r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}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break;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</a:t>
            </a:r>
            <a:r>
              <a:rPr lang="zh-CN" altLang="en-US" sz="10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case 1</a:t>
            </a:r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ResultKt.throwOnFailure(result);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break;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default: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throw new IllegalStateException("call to 'resume' before 'invoke' with coroutine");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}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String var3 = "@@@@";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System.out.print(var3);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return Unit.INSTANCE;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}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public final Continuation create( Object value,  Continuation completion) {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Intrinsics.checkParameterIsNotNull(completion, "completion");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Function2 var3 = new &lt;anonymous constructor&gt;(completion);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return var3;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}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public final Object invoke(Object var1, Object var2) {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return ((&lt;undefinedtype&gt;)this.create(var1, (Continuation)var2)).invokeSuspend(Unit.INSTANCE);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}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}));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}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358505" y="1798320"/>
            <a:ext cx="27768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该值表示</a:t>
            </a:r>
            <a:r>
              <a:rPr lang="en-US" altLang="zh-CN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block function</a:t>
            </a:r>
            <a:r>
              <a:rPr lang="zh-CN" altLang="en-US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（此处是</a:t>
            </a:r>
            <a:r>
              <a:rPr lang="en-US" altLang="zh-CN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QQQ</a:t>
            </a:r>
            <a:r>
              <a:rPr lang="zh-CN" altLang="en-US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方法）是阻塞的，不能立即返回结果</a:t>
            </a:r>
            <a:endParaRPr lang="zh-CN" altLang="en-US" sz="1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0" name="直接箭头连接符 9"/>
          <p:cNvCxnSpPr>
            <a:endCxn id="9" idx="1"/>
          </p:cNvCxnSpPr>
          <p:nvPr/>
        </p:nvCxnSpPr>
        <p:spPr>
          <a:xfrm flipV="1">
            <a:off x="7521575" y="1997710"/>
            <a:ext cx="836930" cy="66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620635" y="2628900"/>
            <a:ext cx="39744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当</a:t>
            </a:r>
            <a:r>
              <a:rPr lang="en-US" altLang="zh-CN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QQQ</a:t>
            </a:r>
            <a:r>
              <a:rPr lang="zh-CN" altLang="en-US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是阻塞的，主线程</a:t>
            </a:r>
            <a:r>
              <a:rPr lang="en-US" altLang="zh-CN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return</a:t>
            </a:r>
            <a:r>
              <a:rPr lang="zh-CN" altLang="en-US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掉</a:t>
            </a:r>
            <a:r>
              <a:rPr lang="en-US" altLang="zh-CN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(suspend</a:t>
            </a:r>
            <a:r>
              <a:rPr lang="en-US" altLang="zh-CN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r>
              <a:rPr lang="zh-CN" altLang="en-US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；</a:t>
            </a:r>
            <a:endParaRPr lang="zh-CN" altLang="en-US" sz="1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当</a:t>
            </a:r>
            <a:r>
              <a:rPr lang="en-US" altLang="zh-CN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QQQ</a:t>
            </a:r>
            <a:r>
              <a:rPr lang="zh-CN" altLang="en-US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是正常函数，相当于是同步执行</a:t>
            </a:r>
            <a:endParaRPr lang="zh-CN" altLang="en-US" sz="1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2" name="直接箭头连接符 11"/>
          <p:cNvCxnSpPr>
            <a:endCxn id="11" idx="1"/>
          </p:cNvCxnSpPr>
          <p:nvPr/>
        </p:nvCxnSpPr>
        <p:spPr>
          <a:xfrm flipV="1">
            <a:off x="5619750" y="2828290"/>
            <a:ext cx="2000885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14" idx="3"/>
          </p:cNvCxnSpPr>
          <p:nvPr/>
        </p:nvCxnSpPr>
        <p:spPr>
          <a:xfrm flipH="1" flipV="1">
            <a:off x="2506345" y="1268095"/>
            <a:ext cx="1753870" cy="1129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34340" y="1145540"/>
            <a:ext cx="20720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lable=0</a:t>
            </a:r>
            <a:r>
              <a:rPr lang="zh-CN" altLang="en-US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：初始化并即将</a:t>
            </a:r>
            <a:r>
              <a:rPr lang="zh-CN" altLang="en-US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执行</a:t>
            </a:r>
            <a:r>
              <a:rPr lang="en-US" altLang="zh-CN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QQQ</a:t>
            </a:r>
            <a:endParaRPr lang="zh-CN" altLang="en-US" sz="1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5" name="直接箭头连接符 14"/>
          <p:cNvCxnSpPr>
            <a:endCxn id="16" idx="0"/>
          </p:cNvCxnSpPr>
          <p:nvPr/>
        </p:nvCxnSpPr>
        <p:spPr>
          <a:xfrm flipH="1">
            <a:off x="1630680" y="3310255"/>
            <a:ext cx="2643505" cy="15189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80975" y="4829175"/>
            <a:ext cx="289877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lable=1</a:t>
            </a:r>
            <a:r>
              <a:rPr lang="zh-CN" altLang="en-US" sz="10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：</a:t>
            </a:r>
            <a:r>
              <a:rPr lang="en-US" altLang="zh-CN" sz="10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QQQ</a:t>
            </a:r>
            <a:r>
              <a:rPr lang="zh-CN" altLang="en-US" sz="10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异步执行结束，通过</a:t>
            </a:r>
            <a:r>
              <a:rPr lang="zh-CN" altLang="en-US" sz="10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Continuation</a:t>
            </a:r>
            <a:r>
              <a:rPr lang="en-US" altLang="zh-CN" sz="10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.resumeWith(Result)</a:t>
            </a:r>
            <a:r>
              <a:rPr lang="zh-CN" altLang="en-US" sz="10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返回</a:t>
            </a:r>
            <a:r>
              <a:rPr lang="en-US" altLang="zh-CN" sz="10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Result</a:t>
            </a:r>
            <a:r>
              <a:rPr lang="zh-CN" altLang="en-US" sz="10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</a:t>
            </a:r>
            <a:r>
              <a:rPr lang="en-US" altLang="zh-CN" sz="10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success/failure</a:t>
            </a:r>
            <a:r>
              <a:rPr lang="zh-CN" altLang="en-US" sz="10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  <a:endParaRPr lang="zh-CN" altLang="en-US" sz="100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1539875" y="3852545"/>
            <a:ext cx="2406015" cy="23202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 flipV="1">
            <a:off x="5353685" y="5716270"/>
            <a:ext cx="636905" cy="5899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 flipV="1">
            <a:off x="5325110" y="1969770"/>
            <a:ext cx="2824480" cy="42983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584190" y="5780405"/>
            <a:ext cx="11969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创建</a:t>
            </a:r>
            <a:r>
              <a:rPr lang="en-US" altLang="zh-CN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Continuation</a:t>
            </a:r>
            <a:endParaRPr lang="en-US" altLang="zh-CN" sz="1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035290" y="5716270"/>
            <a:ext cx="15963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CoroutineSope.()-&gt;{}</a:t>
            </a:r>
            <a:r>
              <a:rPr lang="zh-CN" altLang="en-US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初始调用</a:t>
            </a:r>
            <a:endParaRPr lang="zh-CN" altLang="en-US" sz="1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4543425" y="1990090"/>
            <a:ext cx="2428240" cy="36106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4657725" y="3256915"/>
            <a:ext cx="2162175" cy="2248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1332865" y="5153025"/>
            <a:ext cx="3590925" cy="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5562600" y="4043045"/>
            <a:ext cx="9525" cy="8858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923790" y="4933950"/>
            <a:ext cx="1628775" cy="4381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completion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4743450" y="3724275"/>
            <a:ext cx="1990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SafeContinuation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42815" y="2355850"/>
            <a:ext cx="1990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SafeContinuation</a:t>
            </a:r>
            <a:endParaRPr lang="en-US" altLang="zh-CN">
              <a:solidFill>
                <a:schemeClr val="bg1"/>
              </a:solidFill>
            </a:endParaRPr>
          </a:p>
        </p:txBody>
      </p:sp>
      <p:cxnSp>
        <p:nvCxnSpPr>
          <p:cNvPr id="10" name="肘形连接符 9"/>
          <p:cNvCxnSpPr/>
          <p:nvPr/>
        </p:nvCxnSpPr>
        <p:spPr>
          <a:xfrm flipV="1">
            <a:off x="904875" y="5372100"/>
            <a:ext cx="4671695" cy="623570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1352550" y="3908425"/>
            <a:ext cx="3390900" cy="127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肘形连接符 14"/>
          <p:cNvCxnSpPr/>
          <p:nvPr/>
        </p:nvCxnSpPr>
        <p:spPr>
          <a:xfrm rot="16200000">
            <a:off x="4987925" y="2921000"/>
            <a:ext cx="1410970" cy="280670"/>
          </a:xfrm>
          <a:prstGeom prst="bentConnector3">
            <a:avLst>
              <a:gd name="adj1" fmla="val 157290"/>
            </a:avLst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824220" y="4092575"/>
            <a:ext cx="0" cy="8413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5824220" y="2724150"/>
            <a:ext cx="0" cy="10001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肘形连接符 18"/>
          <p:cNvCxnSpPr/>
          <p:nvPr/>
        </p:nvCxnSpPr>
        <p:spPr>
          <a:xfrm rot="5400000" flipV="1">
            <a:off x="7610475" y="3604895"/>
            <a:ext cx="623570" cy="4157980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0125710" y="5852795"/>
            <a:ext cx="713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Main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508635" y="4928870"/>
            <a:ext cx="713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Main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508635" y="3674745"/>
            <a:ext cx="713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IO-1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5336540" y="1115695"/>
            <a:ext cx="713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IO-2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5741670" y="2867660"/>
            <a:ext cx="10782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resumeWith()</a:t>
            </a:r>
            <a:endParaRPr lang="zh-CN" altLang="en-US" sz="1000"/>
          </a:p>
        </p:txBody>
      </p:sp>
      <p:sp>
        <p:nvSpPr>
          <p:cNvPr id="25" name="文本框 24"/>
          <p:cNvSpPr txBox="1"/>
          <p:nvPr/>
        </p:nvSpPr>
        <p:spPr>
          <a:xfrm>
            <a:off x="5741670" y="4363085"/>
            <a:ext cx="10782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resumeWith()</a:t>
            </a:r>
            <a:endParaRPr lang="zh-CN" altLang="en-US" sz="10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2565</Words>
  <Application>WPS 演示</Application>
  <PresentationFormat>宽屏</PresentationFormat>
  <Paragraphs>125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RythmCoder</cp:lastModifiedBy>
  <cp:revision>187</cp:revision>
  <dcterms:created xsi:type="dcterms:W3CDTF">2019-06-19T02:08:00Z</dcterms:created>
  <dcterms:modified xsi:type="dcterms:W3CDTF">2020-08-30T02:59:52Z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