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409" r:id="rId3"/>
    <p:sldId id="413" r:id="rId4"/>
    <p:sldId id="410" r:id="rId5"/>
    <p:sldId id="411" r:id="rId6"/>
    <p:sldId id="412" r:id="rId8"/>
    <p:sldId id="417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9D9D9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031"/>
        <p:guide pos="378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63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64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5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5.png"/><Relationship Id="rId8" Type="http://schemas.openxmlformats.org/officeDocument/2006/relationships/image" Target="../media/image14.png"/><Relationship Id="rId7" Type="http://schemas.openxmlformats.org/officeDocument/2006/relationships/image" Target="../media/image13.png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2" Type="http://schemas.openxmlformats.org/officeDocument/2006/relationships/notesSlide" Target="../notesSlides/notesSlide1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66.xml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7.xml"/><Relationship Id="rId1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9447530" y="117475"/>
            <a:ext cx="2472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《异步程序的几大特性</a:t>
            </a:r>
            <a:r>
              <a:rPr lang="zh-CN" altLang="en-US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》</a:t>
            </a:r>
            <a:endParaRPr lang="zh-CN" altLang="en-US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4660" y="2203450"/>
            <a:ext cx="2098040" cy="231648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2405" y="2203450"/>
            <a:ext cx="2459355" cy="231648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7015" y="2203450"/>
            <a:ext cx="3547745" cy="231648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15805" y="2203450"/>
            <a:ext cx="2136140" cy="231648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875030" y="1529080"/>
            <a:ext cx="7518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回调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0047605" y="1529080"/>
            <a:ext cx="11233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复杂分支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6724650" y="1529080"/>
            <a:ext cx="7518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取消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3730625" y="1529080"/>
            <a:ext cx="7518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异常</a:t>
            </a:r>
            <a:endParaRPr lang="zh-CN" altLang="en-US"/>
          </a:p>
        </p:txBody>
      </p:sp>
    </p:spTree>
    <p:custDataLst>
      <p:tags r:id="rId5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10265410" y="203200"/>
            <a:ext cx="18256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《什么是协程</a:t>
            </a:r>
            <a:r>
              <a:rPr lang="zh-CN" altLang="en-US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》</a:t>
            </a:r>
            <a:endParaRPr lang="zh-CN" altLang="en-US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2885" y="571500"/>
            <a:ext cx="6991350" cy="24765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4810" y="4008120"/>
            <a:ext cx="5695950" cy="18669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784225" y="4498975"/>
            <a:ext cx="1074737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400"/>
              <a:t>1. </a:t>
            </a:r>
            <a:r>
              <a:rPr lang="zh-CN" altLang="en-US" sz="1400"/>
              <a:t>挂起的本质，我们挂起的对象是协程，从当前</a:t>
            </a:r>
            <a:r>
              <a:rPr lang="zh-CN" altLang="en-US" sz="1400">
                <a:solidFill>
                  <a:srgbClr val="FF0000"/>
                </a:solidFill>
              </a:rPr>
              <a:t>线程</a:t>
            </a:r>
            <a:r>
              <a:rPr lang="zh-CN" altLang="en-US" sz="1400"/>
              <a:t>挂起。换句话说，就是这个</a:t>
            </a:r>
            <a:r>
              <a:rPr lang="zh-CN" altLang="en-US" sz="1400">
                <a:solidFill>
                  <a:srgbClr val="FF0000"/>
                </a:solidFill>
              </a:rPr>
              <a:t>协程从正在执行它的线程上脱离。</a:t>
            </a:r>
            <a:endParaRPr lang="zh-CN" altLang="en-US" sz="1400">
              <a:solidFill>
                <a:srgbClr val="FF0000"/>
              </a:solidFill>
            </a:endParaRPr>
          </a:p>
          <a:p>
            <a:r>
              <a:rPr lang="en-US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 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suspend ：当线程执行到协程的 suspend 函数的时候，暂时不继续执行协程代码了。</a:t>
            </a:r>
            <a:endParaRPr lang="zh-CN" altLang="en-US" sz="1400"/>
          </a:p>
        </p:txBody>
      </p:sp>
      <p:sp>
        <p:nvSpPr>
          <p:cNvPr id="6" name="文本框 5"/>
          <p:cNvSpPr txBox="1"/>
          <p:nvPr/>
        </p:nvSpPr>
        <p:spPr>
          <a:xfrm>
            <a:off x="10580370" y="240665"/>
            <a:ext cx="15132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《挂起函数</a:t>
            </a:r>
            <a:r>
              <a:rPr lang="zh-CN" altLang="en-US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》</a:t>
            </a:r>
            <a:endParaRPr lang="zh-CN" altLang="en-US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  <p:cxnSp>
        <p:nvCxnSpPr>
          <p:cNvPr id="14" name="直接箭头连接符 13"/>
          <p:cNvCxnSpPr>
            <a:endCxn id="4" idx="2"/>
          </p:cNvCxnSpPr>
          <p:nvPr/>
        </p:nvCxnSpPr>
        <p:spPr>
          <a:xfrm>
            <a:off x="2186305" y="2472690"/>
            <a:ext cx="1759585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椭圆 8"/>
          <p:cNvSpPr/>
          <p:nvPr/>
        </p:nvSpPr>
        <p:spPr>
          <a:xfrm>
            <a:off x="7422515" y="2404110"/>
            <a:ext cx="142875" cy="13335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3945890" y="2406015"/>
            <a:ext cx="142875" cy="13335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3324225" y="1758950"/>
            <a:ext cx="1254760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p>
            <a:r>
              <a:rPr lang="en-US" altLang="zh-CN">
                <a:solidFill>
                  <a:schemeClr val="accent3"/>
                </a:solidFill>
                <a:effectLst/>
              </a:rPr>
              <a:t>2.</a:t>
            </a:r>
            <a:r>
              <a:rPr lang="en-US" altLang="zh-CN">
                <a:solidFill>
                  <a:srgbClr val="FF0000"/>
                </a:solidFill>
                <a:effectLst/>
              </a:rPr>
              <a:t>suspend</a:t>
            </a:r>
            <a:endParaRPr lang="en-US" altLang="zh-CN">
              <a:solidFill>
                <a:srgbClr val="FF0000"/>
              </a:solidFill>
              <a:effectLst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789545" y="1758950"/>
            <a:ext cx="2315210" cy="6451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p>
            <a:r>
              <a:rPr lang="en-US" altLang="zh-CN">
                <a:solidFill>
                  <a:schemeClr val="accent3"/>
                </a:solidFill>
                <a:effectLst/>
              </a:rPr>
              <a:t>4.</a:t>
            </a:r>
            <a:r>
              <a:rPr lang="en-US" altLang="zh-CN">
                <a:solidFill>
                  <a:srgbClr val="FF0000"/>
                </a:solidFill>
                <a:effectLst/>
              </a:rPr>
              <a:t>resume</a:t>
            </a:r>
            <a:endParaRPr lang="en-US" altLang="zh-CN">
              <a:solidFill>
                <a:schemeClr val="accent3"/>
              </a:solidFill>
              <a:effectLst/>
            </a:endParaRPr>
          </a:p>
          <a:p>
            <a:r>
              <a:rPr lang="en-US" altLang="zh-CN" i="1">
                <a:solidFill>
                  <a:schemeClr val="accent3"/>
                </a:solidFill>
                <a:effectLst/>
                <a:sym typeface="+mn-ea"/>
              </a:rPr>
              <a:t>(handler.post(result))</a:t>
            </a:r>
            <a:endParaRPr lang="en-US" altLang="zh-CN" i="1">
              <a:solidFill>
                <a:schemeClr val="accent3"/>
              </a:solidFill>
              <a:effectLst/>
              <a:sym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94640" y="-33020"/>
            <a:ext cx="3328035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>
                <a:solidFill>
                  <a:srgbClr val="FF0000"/>
                </a:solidFill>
              </a:rPr>
              <a:t>suspend </a:t>
            </a:r>
            <a:r>
              <a:rPr lang="zh-CN" altLang="en-US" sz="1200"/>
              <a:t>fun </a:t>
            </a:r>
            <a:r>
              <a:rPr lang="zh-CN" altLang="en-US" sz="1200">
                <a:solidFill>
                  <a:schemeClr val="tx1"/>
                </a:solidFill>
              </a:rPr>
              <a:t>fetchDocs</a:t>
            </a:r>
            <a:r>
              <a:rPr lang="zh-CN" altLang="en-US" sz="1200"/>
              <a:t>() {</a:t>
            </a:r>
            <a:endParaRPr lang="zh-CN" altLang="en-US" sz="1200"/>
          </a:p>
          <a:p>
            <a:r>
              <a:rPr lang="zh-CN" altLang="en-US" sz="1200"/>
              <a:t>    val result = </a:t>
            </a:r>
            <a:r>
              <a:rPr lang="zh-CN" altLang="en-US" sz="1200">
                <a:solidFill>
                  <a:schemeClr val="tx1"/>
                </a:solidFill>
              </a:rPr>
              <a:t>get</a:t>
            </a:r>
            <a:r>
              <a:rPr lang="zh-CN" altLang="en-US" sz="1200"/>
              <a:t>("developer.android.com")</a:t>
            </a:r>
            <a:endParaRPr lang="zh-CN" altLang="en-US" sz="1200"/>
          </a:p>
          <a:p>
            <a:r>
              <a:rPr lang="zh-CN" altLang="en-US" sz="1200"/>
              <a:t>    show(result)</a:t>
            </a:r>
            <a:endParaRPr lang="zh-CN" altLang="en-US" sz="1200"/>
          </a:p>
          <a:p>
            <a:r>
              <a:rPr lang="zh-CN" altLang="en-US" sz="1200"/>
              <a:t>}</a:t>
            </a:r>
            <a:endParaRPr lang="zh-CN" altLang="en-US" sz="1200"/>
          </a:p>
          <a:p>
            <a:endParaRPr lang="zh-CN" altLang="en-US" sz="1200"/>
          </a:p>
          <a:p>
            <a:r>
              <a:rPr lang="zh-CN" altLang="en-US" sz="1200">
                <a:solidFill>
                  <a:srgbClr val="FF0000"/>
                </a:solidFill>
              </a:rPr>
              <a:t>suspend </a:t>
            </a:r>
            <a:r>
              <a:rPr lang="zh-CN" altLang="en-US" sz="1200"/>
              <a:t>fun get(url: String) =</a:t>
            </a:r>
            <a:endParaRPr lang="zh-CN" altLang="en-US" sz="1200"/>
          </a:p>
          <a:p>
            <a:r>
              <a:rPr lang="zh-CN" altLang="en-US" sz="1200"/>
              <a:t>   </a:t>
            </a:r>
            <a:r>
              <a:rPr lang="zh-CN" altLang="en-US" sz="1200">
                <a:solidFill>
                  <a:srgbClr val="FF0000"/>
                </a:solidFill>
              </a:rPr>
              <a:t> withContext(Dispatchers.IO) {</a:t>
            </a:r>
            <a:endParaRPr lang="zh-CN" altLang="en-US" sz="1200">
              <a:solidFill>
                <a:srgbClr val="FF0000"/>
              </a:solidFill>
            </a:endParaRPr>
          </a:p>
          <a:p>
            <a:r>
              <a:rPr lang="zh-CN" altLang="en-US" sz="1200"/>
              <a:t>     ...</a:t>
            </a:r>
            <a:endParaRPr lang="zh-CN" altLang="en-US" sz="1200"/>
          </a:p>
          <a:p>
            <a:r>
              <a:rPr lang="zh-CN" altLang="en-US" sz="1200"/>
              <a:t>}</a:t>
            </a:r>
            <a:endParaRPr lang="zh-CN" altLang="en-US" sz="1200"/>
          </a:p>
        </p:txBody>
      </p:sp>
      <p:sp>
        <p:nvSpPr>
          <p:cNvPr id="19" name="文本框 18"/>
          <p:cNvSpPr txBox="1"/>
          <p:nvPr/>
        </p:nvSpPr>
        <p:spPr>
          <a:xfrm>
            <a:off x="1313180" y="2539365"/>
            <a:ext cx="1605280" cy="9220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sym typeface="+mn-ea"/>
              </a:rPr>
              <a:t>1</a:t>
            </a:r>
            <a:r>
              <a:rPr lang="en-US" altLang="zh-CN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sym typeface="+mn-ea"/>
              </a:rPr>
              <a:t>. </a:t>
            </a:r>
            <a:r>
              <a:rPr lang="zh-CN" altLang="en-US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sym typeface="+mn-ea"/>
              </a:rPr>
              <a:t>fetchDocs</a:t>
            </a:r>
            <a:r>
              <a:rPr lang="en-US" altLang="zh-CN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sym typeface="+mn-ea"/>
              </a:rPr>
              <a:t>()</a:t>
            </a:r>
            <a:endParaRPr lang="en-US" altLang="zh-CN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sym typeface="+mn-ea"/>
            </a:endParaRPr>
          </a:p>
          <a:p>
            <a:pPr algn="l"/>
            <a:r>
              <a:rPr lang="zh-CN" altLang="en-US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sym typeface="+mn-ea"/>
              </a:rPr>
              <a:t>    get</a:t>
            </a:r>
            <a:r>
              <a:rPr lang="en-US" altLang="zh-CN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sym typeface="+mn-ea"/>
              </a:rPr>
              <a:t>()</a:t>
            </a:r>
            <a:endParaRPr lang="en-US" altLang="zh-CN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sym typeface="+mn-ea"/>
            </a:endParaRPr>
          </a:p>
          <a:p>
            <a:endParaRPr lang="en-US" altLang="zh-CN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578985" y="3244850"/>
            <a:ext cx="23545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3. </a:t>
            </a:r>
            <a:r>
              <a:rPr lang="zh-CN" altLang="en-US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IO、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Main</a:t>
            </a:r>
            <a:r>
              <a:rPr lang="zh-CN" altLang="en-US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、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Default</a:t>
            </a:r>
            <a:endParaRPr lang="en-US" altLang="zh-CN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8759825" y="2599690"/>
            <a:ext cx="160528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sym typeface="+mn-ea"/>
              </a:rPr>
              <a:t>5</a:t>
            </a:r>
            <a:r>
              <a:rPr lang="en-US" altLang="zh-CN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sym typeface="+mn-ea"/>
              </a:rPr>
              <a:t>. </a:t>
            </a:r>
            <a:r>
              <a:rPr lang="zh-CN" altLang="en-US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sym typeface="+mn-ea"/>
              </a:rPr>
              <a:t>get</a:t>
            </a:r>
            <a:r>
              <a:rPr lang="en-US" altLang="zh-CN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sym typeface="+mn-ea"/>
              </a:rPr>
              <a:t>()</a:t>
            </a:r>
            <a:endParaRPr lang="zh-CN" altLang="en-US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sym typeface="+mn-ea"/>
            </a:endParaRPr>
          </a:p>
          <a:p>
            <a:pPr algn="l"/>
            <a:r>
              <a:rPr lang="zh-CN" altLang="en-US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sym typeface="+mn-ea"/>
              </a:rPr>
              <a:t>    fetchDocs</a:t>
            </a:r>
            <a:r>
              <a:rPr lang="en-US" altLang="zh-CN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sym typeface="+mn-ea"/>
              </a:rPr>
              <a:t>()</a:t>
            </a:r>
            <a:endParaRPr lang="en-US" altLang="zh-CN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10435590" y="2282825"/>
            <a:ext cx="678180" cy="368300"/>
          </a:xfrm>
          <a:prstGeom prst="rect">
            <a:avLst/>
          </a:prstGeom>
          <a:noFill/>
        </p:spPr>
        <p:txBody>
          <a:bodyPr wrap="none" rtlCol="0" anchor="t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p>
            <a:r>
              <a:rPr lang="en-US" altLang="zh-CN">
                <a:solidFill>
                  <a:schemeClr val="accent3"/>
                </a:solidFill>
                <a:effectLst/>
                <a:sym typeface="+mn-ea"/>
              </a:rPr>
              <a:t>Main</a:t>
            </a:r>
            <a:endParaRPr lang="en-US" altLang="zh-CN">
              <a:solidFill>
                <a:schemeClr val="accent3"/>
              </a:solidFill>
              <a:effectLst/>
              <a:sym typeface="+mn-ea"/>
            </a:endParaRPr>
          </a:p>
        </p:txBody>
      </p:sp>
      <p:cxnSp>
        <p:nvCxnSpPr>
          <p:cNvPr id="3" name="直接箭头连接符 2"/>
          <p:cNvCxnSpPr/>
          <p:nvPr/>
        </p:nvCxnSpPr>
        <p:spPr>
          <a:xfrm flipV="1">
            <a:off x="7565390" y="2465705"/>
            <a:ext cx="2790825" cy="127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5083810" y="2104390"/>
            <a:ext cx="1345565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p>
            <a:r>
              <a:rPr lang="en-US" altLang="zh-CN">
                <a:solidFill>
                  <a:schemeClr val="accent3"/>
                </a:solidFill>
                <a:effectLst/>
              </a:rPr>
              <a:t>3. UI Event</a:t>
            </a:r>
            <a:endParaRPr lang="en-US" altLang="zh-CN">
              <a:solidFill>
                <a:schemeClr val="accent3"/>
              </a:solidFill>
              <a:effectLst/>
            </a:endParaRPr>
          </a:p>
        </p:txBody>
      </p:sp>
      <p:cxnSp>
        <p:nvCxnSpPr>
          <p:cNvPr id="20" name="直接箭头连接符 19"/>
          <p:cNvCxnSpPr>
            <a:stCxn id="4" idx="6"/>
            <a:endCxn id="9" idx="2"/>
          </p:cNvCxnSpPr>
          <p:nvPr/>
        </p:nvCxnSpPr>
        <p:spPr>
          <a:xfrm flipV="1">
            <a:off x="4088765" y="2470785"/>
            <a:ext cx="3333750" cy="1905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6" idx="2"/>
            <a:endCxn id="4" idx="0"/>
          </p:cNvCxnSpPr>
          <p:nvPr/>
        </p:nvCxnSpPr>
        <p:spPr>
          <a:xfrm>
            <a:off x="3951605" y="2127250"/>
            <a:ext cx="66040" cy="27876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7" idx="1"/>
            <a:endCxn id="9" idx="7"/>
          </p:cNvCxnSpPr>
          <p:nvPr/>
        </p:nvCxnSpPr>
        <p:spPr>
          <a:xfrm flipH="1">
            <a:off x="7544435" y="2081530"/>
            <a:ext cx="245110" cy="34226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stCxn id="4" idx="4"/>
            <a:endCxn id="9" idx="4"/>
          </p:cNvCxnSpPr>
          <p:nvPr/>
        </p:nvCxnSpPr>
        <p:spPr>
          <a:xfrm rot="5400000" flipH="1" flipV="1">
            <a:off x="5755005" y="799465"/>
            <a:ext cx="3175" cy="3476625"/>
          </a:xfrm>
          <a:prstGeom prst="bentConnector3">
            <a:avLst>
              <a:gd name="adj1" fmla="val -21180000"/>
            </a:avLst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9860" y="272415"/>
            <a:ext cx="2720340" cy="59436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60" y="1052830"/>
            <a:ext cx="3316605" cy="19208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3325" y="1073150"/>
            <a:ext cx="5630545" cy="99441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5725" y="268605"/>
            <a:ext cx="4400550" cy="59817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808990" y="280670"/>
            <a:ext cx="2052320" cy="12636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38785" y="2509520"/>
            <a:ext cx="2341245" cy="12700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144645" y="577850"/>
            <a:ext cx="1456055" cy="10668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280" y="3411855"/>
            <a:ext cx="9619615" cy="22733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43325" y="2509520"/>
            <a:ext cx="5681345" cy="577215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4791710" y="1348740"/>
            <a:ext cx="2686050" cy="12700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4133850" y="2794635"/>
            <a:ext cx="2461260" cy="10985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507865" y="3449320"/>
            <a:ext cx="679450" cy="143510"/>
          </a:xfrm>
          <a:prstGeom prst="rect">
            <a:avLst/>
          </a:prstGeom>
          <a:noFill/>
          <a:ln>
            <a:solidFill>
              <a:srgbClr val="92D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9" name="直接箭头连接符 18"/>
          <p:cNvCxnSpPr>
            <a:stCxn id="11" idx="2"/>
            <a:endCxn id="4" idx="0"/>
          </p:cNvCxnSpPr>
          <p:nvPr/>
        </p:nvCxnSpPr>
        <p:spPr>
          <a:xfrm flipH="1">
            <a:off x="1808480" y="407035"/>
            <a:ext cx="26670" cy="6457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2" idx="3"/>
            <a:endCxn id="6" idx="1"/>
          </p:cNvCxnSpPr>
          <p:nvPr/>
        </p:nvCxnSpPr>
        <p:spPr>
          <a:xfrm flipV="1">
            <a:off x="2780030" y="567690"/>
            <a:ext cx="1115695" cy="20053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3" idx="2"/>
            <a:endCxn id="5" idx="0"/>
          </p:cNvCxnSpPr>
          <p:nvPr/>
        </p:nvCxnSpPr>
        <p:spPr>
          <a:xfrm>
            <a:off x="4872990" y="684530"/>
            <a:ext cx="1685925" cy="3886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6" idx="2"/>
            <a:endCxn id="15" idx="0"/>
          </p:cNvCxnSpPr>
          <p:nvPr/>
        </p:nvCxnSpPr>
        <p:spPr>
          <a:xfrm>
            <a:off x="6134735" y="1475740"/>
            <a:ext cx="449580" cy="10337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7" idx="2"/>
            <a:endCxn id="14" idx="0"/>
          </p:cNvCxnSpPr>
          <p:nvPr/>
        </p:nvCxnSpPr>
        <p:spPr>
          <a:xfrm flipH="1">
            <a:off x="4891405" y="2904490"/>
            <a:ext cx="473075" cy="5073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8129270" y="3449320"/>
            <a:ext cx="731520" cy="14351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1076960" y="3449320"/>
            <a:ext cx="1120775" cy="143510"/>
          </a:xfrm>
          <a:prstGeom prst="rect">
            <a:avLst/>
          </a:prstGeom>
          <a:noFill/>
          <a:ln>
            <a:solidFill>
              <a:srgbClr val="FFFF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985520" y="424180"/>
            <a:ext cx="822960" cy="324485"/>
          </a:xfrm>
          <a:prstGeom prst="rect">
            <a:avLst/>
          </a:prstGeom>
          <a:noFill/>
          <a:ln>
            <a:solidFill>
              <a:srgbClr val="FFFF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7288530" y="2786380"/>
            <a:ext cx="1096010" cy="118110"/>
          </a:xfrm>
          <a:prstGeom prst="rect">
            <a:avLst/>
          </a:prstGeom>
          <a:noFill/>
          <a:ln>
            <a:solidFill>
              <a:srgbClr val="FFFF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662940" y="2336800"/>
            <a:ext cx="1146175" cy="126365"/>
          </a:xfrm>
          <a:prstGeom prst="rect">
            <a:avLst/>
          </a:prstGeom>
          <a:noFill/>
          <a:ln>
            <a:solidFill>
              <a:srgbClr val="92D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9619615" y="2444115"/>
            <a:ext cx="2082800" cy="260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100"/>
              <a:t>调用</a:t>
            </a:r>
            <a:r>
              <a:rPr lang="en-US" altLang="zh-CN" sz="1100"/>
              <a:t>resumeWith</a:t>
            </a:r>
            <a:r>
              <a:rPr lang="zh-CN" altLang="en-US" sz="1100"/>
              <a:t>启动协程</a:t>
            </a:r>
            <a:endParaRPr lang="en-US" altLang="zh-CN" sz="1100"/>
          </a:p>
        </p:txBody>
      </p:sp>
      <p:cxnSp>
        <p:nvCxnSpPr>
          <p:cNvPr id="33" name="直接箭头连接符 32"/>
          <p:cNvCxnSpPr>
            <a:stCxn id="30" idx="3"/>
            <a:endCxn id="32" idx="1"/>
          </p:cNvCxnSpPr>
          <p:nvPr/>
        </p:nvCxnSpPr>
        <p:spPr>
          <a:xfrm flipV="1">
            <a:off x="8384540" y="2574290"/>
            <a:ext cx="1235075" cy="2711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7977505" y="3822700"/>
            <a:ext cx="4547870" cy="598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100"/>
              <a:t>将</a:t>
            </a:r>
            <a:r>
              <a:rPr lang="en-US" altLang="zh-CN" sz="1100"/>
              <a:t>suspend fun</a:t>
            </a:r>
            <a:r>
              <a:rPr lang="zh-CN" altLang="en-US" sz="1100"/>
              <a:t>转为</a:t>
            </a:r>
            <a:r>
              <a:rPr lang="en-US" altLang="zh-CN" sz="1100"/>
              <a:t>Continuation</a:t>
            </a:r>
            <a:r>
              <a:rPr lang="zh-CN" altLang="en-US" sz="1100"/>
              <a:t>，用来启动协程（这个</a:t>
            </a:r>
            <a:r>
              <a:rPr lang="en-US" altLang="zh-CN" sz="1100"/>
              <a:t>Continuation</a:t>
            </a:r>
            <a:r>
              <a:rPr lang="zh-CN" altLang="en-US" sz="1100"/>
              <a:t>在所有子</a:t>
            </a:r>
            <a:r>
              <a:rPr lang="en-US" altLang="zh-CN" sz="1100"/>
              <a:t>Continuation resumeWith</a:t>
            </a:r>
            <a:r>
              <a:rPr lang="zh-CN" altLang="en-US" sz="1100"/>
              <a:t>完之后会调用</a:t>
            </a:r>
            <a:r>
              <a:rPr lang="en-US" altLang="zh-CN" sz="1100"/>
              <a:t>completion</a:t>
            </a:r>
            <a:r>
              <a:rPr lang="zh-CN" altLang="en-US" sz="1100"/>
              <a:t>的</a:t>
            </a:r>
            <a:r>
              <a:rPr lang="en-US" altLang="zh-CN" sz="1100"/>
              <a:t>resumeWith</a:t>
            </a:r>
            <a:r>
              <a:rPr lang="zh-CN" altLang="en-US" sz="1100"/>
              <a:t>）</a:t>
            </a:r>
            <a:endParaRPr lang="zh-CN" altLang="en-US" sz="1100"/>
          </a:p>
        </p:txBody>
      </p:sp>
      <p:cxnSp>
        <p:nvCxnSpPr>
          <p:cNvPr id="35" name="直接箭头连接符 34"/>
          <p:cNvCxnSpPr>
            <a:stCxn id="24" idx="2"/>
            <a:endCxn id="34" idx="0"/>
          </p:cNvCxnSpPr>
          <p:nvPr/>
        </p:nvCxnSpPr>
        <p:spPr>
          <a:xfrm>
            <a:off x="8495030" y="3592830"/>
            <a:ext cx="1756410" cy="2298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6603365" y="2777490"/>
            <a:ext cx="649605" cy="143510"/>
          </a:xfrm>
          <a:prstGeom prst="rect">
            <a:avLst/>
          </a:prstGeom>
          <a:noFill/>
          <a:ln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8" name="直接箭头连接符 37"/>
          <p:cNvCxnSpPr>
            <a:stCxn id="37" idx="2"/>
            <a:endCxn id="39" idx="0"/>
          </p:cNvCxnSpPr>
          <p:nvPr/>
        </p:nvCxnSpPr>
        <p:spPr>
          <a:xfrm flipH="1">
            <a:off x="6102350" y="2921000"/>
            <a:ext cx="826135" cy="14700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图片 3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33850" y="4391025"/>
            <a:ext cx="3937000" cy="314960"/>
          </a:xfrm>
          <a:prstGeom prst="rect">
            <a:avLst/>
          </a:prstGeom>
        </p:spPr>
      </p:pic>
      <p:pic>
        <p:nvPicPr>
          <p:cNvPr id="40" name="图片 3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33850" y="5086350"/>
            <a:ext cx="5514975" cy="800100"/>
          </a:xfrm>
          <a:prstGeom prst="rect">
            <a:avLst/>
          </a:prstGeom>
        </p:spPr>
      </p:pic>
      <p:cxnSp>
        <p:nvCxnSpPr>
          <p:cNvPr id="41" name="直接箭头连接符 40"/>
          <p:cNvCxnSpPr>
            <a:stCxn id="42" idx="2"/>
            <a:endCxn id="40" idx="0"/>
          </p:cNvCxnSpPr>
          <p:nvPr/>
        </p:nvCxnSpPr>
        <p:spPr>
          <a:xfrm>
            <a:off x="6259830" y="4686935"/>
            <a:ext cx="631825" cy="3994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5934710" y="4543425"/>
            <a:ext cx="649605" cy="143510"/>
          </a:xfrm>
          <a:prstGeom prst="rect">
            <a:avLst/>
          </a:prstGeom>
          <a:noFill/>
          <a:ln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4507865" y="6007100"/>
            <a:ext cx="454787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100"/>
              <a:t>拦截原始</a:t>
            </a:r>
            <a:r>
              <a:rPr lang="en-US" altLang="zh-CN" sz="1100"/>
              <a:t>origin Continuation</a:t>
            </a:r>
            <a:r>
              <a:rPr lang="zh-CN" altLang="en-US" sz="1100"/>
              <a:t>的</a:t>
            </a:r>
            <a:r>
              <a:rPr lang="en-US" altLang="zh-CN" sz="1100"/>
              <a:t>resumeWith</a:t>
            </a:r>
            <a:r>
              <a:rPr lang="zh-CN" altLang="en-US" sz="1100"/>
              <a:t>，一般是调度器拦截实现线程切换</a:t>
            </a:r>
            <a:endParaRPr lang="zh-CN" altLang="en-US" sz="1100"/>
          </a:p>
        </p:txBody>
      </p:sp>
      <p:pic>
        <p:nvPicPr>
          <p:cNvPr id="45" name="图片 4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253365" y="9683750"/>
            <a:ext cx="3886200" cy="2543175"/>
          </a:xfrm>
          <a:prstGeom prst="rect">
            <a:avLst/>
          </a:prstGeom>
        </p:spPr>
      </p:pic>
      <p:sp>
        <p:nvSpPr>
          <p:cNvPr id="46" name="矩形 45"/>
          <p:cNvSpPr/>
          <p:nvPr/>
        </p:nvSpPr>
        <p:spPr>
          <a:xfrm>
            <a:off x="7875905" y="13622655"/>
            <a:ext cx="932180" cy="1416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6014085" y="13631545"/>
            <a:ext cx="380365" cy="1422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4308475" y="11621135"/>
            <a:ext cx="1501775" cy="3136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" name="文本框 48"/>
          <p:cNvSpPr txBox="1"/>
          <p:nvPr/>
        </p:nvSpPr>
        <p:spPr>
          <a:xfrm>
            <a:off x="3689985" y="6858000"/>
            <a:ext cx="8502015" cy="7477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public final Object QQQQQQ( Continuation $completion) {</a:t>
            </a:r>
            <a:endParaRPr lang="zh-CN" altLang="en-US" sz="1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1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SafeContinuation safeContinuation = new SafeContinuation(IntrinsicsKt.intercepted($completion));</a:t>
            </a:r>
            <a:endParaRPr lang="zh-CN" altLang="en-US" sz="1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1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String var9 = "ok";</a:t>
            </a:r>
            <a:endParaRPr lang="zh-CN" altLang="en-US" sz="1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1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safeContinuation.resumeWith(Result.constructor-impl(var9));</a:t>
            </a:r>
            <a:endParaRPr lang="zh-CN" altLang="en-US" sz="1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1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Object var10000 = safeContinuation.getOrThrow();</a:t>
            </a:r>
            <a:endParaRPr lang="zh-CN" altLang="en-US" sz="1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1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if (var10000 == IntrinsicsKt.getCOROUTINE_SUSPENDED()) {</a:t>
            </a:r>
            <a:endParaRPr lang="zh-CN" altLang="en-US" sz="1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1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DebugProbesKt.probeCoroutineSuspended($completion);</a:t>
            </a:r>
            <a:endParaRPr lang="zh-CN" altLang="en-US" sz="1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1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}</a:t>
            </a:r>
            <a:endParaRPr lang="zh-CN" altLang="en-US" sz="1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1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return var10000;</a:t>
            </a:r>
            <a:endParaRPr lang="zh-CN" altLang="en-US" sz="1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1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}</a:t>
            </a:r>
            <a:endParaRPr lang="zh-CN" altLang="en-US" sz="1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1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public final void m() {</a:t>
            </a:r>
            <a:endParaRPr lang="zh-CN" altLang="en-US" sz="1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1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BuildersKt.launch((CoroutineScope) GlobalScope.INSTANCE, (CoroutineContext) Dispatchers.getIO(), (CoroutineStart)null, (Function2)(new Function2((Continuation)null) {</a:t>
            </a:r>
            <a:endParaRPr lang="zh-CN" altLang="en-US" sz="1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1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</a:t>
            </a:r>
            <a:r>
              <a:rPr lang="zh-CN" altLang="en-US" sz="100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int label</a:t>
            </a:r>
            <a:r>
              <a:rPr lang="zh-CN" altLang="en-US" sz="1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;</a:t>
            </a:r>
            <a:endParaRPr lang="zh-CN" altLang="en-US" sz="1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zh-CN" altLang="en-US" sz="1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1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public final Object invokeSuspend( Object result) {</a:t>
            </a:r>
            <a:endParaRPr lang="zh-CN" altLang="en-US" sz="1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1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  Object var5 =</a:t>
            </a:r>
            <a:r>
              <a:rPr lang="zh-CN" altLang="en-US" sz="100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IntrinsicsKt.getCOROUTINE_SUSPENDED()</a:t>
            </a:r>
            <a:r>
              <a:rPr lang="zh-CN" altLang="en-US" sz="1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;</a:t>
            </a:r>
            <a:endParaRPr lang="zh-CN" altLang="en-US" sz="1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1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  switch(this.label) {</a:t>
            </a:r>
            <a:endParaRPr lang="zh-CN" altLang="en-US" sz="1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1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      </a:t>
            </a:r>
            <a:r>
              <a:rPr lang="zh-CN" altLang="en-US" sz="100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case 0</a:t>
            </a:r>
            <a:r>
              <a:rPr lang="zh-CN" altLang="en-US" sz="1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endParaRPr lang="zh-CN" altLang="en-US" sz="1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1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          </a:t>
            </a:r>
            <a:r>
              <a:rPr lang="zh-CN" altLang="en-US" sz="100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label = 1</a:t>
            </a:r>
            <a:r>
              <a:rPr lang="zh-CN" altLang="en-US" sz="1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;</a:t>
            </a:r>
            <a:endParaRPr lang="zh-CN" altLang="en-US" sz="1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1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          if (QQQQQQ(this) == var5) {</a:t>
            </a:r>
            <a:endParaRPr lang="zh-CN" altLang="en-US" sz="1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1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              </a:t>
            </a:r>
            <a:r>
              <a:rPr lang="zh-CN" altLang="en-US" sz="100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return var5</a:t>
            </a:r>
            <a:r>
              <a:rPr lang="zh-CN" altLang="en-US" sz="1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;</a:t>
            </a:r>
            <a:endParaRPr lang="zh-CN" altLang="en-US" sz="1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1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          }</a:t>
            </a:r>
            <a:endParaRPr lang="zh-CN" altLang="en-US" sz="1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1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          break;</a:t>
            </a:r>
            <a:endParaRPr lang="zh-CN" altLang="en-US" sz="1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1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     </a:t>
            </a:r>
            <a:r>
              <a:rPr lang="zh-CN" altLang="en-US" sz="100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case 1</a:t>
            </a:r>
            <a:r>
              <a:rPr lang="zh-CN" altLang="en-US" sz="1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endParaRPr lang="zh-CN" altLang="en-US" sz="1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1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          ResultKt.throwOnFailure(result);</a:t>
            </a:r>
            <a:endParaRPr lang="zh-CN" altLang="en-US" sz="1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1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          break;</a:t>
            </a:r>
            <a:endParaRPr lang="zh-CN" altLang="en-US" sz="1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1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      default:</a:t>
            </a:r>
            <a:endParaRPr lang="zh-CN" altLang="en-US" sz="1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1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          throw new IllegalStateException("call to 'resume' before 'invoke' with coroutine");</a:t>
            </a:r>
            <a:endParaRPr lang="zh-CN" altLang="en-US" sz="1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1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  }</a:t>
            </a:r>
            <a:endParaRPr lang="zh-CN" altLang="en-US" sz="1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zh-CN" altLang="en-US" sz="1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1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  String var3 = "@@@@";</a:t>
            </a:r>
            <a:endParaRPr lang="zh-CN" altLang="en-US" sz="1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1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  System.out.print(var3);</a:t>
            </a:r>
            <a:endParaRPr lang="zh-CN" altLang="en-US" sz="1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1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  return Unit.INSTANCE;</a:t>
            </a:r>
            <a:endParaRPr lang="zh-CN" altLang="en-US" sz="1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1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}</a:t>
            </a:r>
            <a:endParaRPr lang="zh-CN" altLang="en-US" sz="1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zh-CN" altLang="en-US" sz="1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zh-CN" altLang="en-US" sz="1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1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public final Continuation create( Object value,  Continuation completion) {</a:t>
            </a:r>
            <a:endParaRPr lang="zh-CN" altLang="en-US" sz="1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1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  Intrinsics.checkParameterIsNotNull(completion, "completion");</a:t>
            </a:r>
            <a:endParaRPr lang="zh-CN" altLang="en-US" sz="1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1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  Function2 var3 = new &lt;anonymous constructor&gt;(completion);</a:t>
            </a:r>
            <a:endParaRPr lang="zh-CN" altLang="en-US" sz="1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1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  return var3;</a:t>
            </a:r>
            <a:endParaRPr lang="zh-CN" altLang="en-US" sz="1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1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}</a:t>
            </a:r>
            <a:endParaRPr lang="zh-CN" altLang="en-US" sz="1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zh-CN" altLang="en-US" sz="1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1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public final Object invoke(Object var1, Object var2) {</a:t>
            </a:r>
            <a:endParaRPr lang="zh-CN" altLang="en-US" sz="1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1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  return ((&lt;undefinedtype&gt;)this.create(var1, (Continuation)var2)).invokeSuspend(Unit.INSTANCE);</a:t>
            </a:r>
            <a:endParaRPr lang="zh-CN" altLang="en-US" sz="1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1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}</a:t>
            </a:r>
            <a:endParaRPr lang="zh-CN" altLang="en-US" sz="1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1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}));</a:t>
            </a:r>
            <a:endParaRPr lang="zh-CN" altLang="en-US" sz="1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1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}</a:t>
            </a:r>
            <a:endParaRPr lang="zh-CN" altLang="en-US" sz="1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8578215" y="9138920"/>
            <a:ext cx="27768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该值表示</a:t>
            </a:r>
            <a:r>
              <a:rPr lang="en-US" altLang="zh-CN" sz="1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block </a:t>
            </a:r>
            <a:r>
              <a:rPr lang="zh-CN" altLang="en-US" sz="1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（此处是</a:t>
            </a:r>
            <a:r>
              <a:rPr lang="en-US" altLang="zh-CN" sz="1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QQQ</a:t>
            </a:r>
            <a:r>
              <a:rPr lang="zh-CN" altLang="en-US" sz="1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方法）是</a:t>
            </a:r>
            <a:r>
              <a:rPr lang="en-US" altLang="zh-CN" sz="1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suspend func</a:t>
            </a:r>
            <a:endParaRPr lang="zh-CN" altLang="en-US" sz="1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51" name="直接箭头连接符 50"/>
          <p:cNvCxnSpPr>
            <a:endCxn id="50" idx="1"/>
          </p:cNvCxnSpPr>
          <p:nvPr/>
        </p:nvCxnSpPr>
        <p:spPr>
          <a:xfrm flipV="1">
            <a:off x="7741285" y="9338310"/>
            <a:ext cx="836930" cy="666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7840345" y="9969500"/>
            <a:ext cx="39744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当</a:t>
            </a:r>
            <a:r>
              <a:rPr lang="en-US" altLang="zh-CN" sz="1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QQQ</a:t>
            </a:r>
            <a:r>
              <a:rPr lang="zh-CN" altLang="en-US" sz="1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是</a:t>
            </a:r>
            <a:r>
              <a:rPr lang="en-US" altLang="zh-CN" sz="1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suspend func</a:t>
            </a:r>
            <a:r>
              <a:rPr lang="zh-CN" altLang="en-US" sz="1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，主线程</a:t>
            </a:r>
            <a:r>
              <a:rPr lang="en-US" altLang="zh-CN" sz="1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return</a:t>
            </a:r>
            <a:r>
              <a:rPr lang="zh-CN" altLang="en-US" sz="1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掉</a:t>
            </a:r>
            <a:r>
              <a:rPr lang="en-US" altLang="zh-CN" sz="1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(suspend</a:t>
            </a:r>
            <a:r>
              <a:rPr lang="en-US" altLang="zh-CN" sz="1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)</a:t>
            </a:r>
            <a:r>
              <a:rPr lang="zh-CN" altLang="en-US" sz="1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；</a:t>
            </a:r>
            <a:endParaRPr lang="zh-CN" altLang="en-US" sz="1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 sz="1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当</a:t>
            </a:r>
            <a:r>
              <a:rPr lang="en-US" altLang="zh-CN" sz="1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QQQ</a:t>
            </a:r>
            <a:r>
              <a:rPr lang="zh-CN" altLang="en-US" sz="1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是正常函数，相当于是同步执行</a:t>
            </a:r>
            <a:endParaRPr lang="zh-CN" altLang="en-US" sz="1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53" name="直接箭头连接符 52"/>
          <p:cNvCxnSpPr>
            <a:endCxn id="52" idx="1"/>
          </p:cNvCxnSpPr>
          <p:nvPr/>
        </p:nvCxnSpPr>
        <p:spPr>
          <a:xfrm flipV="1">
            <a:off x="5839460" y="10168890"/>
            <a:ext cx="2000885" cy="6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endCxn id="55" idx="3"/>
          </p:cNvCxnSpPr>
          <p:nvPr/>
        </p:nvCxnSpPr>
        <p:spPr>
          <a:xfrm flipH="1" flipV="1">
            <a:off x="2726055" y="8608695"/>
            <a:ext cx="1753870" cy="11296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/>
          <p:cNvSpPr txBox="1"/>
          <p:nvPr/>
        </p:nvSpPr>
        <p:spPr>
          <a:xfrm>
            <a:off x="654050" y="8486140"/>
            <a:ext cx="207200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lable=0</a:t>
            </a:r>
            <a:r>
              <a:rPr lang="zh-CN" altLang="en-US" sz="1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：初始化并即将</a:t>
            </a:r>
            <a:r>
              <a:rPr lang="zh-CN" altLang="en-US" sz="1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执行</a:t>
            </a:r>
            <a:r>
              <a:rPr lang="en-US" altLang="zh-CN" sz="1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QQQ</a:t>
            </a:r>
            <a:endParaRPr lang="zh-CN" altLang="en-US" sz="1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56" name="直接箭头连接符 55"/>
          <p:cNvCxnSpPr>
            <a:endCxn id="57" idx="0"/>
          </p:cNvCxnSpPr>
          <p:nvPr/>
        </p:nvCxnSpPr>
        <p:spPr>
          <a:xfrm flipH="1">
            <a:off x="1840230" y="10775315"/>
            <a:ext cx="2643505" cy="151892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7" name="文本框 56"/>
          <p:cNvSpPr txBox="1"/>
          <p:nvPr/>
        </p:nvSpPr>
        <p:spPr>
          <a:xfrm>
            <a:off x="390525" y="12294235"/>
            <a:ext cx="289877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lable=1</a:t>
            </a:r>
            <a:r>
              <a:rPr lang="zh-CN" altLang="en-US" sz="100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：</a:t>
            </a:r>
            <a:r>
              <a:rPr lang="en-US" altLang="zh-CN" sz="100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QQQ</a:t>
            </a:r>
            <a:r>
              <a:rPr lang="zh-CN" altLang="en-US" sz="100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异步执行结束，通过</a:t>
            </a:r>
            <a:r>
              <a:rPr lang="zh-CN" altLang="en-US" sz="100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Continuation</a:t>
            </a:r>
            <a:r>
              <a:rPr lang="en-US" altLang="zh-CN" sz="100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.resumeWith(Result)</a:t>
            </a:r>
            <a:r>
              <a:rPr lang="zh-CN" altLang="en-US" sz="100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返回</a:t>
            </a:r>
            <a:r>
              <a:rPr lang="en-US" altLang="zh-CN" sz="100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Result</a:t>
            </a:r>
            <a:r>
              <a:rPr lang="zh-CN" altLang="en-US" sz="100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（</a:t>
            </a:r>
            <a:r>
              <a:rPr lang="en-US" altLang="zh-CN" sz="100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success/failure</a:t>
            </a:r>
            <a:r>
              <a:rPr lang="zh-CN" altLang="en-US" sz="100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）</a:t>
            </a:r>
            <a:endParaRPr lang="zh-CN" altLang="en-US" sz="1000"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  <p:cxnSp>
        <p:nvCxnSpPr>
          <p:cNvPr id="58" name="直接箭头连接符 57"/>
          <p:cNvCxnSpPr/>
          <p:nvPr/>
        </p:nvCxnSpPr>
        <p:spPr>
          <a:xfrm>
            <a:off x="1759585" y="11193145"/>
            <a:ext cx="2406015" cy="232029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 flipH="1" flipV="1">
            <a:off x="5573395" y="13056870"/>
            <a:ext cx="636905" cy="58991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/>
          <p:nvPr/>
        </p:nvCxnSpPr>
        <p:spPr>
          <a:xfrm flipH="1" flipV="1">
            <a:off x="5544820" y="9310370"/>
            <a:ext cx="2824480" cy="429831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" name="文本框 60"/>
          <p:cNvSpPr txBox="1"/>
          <p:nvPr/>
        </p:nvSpPr>
        <p:spPr>
          <a:xfrm>
            <a:off x="5803900" y="13121005"/>
            <a:ext cx="119697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创建</a:t>
            </a:r>
            <a:r>
              <a:rPr lang="en-US" altLang="zh-CN" sz="1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Continuation</a:t>
            </a:r>
            <a:endParaRPr lang="en-US" altLang="zh-CN" sz="1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8255000" y="13056870"/>
            <a:ext cx="15963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CoroutineSope.()-&gt;{}</a:t>
            </a:r>
            <a:r>
              <a:rPr lang="zh-CN" altLang="en-US" sz="1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初始调用</a:t>
            </a:r>
            <a:endParaRPr lang="zh-CN" altLang="en-US" sz="1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63" name="肘形连接符 62"/>
          <p:cNvCxnSpPr>
            <a:stCxn id="3" idx="1"/>
            <a:endCxn id="45" idx="1"/>
          </p:cNvCxnSpPr>
          <p:nvPr/>
        </p:nvCxnSpPr>
        <p:spPr>
          <a:xfrm rot="10800000" flipV="1">
            <a:off x="-252730" y="569595"/>
            <a:ext cx="403225" cy="10386060"/>
          </a:xfrm>
          <a:prstGeom prst="bentConnector3">
            <a:avLst>
              <a:gd name="adj1" fmla="val 159055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肘形连接符 66"/>
          <p:cNvCxnSpPr/>
          <p:nvPr/>
        </p:nvCxnSpPr>
        <p:spPr>
          <a:xfrm rot="5400000" flipV="1">
            <a:off x="1550035" y="5134610"/>
            <a:ext cx="10087610" cy="7019290"/>
          </a:xfrm>
          <a:prstGeom prst="bentConnector3">
            <a:avLst>
              <a:gd name="adj1" fmla="val 50006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custDataLst>
      <p:tags r:id="rId10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473075" y="2343150"/>
            <a:ext cx="3886200" cy="2543175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7656195" y="6282055"/>
            <a:ext cx="932180" cy="1416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5794375" y="6290945"/>
            <a:ext cx="380365" cy="1422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4088765" y="4280535"/>
            <a:ext cx="1501775" cy="3136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470275" y="-482600"/>
            <a:ext cx="8502015" cy="7477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public final Object QQQQQQ( Continuation $completion) {</a:t>
            </a:r>
            <a:endParaRPr lang="zh-CN" altLang="en-US" sz="1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1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SafeContinuation safeContinuation = new SafeContinuation(IntrinsicsKt.intercepted($completion));</a:t>
            </a:r>
            <a:endParaRPr lang="zh-CN" altLang="en-US" sz="1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1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String var9 = "ok";</a:t>
            </a:r>
            <a:endParaRPr lang="zh-CN" altLang="en-US" sz="1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1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safeContinuation.resumeWith(Result.constructor-impl(var9));</a:t>
            </a:r>
            <a:endParaRPr lang="zh-CN" altLang="en-US" sz="1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1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Object var10000 = safeContinuation.getOrThrow();</a:t>
            </a:r>
            <a:endParaRPr lang="zh-CN" altLang="en-US" sz="1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1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if (var10000 == IntrinsicsKt.getCOROUTINE_SUSPENDED()) {</a:t>
            </a:r>
            <a:endParaRPr lang="zh-CN" altLang="en-US" sz="1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1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DebugProbesKt.probeCoroutineSuspended($completion);</a:t>
            </a:r>
            <a:endParaRPr lang="zh-CN" altLang="en-US" sz="1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1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}</a:t>
            </a:r>
            <a:endParaRPr lang="zh-CN" altLang="en-US" sz="1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1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return var10000;</a:t>
            </a:r>
            <a:endParaRPr lang="zh-CN" altLang="en-US" sz="1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1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}</a:t>
            </a:r>
            <a:endParaRPr lang="zh-CN" altLang="en-US" sz="1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1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public final void m() {</a:t>
            </a:r>
            <a:endParaRPr lang="zh-CN" altLang="en-US" sz="1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1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BuildersKt.launch((CoroutineScope) GlobalScope.INSTANCE, (CoroutineContext) Dispatchers.getIO(), (CoroutineStart)null, (Function2)(new Function2((Continuation)null) {</a:t>
            </a:r>
            <a:endParaRPr lang="zh-CN" altLang="en-US" sz="1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1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</a:t>
            </a:r>
            <a:r>
              <a:rPr lang="zh-CN" altLang="en-US" sz="100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int label</a:t>
            </a:r>
            <a:r>
              <a:rPr lang="zh-CN" altLang="en-US" sz="1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;</a:t>
            </a:r>
            <a:endParaRPr lang="zh-CN" altLang="en-US" sz="1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zh-CN" altLang="en-US" sz="1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1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public final Object invokeSuspend( Object result) {</a:t>
            </a:r>
            <a:endParaRPr lang="zh-CN" altLang="en-US" sz="1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1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  Object var5 =</a:t>
            </a:r>
            <a:r>
              <a:rPr lang="zh-CN" altLang="en-US" sz="100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IntrinsicsKt.getCOROUTINE_SUSPENDED()</a:t>
            </a:r>
            <a:r>
              <a:rPr lang="zh-CN" altLang="en-US" sz="1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;</a:t>
            </a:r>
            <a:endParaRPr lang="zh-CN" altLang="en-US" sz="1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1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  switch(this.label) {</a:t>
            </a:r>
            <a:endParaRPr lang="zh-CN" altLang="en-US" sz="1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1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      </a:t>
            </a:r>
            <a:r>
              <a:rPr lang="zh-CN" altLang="en-US" sz="100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case 0</a:t>
            </a:r>
            <a:r>
              <a:rPr lang="zh-CN" altLang="en-US" sz="1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endParaRPr lang="zh-CN" altLang="en-US" sz="1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1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          </a:t>
            </a:r>
            <a:r>
              <a:rPr lang="zh-CN" altLang="en-US" sz="100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label = 1</a:t>
            </a:r>
            <a:r>
              <a:rPr lang="zh-CN" altLang="en-US" sz="1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;</a:t>
            </a:r>
            <a:endParaRPr lang="zh-CN" altLang="en-US" sz="1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1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          if (QQQQQQ(this) == var5) {</a:t>
            </a:r>
            <a:endParaRPr lang="zh-CN" altLang="en-US" sz="1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1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              </a:t>
            </a:r>
            <a:r>
              <a:rPr lang="zh-CN" altLang="en-US" sz="100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return var5</a:t>
            </a:r>
            <a:r>
              <a:rPr lang="zh-CN" altLang="en-US" sz="1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;</a:t>
            </a:r>
            <a:endParaRPr lang="zh-CN" altLang="en-US" sz="1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1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          }</a:t>
            </a:r>
            <a:endParaRPr lang="zh-CN" altLang="en-US" sz="1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1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          break;</a:t>
            </a:r>
            <a:endParaRPr lang="zh-CN" altLang="en-US" sz="1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1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     </a:t>
            </a:r>
            <a:r>
              <a:rPr lang="zh-CN" altLang="en-US" sz="100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case 1</a:t>
            </a:r>
            <a:r>
              <a:rPr lang="zh-CN" altLang="en-US" sz="1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endParaRPr lang="zh-CN" altLang="en-US" sz="1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1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          ResultKt.throwOnFailure(result);</a:t>
            </a:r>
            <a:endParaRPr lang="zh-CN" altLang="en-US" sz="1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1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          break;</a:t>
            </a:r>
            <a:endParaRPr lang="zh-CN" altLang="en-US" sz="1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1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      default:</a:t>
            </a:r>
            <a:endParaRPr lang="zh-CN" altLang="en-US" sz="1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1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          throw new IllegalStateException("call to 'resume' before 'invoke' with coroutine");</a:t>
            </a:r>
            <a:endParaRPr lang="zh-CN" altLang="en-US" sz="1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1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  }</a:t>
            </a:r>
            <a:endParaRPr lang="zh-CN" altLang="en-US" sz="1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zh-CN" altLang="en-US" sz="1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1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  String var3 = "@@@@";</a:t>
            </a:r>
            <a:endParaRPr lang="zh-CN" altLang="en-US" sz="1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1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  System.out.print(var3);</a:t>
            </a:r>
            <a:endParaRPr lang="zh-CN" altLang="en-US" sz="1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1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  return Unit.INSTANCE;</a:t>
            </a:r>
            <a:endParaRPr lang="zh-CN" altLang="en-US" sz="1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1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}</a:t>
            </a:r>
            <a:endParaRPr lang="zh-CN" altLang="en-US" sz="1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zh-CN" altLang="en-US" sz="1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zh-CN" altLang="en-US" sz="1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1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public final Continuation create( Object value,  Continuation completion) {</a:t>
            </a:r>
            <a:endParaRPr lang="zh-CN" altLang="en-US" sz="1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1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  Intrinsics.checkParameterIsNotNull(completion, "completion");</a:t>
            </a:r>
            <a:endParaRPr lang="zh-CN" altLang="en-US" sz="1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1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  Function2 var3 = new &lt;anonymous constructor&gt;(completion);</a:t>
            </a:r>
            <a:endParaRPr lang="zh-CN" altLang="en-US" sz="1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1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  return var3;</a:t>
            </a:r>
            <a:endParaRPr lang="zh-CN" altLang="en-US" sz="1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1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}</a:t>
            </a:r>
            <a:endParaRPr lang="zh-CN" altLang="en-US" sz="1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zh-CN" altLang="en-US" sz="1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1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public final Object invoke(Object var1, Object var2) {</a:t>
            </a:r>
            <a:endParaRPr lang="zh-CN" altLang="en-US" sz="1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1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  return ((&lt;undefinedtype&gt;)this.create(var1, (Continuation)var2)).invokeSuspend(Unit.INSTANCE);</a:t>
            </a:r>
            <a:endParaRPr lang="zh-CN" altLang="en-US" sz="1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1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}</a:t>
            </a:r>
            <a:endParaRPr lang="zh-CN" altLang="en-US" sz="1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1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}));</a:t>
            </a:r>
            <a:endParaRPr lang="zh-CN" altLang="en-US" sz="1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1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}</a:t>
            </a:r>
            <a:endParaRPr lang="zh-CN" altLang="en-US" sz="1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358505" y="1798320"/>
            <a:ext cx="27768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该值表示</a:t>
            </a:r>
            <a:r>
              <a:rPr lang="en-US" altLang="zh-CN" sz="1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block </a:t>
            </a:r>
            <a:r>
              <a:rPr lang="zh-CN" altLang="en-US" sz="1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（此处是</a:t>
            </a:r>
            <a:r>
              <a:rPr lang="en-US" altLang="zh-CN" sz="1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QQQ</a:t>
            </a:r>
            <a:r>
              <a:rPr lang="zh-CN" altLang="en-US" sz="1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方法）是</a:t>
            </a:r>
            <a:r>
              <a:rPr lang="en-US" altLang="zh-CN" sz="1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suspend func</a:t>
            </a:r>
            <a:endParaRPr lang="zh-CN" altLang="en-US" sz="1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0" name="直接箭头连接符 9"/>
          <p:cNvCxnSpPr>
            <a:endCxn id="9" idx="1"/>
          </p:cNvCxnSpPr>
          <p:nvPr/>
        </p:nvCxnSpPr>
        <p:spPr>
          <a:xfrm flipV="1">
            <a:off x="7521575" y="1997710"/>
            <a:ext cx="836930" cy="666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7620635" y="2628900"/>
            <a:ext cx="39744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当</a:t>
            </a:r>
            <a:r>
              <a:rPr lang="en-US" altLang="zh-CN" sz="1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QQQ</a:t>
            </a:r>
            <a:r>
              <a:rPr lang="zh-CN" altLang="en-US" sz="1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是</a:t>
            </a:r>
            <a:r>
              <a:rPr lang="en-US" altLang="zh-CN" sz="1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suspend func</a:t>
            </a:r>
            <a:r>
              <a:rPr lang="zh-CN" altLang="en-US" sz="1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，主线程</a:t>
            </a:r>
            <a:r>
              <a:rPr lang="en-US" altLang="zh-CN" sz="1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return</a:t>
            </a:r>
            <a:r>
              <a:rPr lang="zh-CN" altLang="en-US" sz="1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掉</a:t>
            </a:r>
            <a:r>
              <a:rPr lang="en-US" altLang="zh-CN" sz="1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(suspend</a:t>
            </a:r>
            <a:r>
              <a:rPr lang="en-US" altLang="zh-CN" sz="1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)</a:t>
            </a:r>
            <a:r>
              <a:rPr lang="zh-CN" altLang="en-US" sz="1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；</a:t>
            </a:r>
            <a:endParaRPr lang="zh-CN" altLang="en-US" sz="1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 sz="1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当</a:t>
            </a:r>
            <a:r>
              <a:rPr lang="en-US" altLang="zh-CN" sz="1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QQQ</a:t>
            </a:r>
            <a:r>
              <a:rPr lang="zh-CN" altLang="en-US" sz="1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是正常函数，相当于是同步执行</a:t>
            </a:r>
            <a:endParaRPr lang="zh-CN" altLang="en-US" sz="1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2" name="直接箭头连接符 11"/>
          <p:cNvCxnSpPr>
            <a:endCxn id="11" idx="1"/>
          </p:cNvCxnSpPr>
          <p:nvPr/>
        </p:nvCxnSpPr>
        <p:spPr>
          <a:xfrm flipV="1">
            <a:off x="5619750" y="2828290"/>
            <a:ext cx="2000885" cy="6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endCxn id="14" idx="3"/>
          </p:cNvCxnSpPr>
          <p:nvPr/>
        </p:nvCxnSpPr>
        <p:spPr>
          <a:xfrm flipH="1" flipV="1">
            <a:off x="2506345" y="1268095"/>
            <a:ext cx="1753870" cy="11296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434340" y="1145540"/>
            <a:ext cx="207200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lable=0</a:t>
            </a:r>
            <a:r>
              <a:rPr lang="zh-CN" altLang="en-US" sz="1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：初始化并即将</a:t>
            </a:r>
            <a:r>
              <a:rPr lang="zh-CN" altLang="en-US" sz="1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执行</a:t>
            </a:r>
            <a:r>
              <a:rPr lang="en-US" altLang="zh-CN" sz="1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QQQ</a:t>
            </a:r>
            <a:endParaRPr lang="zh-CN" altLang="en-US" sz="1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5" name="直接箭头连接符 14"/>
          <p:cNvCxnSpPr>
            <a:endCxn id="16" idx="0"/>
          </p:cNvCxnSpPr>
          <p:nvPr/>
        </p:nvCxnSpPr>
        <p:spPr>
          <a:xfrm flipH="1">
            <a:off x="1620520" y="3434715"/>
            <a:ext cx="2643505" cy="151892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170815" y="4953635"/>
            <a:ext cx="289877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lable=1</a:t>
            </a:r>
            <a:r>
              <a:rPr lang="zh-CN" altLang="en-US" sz="100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：</a:t>
            </a:r>
            <a:r>
              <a:rPr lang="en-US" altLang="zh-CN" sz="100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QQQ</a:t>
            </a:r>
            <a:r>
              <a:rPr lang="zh-CN" altLang="en-US" sz="100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异步执行结束，通过</a:t>
            </a:r>
            <a:r>
              <a:rPr lang="zh-CN" altLang="en-US" sz="100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Continuation</a:t>
            </a:r>
            <a:r>
              <a:rPr lang="en-US" altLang="zh-CN" sz="100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.resumeWith(Result)</a:t>
            </a:r>
            <a:r>
              <a:rPr lang="zh-CN" altLang="en-US" sz="100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返回</a:t>
            </a:r>
            <a:r>
              <a:rPr lang="en-US" altLang="zh-CN" sz="100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Result</a:t>
            </a:r>
            <a:r>
              <a:rPr lang="zh-CN" altLang="en-US" sz="100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（</a:t>
            </a:r>
            <a:r>
              <a:rPr lang="en-US" altLang="zh-CN" sz="100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success/failure</a:t>
            </a:r>
            <a:r>
              <a:rPr lang="zh-CN" altLang="en-US" sz="100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）</a:t>
            </a:r>
            <a:endParaRPr lang="zh-CN" altLang="en-US" sz="1000"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  <p:cxnSp>
        <p:nvCxnSpPr>
          <p:cNvPr id="19" name="直接箭头连接符 18"/>
          <p:cNvCxnSpPr/>
          <p:nvPr/>
        </p:nvCxnSpPr>
        <p:spPr>
          <a:xfrm>
            <a:off x="1539875" y="3852545"/>
            <a:ext cx="2406015" cy="232029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H="1" flipV="1">
            <a:off x="5353685" y="5716270"/>
            <a:ext cx="636905" cy="58991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H="1" flipV="1">
            <a:off x="5325110" y="1969770"/>
            <a:ext cx="2824480" cy="429831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5584190" y="5780405"/>
            <a:ext cx="119697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创建</a:t>
            </a:r>
            <a:r>
              <a:rPr lang="en-US" altLang="zh-CN" sz="1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Continuation</a:t>
            </a:r>
            <a:endParaRPr lang="en-US" altLang="zh-CN" sz="1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8035290" y="5716270"/>
            <a:ext cx="15963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CoroutineSope.()-&gt;{}</a:t>
            </a:r>
            <a:r>
              <a:rPr lang="zh-CN" altLang="en-US" sz="1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初始调用</a:t>
            </a:r>
            <a:endParaRPr lang="zh-CN" altLang="en-US" sz="1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矩形 6"/>
          <p:cNvSpPr/>
          <p:nvPr/>
        </p:nvSpPr>
        <p:spPr>
          <a:xfrm>
            <a:off x="4543425" y="1990090"/>
            <a:ext cx="2428240" cy="36106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4657725" y="3256915"/>
            <a:ext cx="2162175" cy="2248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cxnSp>
        <p:nvCxnSpPr>
          <p:cNvPr id="3" name="直接箭头连接符 2"/>
          <p:cNvCxnSpPr/>
          <p:nvPr/>
        </p:nvCxnSpPr>
        <p:spPr>
          <a:xfrm flipH="1">
            <a:off x="1332865" y="5153025"/>
            <a:ext cx="3590925" cy="0"/>
          </a:xfrm>
          <a:prstGeom prst="straightConnector1">
            <a:avLst/>
          </a:prstGeom>
          <a:ln>
            <a:prstDash val="dash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 flipV="1">
            <a:off x="5562600" y="4043045"/>
            <a:ext cx="9525" cy="88582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4923790" y="4933950"/>
            <a:ext cx="1628775" cy="4381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completion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4743450" y="3724275"/>
            <a:ext cx="19900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SafeContinuation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742815" y="2355850"/>
            <a:ext cx="19907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SafeContinuation</a:t>
            </a:r>
            <a:endParaRPr lang="en-US" altLang="zh-CN">
              <a:solidFill>
                <a:schemeClr val="bg1"/>
              </a:solidFill>
            </a:endParaRPr>
          </a:p>
        </p:txBody>
      </p:sp>
      <p:cxnSp>
        <p:nvCxnSpPr>
          <p:cNvPr id="10" name="肘形连接符 9"/>
          <p:cNvCxnSpPr/>
          <p:nvPr/>
        </p:nvCxnSpPr>
        <p:spPr>
          <a:xfrm flipV="1">
            <a:off x="904875" y="5372100"/>
            <a:ext cx="4671695" cy="623570"/>
          </a:xfrm>
          <a:prstGeom prst="bentConnector2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H="1">
            <a:off x="1352550" y="3908425"/>
            <a:ext cx="3390900" cy="1270"/>
          </a:xfrm>
          <a:prstGeom prst="straightConnector1">
            <a:avLst/>
          </a:prstGeom>
          <a:ln>
            <a:prstDash val="dash"/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" name="肘形连接符 14"/>
          <p:cNvCxnSpPr/>
          <p:nvPr/>
        </p:nvCxnSpPr>
        <p:spPr>
          <a:xfrm rot="16200000">
            <a:off x="4987925" y="2921000"/>
            <a:ext cx="1410970" cy="280670"/>
          </a:xfrm>
          <a:prstGeom prst="bentConnector3">
            <a:avLst>
              <a:gd name="adj1" fmla="val 157290"/>
            </a:avLst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5824220" y="4092575"/>
            <a:ext cx="0" cy="84137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5824220" y="2724150"/>
            <a:ext cx="0" cy="100012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肘形连接符 18"/>
          <p:cNvCxnSpPr/>
          <p:nvPr/>
        </p:nvCxnSpPr>
        <p:spPr>
          <a:xfrm rot="5400000" flipV="1">
            <a:off x="7610475" y="3604895"/>
            <a:ext cx="623570" cy="4157980"/>
          </a:xfrm>
          <a:prstGeom prst="bentConnector2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10125710" y="5852795"/>
            <a:ext cx="7137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Main</a:t>
            </a:r>
            <a:endParaRPr lang="en-US" altLang="zh-CN"/>
          </a:p>
        </p:txBody>
      </p:sp>
      <p:sp>
        <p:nvSpPr>
          <p:cNvPr id="21" name="文本框 20"/>
          <p:cNvSpPr txBox="1"/>
          <p:nvPr/>
        </p:nvSpPr>
        <p:spPr>
          <a:xfrm>
            <a:off x="508635" y="4928870"/>
            <a:ext cx="7137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Main</a:t>
            </a:r>
            <a:endParaRPr lang="en-US" altLang="zh-CN"/>
          </a:p>
        </p:txBody>
      </p:sp>
      <p:sp>
        <p:nvSpPr>
          <p:cNvPr id="22" name="文本框 21"/>
          <p:cNvSpPr txBox="1"/>
          <p:nvPr/>
        </p:nvSpPr>
        <p:spPr>
          <a:xfrm>
            <a:off x="508635" y="3674745"/>
            <a:ext cx="7137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IO-1</a:t>
            </a:r>
            <a:endParaRPr lang="en-US" altLang="zh-CN"/>
          </a:p>
        </p:txBody>
      </p:sp>
      <p:sp>
        <p:nvSpPr>
          <p:cNvPr id="23" name="文本框 22"/>
          <p:cNvSpPr txBox="1"/>
          <p:nvPr/>
        </p:nvSpPr>
        <p:spPr>
          <a:xfrm>
            <a:off x="5336540" y="1115695"/>
            <a:ext cx="7137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IO-2</a:t>
            </a:r>
            <a:endParaRPr lang="en-US" altLang="zh-CN"/>
          </a:p>
        </p:txBody>
      </p:sp>
      <p:sp>
        <p:nvSpPr>
          <p:cNvPr id="24" name="文本框 23"/>
          <p:cNvSpPr txBox="1"/>
          <p:nvPr/>
        </p:nvSpPr>
        <p:spPr>
          <a:xfrm>
            <a:off x="5741670" y="2867660"/>
            <a:ext cx="107823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resumeWith()</a:t>
            </a:r>
            <a:endParaRPr lang="zh-CN" altLang="en-US" sz="1000"/>
          </a:p>
        </p:txBody>
      </p:sp>
      <p:sp>
        <p:nvSpPr>
          <p:cNvPr id="25" name="文本框 24"/>
          <p:cNvSpPr txBox="1"/>
          <p:nvPr/>
        </p:nvSpPr>
        <p:spPr>
          <a:xfrm>
            <a:off x="5741670" y="4363085"/>
            <a:ext cx="107823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resumeWith()</a:t>
            </a:r>
            <a:endParaRPr lang="zh-CN" altLang="en-US" sz="1000"/>
          </a:p>
        </p:txBody>
      </p:sp>
      <p:sp>
        <p:nvSpPr>
          <p:cNvPr id="26" name="文本框 25"/>
          <p:cNvSpPr txBox="1"/>
          <p:nvPr/>
        </p:nvSpPr>
        <p:spPr>
          <a:xfrm>
            <a:off x="5741670" y="4363085"/>
            <a:ext cx="107823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resumeWith()</a:t>
            </a:r>
            <a:endParaRPr lang="zh-CN" altLang="en-US" sz="1000"/>
          </a:p>
        </p:txBody>
      </p:sp>
      <p:sp>
        <p:nvSpPr>
          <p:cNvPr id="27" name="文本框 26"/>
          <p:cNvSpPr txBox="1"/>
          <p:nvPr/>
        </p:nvSpPr>
        <p:spPr>
          <a:xfrm>
            <a:off x="2662555" y="4907915"/>
            <a:ext cx="5549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000"/>
              <a:t>return</a:t>
            </a:r>
            <a:endParaRPr lang="en-US" sz="1000"/>
          </a:p>
        </p:txBody>
      </p:sp>
      <p:sp>
        <p:nvSpPr>
          <p:cNvPr id="28" name="文本框 27"/>
          <p:cNvSpPr txBox="1"/>
          <p:nvPr/>
        </p:nvSpPr>
        <p:spPr>
          <a:xfrm>
            <a:off x="2605405" y="3672840"/>
            <a:ext cx="5549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000"/>
              <a:t>return</a:t>
            </a:r>
            <a:endParaRPr lang="en-US" sz="1000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5020</Words>
  <Application>WPS 演示</Application>
  <PresentationFormat>宽屏</PresentationFormat>
  <Paragraphs>197</Paragraphs>
  <Slides>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RythmCoder</cp:lastModifiedBy>
  <cp:revision>188</cp:revision>
  <dcterms:created xsi:type="dcterms:W3CDTF">2019-06-19T02:08:00Z</dcterms:created>
  <dcterms:modified xsi:type="dcterms:W3CDTF">2020-08-30T09:15:06Z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2052-11.1.0.9912</vt:lpwstr>
  </property>
</Properties>
</file>