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4" r:id="rId8"/>
    <p:sldId id="415" r:id="rId9"/>
    <p:sldId id="417" r:id="rId10"/>
    <p:sldId id="416" r:id="rId11"/>
    <p:sldId id="41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59"/>
        <p:guide pos="379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0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07110" y="160655"/>
            <a:ext cx="1075690" cy="4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435350" y="160655"/>
            <a:ext cx="1075690" cy="4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765165" y="160655"/>
            <a:ext cx="1075690" cy="4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static i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8517255" y="160655"/>
            <a:ext cx="1075690" cy="4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锁对象</a:t>
            </a:r>
            <a:endParaRPr lang="zh-CN" altLang="en-US"/>
          </a:p>
        </p:txBody>
      </p:sp>
      <p:cxnSp>
        <p:nvCxnSpPr>
          <p:cNvPr id="11" name="直接连接符 10"/>
          <p:cNvCxnSpPr>
            <a:stCxn id="6" idx="2"/>
          </p:cNvCxnSpPr>
          <p:nvPr/>
        </p:nvCxnSpPr>
        <p:spPr>
          <a:xfrm>
            <a:off x="1544955" y="636270"/>
            <a:ext cx="4445" cy="597281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71290" y="636270"/>
            <a:ext cx="4445" cy="597281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301105" y="636270"/>
            <a:ext cx="4445" cy="597281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053195" y="636270"/>
            <a:ext cx="4445" cy="597281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955415" y="931545"/>
            <a:ext cx="50882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91380" y="747395"/>
            <a:ext cx="1389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尝试获取锁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3498850" y="1176655"/>
            <a:ext cx="6305550" cy="313055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线程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拥有锁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3955415" y="1701800"/>
            <a:ext cx="233934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511040" y="1489710"/>
            <a:ext cx="1569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getstatic i </a:t>
            </a:r>
            <a:r>
              <a:rPr lang="zh-CN" altLang="en-US" sz="1400"/>
              <a:t>读取</a:t>
            </a:r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29" name="任意多边形 28"/>
          <p:cNvSpPr/>
          <p:nvPr/>
        </p:nvSpPr>
        <p:spPr>
          <a:xfrm>
            <a:off x="3955415" y="1968500"/>
            <a:ext cx="535940" cy="285115"/>
          </a:xfrm>
          <a:custGeom>
            <a:avLst/>
            <a:gdLst>
              <a:gd name="connisteX0" fmla="*/ 9525 w 535914"/>
              <a:gd name="connsiteY0" fmla="*/ 0 h 285115"/>
              <a:gd name="connisteX1" fmla="*/ 475615 w 535914"/>
              <a:gd name="connsiteY1" fmla="*/ 66040 h 285115"/>
              <a:gd name="connisteX2" fmla="*/ 456565 w 535914"/>
              <a:gd name="connsiteY2" fmla="*/ 247015 h 285115"/>
              <a:gd name="connisteX3" fmla="*/ 0 w 535914"/>
              <a:gd name="connsiteY3" fmla="*/ 285115 h 2851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535915" h="285115">
                <a:moveTo>
                  <a:pt x="9525" y="0"/>
                </a:moveTo>
                <a:cubicBezTo>
                  <a:pt x="102870" y="9525"/>
                  <a:pt x="386080" y="16510"/>
                  <a:pt x="475615" y="66040"/>
                </a:cubicBezTo>
                <a:cubicBezTo>
                  <a:pt x="565150" y="115570"/>
                  <a:pt x="551815" y="203200"/>
                  <a:pt x="456565" y="247015"/>
                </a:cubicBezTo>
                <a:cubicBezTo>
                  <a:pt x="361315" y="290830"/>
                  <a:pt x="90805" y="281305"/>
                  <a:pt x="0" y="2851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>
            <a:endCxn id="29" idx="3"/>
          </p:cNvCxnSpPr>
          <p:nvPr/>
        </p:nvCxnSpPr>
        <p:spPr>
          <a:xfrm flipH="1">
            <a:off x="3955415" y="2253615"/>
            <a:ext cx="133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244090" y="1946910"/>
            <a:ext cx="17113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iconst_1 </a:t>
            </a:r>
            <a:r>
              <a:rPr lang="zh-CN" altLang="en-US" sz="1400"/>
              <a:t>准备常数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33" name="任意多边形 32"/>
          <p:cNvSpPr/>
          <p:nvPr/>
        </p:nvSpPr>
        <p:spPr>
          <a:xfrm>
            <a:off x="3955415" y="2447290"/>
            <a:ext cx="535940" cy="285115"/>
          </a:xfrm>
          <a:custGeom>
            <a:avLst/>
            <a:gdLst>
              <a:gd name="connisteX0" fmla="*/ 9525 w 535914"/>
              <a:gd name="connsiteY0" fmla="*/ 0 h 285115"/>
              <a:gd name="connisteX1" fmla="*/ 475615 w 535914"/>
              <a:gd name="connsiteY1" fmla="*/ 66040 h 285115"/>
              <a:gd name="connisteX2" fmla="*/ 456565 w 535914"/>
              <a:gd name="connsiteY2" fmla="*/ 247015 h 285115"/>
              <a:gd name="connisteX3" fmla="*/ 0 w 535914"/>
              <a:gd name="connsiteY3" fmla="*/ 285115 h 2851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535915" h="285115">
                <a:moveTo>
                  <a:pt x="9525" y="0"/>
                </a:moveTo>
                <a:cubicBezTo>
                  <a:pt x="102870" y="9525"/>
                  <a:pt x="386080" y="16510"/>
                  <a:pt x="475615" y="66040"/>
                </a:cubicBezTo>
                <a:cubicBezTo>
                  <a:pt x="565150" y="115570"/>
                  <a:pt x="551815" y="203200"/>
                  <a:pt x="456565" y="247015"/>
                </a:cubicBezTo>
                <a:cubicBezTo>
                  <a:pt x="361315" y="290830"/>
                  <a:pt x="90805" y="281305"/>
                  <a:pt x="0" y="2851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endCxn id="33" idx="3"/>
          </p:cNvCxnSpPr>
          <p:nvPr/>
        </p:nvCxnSpPr>
        <p:spPr>
          <a:xfrm flipH="1">
            <a:off x="3955415" y="2732405"/>
            <a:ext cx="133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882775" y="2436495"/>
            <a:ext cx="20726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isub </a:t>
            </a:r>
            <a:r>
              <a:rPr lang="zh-CN" altLang="en-US" sz="1400"/>
              <a:t>减法 线程内 </a:t>
            </a:r>
            <a:r>
              <a:rPr lang="en-US" altLang="zh-CN" sz="1400"/>
              <a:t>i = -1</a:t>
            </a:r>
            <a:endParaRPr lang="en-US" altLang="zh-CN" sz="1400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1616075" y="2903220"/>
            <a:ext cx="2339340" cy="952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106295" y="2754630"/>
            <a:ext cx="1359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上下文切换</a:t>
            </a:r>
            <a:endParaRPr lang="zh-CN" altLang="en-US" sz="140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544955" y="3323590"/>
            <a:ext cx="753427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280920" y="3139440"/>
            <a:ext cx="6642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尝试获取锁，然而线程</a:t>
            </a:r>
            <a:r>
              <a:rPr lang="en-US" altLang="zh-CN"/>
              <a:t>2</a:t>
            </a:r>
            <a:r>
              <a:rPr lang="zh-CN" altLang="en-US"/>
              <a:t>并未释放锁，</a:t>
            </a:r>
            <a:r>
              <a:rPr lang="en-US" altLang="zh-CN">
                <a:solidFill>
                  <a:srgbClr val="FF0000"/>
                </a:solidFill>
              </a:rPr>
              <a:t>BLOCKED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1541145" y="3728085"/>
            <a:ext cx="242697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014220" y="3574415"/>
            <a:ext cx="1359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上下文切换</a:t>
            </a:r>
            <a:endParaRPr lang="zh-CN" altLang="en-US" sz="140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3975735" y="4076065"/>
            <a:ext cx="231521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088765" y="3881120"/>
            <a:ext cx="1844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putstatic i </a:t>
            </a:r>
            <a:r>
              <a:rPr lang="zh-CN" altLang="en-US" sz="1400"/>
              <a:t>写入</a:t>
            </a:r>
            <a:r>
              <a:rPr lang="en-US" altLang="zh-CN" sz="1400"/>
              <a:t> -1</a:t>
            </a:r>
            <a:endParaRPr lang="en-US" altLang="zh-CN" sz="1400"/>
          </a:p>
        </p:txBody>
      </p:sp>
      <p:sp>
        <p:nvSpPr>
          <p:cNvPr id="44" name="圆角矩形 43"/>
          <p:cNvSpPr/>
          <p:nvPr/>
        </p:nvSpPr>
        <p:spPr>
          <a:xfrm>
            <a:off x="3498850" y="4273550"/>
            <a:ext cx="6305550" cy="313055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线程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释放锁，唤醒被阻塞线程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1455420" y="4796790"/>
            <a:ext cx="8348980" cy="313055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拥有锁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1550670" y="5426710"/>
            <a:ext cx="476059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4491355" y="5280660"/>
            <a:ext cx="1569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getstatic i </a:t>
            </a:r>
            <a:r>
              <a:rPr lang="zh-CN" altLang="en-US" sz="1400"/>
              <a:t>读取 </a:t>
            </a:r>
            <a:r>
              <a:rPr lang="en-US" altLang="zh-CN" sz="1400"/>
              <a:t>-1</a:t>
            </a:r>
            <a:endParaRPr lang="en-US" altLang="zh-CN" sz="1400"/>
          </a:p>
        </p:txBody>
      </p:sp>
      <p:sp>
        <p:nvSpPr>
          <p:cNvPr id="48" name="任意多边形 47"/>
          <p:cNvSpPr/>
          <p:nvPr/>
        </p:nvSpPr>
        <p:spPr>
          <a:xfrm>
            <a:off x="1541145" y="5579110"/>
            <a:ext cx="535940" cy="285115"/>
          </a:xfrm>
          <a:custGeom>
            <a:avLst/>
            <a:gdLst>
              <a:gd name="connisteX0" fmla="*/ 9525 w 535914"/>
              <a:gd name="connsiteY0" fmla="*/ 0 h 285115"/>
              <a:gd name="connisteX1" fmla="*/ 475615 w 535914"/>
              <a:gd name="connsiteY1" fmla="*/ 66040 h 285115"/>
              <a:gd name="connisteX2" fmla="*/ 456565 w 535914"/>
              <a:gd name="connsiteY2" fmla="*/ 247015 h 285115"/>
              <a:gd name="connisteX3" fmla="*/ 0 w 535914"/>
              <a:gd name="connsiteY3" fmla="*/ 285115 h 2851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535915" h="285115">
                <a:moveTo>
                  <a:pt x="9525" y="0"/>
                </a:moveTo>
                <a:cubicBezTo>
                  <a:pt x="102870" y="9525"/>
                  <a:pt x="386080" y="16510"/>
                  <a:pt x="475615" y="66040"/>
                </a:cubicBezTo>
                <a:cubicBezTo>
                  <a:pt x="565150" y="115570"/>
                  <a:pt x="551815" y="203200"/>
                  <a:pt x="456565" y="247015"/>
                </a:cubicBezTo>
                <a:cubicBezTo>
                  <a:pt x="361315" y="290830"/>
                  <a:pt x="90805" y="281305"/>
                  <a:pt x="0" y="2851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>
            <a:endCxn id="48" idx="3"/>
          </p:cNvCxnSpPr>
          <p:nvPr/>
        </p:nvCxnSpPr>
        <p:spPr>
          <a:xfrm flipH="1">
            <a:off x="1541145" y="5864225"/>
            <a:ext cx="133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899285" y="5557520"/>
            <a:ext cx="17113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iconst_1 </a:t>
            </a:r>
            <a:r>
              <a:rPr lang="zh-CN" altLang="en-US" sz="1400"/>
              <a:t>准备常数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51" name="任意多边形 50"/>
          <p:cNvSpPr/>
          <p:nvPr/>
        </p:nvSpPr>
        <p:spPr>
          <a:xfrm>
            <a:off x="1541145" y="6057900"/>
            <a:ext cx="535940" cy="285115"/>
          </a:xfrm>
          <a:custGeom>
            <a:avLst/>
            <a:gdLst>
              <a:gd name="connisteX0" fmla="*/ 9525 w 535914"/>
              <a:gd name="connsiteY0" fmla="*/ 0 h 285115"/>
              <a:gd name="connisteX1" fmla="*/ 475615 w 535914"/>
              <a:gd name="connsiteY1" fmla="*/ 66040 h 285115"/>
              <a:gd name="connisteX2" fmla="*/ 456565 w 535914"/>
              <a:gd name="connsiteY2" fmla="*/ 247015 h 285115"/>
              <a:gd name="connisteX3" fmla="*/ 0 w 535914"/>
              <a:gd name="connsiteY3" fmla="*/ 285115 h 2851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535915" h="285115">
                <a:moveTo>
                  <a:pt x="9525" y="0"/>
                </a:moveTo>
                <a:cubicBezTo>
                  <a:pt x="102870" y="9525"/>
                  <a:pt x="386080" y="16510"/>
                  <a:pt x="475615" y="66040"/>
                </a:cubicBezTo>
                <a:cubicBezTo>
                  <a:pt x="565150" y="115570"/>
                  <a:pt x="551815" y="203200"/>
                  <a:pt x="456565" y="247015"/>
                </a:cubicBezTo>
                <a:cubicBezTo>
                  <a:pt x="361315" y="290830"/>
                  <a:pt x="90805" y="281305"/>
                  <a:pt x="0" y="2851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>
            <a:endCxn id="51" idx="3"/>
          </p:cNvCxnSpPr>
          <p:nvPr/>
        </p:nvCxnSpPr>
        <p:spPr>
          <a:xfrm flipH="1">
            <a:off x="1541145" y="6343015"/>
            <a:ext cx="133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1903095" y="6047105"/>
            <a:ext cx="20726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iadd </a:t>
            </a:r>
            <a:r>
              <a:rPr lang="zh-CN" altLang="en-US" sz="1400"/>
              <a:t>加法</a:t>
            </a:r>
            <a:r>
              <a:rPr lang="zh-CN" altLang="en-US" sz="1400"/>
              <a:t> 线程内 </a:t>
            </a:r>
            <a:r>
              <a:rPr lang="en-US" altLang="zh-CN" sz="1400"/>
              <a:t>i = 0</a:t>
            </a:r>
            <a:endParaRPr lang="en-US" altLang="zh-CN" sz="1400"/>
          </a:p>
        </p:txBody>
      </p:sp>
      <p:sp>
        <p:nvSpPr>
          <p:cNvPr id="3" name="文本框 2"/>
          <p:cNvSpPr txBox="1"/>
          <p:nvPr/>
        </p:nvSpPr>
        <p:spPr>
          <a:xfrm>
            <a:off x="10230485" y="102870"/>
            <a:ext cx="186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Synchronized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0776585" y="7302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sym typeface="+mn-ea"/>
              </a:rPr>
              <a:t>《锁消除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sym typeface="+mn-ea"/>
              </a:rPr>
              <a:t>》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60705" y="744220"/>
            <a:ext cx="1055116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200">
                <a:sym typeface="+mn-ea"/>
              </a:rPr>
              <a:t>fun f(){</a:t>
            </a:r>
            <a:endParaRPr lang="en-US" altLang="zh-CN" sz="1200">
              <a:sym typeface="+mn-ea"/>
            </a:endParaRPr>
          </a:p>
          <a:p>
            <a:pPr algn="l"/>
            <a:r>
              <a:rPr lang="en-US" altLang="zh-CN" sz="1200">
                <a:sym typeface="+mn-ea"/>
              </a:rPr>
              <a:t>    val o=Any()</a:t>
            </a:r>
            <a:endParaRPr lang="en-US" altLang="zh-CN" sz="1200">
              <a:sym typeface="+mn-ea"/>
            </a:endParaRPr>
          </a:p>
          <a:p>
            <a:pPr algn="l"/>
            <a:r>
              <a:rPr lang="en-US" altLang="zh-CN" sz="1200">
                <a:sym typeface="+mn-ea"/>
              </a:rPr>
              <a:t>    synchronized(o){</a:t>
            </a:r>
            <a:endParaRPr lang="en-US" altLang="zh-CN" sz="1200">
              <a:sym typeface="+mn-ea"/>
            </a:endParaRPr>
          </a:p>
          <a:p>
            <a:pPr algn="l"/>
            <a:r>
              <a:rPr lang="en-US" altLang="zh-CN" sz="1200">
                <a:sym typeface="+mn-ea"/>
              </a:rPr>
              <a:t>        i++</a:t>
            </a:r>
            <a:endParaRPr lang="en-US" altLang="zh-CN" sz="1200">
              <a:sym typeface="+mn-ea"/>
            </a:endParaRPr>
          </a:p>
          <a:p>
            <a:pPr algn="l"/>
            <a:r>
              <a:rPr lang="en-US" altLang="zh-CN" sz="1200">
                <a:sym typeface="+mn-ea"/>
              </a:rPr>
              <a:t>    }</a:t>
            </a:r>
            <a:endParaRPr lang="en-US" altLang="zh-CN" sz="1200">
              <a:sym typeface="+mn-ea"/>
            </a:endParaRPr>
          </a:p>
          <a:p>
            <a:pPr algn="l"/>
            <a:r>
              <a:rPr lang="en-US" altLang="zh-CN" sz="1200">
                <a:sym typeface="+mn-ea"/>
              </a:rPr>
              <a:t>}</a:t>
            </a:r>
            <a:endParaRPr lang="en-US" altLang="zh-CN" sz="1200">
              <a:sym typeface="+mn-ea"/>
            </a:endParaRPr>
          </a:p>
          <a:p>
            <a:pPr algn="l"/>
            <a:endParaRPr lang="en-US" altLang="zh-CN" sz="1200">
              <a:sym typeface="+mn-ea"/>
            </a:endParaRPr>
          </a:p>
          <a:p>
            <a:pPr algn="l"/>
            <a:r>
              <a:rPr lang="zh-CN" altLang="en-US" sz="1200">
                <a:sym typeface="+mn-ea"/>
              </a:rPr>
              <a:t>对于这样的代码，</a:t>
            </a:r>
            <a:r>
              <a:rPr lang="en-US" altLang="zh-CN" sz="1200">
                <a:sym typeface="+mn-ea"/>
              </a:rPr>
              <a:t>o</a:t>
            </a:r>
            <a:r>
              <a:rPr lang="zh-CN" altLang="en-US" sz="1200">
                <a:sym typeface="+mn-ea"/>
              </a:rPr>
              <a:t>完全不会被争夺，</a:t>
            </a:r>
            <a:r>
              <a:rPr lang="en-US" altLang="zh-CN" sz="1200">
                <a:sym typeface="+mn-ea"/>
              </a:rPr>
              <a:t>jit</a:t>
            </a:r>
            <a:r>
              <a:rPr lang="zh-CN" altLang="en-US" sz="1200">
                <a:sym typeface="+mn-ea"/>
              </a:rPr>
              <a:t>会优化将</a:t>
            </a:r>
            <a:r>
              <a:rPr lang="en-US" altLang="zh-CN" sz="1200">
                <a:sym typeface="+mn-ea"/>
              </a:rPr>
              <a:t>synchronized</a:t>
            </a:r>
            <a:r>
              <a:rPr lang="zh-CN" altLang="en-US" sz="1200">
                <a:sym typeface="+mn-ea"/>
              </a:rPr>
              <a:t>代码块</a:t>
            </a:r>
            <a:r>
              <a:rPr lang="zh-CN" altLang="en-US" sz="1200">
                <a:sym typeface="+mn-ea"/>
              </a:rPr>
              <a:t>去除</a:t>
            </a:r>
            <a:endParaRPr lang="zh-CN" altLang="en-US" sz="12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368030" y="66675"/>
            <a:ext cx="3737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《同步方法组合的线程不安全问题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4080" y="330200"/>
            <a:ext cx="46634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HashTable table=new HashTable()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//</a:t>
            </a:r>
            <a:r>
              <a:rPr lang="zh-CN" altLang="en-US"/>
              <a:t>线程一，线程二</a:t>
            </a:r>
            <a:endParaRPr lang="zh-CN" altLang="en-US"/>
          </a:p>
          <a:p>
            <a:r>
              <a:rPr lang="en-US" altLang="zh-CN"/>
              <a:t>if(table.get(“key”)==null){</a:t>
            </a:r>
            <a:endParaRPr lang="en-US" altLang="zh-CN"/>
          </a:p>
          <a:p>
            <a:r>
              <a:rPr lang="en-US" altLang="zh-CN"/>
              <a:t>     table.</a:t>
            </a:r>
            <a:r>
              <a:rPr lang="en-US" altLang="zh-CN">
                <a:sym typeface="+mn-ea"/>
              </a:rPr>
              <a:t>put(“key”,value)</a:t>
            </a:r>
            <a:endParaRPr lang="en-US" altLang="zh-CN"/>
          </a:p>
          <a:p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57370" y="2730500"/>
            <a:ext cx="1075690" cy="4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785610" y="2730500"/>
            <a:ext cx="1075690" cy="4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11" name="直接连接符 10"/>
          <p:cNvCxnSpPr/>
          <p:nvPr/>
        </p:nvCxnSpPr>
        <p:spPr>
          <a:xfrm>
            <a:off x="4892040" y="3206115"/>
            <a:ext cx="5715" cy="287274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320915" y="3206115"/>
            <a:ext cx="5715" cy="287274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613900" y="2730500"/>
            <a:ext cx="1075690" cy="4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table</a:t>
            </a:r>
            <a:endParaRPr 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0149205" y="3206115"/>
            <a:ext cx="5715" cy="287274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881880" y="3547110"/>
            <a:ext cx="527304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897755" y="5941060"/>
            <a:ext cx="527304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7318375" y="4137660"/>
            <a:ext cx="284607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320915" y="5039360"/>
            <a:ext cx="284607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58130" y="3413760"/>
            <a:ext cx="1902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get(“key”)==null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861300" y="3957955"/>
            <a:ext cx="1902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get(“key”)==null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803515" y="4859655"/>
            <a:ext cx="2017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put(“key”,value)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243195" y="5710555"/>
            <a:ext cx="2017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put(“key”,value)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66115" y="4394200"/>
            <a:ext cx="36252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get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put</a:t>
            </a:r>
            <a:r>
              <a:rPr lang="zh-CN" altLang="en-US">
                <a:solidFill>
                  <a:srgbClr val="FF0000"/>
                </a:solidFill>
              </a:rPr>
              <a:t>为</a:t>
            </a:r>
            <a:r>
              <a:rPr lang="en-US" altLang="zh-CN">
                <a:solidFill>
                  <a:srgbClr val="FF0000"/>
                </a:solidFill>
              </a:rPr>
              <a:t>synchronized</a:t>
            </a:r>
            <a:r>
              <a:rPr lang="zh-CN" altLang="en-US">
                <a:solidFill>
                  <a:srgbClr val="FF0000"/>
                </a:solidFill>
              </a:rPr>
              <a:t>方法，但是组合起来不是，</a:t>
            </a:r>
            <a:r>
              <a:rPr lang="en-US" altLang="zh-CN">
                <a:solidFill>
                  <a:srgbClr val="FF0000"/>
                </a:solidFill>
              </a:rPr>
              <a:t>get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put</a:t>
            </a:r>
            <a:r>
              <a:rPr lang="zh-CN" altLang="en-US">
                <a:solidFill>
                  <a:srgbClr val="FF0000"/>
                </a:solidFill>
              </a:rPr>
              <a:t>之间会发生线程切换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765540" y="66675"/>
            <a:ext cx="3322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Monitor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与对象头之重量级锁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43955" y="2926715"/>
            <a:ext cx="36360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//Thread-1</a:t>
            </a:r>
            <a:r>
              <a:rPr lang="zh-CN" altLang="en-US" sz="1600"/>
              <a:t>、</a:t>
            </a:r>
            <a:r>
              <a:rPr lang="en-US" altLang="zh-CN" sz="1600"/>
              <a:t>Thread-2</a:t>
            </a:r>
            <a:r>
              <a:rPr lang="zh-CN" altLang="en-US" sz="1600"/>
              <a:t>、</a:t>
            </a:r>
            <a:r>
              <a:rPr lang="en-US" altLang="zh-CN" sz="1600"/>
              <a:t>Thread-3</a:t>
            </a:r>
            <a:r>
              <a:rPr lang="zh-CN" altLang="en-US" sz="1600"/>
              <a:t>执行</a:t>
            </a:r>
            <a:endParaRPr lang="en-US" altLang="zh-CN" sz="1600"/>
          </a:p>
          <a:p>
            <a:r>
              <a:rPr lang="en-US" altLang="zh-CN" sz="1600"/>
              <a:t>synchronized(obj){</a:t>
            </a:r>
            <a:endParaRPr lang="en-US" altLang="zh-CN" sz="1600"/>
          </a:p>
          <a:p>
            <a:r>
              <a:rPr lang="en-US" altLang="zh-CN" sz="1600"/>
              <a:t>  //</a:t>
            </a:r>
            <a:r>
              <a:rPr lang="zh-CN" altLang="en-US" sz="1600"/>
              <a:t>临界区代码</a:t>
            </a:r>
            <a:endParaRPr lang="en-US" altLang="zh-CN" sz="1600"/>
          </a:p>
          <a:p>
            <a:r>
              <a:rPr lang="en-US" altLang="zh-CN" sz="1600"/>
              <a:t>}</a:t>
            </a:r>
            <a:endParaRPr lang="en-US" altLang="zh-CN" sz="1600"/>
          </a:p>
        </p:txBody>
      </p:sp>
      <p:sp>
        <p:nvSpPr>
          <p:cNvPr id="4" name="矩形 3"/>
          <p:cNvSpPr/>
          <p:nvPr/>
        </p:nvSpPr>
        <p:spPr>
          <a:xfrm>
            <a:off x="3303270" y="4578350"/>
            <a:ext cx="1931035" cy="1941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68115" y="4481195"/>
            <a:ext cx="799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obj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3564255" y="4835525"/>
            <a:ext cx="1409065" cy="367665"/>
          </a:xfrm>
          <a:prstGeom prst="round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Mark Word</a:t>
            </a:r>
            <a:endParaRPr lang="en-US" altLang="zh-CN" sz="1200"/>
          </a:p>
        </p:txBody>
      </p:sp>
      <p:sp>
        <p:nvSpPr>
          <p:cNvPr id="8" name="矩形 7"/>
          <p:cNvSpPr/>
          <p:nvPr/>
        </p:nvSpPr>
        <p:spPr>
          <a:xfrm>
            <a:off x="3303270" y="270510"/>
            <a:ext cx="1931035" cy="315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95395" y="355600"/>
            <a:ext cx="1177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Monitor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3590290" y="1795145"/>
            <a:ext cx="1409065" cy="351790"/>
          </a:xfrm>
          <a:prstGeom prst="round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EntryList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3590290" y="1150620"/>
            <a:ext cx="1409065" cy="351790"/>
          </a:xfrm>
          <a:prstGeom prst="round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WaitSet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3564255" y="2660650"/>
            <a:ext cx="1409065" cy="351790"/>
          </a:xfrm>
          <a:prstGeom prst="round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Owner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007745" y="198120"/>
            <a:ext cx="1161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/>
              <a:t>WAITING</a:t>
            </a:r>
            <a:endParaRPr lang="en-US" altLang="zh-CN" i="1"/>
          </a:p>
        </p:txBody>
      </p:sp>
      <p:sp>
        <p:nvSpPr>
          <p:cNvPr id="15" name="文本框 14"/>
          <p:cNvSpPr txBox="1"/>
          <p:nvPr/>
        </p:nvSpPr>
        <p:spPr>
          <a:xfrm>
            <a:off x="6412230" y="842645"/>
            <a:ext cx="1313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/>
              <a:t>BLOCKED</a:t>
            </a:r>
            <a:endParaRPr lang="en-US" altLang="zh-CN" i="1"/>
          </a:p>
        </p:txBody>
      </p:sp>
      <p:cxnSp>
        <p:nvCxnSpPr>
          <p:cNvPr id="16" name="肘形连接符 15"/>
          <p:cNvCxnSpPr>
            <a:stCxn id="7" idx="3"/>
            <a:endCxn id="8" idx="2"/>
          </p:cNvCxnSpPr>
          <p:nvPr/>
        </p:nvCxnSpPr>
        <p:spPr>
          <a:xfrm flipH="1" flipV="1">
            <a:off x="4269105" y="3429635"/>
            <a:ext cx="704215" cy="1590040"/>
          </a:xfrm>
          <a:prstGeom prst="bentConnector4">
            <a:avLst>
              <a:gd name="adj1" fmla="val -70875"/>
              <a:gd name="adj2" fmla="val 55791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同侧圆角矩形 17"/>
          <p:cNvSpPr/>
          <p:nvPr/>
        </p:nvSpPr>
        <p:spPr>
          <a:xfrm>
            <a:off x="857885" y="2375535"/>
            <a:ext cx="1626870" cy="922020"/>
          </a:xfrm>
          <a:prstGeom prst="round2Same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Thread-2</a:t>
            </a:r>
            <a:endParaRPr lang="en-US" altLang="zh-CN" sz="1000"/>
          </a:p>
          <a:p>
            <a:pPr algn="ctr"/>
            <a:endParaRPr lang="en-US" altLang="zh-CN" sz="1000"/>
          </a:p>
        </p:txBody>
      </p:sp>
      <p:cxnSp>
        <p:nvCxnSpPr>
          <p:cNvPr id="22" name="直接箭头连接符 21"/>
          <p:cNvCxnSpPr>
            <a:stCxn id="10" idx="3"/>
          </p:cNvCxnSpPr>
          <p:nvPr/>
        </p:nvCxnSpPr>
        <p:spPr>
          <a:xfrm>
            <a:off x="4999355" y="1979930"/>
            <a:ext cx="816610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同侧圆角矩形 22"/>
          <p:cNvSpPr/>
          <p:nvPr/>
        </p:nvSpPr>
        <p:spPr>
          <a:xfrm>
            <a:off x="5815965" y="1699895"/>
            <a:ext cx="1170305" cy="551180"/>
          </a:xfrm>
          <a:prstGeom prst="round2Same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Thread-3</a:t>
            </a:r>
            <a:endParaRPr lang="en-US" altLang="zh-CN"/>
          </a:p>
        </p:txBody>
      </p:sp>
      <p:sp>
        <p:nvSpPr>
          <p:cNvPr id="24" name="同侧圆角矩形 23"/>
          <p:cNvSpPr/>
          <p:nvPr/>
        </p:nvSpPr>
        <p:spPr>
          <a:xfrm>
            <a:off x="7152005" y="1695450"/>
            <a:ext cx="1170305" cy="551180"/>
          </a:xfrm>
          <a:prstGeom prst="round2Same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Thread-4</a:t>
            </a:r>
            <a:endParaRPr lang="en-US" altLang="zh-CN"/>
          </a:p>
        </p:txBody>
      </p:sp>
      <p:cxnSp>
        <p:nvCxnSpPr>
          <p:cNvPr id="25" name="直接箭头连接符 24"/>
          <p:cNvCxnSpPr>
            <a:stCxn id="23" idx="0"/>
            <a:endCxn id="24" idx="2"/>
          </p:cNvCxnSpPr>
          <p:nvPr/>
        </p:nvCxnSpPr>
        <p:spPr>
          <a:xfrm flipV="1">
            <a:off x="6986270" y="1979930"/>
            <a:ext cx="165735" cy="444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15" idx="2"/>
            <a:endCxn id="23" idx="3"/>
          </p:cNvCxnSpPr>
          <p:nvPr/>
        </p:nvCxnSpPr>
        <p:spPr>
          <a:xfrm rot="5400000">
            <a:off x="6490970" y="1130300"/>
            <a:ext cx="488950" cy="668020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15" idx="2"/>
            <a:endCxn id="24" idx="3"/>
          </p:cNvCxnSpPr>
          <p:nvPr/>
        </p:nvCxnSpPr>
        <p:spPr>
          <a:xfrm rot="5400000" flipV="1">
            <a:off x="7161213" y="1128078"/>
            <a:ext cx="484505" cy="668020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5430" y="4314190"/>
            <a:ext cx="5472430" cy="2433320"/>
          </a:xfrm>
          <a:prstGeom prst="rect">
            <a:avLst/>
          </a:prstGeom>
        </p:spPr>
      </p:pic>
      <p:sp>
        <p:nvSpPr>
          <p:cNvPr id="29" name="同侧圆角矩形 28"/>
          <p:cNvSpPr/>
          <p:nvPr/>
        </p:nvSpPr>
        <p:spPr>
          <a:xfrm>
            <a:off x="335280" y="1055370"/>
            <a:ext cx="1170305" cy="551180"/>
          </a:xfrm>
          <a:prstGeom prst="round2Same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Thread-0</a:t>
            </a:r>
            <a:endParaRPr lang="en-US" altLang="zh-CN"/>
          </a:p>
        </p:txBody>
      </p:sp>
      <p:sp>
        <p:nvSpPr>
          <p:cNvPr id="30" name="同侧圆角矩形 29"/>
          <p:cNvSpPr/>
          <p:nvPr/>
        </p:nvSpPr>
        <p:spPr>
          <a:xfrm>
            <a:off x="1671320" y="1050925"/>
            <a:ext cx="1170305" cy="551180"/>
          </a:xfrm>
          <a:prstGeom prst="round2Same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Thread-1</a:t>
            </a:r>
            <a:endParaRPr lang="en-US" altLang="zh-CN"/>
          </a:p>
        </p:txBody>
      </p:sp>
      <p:cxnSp>
        <p:nvCxnSpPr>
          <p:cNvPr id="32" name="曲线连接符 31"/>
          <p:cNvCxnSpPr>
            <a:stCxn id="14" idx="2"/>
            <a:endCxn id="29" idx="3"/>
          </p:cNvCxnSpPr>
          <p:nvPr/>
        </p:nvCxnSpPr>
        <p:spPr>
          <a:xfrm rot="5400000">
            <a:off x="1010285" y="476885"/>
            <a:ext cx="488950" cy="668020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14" idx="2"/>
            <a:endCxn id="30" idx="3"/>
          </p:cNvCxnSpPr>
          <p:nvPr/>
        </p:nvCxnSpPr>
        <p:spPr>
          <a:xfrm rot="5400000" flipV="1">
            <a:off x="1680528" y="474663"/>
            <a:ext cx="484505" cy="668020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21" idx="2"/>
            <a:endCxn id="4" idx="1"/>
          </p:cNvCxnSpPr>
          <p:nvPr/>
        </p:nvCxnSpPr>
        <p:spPr>
          <a:xfrm rot="5400000" flipV="1">
            <a:off x="1328420" y="3574415"/>
            <a:ext cx="2317750" cy="1631950"/>
          </a:xfrm>
          <a:prstGeom prst="bentConnector2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1"/>
            <a:endCxn id="18" idx="0"/>
          </p:cNvCxnSpPr>
          <p:nvPr/>
        </p:nvCxnSpPr>
        <p:spPr>
          <a:xfrm flipH="1">
            <a:off x="2484755" y="2836545"/>
            <a:ext cx="1079500" cy="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905510" y="2926715"/>
            <a:ext cx="1531620" cy="304800"/>
          </a:xfrm>
          <a:prstGeom prst="round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obj </a:t>
            </a:r>
            <a:r>
              <a:rPr lang="en-US" altLang="zh-CN" sz="1200"/>
              <a:t>Reference</a:t>
            </a:r>
            <a:endParaRPr lang="en-US" altLang="zh-CN" sz="1200"/>
          </a:p>
        </p:txBody>
      </p:sp>
      <p:cxnSp>
        <p:nvCxnSpPr>
          <p:cNvPr id="31" name="直接箭头连接符 30"/>
          <p:cNvCxnSpPr>
            <a:stCxn id="11" idx="1"/>
            <a:endCxn id="30" idx="0"/>
          </p:cNvCxnSpPr>
          <p:nvPr/>
        </p:nvCxnSpPr>
        <p:spPr>
          <a:xfrm flipH="1">
            <a:off x="2841625" y="1326515"/>
            <a:ext cx="7486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7975" y="66675"/>
            <a:ext cx="3524250" cy="1371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26830" y="66675"/>
            <a:ext cx="3161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《从字节码看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Synchronized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965" y="1590040"/>
            <a:ext cx="5734050" cy="44577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4147185" cy="31489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23855" y="76200"/>
            <a:ext cx="1609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《轻量级锁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8440" y="3275965"/>
            <a:ext cx="1685290" cy="26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91385" y="3275965"/>
            <a:ext cx="1712595" cy="26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810510" y="3346450"/>
            <a:ext cx="43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obj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5470" y="3347085"/>
            <a:ext cx="951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Thread-0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209800" y="3981450"/>
            <a:ext cx="1675130" cy="32385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HashCode Age Bias </a:t>
            </a:r>
            <a:r>
              <a:rPr lang="en-US" altLang="zh-CN" sz="1000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01</a:t>
            </a:r>
            <a:endParaRPr lang="en-US" altLang="zh-CN" sz="1000"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210435" y="4530090"/>
            <a:ext cx="1675130" cy="32385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Klass Word</a:t>
            </a:r>
            <a:endParaRPr lang="en-US" sz="1000"/>
          </a:p>
        </p:txBody>
      </p:sp>
      <p:sp>
        <p:nvSpPr>
          <p:cNvPr id="13" name="圆角矩形 12"/>
          <p:cNvSpPr/>
          <p:nvPr/>
        </p:nvSpPr>
        <p:spPr>
          <a:xfrm>
            <a:off x="2210435" y="5242560"/>
            <a:ext cx="1675130" cy="32385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Object body</a:t>
            </a:r>
            <a:endParaRPr lang="en-US" sz="1000"/>
          </a:p>
        </p:txBody>
      </p:sp>
      <p:sp>
        <p:nvSpPr>
          <p:cNvPr id="14" name="文本框 13"/>
          <p:cNvSpPr txBox="1"/>
          <p:nvPr/>
        </p:nvSpPr>
        <p:spPr>
          <a:xfrm>
            <a:off x="2597785" y="3865880"/>
            <a:ext cx="10845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 Word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7490" y="4989195"/>
            <a:ext cx="1656080" cy="84709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05460" y="4855845"/>
            <a:ext cx="10845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Lock Record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81305" y="5472430"/>
            <a:ext cx="1532890" cy="32385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Object reference</a:t>
            </a:r>
            <a:endParaRPr lang="en-US" sz="1000"/>
          </a:p>
        </p:txBody>
      </p:sp>
      <p:sp>
        <p:nvSpPr>
          <p:cNvPr id="18" name="圆角矩形 17"/>
          <p:cNvSpPr/>
          <p:nvPr/>
        </p:nvSpPr>
        <p:spPr>
          <a:xfrm>
            <a:off x="299085" y="5104765"/>
            <a:ext cx="1532890" cy="32385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Lock Record </a:t>
            </a:r>
            <a:r>
              <a:rPr lang="zh-CN" altLang="en-US" sz="1000"/>
              <a:t>地址</a:t>
            </a:r>
            <a:r>
              <a:rPr lang="en-US" altLang="zh-CN" sz="1000"/>
              <a:t>+</a:t>
            </a:r>
            <a:r>
              <a:rPr lang="en-US" altLang="zh-CN" sz="1000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00</a:t>
            </a:r>
            <a:endParaRPr lang="en-US" altLang="zh-CN" sz="1000"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79245" y="1501775"/>
            <a:ext cx="3746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#1</a:t>
            </a:r>
            <a:endParaRPr lang="zh-CN" altLang="en-US" sz="1000"/>
          </a:p>
        </p:txBody>
      </p:sp>
      <p:sp>
        <p:nvSpPr>
          <p:cNvPr id="21" name="文本框 20"/>
          <p:cNvSpPr txBox="1"/>
          <p:nvPr/>
        </p:nvSpPr>
        <p:spPr>
          <a:xfrm>
            <a:off x="1536700" y="2319655"/>
            <a:ext cx="3746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#2</a:t>
            </a:r>
            <a:endParaRPr lang="zh-CN" altLang="en-US" sz="1000"/>
          </a:p>
        </p:txBody>
      </p:sp>
      <p:sp>
        <p:nvSpPr>
          <p:cNvPr id="24" name="文本框 23"/>
          <p:cNvSpPr txBox="1"/>
          <p:nvPr/>
        </p:nvSpPr>
        <p:spPr>
          <a:xfrm>
            <a:off x="218440" y="6255385"/>
            <a:ext cx="4272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#1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创建锁记录，锁记录中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 reference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指向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，尝试用</a:t>
            </a:r>
            <a:r>
              <a:rPr lang="en-US" altLang="zh-CN" sz="12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CAS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替换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 Word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，将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 Word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的值存入锁记录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肘形连接符 24"/>
          <p:cNvCxnSpPr>
            <a:stCxn id="17" idx="2"/>
            <a:endCxn id="7" idx="2"/>
          </p:cNvCxnSpPr>
          <p:nvPr/>
        </p:nvCxnSpPr>
        <p:spPr>
          <a:xfrm rot="5400000" flipV="1">
            <a:off x="1999615" y="4844415"/>
            <a:ext cx="96520" cy="2000250"/>
          </a:xfrm>
          <a:prstGeom prst="bentConnector3">
            <a:avLst>
              <a:gd name="adj1" fmla="val 346711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10" idx="1"/>
          </p:cNvCxnSpPr>
          <p:nvPr/>
        </p:nvCxnSpPr>
        <p:spPr>
          <a:xfrm rot="10800000" flipV="1">
            <a:off x="1570990" y="4143375"/>
            <a:ext cx="638175" cy="96647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350645" y="4305300"/>
            <a:ext cx="631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CAS</a:t>
            </a:r>
            <a:endParaRPr lang="en-US" altLang="zh-CN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替换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34535" y="3275965"/>
            <a:ext cx="1685290" cy="26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507480" y="3275965"/>
            <a:ext cx="1712595" cy="26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126605" y="3346450"/>
            <a:ext cx="43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obj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901565" y="3347085"/>
            <a:ext cx="951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Thread-0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6526530" y="4530090"/>
            <a:ext cx="1675130" cy="32385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Klass Word</a:t>
            </a:r>
            <a:endParaRPr lang="en-US" sz="1000"/>
          </a:p>
        </p:txBody>
      </p:sp>
      <p:sp>
        <p:nvSpPr>
          <p:cNvPr id="34" name="圆角矩形 33"/>
          <p:cNvSpPr/>
          <p:nvPr/>
        </p:nvSpPr>
        <p:spPr>
          <a:xfrm>
            <a:off x="6526530" y="5242560"/>
            <a:ext cx="1675130" cy="32385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Object body</a:t>
            </a:r>
            <a:endParaRPr lang="en-US" sz="1000"/>
          </a:p>
        </p:txBody>
      </p:sp>
      <p:sp>
        <p:nvSpPr>
          <p:cNvPr id="39" name="圆角矩形 38"/>
          <p:cNvSpPr/>
          <p:nvPr/>
        </p:nvSpPr>
        <p:spPr>
          <a:xfrm>
            <a:off x="6579235" y="4025265"/>
            <a:ext cx="1532890" cy="32385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Lock Record </a:t>
            </a:r>
            <a:r>
              <a:rPr lang="zh-CN" altLang="en-US" sz="1000"/>
              <a:t>地址</a:t>
            </a:r>
            <a:r>
              <a:rPr lang="en-US" altLang="zh-CN" sz="1000"/>
              <a:t>+</a:t>
            </a:r>
            <a:r>
              <a:rPr lang="en-US" altLang="zh-CN" sz="1000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00</a:t>
            </a:r>
            <a:endParaRPr lang="en-US" altLang="zh-CN" sz="1000"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913880" y="3865880"/>
            <a:ext cx="10845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 Word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553585" y="4989195"/>
            <a:ext cx="1656080" cy="84709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574540" y="5089525"/>
            <a:ext cx="1577975" cy="32385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HashCode Age Bias </a:t>
            </a:r>
            <a:r>
              <a:rPr lang="en-US" altLang="zh-CN" sz="1000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01</a:t>
            </a:r>
            <a:endParaRPr lang="en-US" altLang="zh-CN" sz="1000"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21555" y="4855845"/>
            <a:ext cx="10845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Lock Record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597400" y="5472430"/>
            <a:ext cx="1532890" cy="32385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Object reference</a:t>
            </a:r>
            <a:endParaRPr lang="en-US" sz="1000"/>
          </a:p>
        </p:txBody>
      </p:sp>
      <p:cxnSp>
        <p:nvCxnSpPr>
          <p:cNvPr id="40" name="肘形连接符 39"/>
          <p:cNvCxnSpPr>
            <a:stCxn id="38" idx="2"/>
            <a:endCxn id="29" idx="2"/>
          </p:cNvCxnSpPr>
          <p:nvPr/>
        </p:nvCxnSpPr>
        <p:spPr>
          <a:xfrm rot="5400000" flipV="1">
            <a:off x="6306185" y="4844415"/>
            <a:ext cx="96520" cy="2000250"/>
          </a:xfrm>
          <a:prstGeom prst="bentConnector3">
            <a:avLst>
              <a:gd name="adj1" fmla="val 346711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408805" y="6213475"/>
            <a:ext cx="4272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#1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若</a:t>
            </a:r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替换成功，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 Mark Word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存储锁记录地址和状态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（轻量级锁），表示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Thread-0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为对象加锁。若失败则有</a:t>
            </a:r>
            <a:r>
              <a:rPr lang="zh-CN" altLang="en-US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锁膨胀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和重入锁两种情况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3867150" y="4457700"/>
            <a:ext cx="65722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867150" y="4204970"/>
            <a:ext cx="10477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CAS Success</a:t>
            </a:r>
            <a:endParaRPr lang="en-US" altLang="zh-CN" sz="1000">
              <a:solidFill>
                <a:srgbClr val="FF0000"/>
              </a:solidFill>
            </a:endParaRPr>
          </a:p>
        </p:txBody>
      </p:sp>
      <p:cxnSp>
        <p:nvCxnSpPr>
          <p:cNvPr id="46" name="曲线连接符 45"/>
          <p:cNvCxnSpPr>
            <a:stCxn id="39" idx="1"/>
          </p:cNvCxnSpPr>
          <p:nvPr/>
        </p:nvCxnSpPr>
        <p:spPr>
          <a:xfrm rot="10800000" flipV="1">
            <a:off x="5970270" y="4187190"/>
            <a:ext cx="599440" cy="785495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441190" y="193040"/>
            <a:ext cx="1685290" cy="26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414135" y="193040"/>
            <a:ext cx="1712595" cy="26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033260" y="263525"/>
            <a:ext cx="43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obj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808220" y="264160"/>
            <a:ext cx="951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Thread-0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6433185" y="1447165"/>
            <a:ext cx="1675130" cy="32385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Klass Word</a:t>
            </a:r>
            <a:endParaRPr lang="en-US" sz="1000"/>
          </a:p>
        </p:txBody>
      </p:sp>
      <p:sp>
        <p:nvSpPr>
          <p:cNvPr id="53" name="圆角矩形 52"/>
          <p:cNvSpPr/>
          <p:nvPr/>
        </p:nvSpPr>
        <p:spPr>
          <a:xfrm>
            <a:off x="6433185" y="2159635"/>
            <a:ext cx="1675130" cy="32385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Object body</a:t>
            </a:r>
            <a:endParaRPr lang="en-US" sz="1000"/>
          </a:p>
        </p:txBody>
      </p:sp>
      <p:sp>
        <p:nvSpPr>
          <p:cNvPr id="54" name="圆角矩形 53"/>
          <p:cNvSpPr/>
          <p:nvPr/>
        </p:nvSpPr>
        <p:spPr>
          <a:xfrm>
            <a:off x="6485890" y="942340"/>
            <a:ext cx="1532890" cy="32385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Lock Record </a:t>
            </a:r>
            <a:r>
              <a:rPr lang="zh-CN" altLang="en-US" sz="1000"/>
              <a:t>地址</a:t>
            </a:r>
            <a:r>
              <a:rPr lang="en-US" altLang="zh-CN" sz="1000"/>
              <a:t>+</a:t>
            </a:r>
            <a:r>
              <a:rPr lang="en-US" altLang="zh-CN" sz="1000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00</a:t>
            </a:r>
            <a:endParaRPr lang="en-US" altLang="zh-CN" sz="1000"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820535" y="782955"/>
            <a:ext cx="10845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 Word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460240" y="1906270"/>
            <a:ext cx="1656080" cy="84709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4481195" y="2006600"/>
            <a:ext cx="1577975" cy="32385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HashCode Age Bias </a:t>
            </a:r>
            <a:r>
              <a:rPr lang="en-US" altLang="zh-CN" sz="1000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01</a:t>
            </a:r>
            <a:endParaRPr lang="en-US" altLang="zh-CN" sz="1000"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728210" y="1772920"/>
            <a:ext cx="10845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Lock Record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504055" y="2389505"/>
            <a:ext cx="1532890" cy="32385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Object reference</a:t>
            </a:r>
            <a:endParaRPr lang="en-US" sz="1000"/>
          </a:p>
        </p:txBody>
      </p:sp>
      <p:cxnSp>
        <p:nvCxnSpPr>
          <p:cNvPr id="60" name="肘形连接符 59"/>
          <p:cNvCxnSpPr>
            <a:stCxn id="59" idx="2"/>
            <a:endCxn id="49" idx="2"/>
          </p:cNvCxnSpPr>
          <p:nvPr/>
        </p:nvCxnSpPr>
        <p:spPr>
          <a:xfrm rot="5400000" flipV="1">
            <a:off x="6212840" y="1761490"/>
            <a:ext cx="96520" cy="2000250"/>
          </a:xfrm>
          <a:prstGeom prst="bentConnector3">
            <a:avLst>
              <a:gd name="adj1" fmla="val 346711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454525" y="870585"/>
            <a:ext cx="1656080" cy="84709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4475480" y="970915"/>
            <a:ext cx="1577975" cy="32385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null</a:t>
            </a:r>
            <a:endParaRPr lang="en-US" altLang="zh-CN" sz="1000"/>
          </a:p>
        </p:txBody>
      </p:sp>
      <p:sp>
        <p:nvSpPr>
          <p:cNvPr id="64" name="文本框 63"/>
          <p:cNvSpPr txBox="1"/>
          <p:nvPr/>
        </p:nvSpPr>
        <p:spPr>
          <a:xfrm>
            <a:off x="4722495" y="737235"/>
            <a:ext cx="10845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Lock Record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4498340" y="1353820"/>
            <a:ext cx="1532890" cy="32385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Object reference</a:t>
            </a:r>
            <a:endParaRPr lang="en-US" sz="1000"/>
          </a:p>
        </p:txBody>
      </p:sp>
      <p:cxnSp>
        <p:nvCxnSpPr>
          <p:cNvPr id="61" name="曲线连接符 60"/>
          <p:cNvCxnSpPr>
            <a:stCxn id="54" idx="1"/>
          </p:cNvCxnSpPr>
          <p:nvPr/>
        </p:nvCxnSpPr>
        <p:spPr>
          <a:xfrm rot="10800000" flipV="1">
            <a:off x="5876925" y="1104265"/>
            <a:ext cx="599440" cy="785495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endCxn id="49" idx="0"/>
          </p:cNvCxnSpPr>
          <p:nvPr/>
        </p:nvCxnSpPr>
        <p:spPr>
          <a:xfrm flipV="1">
            <a:off x="4779645" y="193040"/>
            <a:ext cx="2481580" cy="1165860"/>
          </a:xfrm>
          <a:prstGeom prst="bentConnector4">
            <a:avLst>
              <a:gd name="adj1" fmla="val -255"/>
              <a:gd name="adj2" fmla="val 113071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8586470" y="658495"/>
            <a:ext cx="35210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</a:t>
            </a:r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synchronized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锁重入，先创建锁记录，执行</a:t>
            </a:r>
            <a:r>
              <a:rPr lang="en-US" altLang="zh-CN" sz="12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CAS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交换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MarkWord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地址，但此时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MarkWord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已经记录一条锁记录，所以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失败。但是由于是同一线程对同一对象再次加锁，</a:t>
            </a:r>
            <a:r>
              <a:rPr lang="zh-CN" altLang="en-US" sz="1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会保留重入锁记录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，此时会标记锁记录地址为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Lock Record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数量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表示重入的计数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517890" y="1889760"/>
            <a:ext cx="1685290" cy="26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0490835" y="1889760"/>
            <a:ext cx="1712595" cy="26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1109960" y="1960245"/>
            <a:ext cx="43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obj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884920" y="1960880"/>
            <a:ext cx="951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Thread-0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0562590" y="2646680"/>
            <a:ext cx="1532890" cy="32385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Lock Record </a:t>
            </a:r>
            <a:r>
              <a:rPr lang="zh-CN" altLang="en-US" sz="1000"/>
              <a:t>地址</a:t>
            </a:r>
            <a:r>
              <a:rPr lang="en-US" altLang="zh-CN" sz="1000"/>
              <a:t>+</a:t>
            </a:r>
            <a:r>
              <a:rPr lang="en-US" altLang="zh-CN" sz="1000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00</a:t>
            </a:r>
            <a:endParaRPr lang="en-US" altLang="zh-CN" sz="1000"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10509885" y="3143885"/>
            <a:ext cx="1675130" cy="32385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Klass Word</a:t>
            </a:r>
            <a:endParaRPr lang="en-US" sz="1000"/>
          </a:p>
        </p:txBody>
      </p:sp>
      <p:sp>
        <p:nvSpPr>
          <p:cNvPr id="74" name="圆角矩形 73"/>
          <p:cNvSpPr/>
          <p:nvPr/>
        </p:nvSpPr>
        <p:spPr>
          <a:xfrm>
            <a:off x="10509885" y="3856355"/>
            <a:ext cx="1675130" cy="32385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Object body</a:t>
            </a:r>
            <a:endParaRPr lang="en-US" sz="1000"/>
          </a:p>
        </p:txBody>
      </p:sp>
      <p:sp>
        <p:nvSpPr>
          <p:cNvPr id="75" name="文本框 74"/>
          <p:cNvSpPr txBox="1"/>
          <p:nvPr/>
        </p:nvSpPr>
        <p:spPr>
          <a:xfrm>
            <a:off x="10897235" y="2479675"/>
            <a:ext cx="10845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 Word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536940" y="3602990"/>
            <a:ext cx="1656080" cy="84709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8804910" y="3469640"/>
            <a:ext cx="10845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Lock Record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8580755" y="4086225"/>
            <a:ext cx="1532890" cy="32385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Object reference</a:t>
            </a:r>
            <a:endParaRPr lang="en-US" sz="1000"/>
          </a:p>
        </p:txBody>
      </p:sp>
      <p:cxnSp>
        <p:nvCxnSpPr>
          <p:cNvPr id="80" name="肘形连接符 79"/>
          <p:cNvCxnSpPr>
            <a:stCxn id="78" idx="2"/>
            <a:endCxn id="69" idx="2"/>
          </p:cNvCxnSpPr>
          <p:nvPr/>
        </p:nvCxnSpPr>
        <p:spPr>
          <a:xfrm rot="5400000" flipV="1">
            <a:off x="10299065" y="3458210"/>
            <a:ext cx="96520" cy="2000250"/>
          </a:xfrm>
          <a:prstGeom prst="bentConnector3">
            <a:avLst>
              <a:gd name="adj1" fmla="val 346711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80"/>
          <p:cNvCxnSpPr>
            <a:stCxn id="72" idx="1"/>
          </p:cNvCxnSpPr>
          <p:nvPr/>
        </p:nvCxnSpPr>
        <p:spPr>
          <a:xfrm rot="10800000" flipV="1">
            <a:off x="9871075" y="2757170"/>
            <a:ext cx="638175" cy="96647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9650095" y="2919095"/>
            <a:ext cx="631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CAS </a:t>
            </a:r>
            <a:r>
              <a:rPr lang="zh-CN" altLang="en-US" sz="1400">
                <a:solidFill>
                  <a:srgbClr val="FF0000"/>
                </a:solidFill>
              </a:rPr>
              <a:t>还原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73100" y="1905000"/>
            <a:ext cx="3746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#</a:t>
            </a:r>
            <a:r>
              <a:rPr lang="en-US" sz="1000"/>
              <a:t>4</a:t>
            </a:r>
            <a:endParaRPr lang="en-US" sz="1000"/>
          </a:p>
        </p:txBody>
      </p:sp>
      <p:sp>
        <p:nvSpPr>
          <p:cNvPr id="84" name="文本框 83"/>
          <p:cNvSpPr txBox="1"/>
          <p:nvPr/>
        </p:nvSpPr>
        <p:spPr>
          <a:xfrm>
            <a:off x="673100" y="2583815"/>
            <a:ext cx="3746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#</a:t>
            </a:r>
            <a:r>
              <a:rPr lang="en-US" sz="1000"/>
              <a:t>3</a:t>
            </a:r>
            <a:endParaRPr lang="en-US" sz="1000"/>
          </a:p>
        </p:txBody>
      </p:sp>
      <p:sp>
        <p:nvSpPr>
          <p:cNvPr id="85" name="文本框 84"/>
          <p:cNvSpPr txBox="1"/>
          <p:nvPr/>
        </p:nvSpPr>
        <p:spPr>
          <a:xfrm>
            <a:off x="8670925" y="5089525"/>
            <a:ext cx="35210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#3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退出重入锁：删除值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的锁记录，表示重入计数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#4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解锁时（锁记录值不为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）：使用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恢复给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对象头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成功，解锁成功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失败，表示轻量级锁已经升级为</a:t>
            </a:r>
            <a:r>
              <a:rPr lang="zh-CN" altLang="en-US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重量级锁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，进入重量级锁解锁流程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6" name="直接箭头连接符 85"/>
          <p:cNvCxnSpPr>
            <a:stCxn id="67" idx="1"/>
          </p:cNvCxnSpPr>
          <p:nvPr/>
        </p:nvCxnSpPr>
        <p:spPr>
          <a:xfrm flipH="1">
            <a:off x="8171815" y="1350645"/>
            <a:ext cx="41465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圆角矩形 86"/>
          <p:cNvSpPr/>
          <p:nvPr/>
        </p:nvSpPr>
        <p:spPr>
          <a:xfrm>
            <a:off x="8571230" y="3701415"/>
            <a:ext cx="1577975" cy="32385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HashCode Age Bias </a:t>
            </a:r>
            <a:r>
              <a:rPr lang="en-US" altLang="zh-CN" sz="1000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01</a:t>
            </a:r>
            <a:endParaRPr lang="en-US" altLang="zh-CN" sz="1000"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776585" y="7302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sym typeface="+mn-ea"/>
              </a:rPr>
              <a:t>《锁膨胀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sym typeface="+mn-ea"/>
              </a:rPr>
              <a:t>》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03090" y="73025"/>
            <a:ext cx="1685290" cy="26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70120" y="144145"/>
            <a:ext cx="951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Thread-1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22140" y="1786255"/>
            <a:ext cx="1656080" cy="84709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690110" y="1652905"/>
            <a:ext cx="10845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Lock Record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465955" y="2269490"/>
            <a:ext cx="1532890" cy="32385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Object reference</a:t>
            </a:r>
            <a:endParaRPr lang="en-US" sz="1000"/>
          </a:p>
        </p:txBody>
      </p:sp>
      <p:sp>
        <p:nvSpPr>
          <p:cNvPr id="20" name="圆角矩形 19"/>
          <p:cNvSpPr/>
          <p:nvPr/>
        </p:nvSpPr>
        <p:spPr>
          <a:xfrm>
            <a:off x="4483735" y="1901825"/>
            <a:ext cx="1532890" cy="32385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Lock Record </a:t>
            </a:r>
            <a:r>
              <a:rPr lang="zh-CN" altLang="en-US" sz="1000"/>
              <a:t>地址 </a:t>
            </a:r>
            <a:r>
              <a:rPr lang="en-US" altLang="zh-CN" sz="1000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00</a:t>
            </a:r>
            <a:endParaRPr lang="en-US" altLang="zh-CN" sz="1000"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281170" y="940435"/>
            <a:ext cx="850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CAS</a:t>
            </a:r>
            <a:endParaRPr lang="en-US" altLang="zh-CN" sz="1200">
              <a:solidFill>
                <a:srgbClr val="FF0000"/>
              </a:solidFill>
            </a:endParaRPr>
          </a:p>
          <a:p>
            <a:r>
              <a:rPr lang="zh-CN" altLang="en-US" sz="1200">
                <a:solidFill>
                  <a:srgbClr val="FF0000"/>
                </a:solidFill>
              </a:rPr>
              <a:t>替换失败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97815" y="73025"/>
            <a:ext cx="1685290" cy="26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270760" y="73025"/>
            <a:ext cx="1712595" cy="26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2889885" y="143510"/>
            <a:ext cx="43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obj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64845" y="144145"/>
            <a:ext cx="951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Thread-0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2342515" y="829945"/>
            <a:ext cx="1532890" cy="32385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Lock Record </a:t>
            </a:r>
            <a:r>
              <a:rPr lang="zh-CN" altLang="en-US" sz="1000"/>
              <a:t>地址</a:t>
            </a:r>
            <a:r>
              <a:rPr lang="en-US" altLang="zh-CN" sz="1000"/>
              <a:t>+</a:t>
            </a:r>
            <a:r>
              <a:rPr lang="en-US" altLang="zh-CN" sz="1000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00</a:t>
            </a:r>
            <a:endParaRPr lang="en-US" altLang="zh-CN" sz="1000"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2289810" y="1327150"/>
            <a:ext cx="1675130" cy="32385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Klass Word</a:t>
            </a:r>
            <a:endParaRPr lang="en-US" sz="1000"/>
          </a:p>
        </p:txBody>
      </p:sp>
      <p:cxnSp>
        <p:nvCxnSpPr>
          <p:cNvPr id="22" name="曲线连接符 21"/>
          <p:cNvCxnSpPr>
            <a:stCxn id="10" idx="3"/>
          </p:cNvCxnSpPr>
          <p:nvPr/>
        </p:nvCxnSpPr>
        <p:spPr>
          <a:xfrm>
            <a:off x="3884930" y="940435"/>
            <a:ext cx="775335" cy="959485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2289810" y="2039620"/>
            <a:ext cx="1675130" cy="32385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Object body</a:t>
            </a:r>
            <a:endParaRPr lang="en-US" sz="1000"/>
          </a:p>
        </p:txBody>
      </p:sp>
      <p:sp>
        <p:nvSpPr>
          <p:cNvPr id="75" name="文本框 74"/>
          <p:cNvSpPr txBox="1"/>
          <p:nvPr/>
        </p:nvSpPr>
        <p:spPr>
          <a:xfrm>
            <a:off x="2677160" y="681990"/>
            <a:ext cx="10845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 Word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16865" y="1786255"/>
            <a:ext cx="1656080" cy="84709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584835" y="1652905"/>
            <a:ext cx="10845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Lock Record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60680" y="2269490"/>
            <a:ext cx="1532890" cy="32385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Object reference</a:t>
            </a:r>
            <a:endParaRPr lang="en-US" sz="1000"/>
          </a:p>
        </p:txBody>
      </p:sp>
      <p:cxnSp>
        <p:nvCxnSpPr>
          <p:cNvPr id="80" name="肘形连接符 79"/>
          <p:cNvCxnSpPr>
            <a:stCxn id="78" idx="2"/>
            <a:endCxn id="69" idx="2"/>
          </p:cNvCxnSpPr>
          <p:nvPr/>
        </p:nvCxnSpPr>
        <p:spPr>
          <a:xfrm rot="5400000" flipV="1">
            <a:off x="2078990" y="1641475"/>
            <a:ext cx="96520" cy="2000250"/>
          </a:xfrm>
          <a:prstGeom prst="bentConnector3">
            <a:avLst>
              <a:gd name="adj1" fmla="val 346711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圆角矩形 86"/>
          <p:cNvSpPr/>
          <p:nvPr/>
        </p:nvSpPr>
        <p:spPr>
          <a:xfrm>
            <a:off x="351155" y="1884680"/>
            <a:ext cx="1577975" cy="32385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HashCode Age Bias </a:t>
            </a:r>
            <a:r>
              <a:rPr lang="en-US" altLang="zh-CN" sz="1000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01</a:t>
            </a:r>
            <a:endParaRPr lang="en-US" altLang="zh-CN" sz="1000"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41" name="肘形连接符 40"/>
          <p:cNvCxnSpPr/>
          <p:nvPr/>
        </p:nvCxnSpPr>
        <p:spPr>
          <a:xfrm rot="5400000">
            <a:off x="4236085" y="1588770"/>
            <a:ext cx="96520" cy="2105025"/>
          </a:xfrm>
          <a:prstGeom prst="bentConnector3">
            <a:avLst>
              <a:gd name="adj1" fmla="val 346382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298315" y="3667125"/>
            <a:ext cx="1685290" cy="26168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678680" y="3738245"/>
            <a:ext cx="951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Monitor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4374515" y="5863590"/>
            <a:ext cx="1532890" cy="32385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Owner</a:t>
            </a:r>
            <a:endParaRPr lang="en-US" sz="1000"/>
          </a:p>
        </p:txBody>
      </p:sp>
      <p:sp>
        <p:nvSpPr>
          <p:cNvPr id="50" name="矩形 49"/>
          <p:cNvSpPr/>
          <p:nvPr/>
        </p:nvSpPr>
        <p:spPr>
          <a:xfrm>
            <a:off x="206375" y="3667125"/>
            <a:ext cx="1685290" cy="26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179320" y="3667125"/>
            <a:ext cx="1712595" cy="26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798445" y="3737610"/>
            <a:ext cx="43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obj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73405" y="3738245"/>
            <a:ext cx="951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Thread-0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251075" y="4424045"/>
            <a:ext cx="1532890" cy="32385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Monitor </a:t>
            </a:r>
            <a:r>
              <a:rPr lang="zh-CN" altLang="en-US" sz="1000"/>
              <a:t>地址</a:t>
            </a:r>
            <a:r>
              <a:rPr lang="en-US" altLang="zh-CN" sz="1000"/>
              <a:t>+</a:t>
            </a:r>
            <a:r>
              <a:rPr lang="en-US" altLang="zh-CN" sz="1000">
                <a:solidFill>
                  <a:srgbClr val="FF0000"/>
                </a:solidFill>
              </a:rPr>
              <a:t>10</a:t>
            </a:r>
            <a:endParaRPr lang="en-US" altLang="zh-CN" sz="1000"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198370" y="4921250"/>
            <a:ext cx="1675130" cy="32385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Klass Word</a:t>
            </a:r>
            <a:endParaRPr lang="en-US" sz="1000"/>
          </a:p>
        </p:txBody>
      </p:sp>
      <p:sp>
        <p:nvSpPr>
          <p:cNvPr id="57" name="圆角矩形 56"/>
          <p:cNvSpPr/>
          <p:nvPr/>
        </p:nvSpPr>
        <p:spPr>
          <a:xfrm>
            <a:off x="2198370" y="5633720"/>
            <a:ext cx="1675130" cy="32385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Object body</a:t>
            </a:r>
            <a:endParaRPr lang="en-US" sz="1000"/>
          </a:p>
        </p:txBody>
      </p:sp>
      <p:sp>
        <p:nvSpPr>
          <p:cNvPr id="58" name="文本框 57"/>
          <p:cNvSpPr txBox="1"/>
          <p:nvPr/>
        </p:nvSpPr>
        <p:spPr>
          <a:xfrm>
            <a:off x="2585720" y="4276090"/>
            <a:ext cx="10845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 Word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25425" y="5380355"/>
            <a:ext cx="1656080" cy="84709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493395" y="5247005"/>
            <a:ext cx="10845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Lock Record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269240" y="5863590"/>
            <a:ext cx="1532890" cy="32385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Object reference</a:t>
            </a:r>
            <a:endParaRPr lang="en-US" sz="1000"/>
          </a:p>
        </p:txBody>
      </p:sp>
      <p:cxnSp>
        <p:nvCxnSpPr>
          <p:cNvPr id="62" name="肘形连接符 61"/>
          <p:cNvCxnSpPr>
            <a:stCxn id="61" idx="1"/>
            <a:endCxn id="51" idx="0"/>
          </p:cNvCxnSpPr>
          <p:nvPr/>
        </p:nvCxnSpPr>
        <p:spPr>
          <a:xfrm rot="10800000" flipH="1">
            <a:off x="278765" y="3667125"/>
            <a:ext cx="2766695" cy="2358390"/>
          </a:xfrm>
          <a:prstGeom prst="bentConnector4">
            <a:avLst>
              <a:gd name="adj1" fmla="val -8607"/>
              <a:gd name="adj2" fmla="val 110097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259715" y="5478780"/>
            <a:ext cx="1577975" cy="32385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HashCode Age Bias </a:t>
            </a:r>
            <a:r>
              <a:rPr lang="en-US" altLang="zh-CN" sz="1000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01</a:t>
            </a:r>
            <a:endParaRPr lang="en-US" altLang="zh-CN" sz="1000"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64" name="肘形连接符 63"/>
          <p:cNvCxnSpPr/>
          <p:nvPr/>
        </p:nvCxnSpPr>
        <p:spPr>
          <a:xfrm rot="10800000" flipV="1">
            <a:off x="864870" y="6187440"/>
            <a:ext cx="4196715" cy="96520"/>
          </a:xfrm>
          <a:prstGeom prst="bentConnector4">
            <a:avLst>
              <a:gd name="adj1" fmla="val 242"/>
              <a:gd name="adj2" fmla="val 583552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4374515" y="5154930"/>
            <a:ext cx="1532890" cy="32385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Entry List</a:t>
            </a:r>
            <a:endParaRPr lang="en-US" sz="1000"/>
          </a:p>
        </p:txBody>
      </p:sp>
      <p:sp>
        <p:nvSpPr>
          <p:cNvPr id="66" name="圆角矩形 65"/>
          <p:cNvSpPr/>
          <p:nvPr/>
        </p:nvSpPr>
        <p:spPr>
          <a:xfrm>
            <a:off x="4374515" y="4424045"/>
            <a:ext cx="1532890" cy="323850"/>
          </a:xfrm>
          <a:prstGeom prst="round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Wait Set</a:t>
            </a:r>
            <a:endParaRPr lang="en-US" sz="1000"/>
          </a:p>
        </p:txBody>
      </p:sp>
      <p:cxnSp>
        <p:nvCxnSpPr>
          <p:cNvPr id="67" name="直接箭头连接符 66"/>
          <p:cNvCxnSpPr>
            <a:stCxn id="65" idx="3"/>
          </p:cNvCxnSpPr>
          <p:nvPr/>
        </p:nvCxnSpPr>
        <p:spPr>
          <a:xfrm flipV="1">
            <a:off x="5916930" y="5309870"/>
            <a:ext cx="324485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6165215" y="5154930"/>
            <a:ext cx="951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Thread-1</a:t>
            </a:r>
            <a:endParaRPr lang="en-US" altLang="zh-CN" sz="14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79" name="肘形连接符 78"/>
          <p:cNvCxnSpPr>
            <a:stCxn id="54" idx="3"/>
            <a:endCxn id="43" idx="0"/>
          </p:cNvCxnSpPr>
          <p:nvPr/>
        </p:nvCxnSpPr>
        <p:spPr>
          <a:xfrm flipV="1">
            <a:off x="3793490" y="3667125"/>
            <a:ext cx="1356995" cy="918845"/>
          </a:xfrm>
          <a:prstGeom prst="bentConnector4">
            <a:avLst>
              <a:gd name="adj1" fmla="val 18952"/>
              <a:gd name="adj2" fmla="val 125916"/>
            </a:avLst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7116445" y="2973070"/>
            <a:ext cx="38576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锁膨胀：</a:t>
            </a:r>
            <a:r>
              <a:rPr lang="en-US" altLang="zh-CN" sz="1200"/>
              <a:t>  </a:t>
            </a:r>
            <a:endParaRPr lang="en-US" altLang="zh-CN" sz="1200"/>
          </a:p>
          <a:p>
            <a:r>
              <a:rPr lang="en-US" altLang="zh-CN" sz="1200"/>
              <a:t>  - </a:t>
            </a:r>
            <a:r>
              <a:rPr lang="zh-CN" altLang="en-US" sz="1200"/>
              <a:t>为</a:t>
            </a:r>
            <a:r>
              <a:rPr lang="en-US" altLang="zh-CN" sz="1200"/>
              <a:t>obj</a:t>
            </a:r>
            <a:r>
              <a:rPr lang="zh-CN" altLang="en-US" sz="1200"/>
              <a:t>对象申请</a:t>
            </a:r>
            <a:r>
              <a:rPr lang="en-US" altLang="zh-CN" sz="1200"/>
              <a:t>Monitor</a:t>
            </a:r>
            <a:r>
              <a:rPr lang="zh-CN" altLang="en-US" sz="1200"/>
              <a:t>锁，让</a:t>
            </a:r>
            <a:r>
              <a:rPr lang="en-US" altLang="zh-CN" sz="1200"/>
              <a:t>obj </a:t>
            </a:r>
            <a:r>
              <a:rPr lang="zh-CN" altLang="en-US" sz="1200"/>
              <a:t>指向</a:t>
            </a:r>
            <a:r>
              <a:rPr lang="en-US" altLang="zh-CN" sz="1200"/>
              <a:t>Monitor</a:t>
            </a:r>
            <a:endParaRPr lang="en-US" altLang="zh-CN" sz="1200"/>
          </a:p>
          <a:p>
            <a:r>
              <a:rPr lang="en-US" altLang="zh-CN" sz="1200"/>
              <a:t>  - </a:t>
            </a:r>
            <a:r>
              <a:rPr lang="zh-CN" altLang="en-US" sz="1200"/>
              <a:t>让自己进入</a:t>
            </a:r>
            <a:r>
              <a:rPr lang="en-US" altLang="zh-CN" sz="1200"/>
              <a:t>Monitor</a:t>
            </a:r>
            <a:r>
              <a:rPr lang="zh-CN" altLang="en-US" sz="1200"/>
              <a:t>的</a:t>
            </a:r>
            <a:r>
              <a:rPr lang="en-US" altLang="zh-CN" sz="1200"/>
              <a:t>Entry List BLOCKED</a:t>
            </a:r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2. Thread-0</a:t>
            </a:r>
            <a:r>
              <a:rPr lang="zh-CN" altLang="en-US" sz="1200"/>
              <a:t>执行完临界区代码后，使用</a:t>
            </a:r>
            <a:r>
              <a:rPr lang="en-US" altLang="zh-CN" sz="1200"/>
              <a:t>CAS</a:t>
            </a:r>
            <a:r>
              <a:rPr lang="zh-CN" altLang="en-US" sz="1200"/>
              <a:t>进行轻量级解锁，此时</a:t>
            </a:r>
            <a:r>
              <a:rPr lang="en-US" altLang="zh-CN" sz="1200"/>
              <a:t>obj</a:t>
            </a:r>
            <a:r>
              <a:rPr lang="zh-CN" altLang="en-US" sz="1200"/>
              <a:t>升级为重量级锁，所以</a:t>
            </a:r>
            <a:r>
              <a:rPr lang="en-US" altLang="zh-CN" sz="1200"/>
              <a:t>CAS</a:t>
            </a:r>
            <a:r>
              <a:rPr lang="zh-CN" altLang="en-US" sz="1200"/>
              <a:t>失败转而执行重量级锁的解锁流程</a:t>
            </a:r>
            <a:endParaRPr lang="zh-CN" altLang="en-US" sz="1200"/>
          </a:p>
        </p:txBody>
      </p:sp>
      <p:sp>
        <p:nvSpPr>
          <p:cNvPr id="84" name="文本框 83"/>
          <p:cNvSpPr txBox="1"/>
          <p:nvPr/>
        </p:nvSpPr>
        <p:spPr>
          <a:xfrm>
            <a:off x="7116445" y="866775"/>
            <a:ext cx="38760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1. Thread-1</a:t>
            </a:r>
            <a:r>
              <a:rPr lang="zh-CN" altLang="en-US" sz="1200">
                <a:sym typeface="+mn-ea"/>
              </a:rPr>
              <a:t>进行轻量级加锁时由于</a:t>
            </a:r>
            <a:r>
              <a:rPr lang="en-US" altLang="zh-CN" sz="1200">
                <a:sym typeface="+mn-ea"/>
              </a:rPr>
              <a:t>Thread-0</a:t>
            </a:r>
            <a:r>
              <a:rPr lang="zh-CN" altLang="en-US" sz="1200">
                <a:sym typeface="+mn-ea"/>
              </a:rPr>
              <a:t>已经上锁，所以失败而进入锁膨胀过程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776585" y="7302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sym typeface="+mn-ea"/>
              </a:rPr>
              <a:t>《自旋优化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sym typeface="+mn-ea"/>
              </a:rPr>
              <a:t>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185410" cy="32835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410" y="0"/>
            <a:ext cx="5568950" cy="32842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0455"/>
            <a:ext cx="6381750" cy="11811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880" y="516890"/>
            <a:ext cx="4318635" cy="1675765"/>
          </a:xfrm>
          <a:prstGeom prst="rect">
            <a:avLst/>
          </a:prstGeom>
        </p:spPr>
      </p:pic>
      <p:cxnSp>
        <p:nvCxnSpPr>
          <p:cNvPr id="4" name="直接箭头连接符 3"/>
          <p:cNvCxnSpPr>
            <a:stCxn id="11" idx="0"/>
          </p:cNvCxnSpPr>
          <p:nvPr/>
        </p:nvCxnSpPr>
        <p:spPr>
          <a:xfrm flipH="1" flipV="1">
            <a:off x="2419350" y="1758315"/>
            <a:ext cx="1790700" cy="1431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12" idx="0"/>
          </p:cNvCxnSpPr>
          <p:nvPr/>
        </p:nvCxnSpPr>
        <p:spPr>
          <a:xfrm flipH="1" flipV="1">
            <a:off x="1221740" y="1532255"/>
            <a:ext cx="172720" cy="128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7" idx="0"/>
          </p:cNvCxnSpPr>
          <p:nvPr/>
        </p:nvCxnSpPr>
        <p:spPr>
          <a:xfrm flipH="1" flipV="1">
            <a:off x="2887980" y="1289685"/>
            <a:ext cx="1713865" cy="1000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517265" y="2289810"/>
            <a:ext cx="2169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区分偏向锁标志位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920365" y="3189605"/>
            <a:ext cx="257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重量级锁 </a:t>
            </a:r>
            <a:r>
              <a:rPr lang="en-US" altLang="zh-CN"/>
              <a:t>- Monitor</a:t>
            </a:r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09880" y="2821305"/>
            <a:ext cx="2169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轻量级锁 </a:t>
            </a:r>
            <a:r>
              <a:rPr lang="en-US" altLang="zh-CN"/>
              <a:t>- </a:t>
            </a:r>
            <a:r>
              <a:rPr lang="zh-CN" altLang="en-US"/>
              <a:t>锁记录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0" y="-15875"/>
            <a:ext cx="51803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https://blog.csdn.net/scdn_cp/article/details/86491792</a:t>
            </a:r>
            <a:endParaRPr lang="zh-CN" altLang="en-US" sz="1000" i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1000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https://www.it610.com/article/1282993413934825472.htm  </a:t>
            </a:r>
            <a:endParaRPr lang="zh-CN" altLang="en-US" sz="1000" i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205" y="111125"/>
            <a:ext cx="4828540" cy="2081530"/>
          </a:xfrm>
          <a:prstGeom prst="rect">
            <a:avLst/>
          </a:prstGeom>
        </p:spPr>
      </p:pic>
      <p:cxnSp>
        <p:nvCxnSpPr>
          <p:cNvPr id="15" name="直接箭头连接符 14"/>
          <p:cNvCxnSpPr>
            <a:endCxn id="8" idx="3"/>
          </p:cNvCxnSpPr>
          <p:nvPr/>
        </p:nvCxnSpPr>
        <p:spPr>
          <a:xfrm flipH="1">
            <a:off x="4628515" y="837565"/>
            <a:ext cx="1851660" cy="5175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8" idx="1"/>
          </p:cNvCxnSpPr>
          <p:nvPr/>
        </p:nvCxnSpPr>
        <p:spPr>
          <a:xfrm>
            <a:off x="7233920" y="1046480"/>
            <a:ext cx="1607820" cy="16548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200265" y="954405"/>
            <a:ext cx="13982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615805" y="14605"/>
            <a:ext cx="2470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《对象头与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Mark Word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841740" y="2447925"/>
            <a:ext cx="25400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/>
              <a:t>数组长度也是占用64位（8字节）的空间，这是可选的，只有当本对象是一个数组对象时才会有这个部分</a:t>
            </a:r>
            <a:endParaRPr lang="zh-CN" altLang="en-US" sz="900"/>
          </a:p>
        </p:txBody>
      </p:sp>
      <p:sp>
        <p:nvSpPr>
          <p:cNvPr id="19" name="文本框 18"/>
          <p:cNvSpPr txBox="1"/>
          <p:nvPr/>
        </p:nvSpPr>
        <p:spPr>
          <a:xfrm>
            <a:off x="10151745" y="631825"/>
            <a:ext cx="18427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/>
              <a:t>Klass Word是一个指向方法区中Class信息的指针，意味着该对象可随时知道自己是哪个Class的实例</a:t>
            </a:r>
            <a:endParaRPr lang="zh-CN" altLang="en-US" sz="900"/>
          </a:p>
        </p:txBody>
      </p:sp>
      <p:sp>
        <p:nvSpPr>
          <p:cNvPr id="20" name="文本框 19"/>
          <p:cNvSpPr txBox="1"/>
          <p:nvPr/>
        </p:nvSpPr>
        <p:spPr>
          <a:xfrm>
            <a:off x="5686425" y="237807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/>
              <a:t>对象体是用于保存对象属性和值的主体部分，占用内存空间取决于对象的属性数量和类型</a:t>
            </a:r>
            <a:endParaRPr lang="zh-CN" altLang="en-US" sz="900"/>
          </a:p>
        </p:txBody>
      </p:sp>
      <p:cxnSp>
        <p:nvCxnSpPr>
          <p:cNvPr id="21" name="直接箭头连接符 20"/>
          <p:cNvCxnSpPr>
            <a:endCxn id="20" idx="0"/>
          </p:cNvCxnSpPr>
          <p:nvPr/>
        </p:nvCxnSpPr>
        <p:spPr>
          <a:xfrm>
            <a:off x="6421755" y="1498600"/>
            <a:ext cx="534670" cy="87947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3" idx="0"/>
          </p:cNvCxnSpPr>
          <p:nvPr/>
        </p:nvCxnSpPr>
        <p:spPr>
          <a:xfrm flipH="1" flipV="1">
            <a:off x="739140" y="1281430"/>
            <a:ext cx="461010" cy="2092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09880" y="3374390"/>
            <a:ext cx="1779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偏向锁的</a:t>
            </a:r>
            <a:r>
              <a:rPr lang="zh-CN" altLang="en-US"/>
              <a:t>线程</a:t>
            </a:r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3517265" y="4497705"/>
            <a:ext cx="719582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9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调用锁的</a:t>
            </a:r>
            <a:r>
              <a:rPr lang="en-US" altLang="zh-CN" sz="9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hashcode()</a:t>
            </a:r>
            <a:r>
              <a:rPr lang="zh-CN" altLang="en-US" sz="9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会禁用偏向锁，因为</a:t>
            </a:r>
            <a:r>
              <a:rPr lang="en-US" altLang="zh-CN" sz="9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hashcode</a:t>
            </a:r>
            <a:r>
              <a:rPr lang="zh-CN" altLang="en-US" sz="9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无处保存，而轻量级锁会保存再锁记录里，重量级锁会保存再</a:t>
            </a:r>
            <a:r>
              <a:rPr lang="en-US" altLang="zh-CN" sz="9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Monitor</a:t>
            </a:r>
            <a:r>
              <a:rPr lang="zh-CN" altLang="en-US" sz="9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</a:t>
            </a:r>
            <a:endParaRPr lang="zh-CN" altLang="en-US" sz="9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776585" y="7302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sym typeface="+mn-ea"/>
              </a:rPr>
              <a:t>《偏向锁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sym typeface="+mn-ea"/>
              </a:rPr>
              <a:t>》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117465" cy="35013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040" y="3725545"/>
            <a:ext cx="10551160" cy="2614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000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1.</a:t>
            </a:r>
            <a:r>
              <a:rPr sz="1000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https://blog.csdn.net/weixin_44737877/article/details/104867624</a:t>
            </a:r>
            <a:r>
              <a:rPr lang="zh-CN" altLang="en-US" sz="1000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（使用</a:t>
            </a:r>
            <a:r>
              <a:rPr lang="en-US" altLang="zh-CN" sz="1000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JOL</a:t>
            </a:r>
            <a:r>
              <a:rPr lang="zh-CN" altLang="en-US" sz="1000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工具分析对象字节码、</a:t>
            </a:r>
            <a:r>
              <a:rPr lang="en-US" altLang="zh-CN" sz="1000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jvm</a:t>
            </a:r>
            <a:r>
              <a:rPr lang="zh-CN" altLang="en-US" sz="1000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配置启用偏向锁）</a:t>
            </a:r>
            <a:endParaRPr lang="zh-CN" altLang="en-US" sz="1000"/>
          </a:p>
          <a:p>
            <a:pPr algn="l"/>
            <a:endParaRPr lang="zh-CN" altLang="en-US" sz="1000"/>
          </a:p>
          <a:p>
            <a:pPr algn="l"/>
            <a:r>
              <a:rPr lang="zh-CN" altLang="en-US" sz="1200"/>
              <a:t>偏向锁撤销的三种情况：</a:t>
            </a:r>
            <a:endParaRPr lang="zh-CN" altLang="en-US" sz="1200"/>
          </a:p>
          <a:p>
            <a:pPr algn="l"/>
            <a:r>
              <a:rPr lang="en-US" altLang="zh-CN" sz="1200"/>
              <a:t>  1. </a:t>
            </a:r>
            <a:r>
              <a:rPr lang="zh-CN" altLang="en-US" sz="1200"/>
              <a:t>调用对象锁的</a:t>
            </a:r>
            <a:r>
              <a:rPr lang="en-US" altLang="zh-CN" sz="1200"/>
              <a:t>hashcode</a:t>
            </a:r>
            <a:r>
              <a:rPr lang="zh-CN" altLang="en-US" sz="1200"/>
              <a:t>，原因偏向锁无法保存</a:t>
            </a:r>
            <a:r>
              <a:rPr lang="en-US" altLang="zh-CN" sz="1200"/>
              <a:t>hashcode</a:t>
            </a:r>
            <a:r>
              <a:rPr lang="zh-CN" altLang="en-US" sz="1200"/>
              <a:t>，所以</a:t>
            </a:r>
            <a:r>
              <a:rPr lang="en-US" altLang="zh-CN" sz="1200"/>
              <a:t>jvm</a:t>
            </a:r>
            <a:r>
              <a:rPr lang="zh-CN" altLang="en-US" sz="1200"/>
              <a:t>会禁用偏向锁</a:t>
            </a:r>
            <a:endParaRPr lang="en-US" altLang="zh-CN" sz="1200"/>
          </a:p>
          <a:p>
            <a:pPr algn="l"/>
            <a:r>
              <a:rPr lang="en-US" altLang="zh-CN" sz="1200"/>
              <a:t>  2. </a:t>
            </a:r>
            <a:r>
              <a:rPr lang="zh-CN" altLang="en-US" sz="1200"/>
              <a:t>多线程交替使用锁，开始偏向</a:t>
            </a:r>
            <a:r>
              <a:rPr lang="en-US" altLang="zh-CN" sz="1200"/>
              <a:t>thread-1</a:t>
            </a:r>
            <a:r>
              <a:rPr lang="zh-CN" altLang="en-US" sz="1200"/>
              <a:t>，之后其他线程使用该锁时锁</a:t>
            </a:r>
            <a:r>
              <a:rPr lang="zh-CN" altLang="en-US" sz="1200"/>
              <a:t>仍偏向</a:t>
            </a:r>
            <a:r>
              <a:rPr lang="en-US" altLang="zh-CN" sz="1200">
                <a:sym typeface="+mn-ea"/>
              </a:rPr>
              <a:t>thread</a:t>
            </a:r>
            <a:r>
              <a:rPr lang="en-US" altLang="zh-CN" sz="1200"/>
              <a:t>-1</a:t>
            </a:r>
            <a:r>
              <a:rPr lang="zh-CN" altLang="en-US" sz="1200"/>
              <a:t>，因此会撤销偏向锁，升级为轻量级锁</a:t>
            </a:r>
            <a:endParaRPr lang="zh-CN" altLang="en-US" sz="1200"/>
          </a:p>
          <a:p>
            <a:pPr algn="l"/>
            <a:r>
              <a:rPr lang="zh-CN" altLang="en-US" sz="1200"/>
              <a:t>  </a:t>
            </a:r>
            <a:r>
              <a:rPr lang="en-US" altLang="zh-CN" sz="1200"/>
              <a:t>3. wait</a:t>
            </a:r>
            <a:r>
              <a:rPr lang="zh-CN" altLang="en-US" sz="1200"/>
              <a:t>、</a:t>
            </a:r>
            <a:r>
              <a:rPr lang="en-US" altLang="zh-CN" sz="1200"/>
              <a:t>notify</a:t>
            </a:r>
            <a:r>
              <a:rPr lang="zh-CN" altLang="en-US" sz="1200"/>
              <a:t>，原因只有重量级锁才有，所以一定会先撤销偏向锁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>
                <a:solidFill>
                  <a:srgbClr val="FF0000"/>
                </a:solidFill>
              </a:rPr>
              <a:t>批量重偏向</a:t>
            </a:r>
            <a:endParaRPr lang="zh-CN" altLang="en-US" sz="1200">
              <a:solidFill>
                <a:srgbClr val="FF0000"/>
              </a:solidFill>
            </a:endParaRPr>
          </a:p>
          <a:p>
            <a:pPr algn="l"/>
            <a:r>
              <a:rPr lang="en-US" altLang="zh-CN" sz="1200"/>
              <a:t>   </a:t>
            </a:r>
            <a:r>
              <a:rPr lang="zh-CN" altLang="en-US" sz="1200"/>
              <a:t>存在多个锁（属同一</a:t>
            </a:r>
            <a:r>
              <a:rPr lang="en-US" altLang="zh-CN" sz="1200"/>
              <a:t>class</a:t>
            </a:r>
            <a:r>
              <a:rPr lang="zh-CN" altLang="en-US" sz="1200"/>
              <a:t>）开始都偏向</a:t>
            </a:r>
            <a:r>
              <a:rPr lang="en-US" altLang="zh-CN" sz="1200"/>
              <a:t>thread-1，</a:t>
            </a:r>
            <a:r>
              <a:rPr lang="zh-CN" altLang="en-US" sz="1200"/>
              <a:t>之后</a:t>
            </a:r>
            <a:r>
              <a:rPr lang="en-US" altLang="zh-CN" sz="1200"/>
              <a:t>thread-2</a:t>
            </a:r>
            <a:r>
              <a:rPr lang="zh-CN" altLang="en-US" sz="1200"/>
              <a:t>开始逐渐持有这些锁，进行</a:t>
            </a:r>
            <a:r>
              <a:rPr lang="zh-CN" altLang="en-US" sz="1200">
                <a:solidFill>
                  <a:srgbClr val="FF0000"/>
                </a:solidFill>
              </a:rPr>
              <a:t>轻量级锁加锁</a:t>
            </a:r>
            <a:r>
              <a:rPr lang="zh-CN" altLang="en-US" sz="1200"/>
              <a:t>，到达一定阀值（约</a:t>
            </a:r>
            <a:r>
              <a:rPr lang="en-US" altLang="zh-CN" sz="1200"/>
              <a:t>15</a:t>
            </a:r>
            <a:r>
              <a:rPr lang="zh-CN" altLang="en-US" sz="1200"/>
              <a:t>）后，</a:t>
            </a:r>
            <a:r>
              <a:rPr lang="en-US" altLang="zh-CN" sz="1200"/>
              <a:t>jvm</a:t>
            </a:r>
            <a:r>
              <a:rPr lang="zh-CN" altLang="en-US" sz="1200"/>
              <a:t>会优化轻量级锁，认为</a:t>
            </a:r>
            <a:r>
              <a:rPr lang="en-US" altLang="zh-CN" sz="1200">
                <a:sym typeface="+mn-ea"/>
              </a:rPr>
              <a:t>thread-2</a:t>
            </a:r>
            <a:r>
              <a:rPr lang="zh-CN" altLang="en-US" sz="1200">
                <a:sym typeface="+mn-ea"/>
              </a:rPr>
              <a:t>是默认偏向的线程，</a:t>
            </a:r>
            <a:r>
              <a:rPr lang="zh-CN" altLang="en-US" sz="1200"/>
              <a:t>会统一批量将</a:t>
            </a:r>
            <a:r>
              <a:rPr lang="zh-CN" altLang="en-US" sz="1200">
                <a:solidFill>
                  <a:srgbClr val="FF0000"/>
                </a:solidFill>
              </a:rPr>
              <a:t>其余所有锁</a:t>
            </a:r>
            <a:r>
              <a:rPr lang="zh-CN" altLang="en-US" sz="1200"/>
              <a:t>都偏向</a:t>
            </a:r>
            <a:r>
              <a:rPr lang="en-US" altLang="zh-CN" sz="1200"/>
              <a:t>thread-2</a:t>
            </a:r>
            <a:endParaRPr lang="en-US" altLang="zh-CN" sz="1200"/>
          </a:p>
          <a:p>
            <a:pPr algn="l"/>
            <a:endParaRPr lang="en-US" altLang="zh-CN" sz="1200"/>
          </a:p>
          <a:p>
            <a:pPr algn="l"/>
            <a:r>
              <a:rPr lang="zh-CN" altLang="en-US" sz="1200">
                <a:solidFill>
                  <a:srgbClr val="FF0000"/>
                </a:solidFill>
              </a:rPr>
              <a:t>偏向锁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批量</a:t>
            </a:r>
            <a:r>
              <a:rPr lang="zh-CN" altLang="en-US" sz="1200">
                <a:solidFill>
                  <a:srgbClr val="FF0000"/>
                </a:solidFill>
              </a:rPr>
              <a:t>撤销</a:t>
            </a:r>
            <a:endParaRPr lang="zh-CN" altLang="en-US" sz="1200">
              <a:solidFill>
                <a:srgbClr val="FF0000"/>
              </a:solidFill>
            </a:endParaRPr>
          </a:p>
          <a:p>
            <a:pPr algn="l"/>
            <a:r>
              <a:rPr lang="zh-CN" altLang="en-US" sz="1200"/>
              <a:t>   存在多个锁</a:t>
            </a:r>
            <a:r>
              <a:rPr lang="en-US" altLang="zh-CN" sz="1200"/>
              <a:t> </a:t>
            </a:r>
            <a:r>
              <a:rPr lang="zh-CN" altLang="en-US" sz="1200"/>
              <a:t>（</a:t>
            </a:r>
            <a:r>
              <a:rPr lang="zh-CN" altLang="en-US" sz="1200">
                <a:sym typeface="+mn-ea"/>
              </a:rPr>
              <a:t>属同一</a:t>
            </a:r>
            <a:r>
              <a:rPr lang="en-US" altLang="zh-CN" sz="1200">
                <a:sym typeface="+mn-ea"/>
              </a:rPr>
              <a:t>class</a:t>
            </a:r>
            <a:r>
              <a:rPr lang="zh-CN" altLang="en-US" sz="1200">
                <a:sym typeface="+mn-ea"/>
              </a:rPr>
              <a:t>），且存在多个线程交替持有且超过一定阀值（</a:t>
            </a:r>
            <a:r>
              <a:rPr lang="en-US" altLang="zh-CN" sz="1200">
                <a:sym typeface="+mn-ea"/>
              </a:rPr>
              <a:t>35</a:t>
            </a:r>
            <a:r>
              <a:rPr lang="zh-CN" altLang="en-US" sz="1200">
                <a:sym typeface="+mn-ea"/>
              </a:rPr>
              <a:t>左右），</a:t>
            </a:r>
            <a:r>
              <a:rPr lang="en-US" altLang="zh-CN" sz="1200">
                <a:sym typeface="+mn-ea"/>
              </a:rPr>
              <a:t>jvm</a:t>
            </a:r>
            <a:r>
              <a:rPr lang="zh-CN" altLang="en-US" sz="1200">
                <a:sym typeface="+mn-ea"/>
              </a:rPr>
              <a:t>会认为偏向锁不适合使用，就会将所有锁都设为不可偏向，且</a:t>
            </a:r>
            <a:r>
              <a:rPr lang="en-US" altLang="zh-CN" sz="1200">
                <a:sym typeface="+mn-ea"/>
              </a:rPr>
              <a:t>class</a:t>
            </a:r>
            <a:r>
              <a:rPr lang="zh-CN" altLang="en-US" sz="1200">
                <a:sym typeface="+mn-ea"/>
              </a:rPr>
              <a:t>之后</a:t>
            </a:r>
            <a:r>
              <a:rPr lang="en-US" altLang="zh-CN" sz="1200">
                <a:sym typeface="+mn-ea"/>
              </a:rPr>
              <a:t>new</a:t>
            </a:r>
            <a:r>
              <a:rPr lang="zh-CN" altLang="en-US" sz="1200">
                <a:sym typeface="+mn-ea"/>
              </a:rPr>
              <a:t>的对象都默认不可偏向</a:t>
            </a:r>
            <a:endParaRPr lang="zh-CN" altLang="en-US" sz="12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UNIT_PLACING_PICTURE_USER_VIEWPORT" val="{&quot;height&quot;:2160,&quot;width&quot;:5550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2990</Words>
  <Application>WPS 演示</Application>
  <PresentationFormat>宽屏</PresentationFormat>
  <Paragraphs>331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RythmCoder</cp:lastModifiedBy>
  <cp:revision>185</cp:revision>
  <dcterms:created xsi:type="dcterms:W3CDTF">2019-06-19T02:08:00Z</dcterms:created>
  <dcterms:modified xsi:type="dcterms:W3CDTF">2020-08-04T08:05:27Z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