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61" r:id="rId5"/>
    <p:sldId id="268" r:id="rId6"/>
    <p:sldId id="264" r:id="rId7"/>
    <p:sldId id="267" r:id="rId8"/>
    <p:sldId id="262" r:id="rId9"/>
    <p:sldId id="25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741285" y="69850"/>
            <a:ext cx="445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Volitale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内存屏障之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保证有序性与可见性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84785"/>
            <a:ext cx="3115310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428115"/>
            <a:ext cx="4123690" cy="24453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3750" y="2031365"/>
            <a:ext cx="535305" cy="1644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3750" y="2841625"/>
            <a:ext cx="535305" cy="1644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  <a:endCxn id="9" idx="1"/>
          </p:cNvCxnSpPr>
          <p:nvPr/>
        </p:nvCxnSpPr>
        <p:spPr>
          <a:xfrm>
            <a:off x="1329055" y="2113915"/>
            <a:ext cx="27819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10990" y="1529715"/>
            <a:ext cx="27730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1. </a:t>
            </a:r>
            <a:r>
              <a:rPr lang="zh-CN" altLang="en-US" sz="1000" b="1">
                <a:sym typeface="+mn-ea"/>
              </a:rPr>
              <a:t>可见</a:t>
            </a:r>
            <a:r>
              <a:rPr lang="zh-CN" altLang="en-US" sz="1000" b="1">
                <a:sym typeface="+mn-ea"/>
              </a:rPr>
              <a:t>性</a:t>
            </a:r>
            <a:endParaRPr lang="zh-CN" altLang="en-US" sz="1000" b="1">
              <a:sym typeface="+mn-ea"/>
            </a:endParaRPr>
          </a:p>
          <a:p>
            <a:r>
              <a:rPr lang="en-US" altLang="zh-CN" sz="1000" b="1"/>
              <a:t> </a:t>
            </a:r>
            <a:r>
              <a:rPr lang="zh-CN" altLang="en-US" sz="1000" b="1"/>
              <a:t>保证</a:t>
            </a:r>
            <a:r>
              <a:rPr lang="en-US" altLang="zh-CN" sz="1000" b="1"/>
              <a:t>ready</a:t>
            </a:r>
            <a:r>
              <a:rPr lang="zh-CN" altLang="en-US" sz="1000" b="1"/>
              <a:t>及之前的变量</a:t>
            </a:r>
            <a:r>
              <a:rPr lang="en-US" altLang="zh-CN" sz="1000" b="1"/>
              <a:t>(num)</a:t>
            </a:r>
            <a:r>
              <a:rPr lang="zh-CN" altLang="en-US" sz="1000" b="1"/>
              <a:t>在执行到写屏障之前要把值写到主存</a:t>
            </a:r>
            <a:endParaRPr lang="zh-CN" altLang="en-US" sz="1000" b="1"/>
          </a:p>
          <a:p>
            <a:endParaRPr lang="zh-CN" altLang="en-US" sz="1000" b="1"/>
          </a:p>
          <a:p>
            <a:r>
              <a:rPr lang="en-US" altLang="zh-CN" sz="1000" b="1"/>
              <a:t>2. </a:t>
            </a:r>
            <a:r>
              <a:rPr lang="zh-CN" altLang="en-US" sz="1000" b="1"/>
              <a:t>有序性</a:t>
            </a:r>
            <a:endParaRPr lang="zh-CN" altLang="en-US" sz="1000" b="1"/>
          </a:p>
          <a:p>
            <a:r>
              <a:rPr lang="zh-CN" altLang="en-US" sz="1000" b="1"/>
              <a:t>保证写屏障之前的指令不会在写屏障后被执行</a:t>
            </a:r>
            <a:r>
              <a:rPr lang="zh-CN" altLang="en-US" sz="1000" b="1"/>
              <a:t>（如</a:t>
            </a:r>
            <a:r>
              <a:rPr lang="en-US" altLang="zh-CN" sz="1000" b="1"/>
              <a:t>num=2</a:t>
            </a:r>
            <a:r>
              <a:rPr lang="zh-CN" altLang="en-US" sz="1000" b="1"/>
              <a:t>不会在写屏障后被</a:t>
            </a:r>
            <a:r>
              <a:rPr lang="zh-CN" altLang="en-US" sz="1000" b="1"/>
              <a:t>执行</a:t>
            </a:r>
            <a:r>
              <a:rPr lang="zh-CN" altLang="en-US" sz="1000" b="1"/>
              <a:t>）</a:t>
            </a:r>
            <a:endParaRPr lang="zh-CN" altLang="en-US" sz="1000" b="1"/>
          </a:p>
        </p:txBody>
      </p:sp>
      <p:cxnSp>
        <p:nvCxnSpPr>
          <p:cNvPr id="10" name="直接箭头连接符 9"/>
          <p:cNvCxnSpPr>
            <a:stCxn id="7" idx="3"/>
            <a:endCxn id="12" idx="1"/>
          </p:cNvCxnSpPr>
          <p:nvPr/>
        </p:nvCxnSpPr>
        <p:spPr>
          <a:xfrm>
            <a:off x="1329055" y="2924175"/>
            <a:ext cx="682625" cy="966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11680" y="3229610"/>
            <a:ext cx="20993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ym typeface="+mn-ea"/>
              </a:rPr>
              <a:t>1. </a:t>
            </a:r>
            <a:r>
              <a:rPr lang="zh-CN" altLang="en-US" sz="1000" b="1">
                <a:sym typeface="+mn-ea"/>
              </a:rPr>
              <a:t>可见性</a:t>
            </a:r>
            <a:endParaRPr lang="zh-CN" altLang="en-US" sz="1000" b="1"/>
          </a:p>
          <a:p>
            <a:r>
              <a:rPr lang="zh-CN" altLang="en-US" sz="1000" b="1"/>
              <a:t>保证</a:t>
            </a:r>
            <a:r>
              <a:rPr lang="en-US" altLang="zh-CN" sz="1000" b="1"/>
              <a:t>ready</a:t>
            </a:r>
            <a:r>
              <a:rPr lang="zh-CN" altLang="en-US" sz="1000" b="1"/>
              <a:t>及之后的变量</a:t>
            </a:r>
            <a:r>
              <a:rPr lang="en-US" altLang="zh-CN" sz="1000" b="1"/>
              <a:t>(num)</a:t>
            </a:r>
            <a:r>
              <a:rPr lang="zh-CN" altLang="en-US" sz="1000" b="1"/>
              <a:t>在执行到读屏障之后从主存中重新读值</a:t>
            </a:r>
            <a:endParaRPr lang="zh-CN" altLang="en-US" sz="1000" b="1"/>
          </a:p>
          <a:p>
            <a:endParaRPr lang="zh-CN" altLang="en-US" sz="1000" b="1"/>
          </a:p>
          <a:p>
            <a:r>
              <a:rPr lang="en-US" altLang="zh-CN" sz="1000" b="1"/>
              <a:t>2. </a:t>
            </a:r>
            <a:r>
              <a:rPr lang="zh-CN" altLang="en-US" sz="1000" b="1"/>
              <a:t>有序性</a:t>
            </a:r>
            <a:endParaRPr lang="zh-CN" altLang="en-US" sz="1000" b="1"/>
          </a:p>
          <a:p>
            <a:r>
              <a:rPr lang="zh-CN" altLang="en-US" sz="1000" b="1">
                <a:sym typeface="+mn-ea"/>
              </a:rPr>
              <a:t>保证读屏障之后的指令不会在读屏障前被执行</a:t>
            </a:r>
            <a:r>
              <a:rPr lang="zh-CN" altLang="en-US" sz="1000" b="1">
                <a:sym typeface="+mn-ea"/>
              </a:rPr>
              <a:t>（如</a:t>
            </a:r>
            <a:r>
              <a:rPr lang="en-US" altLang="zh-CN" sz="1000" b="1">
                <a:sym typeface="+mn-ea"/>
              </a:rPr>
              <a:t>num</a:t>
            </a:r>
            <a:r>
              <a:rPr lang="zh-CN" altLang="en-US" sz="1000" b="1">
                <a:sym typeface="+mn-ea"/>
              </a:rPr>
              <a:t>的读取不会在读屏障前</a:t>
            </a:r>
            <a:r>
              <a:rPr lang="zh-CN" altLang="en-US" sz="1000" b="1">
                <a:sym typeface="+mn-ea"/>
              </a:rPr>
              <a:t>被执行）</a:t>
            </a:r>
            <a:endParaRPr lang="en-US" altLang="zh-CN" sz="10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45" y="2272665"/>
            <a:ext cx="3898265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512445"/>
            <a:ext cx="3000375" cy="2095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50095" y="144145"/>
            <a:ext cx="244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透过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DCL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看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Volitale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290" y="144145"/>
            <a:ext cx="213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错误的不加</a:t>
            </a:r>
            <a:r>
              <a:rPr lang="en-US" altLang="zh-CN" sz="1400" b="1">
                <a:solidFill>
                  <a:srgbClr val="FF0000"/>
                </a:solidFill>
              </a:rPr>
              <a:t>Voliatale</a:t>
            </a:r>
            <a:r>
              <a:rPr lang="zh-CN" altLang="en-US" sz="1400" b="1">
                <a:solidFill>
                  <a:srgbClr val="FF0000"/>
                </a:solidFill>
              </a:rPr>
              <a:t>写法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3040380"/>
            <a:ext cx="4465320" cy="29698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2950" y="1052195"/>
            <a:ext cx="819785" cy="1479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  <a:endCxn id="10" idx="1"/>
          </p:cNvCxnSpPr>
          <p:nvPr/>
        </p:nvCxnSpPr>
        <p:spPr>
          <a:xfrm flipV="1">
            <a:off x="1562735" y="1080770"/>
            <a:ext cx="894080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56815" y="881380"/>
            <a:ext cx="2011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问题</a:t>
            </a:r>
            <a:r>
              <a:rPr lang="zh-CN" altLang="en-US" sz="1000"/>
              <a:t>：</a:t>
            </a:r>
            <a:r>
              <a:rPr lang="en-US" altLang="zh-CN" sz="1000"/>
              <a:t>INSTANCE</a:t>
            </a:r>
            <a:r>
              <a:rPr lang="zh-CN" altLang="en-US" sz="1000"/>
              <a:t>暴露在</a:t>
            </a:r>
            <a:r>
              <a:rPr lang="en-US" altLang="zh-CN" sz="1000"/>
              <a:t>sync</a:t>
            </a:r>
            <a:r>
              <a:rPr lang="zh-CN" altLang="en-US" sz="1000"/>
              <a:t>代码块之外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161290" y="3355340"/>
            <a:ext cx="3456305" cy="5162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57755" y="3564255"/>
            <a:ext cx="1166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synchronized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加锁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290" y="4696460"/>
            <a:ext cx="3456305" cy="257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451100" y="4708525"/>
            <a:ext cx="1166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synchronized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15" y="2792730"/>
            <a:ext cx="3961765" cy="3465195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5" idx="3"/>
            <a:endCxn id="15" idx="1"/>
          </p:cNvCxnSpPr>
          <p:nvPr/>
        </p:nvCxnSpPr>
        <p:spPr>
          <a:xfrm>
            <a:off x="4574540" y="4525645"/>
            <a:ext cx="3127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12055" y="3040380"/>
            <a:ext cx="21685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synchronized</a:t>
            </a:r>
            <a:r>
              <a:rPr lang="zh-CN" altLang="en-US" sz="1200"/>
              <a:t>能保证临界区代码执行的有序性（单线程执行），但是不能保证指令重排序。</a:t>
            </a:r>
            <a:endParaRPr lang="zh-CN" altLang="en-US" sz="1200"/>
          </a:p>
          <a:p>
            <a:r>
              <a:rPr lang="zh-CN" altLang="en-US" sz="1200"/>
              <a:t>导致</a:t>
            </a:r>
            <a:r>
              <a:rPr lang="en-US" altLang="zh-CN" sz="1200"/>
              <a:t>21</a:t>
            </a:r>
            <a:r>
              <a:rPr lang="zh-CN" altLang="en-US" sz="1200"/>
              <a:t>（构造方法）和</a:t>
            </a:r>
            <a:r>
              <a:rPr lang="en-US" altLang="zh-CN" sz="1200"/>
              <a:t>24</a:t>
            </a:r>
            <a:r>
              <a:rPr lang="zh-CN" altLang="en-US" sz="1200"/>
              <a:t>（赋值）发生指令重排。</a:t>
            </a:r>
            <a:endParaRPr lang="zh-CN" altLang="en-US" sz="1200"/>
          </a:p>
          <a:p>
            <a:r>
              <a:rPr lang="en-US" altLang="zh-CN" sz="1200"/>
              <a:t>t2</a:t>
            </a:r>
            <a:r>
              <a:rPr lang="zh-CN" altLang="en-US" sz="1200"/>
              <a:t>使用了未初始化的对象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549130" y="144145"/>
            <a:ext cx="255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透过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DCL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看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Volitale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9765" y="3533140"/>
            <a:ext cx="3430270" cy="3037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65" y="144145"/>
            <a:ext cx="3430270" cy="3138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875" y="76835"/>
            <a:ext cx="305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正确的为</a:t>
            </a:r>
            <a:r>
              <a:rPr lang="en-US" altLang="zh-CN" sz="1400" b="1">
                <a:solidFill>
                  <a:srgbClr val="FF0000"/>
                </a:solidFill>
              </a:rPr>
              <a:t>INSTANCE</a:t>
            </a:r>
            <a:r>
              <a:rPr lang="zh-CN" altLang="en-US" sz="1400" b="1">
                <a:solidFill>
                  <a:srgbClr val="FF0000"/>
                </a:solidFill>
              </a:rPr>
              <a:t>加上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sz="1400" b="1">
                <a:solidFill>
                  <a:srgbClr val="FF0000"/>
                </a:solidFill>
              </a:rPr>
              <a:t>Voliatale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512445"/>
            <a:ext cx="4143375" cy="32454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42515" y="512445"/>
            <a:ext cx="1380490" cy="139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42515" y="2272030"/>
            <a:ext cx="1380490" cy="139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3026410" y="2411730"/>
            <a:ext cx="6350" cy="151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51305" y="3926205"/>
            <a:ext cx="2963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写屏障保证</a:t>
            </a:r>
            <a:r>
              <a:rPr lang="en-US" altLang="zh-CN">
                <a:solidFill>
                  <a:srgbClr val="FF0000"/>
                </a:solidFill>
              </a:rPr>
              <a:t>21</a:t>
            </a:r>
            <a:r>
              <a:rPr lang="zh-CN" altLang="en-US">
                <a:solidFill>
                  <a:srgbClr val="FF0000"/>
                </a:solidFill>
              </a:rPr>
              <a:t>指令</a:t>
            </a:r>
            <a:r>
              <a:rPr lang="zh-CN" altLang="en-US">
                <a:solidFill>
                  <a:srgbClr val="FF0000"/>
                </a:solidFill>
              </a:rPr>
              <a:t>一定在</a:t>
            </a:r>
            <a:r>
              <a:rPr lang="en-US" altLang="zh-CN">
                <a:solidFill>
                  <a:srgbClr val="FF0000"/>
                </a:solidFill>
              </a:rPr>
              <a:t>24</a:t>
            </a:r>
            <a:r>
              <a:rPr lang="zh-CN" altLang="en-US">
                <a:solidFill>
                  <a:srgbClr val="FF0000"/>
                </a:solidFill>
              </a:rPr>
              <a:t>之前执行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03310" y="144145"/>
            <a:ext cx="339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《设计模式 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-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两阶段终止和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balking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（犹豫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）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模式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9235" y="2235835"/>
            <a:ext cx="1047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正常中止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4635" y="2696845"/>
            <a:ext cx="995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阻塞中止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0185" y="144145"/>
            <a:ext cx="3877945" cy="667194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947545" y="2381885"/>
            <a:ext cx="3310255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7" idx="1"/>
          </p:cNvCxnSpPr>
          <p:nvPr/>
        </p:nvCxnSpPr>
        <p:spPr>
          <a:xfrm flipV="1">
            <a:off x="3357245" y="2865755"/>
            <a:ext cx="1977390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72075" y="636270"/>
            <a:ext cx="202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baliking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用来判断线程若已经启动就退出方法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1007110" y="1051560"/>
            <a:ext cx="4164965" cy="732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232900" y="151765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1.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单例创建的几中方式》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835025"/>
            <a:ext cx="4935855" cy="2015490"/>
          </a:xfrm>
          <a:prstGeom prst="rect">
            <a:avLst/>
          </a:prstGeom>
        </p:spPr>
      </p:pic>
      <p:cxnSp>
        <p:nvCxnSpPr>
          <p:cNvPr id="4" name="直接箭头连接符 3"/>
          <p:cNvCxnSpPr>
            <a:endCxn id="5" idx="1"/>
          </p:cNvCxnSpPr>
          <p:nvPr/>
        </p:nvCxnSpPr>
        <p:spPr>
          <a:xfrm flipV="1">
            <a:off x="2795905" y="712470"/>
            <a:ext cx="1703705" cy="229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499610" y="589915"/>
            <a:ext cx="1749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1. </a:t>
            </a:r>
            <a:r>
              <a:rPr lang="zh-CN" altLang="en-US" sz="1000" b="1"/>
              <a:t>防止子类继承破坏单例</a:t>
            </a:r>
            <a:endParaRPr lang="zh-CN" altLang="en-US" sz="1000" b="1"/>
          </a:p>
        </p:txBody>
      </p:sp>
      <p:sp>
        <p:nvSpPr>
          <p:cNvPr id="6" name="文本框 5"/>
          <p:cNvSpPr txBox="1"/>
          <p:nvPr/>
        </p:nvSpPr>
        <p:spPr>
          <a:xfrm>
            <a:off x="5925820" y="941705"/>
            <a:ext cx="2073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2. </a:t>
            </a:r>
            <a:r>
              <a:rPr lang="zh-CN" altLang="en-US" sz="1000" b="1"/>
              <a:t>加上方法</a:t>
            </a:r>
            <a:endParaRPr lang="zh-CN" altLang="en-US" sz="1000" b="1"/>
          </a:p>
          <a:p>
            <a:r>
              <a:rPr lang="en-US" altLang="zh-CN" sz="1000" b="1"/>
              <a:t>public Object readResovle(){</a:t>
            </a:r>
            <a:endParaRPr lang="en-US" altLang="zh-CN" sz="1000" b="1"/>
          </a:p>
          <a:p>
            <a:r>
              <a:rPr lang="en-US" altLang="zh-CN" sz="1000" b="1"/>
              <a:t>       return INSTANCE</a:t>
            </a:r>
            <a:endParaRPr lang="en-US" altLang="zh-CN" sz="1000" b="1"/>
          </a:p>
          <a:p>
            <a:r>
              <a:rPr lang="en-US" altLang="zh-CN" sz="1000" b="1"/>
              <a:t>}</a:t>
            </a:r>
            <a:endParaRPr lang="en-US" altLang="zh-CN" sz="1000" b="1"/>
          </a:p>
          <a:p>
            <a:r>
              <a:rPr lang="zh-CN" altLang="en-US" sz="1000" b="1"/>
              <a:t>反序列化会生成新的对象，加上该方法返回单例</a:t>
            </a:r>
            <a:endParaRPr lang="zh-CN" altLang="en-US" sz="1000" b="1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938395" y="1104900"/>
            <a:ext cx="987425" cy="34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25820" y="2165985"/>
            <a:ext cx="2073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3. </a:t>
            </a:r>
            <a:r>
              <a:rPr lang="zh-CN" altLang="en-US" sz="1000" b="1"/>
              <a:t>反射无法阻止创建新对象</a:t>
            </a:r>
            <a:endParaRPr lang="zh-CN" altLang="en-US" sz="1000" b="1"/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4671695" y="1492250"/>
            <a:ext cx="1254125" cy="79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5" idx="1"/>
          </p:cNvCxnSpPr>
          <p:nvPr/>
        </p:nvCxnSpPr>
        <p:spPr>
          <a:xfrm>
            <a:off x="4688840" y="1793240"/>
            <a:ext cx="598805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87645" y="2723515"/>
            <a:ext cx="2073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4. </a:t>
            </a:r>
            <a:r>
              <a:rPr lang="zh-CN" altLang="en-US" sz="1000" b="1"/>
              <a:t>静态成员变量初始化</a:t>
            </a:r>
            <a:r>
              <a:rPr lang="zh-CN" altLang="en-US" sz="1000" b="1"/>
              <a:t>发生在类加载阶段，</a:t>
            </a:r>
            <a:r>
              <a:rPr lang="en-US" altLang="zh-CN" sz="1000" b="1"/>
              <a:t>jvm</a:t>
            </a:r>
            <a:r>
              <a:rPr lang="zh-CN" altLang="en-US" sz="1000" b="1"/>
              <a:t>保证了线程安全</a:t>
            </a:r>
            <a:r>
              <a:rPr lang="en-US" sz="1000" b="1"/>
              <a:t> </a:t>
            </a:r>
            <a:endParaRPr lang="zh-CN" altLang="en-US" sz="1000" b="1"/>
          </a:p>
        </p:txBody>
      </p:sp>
      <p:sp>
        <p:nvSpPr>
          <p:cNvPr id="16" name="文本框 15"/>
          <p:cNvSpPr txBox="1"/>
          <p:nvPr/>
        </p:nvSpPr>
        <p:spPr>
          <a:xfrm>
            <a:off x="2113915" y="209550"/>
            <a:ext cx="795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1. </a:t>
            </a:r>
            <a:r>
              <a:rPr lang="zh-CN" altLang="en-US" sz="1000" b="1">
                <a:solidFill>
                  <a:srgbClr val="FF0000"/>
                </a:solidFill>
              </a:rPr>
              <a:t>饿汉式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4598035"/>
            <a:ext cx="4317365" cy="1769745"/>
          </a:xfrm>
          <a:prstGeom prst="rect">
            <a:avLst/>
          </a:prstGeom>
        </p:spPr>
      </p:pic>
      <p:cxnSp>
        <p:nvCxnSpPr>
          <p:cNvPr id="29" name="直接箭头连接符 28"/>
          <p:cNvCxnSpPr>
            <a:endCxn id="41" idx="1"/>
          </p:cNvCxnSpPr>
          <p:nvPr/>
        </p:nvCxnSpPr>
        <p:spPr>
          <a:xfrm flipV="1">
            <a:off x="4015740" y="5164455"/>
            <a:ext cx="143764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43" idx="1"/>
          </p:cNvCxnSpPr>
          <p:nvPr/>
        </p:nvCxnSpPr>
        <p:spPr>
          <a:xfrm flipV="1">
            <a:off x="3890645" y="5409565"/>
            <a:ext cx="2287905" cy="8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44" idx="1"/>
          </p:cNvCxnSpPr>
          <p:nvPr/>
        </p:nvCxnSpPr>
        <p:spPr>
          <a:xfrm>
            <a:off x="5590540" y="5676900"/>
            <a:ext cx="488315" cy="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0" idx="1"/>
          </p:cNvCxnSpPr>
          <p:nvPr/>
        </p:nvCxnSpPr>
        <p:spPr>
          <a:xfrm flipV="1">
            <a:off x="3798570" y="4906010"/>
            <a:ext cx="158369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9" idx="1"/>
          </p:cNvCxnSpPr>
          <p:nvPr/>
        </p:nvCxnSpPr>
        <p:spPr>
          <a:xfrm flipV="1">
            <a:off x="4015740" y="4429760"/>
            <a:ext cx="1366520" cy="4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867785" y="3937000"/>
            <a:ext cx="1514475" cy="765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99610" y="589915"/>
            <a:ext cx="1749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1. </a:t>
            </a:r>
            <a:r>
              <a:rPr lang="zh-CN" altLang="en-US" sz="1000" b="1"/>
              <a:t>防止子类继承破坏单例</a:t>
            </a:r>
            <a:endParaRPr lang="zh-CN" altLang="en-US" sz="1000" b="1"/>
          </a:p>
        </p:txBody>
      </p:sp>
      <p:sp>
        <p:nvSpPr>
          <p:cNvPr id="37" name="文本框 36"/>
          <p:cNvSpPr txBox="1"/>
          <p:nvPr/>
        </p:nvSpPr>
        <p:spPr>
          <a:xfrm>
            <a:off x="5382260" y="3903345"/>
            <a:ext cx="2841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1. </a:t>
            </a:r>
            <a:r>
              <a:rPr lang="en-US" altLang="zh-CN" sz="1000" b="1"/>
              <a:t>INSTANCE</a:t>
            </a:r>
            <a:r>
              <a:rPr lang="zh-CN" altLang="en-US" sz="1000" b="1"/>
              <a:t>为静态成员变量，</a:t>
            </a:r>
            <a:r>
              <a:rPr lang="en-US" altLang="zh-CN" sz="1000" b="1"/>
              <a:t>Singleton</a:t>
            </a:r>
            <a:r>
              <a:rPr lang="zh-CN" altLang="en-US" sz="1000" b="1"/>
              <a:t>类型</a:t>
            </a:r>
            <a:endParaRPr lang="zh-CN" altLang="en-US" sz="1000" b="1"/>
          </a:p>
        </p:txBody>
      </p:sp>
      <p:sp>
        <p:nvSpPr>
          <p:cNvPr id="39" name="文本框 38"/>
          <p:cNvSpPr txBox="1"/>
          <p:nvPr/>
        </p:nvSpPr>
        <p:spPr>
          <a:xfrm>
            <a:off x="5382260" y="4230370"/>
            <a:ext cx="1891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2. </a:t>
            </a:r>
            <a:r>
              <a:rPr lang="zh-CN" altLang="en-US" sz="1000" b="1"/>
              <a:t>和饿汉式一样，类加载阶段初始化，</a:t>
            </a:r>
            <a:r>
              <a:rPr lang="en-US" altLang="zh-CN" sz="1000" b="1"/>
              <a:t>jvm</a:t>
            </a:r>
            <a:r>
              <a:rPr lang="zh-CN" altLang="en-US" sz="1000" b="1"/>
              <a:t>保证线程安全</a:t>
            </a:r>
            <a:endParaRPr lang="zh-CN" altLang="en-US" sz="1000" b="1"/>
          </a:p>
        </p:txBody>
      </p:sp>
      <p:sp>
        <p:nvSpPr>
          <p:cNvPr id="40" name="文本框 39"/>
          <p:cNvSpPr txBox="1"/>
          <p:nvPr/>
        </p:nvSpPr>
        <p:spPr>
          <a:xfrm>
            <a:off x="5382260" y="4783455"/>
            <a:ext cx="1749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3. </a:t>
            </a:r>
            <a:r>
              <a:rPr lang="zh-CN" altLang="en-US" sz="1000" b="1"/>
              <a:t>不能</a:t>
            </a:r>
            <a:endParaRPr lang="zh-CN" altLang="en-US" sz="1000" b="1"/>
          </a:p>
        </p:txBody>
      </p:sp>
      <p:sp>
        <p:nvSpPr>
          <p:cNvPr id="41" name="文本框 40"/>
          <p:cNvSpPr txBox="1"/>
          <p:nvPr/>
        </p:nvSpPr>
        <p:spPr>
          <a:xfrm>
            <a:off x="5453380" y="5041900"/>
            <a:ext cx="1749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4. </a:t>
            </a:r>
            <a:r>
              <a:rPr lang="zh-CN" altLang="en-US" sz="1000" b="1"/>
              <a:t>不能</a:t>
            </a:r>
            <a:r>
              <a:rPr lang="en-US" altLang="zh-CN" sz="1000" b="1"/>
              <a:t> </a:t>
            </a:r>
            <a:endParaRPr lang="zh-CN" altLang="en-US" sz="1000" b="1"/>
          </a:p>
        </p:txBody>
      </p:sp>
      <p:sp>
        <p:nvSpPr>
          <p:cNvPr id="43" name="文本框 42"/>
          <p:cNvSpPr txBox="1"/>
          <p:nvPr/>
        </p:nvSpPr>
        <p:spPr>
          <a:xfrm>
            <a:off x="6178550" y="5287010"/>
            <a:ext cx="1749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5. </a:t>
            </a:r>
            <a:r>
              <a:rPr lang="zh-CN" altLang="en-US" sz="1000" b="1"/>
              <a:t>饿汉式</a:t>
            </a:r>
            <a:endParaRPr lang="zh-CN" altLang="en-US" sz="1000" b="1"/>
          </a:p>
        </p:txBody>
      </p:sp>
      <p:sp>
        <p:nvSpPr>
          <p:cNvPr id="44" name="文本框 43"/>
          <p:cNvSpPr txBox="1"/>
          <p:nvPr/>
        </p:nvSpPr>
        <p:spPr>
          <a:xfrm>
            <a:off x="6078855" y="5617845"/>
            <a:ext cx="1749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6. </a:t>
            </a:r>
            <a:r>
              <a:rPr lang="zh-CN" altLang="en-US" sz="1000" b="1"/>
              <a:t>加构造方法</a:t>
            </a:r>
            <a:endParaRPr lang="zh-CN" altLang="en-US" sz="1000" b="1"/>
          </a:p>
        </p:txBody>
      </p:sp>
      <p:sp>
        <p:nvSpPr>
          <p:cNvPr id="9" name="文本框 8"/>
          <p:cNvSpPr txBox="1"/>
          <p:nvPr/>
        </p:nvSpPr>
        <p:spPr>
          <a:xfrm>
            <a:off x="1971040" y="4070985"/>
            <a:ext cx="795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2. </a:t>
            </a:r>
            <a:r>
              <a:rPr lang="zh-CN" altLang="en-US" sz="1000" b="1">
                <a:solidFill>
                  <a:srgbClr val="FF0000"/>
                </a:solidFill>
              </a:rPr>
              <a:t>枚举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232900" y="151765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单例创建的几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中方式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6135" y="3107055"/>
            <a:ext cx="1170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4. </a:t>
            </a:r>
            <a:r>
              <a:rPr lang="zh-CN" altLang="en-US" sz="1000" b="1">
                <a:solidFill>
                  <a:srgbClr val="FF0000"/>
                </a:solidFill>
              </a:rPr>
              <a:t>懒汉式 </a:t>
            </a:r>
            <a:r>
              <a:rPr lang="en-US" altLang="zh-CN" sz="1000" b="1">
                <a:solidFill>
                  <a:srgbClr val="FF0000"/>
                </a:solidFill>
              </a:rPr>
              <a:t>DCL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3486785"/>
            <a:ext cx="3857625" cy="3121025"/>
          </a:xfrm>
          <a:prstGeom prst="rect">
            <a:avLst/>
          </a:prstGeom>
        </p:spPr>
      </p:pic>
      <p:cxnSp>
        <p:nvCxnSpPr>
          <p:cNvPr id="4" name="直接箭头连接符 3"/>
          <p:cNvCxnSpPr>
            <a:endCxn id="36" idx="1"/>
          </p:cNvCxnSpPr>
          <p:nvPr/>
        </p:nvCxnSpPr>
        <p:spPr>
          <a:xfrm flipV="1">
            <a:off x="2536190" y="3763645"/>
            <a:ext cx="1352550" cy="8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88740" y="3486785"/>
            <a:ext cx="1691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1. </a:t>
            </a:r>
            <a:r>
              <a:rPr lang="zh-CN" altLang="en-US" sz="1000" b="1"/>
              <a:t>防止</a:t>
            </a:r>
            <a:r>
              <a:rPr lang="en-US" altLang="zh-CN" sz="1000" b="1"/>
              <a:t>INSTANCE</a:t>
            </a:r>
            <a:r>
              <a:rPr lang="zh-CN" altLang="en-US" sz="1000" b="1"/>
              <a:t>初始化指令重排，其他线程得到不完整的</a:t>
            </a:r>
            <a:r>
              <a:rPr lang="en-US" altLang="zh-CN" sz="1000" b="1"/>
              <a:t>INSTANCE</a:t>
            </a:r>
            <a:endParaRPr lang="en-US" altLang="zh-CN" sz="1000" b="1"/>
          </a:p>
        </p:txBody>
      </p:sp>
      <p:sp>
        <p:nvSpPr>
          <p:cNvPr id="5" name="文本框 4"/>
          <p:cNvSpPr txBox="1"/>
          <p:nvPr/>
        </p:nvSpPr>
        <p:spPr>
          <a:xfrm>
            <a:off x="3888740" y="4157980"/>
            <a:ext cx="1691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2. </a:t>
            </a:r>
            <a:r>
              <a:rPr lang="zh-CN" altLang="en-US" sz="1000" b="1"/>
              <a:t>在初始化完毕后没有同步锁的阻塞，高并发获取单例更高效</a:t>
            </a:r>
            <a:r>
              <a:rPr lang="en-US" sz="1000" b="1"/>
              <a:t> </a:t>
            </a:r>
            <a:endParaRPr lang="en-US" sz="10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790575"/>
            <a:ext cx="3519170" cy="19729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135" y="240030"/>
            <a:ext cx="795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3. </a:t>
            </a:r>
            <a:r>
              <a:rPr lang="zh-CN" altLang="en-US" sz="1000" b="1">
                <a:solidFill>
                  <a:srgbClr val="FF0000"/>
                </a:solidFill>
              </a:rPr>
              <a:t>懒汉式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5960" y="1018540"/>
            <a:ext cx="2343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线程安全，但锁的粒度大，高并发获取单例</a:t>
            </a:r>
            <a:r>
              <a:rPr lang="zh-CN" altLang="en-US" sz="1000" b="1"/>
              <a:t>阻塞严重</a:t>
            </a:r>
            <a:endParaRPr lang="zh-CN" altLang="en-US" sz="1000" b="1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2628265" y="4336415"/>
            <a:ext cx="1260475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76115" y="5077460"/>
            <a:ext cx="1691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3. </a:t>
            </a:r>
            <a:r>
              <a:rPr lang="zh-CN" altLang="en-US" sz="1000" b="1"/>
              <a:t>防止未初始化时</a:t>
            </a:r>
            <a:r>
              <a:rPr lang="zh-CN" altLang="en-US" sz="1000" b="1"/>
              <a:t>高并发，第一个线程初始化后其他线程仍执行初始化</a:t>
            </a:r>
            <a:endParaRPr lang="zh-CN" altLang="en-US" sz="1000" b="1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4051935" y="5257800"/>
            <a:ext cx="424180" cy="96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70" y="2734945"/>
            <a:ext cx="3425190" cy="16998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25360" y="2263140"/>
            <a:ext cx="1170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5.  </a:t>
            </a:r>
            <a:r>
              <a:rPr lang="zh-CN" altLang="en-US" sz="1000" b="1">
                <a:solidFill>
                  <a:srgbClr val="FF0000"/>
                </a:solidFill>
              </a:rPr>
              <a:t>静态内部类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5" idx="1"/>
          </p:cNvCxnSpPr>
          <p:nvPr/>
        </p:nvCxnSpPr>
        <p:spPr>
          <a:xfrm flipV="1">
            <a:off x="8958580" y="2808605"/>
            <a:ext cx="109474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053320" y="2609215"/>
            <a:ext cx="169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1. </a:t>
            </a:r>
            <a:r>
              <a:rPr lang="zh-CN" altLang="en-US" sz="1000" b="1"/>
              <a:t>懒汉，静态内部类在没有使用的时候不会加载</a:t>
            </a:r>
            <a:endParaRPr lang="zh-CN" altLang="en-US" sz="1000" b="1"/>
          </a:p>
        </p:txBody>
      </p:sp>
      <p:cxnSp>
        <p:nvCxnSpPr>
          <p:cNvPr id="17" name="直接箭头连接符 16"/>
          <p:cNvCxnSpPr>
            <a:endCxn id="18" idx="1"/>
          </p:cNvCxnSpPr>
          <p:nvPr/>
        </p:nvCxnSpPr>
        <p:spPr>
          <a:xfrm>
            <a:off x="9042400" y="3742055"/>
            <a:ext cx="960755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003155" y="3604895"/>
            <a:ext cx="1691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2. </a:t>
            </a:r>
            <a:r>
              <a:rPr lang="en-US" sz="1000" b="1">
                <a:sym typeface="+mn-ea"/>
              </a:rPr>
              <a:t> </a:t>
            </a:r>
            <a:r>
              <a:rPr lang="zh-CN" altLang="en-US" sz="1000" b="1">
                <a:sym typeface="+mn-ea"/>
              </a:rPr>
              <a:t>静态成员变量初始化发生在类加载阶段，</a:t>
            </a:r>
            <a:r>
              <a:rPr lang="en-US" altLang="zh-CN" sz="1000" b="1">
                <a:sym typeface="+mn-ea"/>
              </a:rPr>
              <a:t>jvm</a:t>
            </a:r>
            <a:r>
              <a:rPr lang="zh-CN" altLang="en-US" sz="1000" b="1">
                <a:sym typeface="+mn-ea"/>
              </a:rPr>
              <a:t>保证了线程安全</a:t>
            </a:r>
            <a:endParaRPr lang="zh-CN" altLang="en-US" sz="1000" b="1"/>
          </a:p>
        </p:txBody>
      </p:sp>
      <p:cxnSp>
        <p:nvCxnSpPr>
          <p:cNvPr id="19" name="直接箭头连接符 18"/>
          <p:cNvCxnSpPr>
            <a:endCxn id="14" idx="1"/>
          </p:cNvCxnSpPr>
          <p:nvPr/>
        </p:nvCxnSpPr>
        <p:spPr>
          <a:xfrm flipV="1">
            <a:off x="2854325" y="1217930"/>
            <a:ext cx="381635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051415" y="0"/>
            <a:ext cx="214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happens - before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280" y="127635"/>
            <a:ext cx="455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定义了一套可见性、有序性的总结规则：如下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种模式保证了对共享变量的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写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操作对其他线程的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可见，而其他写法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JMM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无法读写的安全性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176020"/>
            <a:ext cx="3237865" cy="1886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3898900"/>
            <a:ext cx="2592705" cy="13728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1135" y="3486785"/>
            <a:ext cx="2705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en-US" altLang="zh-CN" sz="1200">
                <a:solidFill>
                  <a:srgbClr val="FF0000"/>
                </a:solidFill>
              </a:rPr>
              <a:t> volitale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修饰的变量写对该变量的读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280" y="842010"/>
            <a:ext cx="2895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en-US" altLang="zh-CN" sz="1200">
                <a:solidFill>
                  <a:srgbClr val="FF0000"/>
                </a:solidFill>
              </a:rPr>
              <a:t> synchronized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解锁前的写对加锁后的读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10" y="1308100"/>
            <a:ext cx="2849245" cy="1242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68395" y="842010"/>
            <a:ext cx="2712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en-US" altLang="zh-CN" sz="1200">
                <a:solidFill>
                  <a:srgbClr val="FF0000"/>
                </a:solidFill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线程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前的写对线程启动后的读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520" y="3486785"/>
            <a:ext cx="4316095" cy="1479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10890" y="3119120"/>
            <a:ext cx="2712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en-US" altLang="zh-CN" sz="1200">
                <a:solidFill>
                  <a:srgbClr val="FF0000"/>
                </a:solidFill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线程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结束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前的写对其他线程的写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590" y="772795"/>
            <a:ext cx="3785235" cy="28105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387590" y="549910"/>
            <a:ext cx="3310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 t1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打断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，其他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包括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t2)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得知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被打断后的读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070" y="3984625"/>
            <a:ext cx="3046730" cy="1682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26070" y="3623310"/>
            <a:ext cx="1224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变量默认值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435" y="4966970"/>
            <a:ext cx="4236720" cy="17646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587615" y="4405630"/>
            <a:ext cx="460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volitale</a:t>
            </a:r>
            <a:r>
              <a:rPr lang="zh-CN" altLang="en-US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修饰的变量进行写操作，其前的变量写对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volitale</a:t>
            </a:r>
            <a:r>
              <a:rPr lang="zh-CN" altLang="en-US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修饰的变量的读（禁止指令重排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可见性</a:t>
            </a:r>
            <a:r>
              <a:rPr lang="zh-CN" altLang="en-US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1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92170" y="664210"/>
            <a:ext cx="1928495" cy="1488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 0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92170" y="2274570"/>
            <a:ext cx="744220" cy="2245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Load</a:t>
            </a:r>
            <a:endParaRPr lang="en-US" altLang="zh-CN" sz="1600"/>
          </a:p>
          <a:p>
            <a:pPr algn="ctr"/>
            <a:r>
              <a:rPr lang="en-US" altLang="zh-CN" sz="1600">
                <a:sym typeface="+mn-ea"/>
              </a:rPr>
              <a:t>Buffer</a:t>
            </a:r>
            <a:endParaRPr lang="en-US" altLang="zh-CN" sz="1600"/>
          </a:p>
          <a:p>
            <a:pPr algn="ctr"/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4605020" y="2274570"/>
            <a:ext cx="715645" cy="2245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Store</a:t>
            </a:r>
            <a:endParaRPr lang="en-US" sz="1600"/>
          </a:p>
          <a:p>
            <a:pPr algn="ctr"/>
            <a:r>
              <a:rPr lang="en-US" sz="1600"/>
              <a:t>Buffer</a:t>
            </a:r>
            <a:endParaRPr lang="en-US" sz="1600"/>
          </a:p>
        </p:txBody>
      </p:sp>
      <p:sp>
        <p:nvSpPr>
          <p:cNvPr id="7" name="矩形 6"/>
          <p:cNvSpPr/>
          <p:nvPr/>
        </p:nvSpPr>
        <p:spPr>
          <a:xfrm>
            <a:off x="3392170" y="4781550"/>
            <a:ext cx="1928495" cy="1488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L1 Cache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1903095" y="3409950"/>
            <a:ext cx="5076825" cy="12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41065" y="3672205"/>
            <a:ext cx="646430" cy="3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a=?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136900" y="2774950"/>
            <a:ext cx="950595" cy="3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flag=?</a:t>
            </a:r>
            <a:endParaRPr lang="en-US" altLang="zh-CN" sz="1400"/>
          </a:p>
        </p:txBody>
      </p:sp>
      <p:cxnSp>
        <p:nvCxnSpPr>
          <p:cNvPr id="15" name="曲线连接符 14"/>
          <p:cNvCxnSpPr>
            <a:stCxn id="12" idx="1"/>
            <a:endCxn id="4" idx="1"/>
          </p:cNvCxnSpPr>
          <p:nvPr/>
        </p:nvCxnSpPr>
        <p:spPr>
          <a:xfrm rot="10800000">
            <a:off x="3392170" y="1408430"/>
            <a:ext cx="48895" cy="2416810"/>
          </a:xfrm>
          <a:prstGeom prst="curvedConnector3">
            <a:avLst>
              <a:gd name="adj1" fmla="val 1087012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823450" y="3672205"/>
            <a:ext cx="1537970" cy="1014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1.  flag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必须等到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同</a:t>
            </a:r>
            <a:r>
              <a:rPr lang="zh-CN" altLang="en-US" sz="1200">
                <a:solidFill>
                  <a:srgbClr val="FF0000"/>
                </a:solidFill>
              </a:rPr>
              <a:t>步完其他</a:t>
            </a:r>
            <a:r>
              <a:rPr lang="en-US" altLang="zh-CN" sz="1200">
                <a:solidFill>
                  <a:srgbClr val="FF0000"/>
                </a:solidFill>
              </a:rPr>
              <a:t>cpu</a:t>
            </a:r>
            <a:r>
              <a:rPr lang="zh-CN" altLang="en-US" sz="1200">
                <a:solidFill>
                  <a:srgbClr val="FF0000"/>
                </a:solidFill>
              </a:rPr>
              <a:t>的</a:t>
            </a:r>
            <a:r>
              <a:rPr lang="en-US" altLang="zh-CN" sz="1200">
                <a:solidFill>
                  <a:srgbClr val="FF0000"/>
                </a:solidFill>
              </a:rPr>
              <a:t> invalidate ACK</a:t>
            </a:r>
            <a:r>
              <a:rPr lang="zh-CN" altLang="en-US" sz="1200">
                <a:solidFill>
                  <a:srgbClr val="FF0000"/>
                </a:solidFill>
              </a:rPr>
              <a:t>后，且写到</a:t>
            </a:r>
            <a:r>
              <a:rPr lang="en-US" altLang="zh-CN" sz="1200">
                <a:solidFill>
                  <a:srgbClr val="FF0000"/>
                </a:solidFill>
              </a:rPr>
              <a:t>cache</a:t>
            </a:r>
            <a:r>
              <a:rPr lang="zh-CN" altLang="en-US" sz="1200">
                <a:solidFill>
                  <a:srgbClr val="FF0000"/>
                </a:solidFill>
              </a:rPr>
              <a:t>后才能执行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06005" y="664210"/>
            <a:ext cx="1928495" cy="1488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 1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7406005" y="2274570"/>
            <a:ext cx="744220" cy="2245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Load</a:t>
            </a:r>
            <a:endParaRPr lang="en-US" altLang="zh-CN" sz="1600"/>
          </a:p>
          <a:p>
            <a:pPr algn="ctr"/>
            <a:r>
              <a:rPr lang="en-US" altLang="zh-CN" sz="1600">
                <a:sym typeface="+mn-ea"/>
              </a:rPr>
              <a:t>Buffer</a:t>
            </a:r>
            <a:endParaRPr lang="en-US" altLang="zh-CN" sz="1600"/>
          </a:p>
          <a:p>
            <a:pPr algn="ctr"/>
            <a:endParaRPr lang="en-US" altLang="zh-CN" sz="1600"/>
          </a:p>
        </p:txBody>
      </p:sp>
      <p:sp>
        <p:nvSpPr>
          <p:cNvPr id="49" name="矩形 48"/>
          <p:cNvSpPr/>
          <p:nvPr/>
        </p:nvSpPr>
        <p:spPr>
          <a:xfrm>
            <a:off x="8618855" y="2274570"/>
            <a:ext cx="715645" cy="2245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Store</a:t>
            </a:r>
            <a:endParaRPr lang="en-US" sz="1600"/>
          </a:p>
          <a:p>
            <a:pPr algn="ctr"/>
            <a:r>
              <a:rPr lang="en-US" sz="1600"/>
              <a:t>Buffer</a:t>
            </a:r>
            <a:endParaRPr lang="en-US" sz="1600"/>
          </a:p>
        </p:txBody>
      </p:sp>
      <p:sp>
        <p:nvSpPr>
          <p:cNvPr id="50" name="矩形 49"/>
          <p:cNvSpPr/>
          <p:nvPr/>
        </p:nvSpPr>
        <p:spPr>
          <a:xfrm>
            <a:off x="7406005" y="4781550"/>
            <a:ext cx="1928495" cy="1488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L1 Cache</a:t>
            </a:r>
            <a:endParaRPr lang="en-US" altLang="zh-CN"/>
          </a:p>
        </p:txBody>
      </p:sp>
      <p:cxnSp>
        <p:nvCxnSpPr>
          <p:cNvPr id="51" name="直接连接符 50"/>
          <p:cNvCxnSpPr/>
          <p:nvPr/>
        </p:nvCxnSpPr>
        <p:spPr>
          <a:xfrm>
            <a:off x="6545580" y="3409950"/>
            <a:ext cx="5076825" cy="12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653145" y="3754120"/>
            <a:ext cx="646430" cy="3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a=1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8653780" y="2469515"/>
            <a:ext cx="950595" cy="3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flag=true</a:t>
            </a:r>
            <a:endParaRPr lang="en-US" altLang="zh-CN" sz="1400"/>
          </a:p>
        </p:txBody>
      </p:sp>
      <p:cxnSp>
        <p:nvCxnSpPr>
          <p:cNvPr id="56" name="曲线连接符 55"/>
          <p:cNvCxnSpPr>
            <a:stCxn id="53" idx="3"/>
            <a:endCxn id="50" idx="3"/>
          </p:cNvCxnSpPr>
          <p:nvPr/>
        </p:nvCxnSpPr>
        <p:spPr>
          <a:xfrm flipH="1">
            <a:off x="9322435" y="2622550"/>
            <a:ext cx="269875" cy="2903220"/>
          </a:xfrm>
          <a:prstGeom prst="curvedConnector3">
            <a:avLst>
              <a:gd name="adj1" fmla="val -88235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90295" y="2065655"/>
            <a:ext cx="1537970" cy="1014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1.  flag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必须等到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同</a:t>
            </a:r>
            <a:r>
              <a:rPr lang="zh-CN" altLang="en-US" sz="1200">
                <a:solidFill>
                  <a:srgbClr val="FF0000"/>
                </a:solidFill>
              </a:rPr>
              <a:t>步完其他</a:t>
            </a:r>
            <a:r>
              <a:rPr lang="en-US" altLang="zh-CN" sz="1200">
                <a:solidFill>
                  <a:srgbClr val="FF0000"/>
                </a:solidFill>
              </a:rPr>
              <a:t>cpu</a:t>
            </a:r>
            <a:r>
              <a:rPr lang="zh-CN" altLang="en-US" sz="1200">
                <a:solidFill>
                  <a:srgbClr val="FF0000"/>
                </a:solidFill>
              </a:rPr>
              <a:t>的</a:t>
            </a:r>
            <a:r>
              <a:rPr lang="en-US" altLang="zh-CN" sz="1200">
                <a:solidFill>
                  <a:srgbClr val="FF0000"/>
                </a:solidFill>
              </a:rPr>
              <a:t> invalidate ACK</a:t>
            </a:r>
            <a:r>
              <a:rPr lang="zh-CN" altLang="en-US" sz="1200">
                <a:solidFill>
                  <a:srgbClr val="FF0000"/>
                </a:solidFill>
              </a:rPr>
              <a:t>后，且写到</a:t>
            </a:r>
            <a:r>
              <a:rPr lang="en-US" altLang="zh-CN" sz="1200">
                <a:solidFill>
                  <a:srgbClr val="FF0000"/>
                </a:solidFill>
              </a:rPr>
              <a:t>cache</a:t>
            </a:r>
            <a:r>
              <a:rPr lang="zh-CN" altLang="en-US" sz="1200">
                <a:solidFill>
                  <a:srgbClr val="FF0000"/>
                </a:solidFill>
              </a:rPr>
              <a:t>后才能执行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演示</Application>
  <PresentationFormat>宽屏</PresentationFormat>
  <Paragraphs>146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TSG</dc:creator>
  <cp:lastModifiedBy>RythmCoder</cp:lastModifiedBy>
  <cp:revision>12</cp:revision>
  <dcterms:created xsi:type="dcterms:W3CDTF">2020-01-16T12:17:00Z</dcterms:created>
  <dcterms:modified xsi:type="dcterms:W3CDTF">2020-08-07T06:14:06Z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