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3" r:id="rId4"/>
    <p:sldId id="410" r:id="rId5"/>
    <p:sldId id="411" r:id="rId6"/>
    <p:sldId id="4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47530" y="117475"/>
            <a:ext cx="247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《异步程序的几大特性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2203450"/>
            <a:ext cx="2098040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05" y="2203450"/>
            <a:ext cx="2459355" cy="2316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15" y="2203450"/>
            <a:ext cx="3547745" cy="23164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805" y="2203450"/>
            <a:ext cx="2136140" cy="2316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5030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回调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047605" y="1529080"/>
            <a:ext cx="112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复杂分支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24650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30625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265410" y="20320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《什么是协程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571500"/>
            <a:ext cx="6991350" cy="2476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10" y="4008120"/>
            <a:ext cx="5695950" cy="1866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4225" y="4498975"/>
            <a:ext cx="10747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挂起的本质，我们挂起的对象是协程，从当前</a:t>
            </a:r>
            <a:r>
              <a:rPr lang="zh-CN" altLang="en-US" sz="1400">
                <a:solidFill>
                  <a:srgbClr val="FF0000"/>
                </a:solidFill>
              </a:rPr>
              <a:t>线程</a:t>
            </a:r>
            <a:r>
              <a:rPr lang="zh-CN" altLang="en-US" sz="1400"/>
              <a:t>挂起。换句话说，就是这个</a:t>
            </a:r>
            <a:r>
              <a:rPr lang="zh-CN" altLang="en-US" sz="1400">
                <a:solidFill>
                  <a:srgbClr val="FF0000"/>
                </a:solidFill>
              </a:rPr>
              <a:t>协程从正在执行它的线程上脱离。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suspend ：当线程执行到协程的 suspend 函数的时候，暂时不继续执行协程代码了。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0580370" y="24066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《挂起函数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4" name="直接箭头连接符 13"/>
          <p:cNvCxnSpPr>
            <a:endCxn id="4" idx="2"/>
          </p:cNvCxnSpPr>
          <p:nvPr/>
        </p:nvCxnSpPr>
        <p:spPr>
          <a:xfrm>
            <a:off x="2186305" y="2472690"/>
            <a:ext cx="17595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422515" y="2404110"/>
            <a:ext cx="142875" cy="1333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45890" y="2406015"/>
            <a:ext cx="142875" cy="1333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24225" y="175895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2.</a:t>
            </a:r>
            <a:r>
              <a:rPr lang="en-US" altLang="zh-CN">
                <a:solidFill>
                  <a:srgbClr val="FF0000"/>
                </a:solidFill>
                <a:effectLst/>
              </a:rPr>
              <a:t>suspend</a:t>
            </a:r>
            <a:endParaRPr lang="en-US" altLang="zh-CN">
              <a:solidFill>
                <a:srgbClr val="FF0000"/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89545" y="1758950"/>
            <a:ext cx="23152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4.</a:t>
            </a:r>
            <a:r>
              <a:rPr lang="en-US" altLang="zh-CN">
                <a:solidFill>
                  <a:srgbClr val="FF0000"/>
                </a:solidFill>
                <a:effectLst/>
              </a:rPr>
              <a:t>resume</a:t>
            </a:r>
            <a:endParaRPr lang="en-US" altLang="zh-CN">
              <a:solidFill>
                <a:schemeClr val="accent3"/>
              </a:solidFill>
              <a:effectLst/>
            </a:endParaRPr>
          </a:p>
          <a:p>
            <a:r>
              <a:rPr lang="en-US" altLang="zh-CN" i="1">
                <a:solidFill>
                  <a:schemeClr val="accent3"/>
                </a:solidFill>
                <a:effectLst/>
                <a:sym typeface="+mn-ea"/>
              </a:rPr>
              <a:t>(handler.post(result))</a:t>
            </a:r>
            <a:endParaRPr lang="en-US" altLang="zh-CN" i="1">
              <a:solidFill>
                <a:schemeClr val="accent3"/>
              </a:solidFill>
              <a:effectLst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640" y="-33020"/>
            <a:ext cx="33280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suspend </a:t>
            </a:r>
            <a:r>
              <a:rPr lang="zh-CN" altLang="en-US" sz="1200"/>
              <a:t>fun </a:t>
            </a:r>
            <a:r>
              <a:rPr lang="zh-CN" altLang="en-US" sz="1200">
                <a:solidFill>
                  <a:schemeClr val="tx1"/>
                </a:solidFill>
              </a:rPr>
              <a:t>fetchDocs</a:t>
            </a:r>
            <a:r>
              <a:rPr lang="zh-CN" altLang="en-US" sz="1200"/>
              <a:t>() {</a:t>
            </a:r>
            <a:endParaRPr lang="zh-CN" altLang="en-US" sz="1200"/>
          </a:p>
          <a:p>
            <a:r>
              <a:rPr lang="zh-CN" altLang="en-US" sz="1200"/>
              <a:t>    val result = </a:t>
            </a:r>
            <a:r>
              <a:rPr lang="zh-CN" altLang="en-US" sz="1200">
                <a:solidFill>
                  <a:schemeClr val="tx1"/>
                </a:solidFill>
              </a:rPr>
              <a:t>get</a:t>
            </a:r>
            <a:r>
              <a:rPr lang="zh-CN" altLang="en-US" sz="1200"/>
              <a:t>("developer.android.com")</a:t>
            </a:r>
            <a:endParaRPr lang="zh-CN" altLang="en-US" sz="1200"/>
          </a:p>
          <a:p>
            <a:r>
              <a:rPr lang="zh-CN" altLang="en-US" sz="1200"/>
              <a:t>    show(result)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olidFill>
                  <a:srgbClr val="FF0000"/>
                </a:solidFill>
              </a:rPr>
              <a:t>suspend </a:t>
            </a:r>
            <a:r>
              <a:rPr lang="zh-CN" altLang="en-US" sz="1200"/>
              <a:t>fun get(url: String) =</a:t>
            </a:r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FF0000"/>
                </a:solidFill>
              </a:rPr>
              <a:t> withContext(Dispatchers.IO) {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     ...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313180" y="2539365"/>
            <a:ext cx="16052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fetchDocs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    get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8985" y="3244850"/>
            <a:ext cx="235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Main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Default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59825" y="2599690"/>
            <a:ext cx="1605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get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zh-CN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    fetchDocs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35590" y="228282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Main</a:t>
            </a:r>
            <a:endParaRPr lang="en-US" altLang="zh-CN">
              <a:solidFill>
                <a:schemeClr val="accent3"/>
              </a:solidFill>
              <a:effectLst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565390" y="2465705"/>
            <a:ext cx="279082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83810" y="2104390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3. UI Event</a:t>
            </a:r>
            <a:endParaRPr lang="en-US" altLang="zh-CN">
              <a:solidFill>
                <a:schemeClr val="accent3"/>
              </a:solidFill>
              <a:effectLst/>
            </a:endParaRPr>
          </a:p>
        </p:txBody>
      </p:sp>
      <p:cxnSp>
        <p:nvCxnSpPr>
          <p:cNvPr id="20" name="直接箭头连接符 19"/>
          <p:cNvCxnSpPr>
            <a:stCxn id="4" idx="6"/>
            <a:endCxn id="9" idx="2"/>
          </p:cNvCxnSpPr>
          <p:nvPr/>
        </p:nvCxnSpPr>
        <p:spPr>
          <a:xfrm flipV="1">
            <a:off x="4088765" y="2470785"/>
            <a:ext cx="3333750" cy="19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4" idx="0"/>
          </p:cNvCxnSpPr>
          <p:nvPr/>
        </p:nvCxnSpPr>
        <p:spPr>
          <a:xfrm>
            <a:off x="3951605" y="2127250"/>
            <a:ext cx="66040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1"/>
            <a:endCxn id="9" idx="7"/>
          </p:cNvCxnSpPr>
          <p:nvPr/>
        </p:nvCxnSpPr>
        <p:spPr>
          <a:xfrm flipH="1">
            <a:off x="7544435" y="2081530"/>
            <a:ext cx="245110" cy="342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4"/>
            <a:endCxn id="9" idx="4"/>
          </p:cNvCxnSpPr>
          <p:nvPr/>
        </p:nvCxnSpPr>
        <p:spPr>
          <a:xfrm rot="5400000" flipH="1" flipV="1">
            <a:off x="5755005" y="799465"/>
            <a:ext cx="3175" cy="3476625"/>
          </a:xfrm>
          <a:prstGeom prst="bentConnector3">
            <a:avLst>
              <a:gd name="adj1" fmla="val -2118000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575" y="642620"/>
            <a:ext cx="60877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     </a:t>
            </a:r>
            <a:r>
              <a:rPr lang="zh-CN" altLang="en-US" sz="1200">
                <a:solidFill>
                  <a:srgbClr val="FF0000"/>
                </a:solidFill>
              </a:rPr>
              <a:t>  val okHttpClient = OkHttpClient()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        val request = Request.Builder().url("https://www.baidu.com").build()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        val execute = okHttpClient.newCall(request).</a:t>
            </a:r>
            <a:r>
              <a:rPr lang="zh-CN" altLang="en-US" sz="1200">
                <a:ln>
                  <a:noFill/>
                </a:ln>
                <a:solidFill>
                  <a:schemeClr val="tx1"/>
                </a:solidFill>
              </a:rPr>
              <a:t>enqueue</a:t>
            </a:r>
            <a:r>
              <a:rPr lang="zh-CN" altLang="en-US" sz="1200"/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:</a:t>
            </a:r>
            <a:r>
              <a:rPr lang="zh-CN" altLang="en-US" sz="1200">
                <a:solidFill>
                  <a:srgbClr val="FF0000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Callback {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override fun onFailure(call: Call, e: IOException) {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CN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//failure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//回调结果默认是在子线程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override fun onResponse(call: Call, response: Response) {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//result</a:t>
            </a: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/>
              <a:t>        })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7656195" y="6282055"/>
            <a:ext cx="932180" cy="141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4375" y="6290945"/>
            <a:ext cx="380365" cy="14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88765" y="4280535"/>
            <a:ext cx="1501775" cy="313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33320"/>
            <a:ext cx="2941320" cy="1991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4880" y="283845"/>
            <a:ext cx="8502015" cy="6708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public final Object QQQQQQ( Continuation $completion)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Object var10000 = DelayKt.delay(1L, $completion);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var10000 == IntrinsicsKt.getCOROUTINE_SUSPENDED() ? var10000 : Unit.INSTANCE;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final void m()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BuildersKt.launch((CoroutineScope) GlobalScope.INSTANCE, (CoroutineContext) Dispatchers.getIO(), (CoroutineStart)null, (Function2)(new Function2((Continuation)null)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 label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invokeSuspend( Object result)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Object var5 =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IntrinsicsKt.getCOROUTINE_SUSPENDED()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switch(this.label)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0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 =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if (QQQQQQ(this) == var5)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var5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ResultKt.throwOnFailure(result);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default: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throw new IllegalStateException("call to 'resume' before 'invoke' with coroutine");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String var3 = "@@@@";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System.out.print(var3);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Unit.INSTANCE;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Continuation create( Object value,  Continuation 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Intrinsics.checkParameterIsNotNull(completion, "completion");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Function2 var3 = new &lt;anonymous constructor&gt;(completion);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var3;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invoke(Object var1, Object var2)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((&lt;undefinedtype&gt;)this.create(var1, (Continuation)var2)).invokeSuspend(Unit.INSTANCE);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8505" y="1798320"/>
            <a:ext cx="277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该值表示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function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（此处是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方法）是阻塞的，不能立即返回结果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7521575" y="1997710"/>
            <a:ext cx="83693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620635" y="2628900"/>
            <a:ext cx="3974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是阻塞的，主线程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掉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(suspend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是正常函数，相当于是同步执行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 flipV="1">
            <a:off x="5619750" y="2828290"/>
            <a:ext cx="20008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4" idx="3"/>
          </p:cNvCxnSpPr>
          <p:nvPr/>
        </p:nvCxnSpPr>
        <p:spPr>
          <a:xfrm flipH="1" flipV="1">
            <a:off x="2506345" y="1268095"/>
            <a:ext cx="175387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4340" y="1145540"/>
            <a:ext cx="207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lable=0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：初始化并即将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endCxn id="16" idx="0"/>
          </p:cNvCxnSpPr>
          <p:nvPr/>
        </p:nvCxnSpPr>
        <p:spPr>
          <a:xfrm flipH="1">
            <a:off x="1630680" y="3310255"/>
            <a:ext cx="264350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0975" y="4829175"/>
            <a:ext cx="2898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lable=1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异步执行结束，通过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Continuation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.resumeWith(Result)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success/failure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39875" y="3852545"/>
            <a:ext cx="2406015" cy="2320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353685" y="5716270"/>
            <a:ext cx="63690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325110" y="1969770"/>
            <a:ext cx="2824480" cy="42983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84190" y="5780405"/>
            <a:ext cx="1196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Continuation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35290" y="5716270"/>
            <a:ext cx="1596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CoroutineSope.()-&gt;{}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初始调用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2726</Words>
  <Application>WPS 演示</Application>
  <PresentationFormat>宽屏</PresentationFormat>
  <Paragraphs>114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184</cp:revision>
  <dcterms:created xsi:type="dcterms:W3CDTF">2019-06-19T02:08:00Z</dcterms:created>
  <dcterms:modified xsi:type="dcterms:W3CDTF">2020-08-25T02:32:55Z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