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57F35-C3DC-430A-8EAF-2B48E2165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5966B6-D749-40BF-9747-E8D3FE847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7A1D9-993C-4A7A-8D87-18F174C5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6FC6-C28C-48BB-8B5D-2A4D6AA4393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712DB-89FA-4863-A380-1FBB2389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D68488-BFCB-4DDE-B8E7-02DBD0BD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0EE3-9999-4270-82D2-4AAE88B4E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80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AC7B9-4E21-4157-A719-12A66E3F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3FE293-A372-4E95-8965-A8337DE7A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C1327-68DC-4FAF-90B2-EE24FCA8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6FC6-C28C-48BB-8B5D-2A4D6AA4393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F3B61D-FE71-4DE1-B13A-837186BA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E9D5A5-0DFA-4E54-9384-0B8416F8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0EE3-9999-4270-82D2-4AAE88B4E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45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918162-77CA-4F06-851D-A7B5EDB08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B8ED41-60D7-494C-8D04-F38D28E5C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D60839-56CE-4CC2-967C-8C489F32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6FC6-C28C-48BB-8B5D-2A4D6AA4393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D46C80-4B0B-4C06-BFFE-9B2CD06A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E5C9BA-8B48-4637-801F-F16C7092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0EE3-9999-4270-82D2-4AAE88B4E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94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772B6-B06C-4D84-896C-5AF6F5731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CC8EE-9765-4E7C-84DE-C55FFFAD5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940FB7-BCDE-4596-BFB1-525B76FC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6FC6-C28C-48BB-8B5D-2A4D6AA4393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C9D6E-90EA-475B-BE63-DFBAA23A2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59E52F-3ABC-4560-AF20-E7106526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0EE3-9999-4270-82D2-4AAE88B4E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02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B1BB0-A693-4F7A-BB2D-A60C2EDAF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9F24BC-37D6-479A-B939-6BA5E1510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EE00C-8CD0-456C-AD64-A5BEE435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6FC6-C28C-48BB-8B5D-2A4D6AA4393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7FB49B-BCA5-4D6B-822A-C2573FFF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D393C5-C0E3-4686-940F-F545D487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0EE3-9999-4270-82D2-4AAE88B4E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19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13313-DD29-4A76-9D12-8A30E7A9A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939CD-B311-4850-ACCA-7729CC20E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D12050-83CC-4067-BEDF-4D77A7930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AE9FBB-4F06-4319-ADD9-48121D9B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6FC6-C28C-48BB-8B5D-2A4D6AA4393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A2A99C-7C07-472C-9F74-8EABE315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C84D86-0F78-4C24-AEDD-812190ED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0EE3-9999-4270-82D2-4AAE88B4E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31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F2808-8637-4BDA-9EEB-652A8D4E5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2F20B9-2FF0-4FF5-AF62-A60074543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009DB7-E431-4B12-85A1-94BA1C96E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6A40C4-CA1E-4A0A-AB15-69D8B56D6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FAB727-FB65-496E-9063-717EEF709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4A8109-D5C8-46CB-B124-BE3E2478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6FC6-C28C-48BB-8B5D-2A4D6AA4393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7C458A-DF0D-400A-A146-125EEB08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3723C0-1A8F-49AE-B76E-D9A58AA3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0EE3-9999-4270-82D2-4AAE88B4E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645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64E3F-AD9C-4762-8D43-154AC700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5051B2-46AE-4E0F-85FD-C86A0441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6FC6-C28C-48BB-8B5D-2A4D6AA4393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544480-8A1B-445A-965C-DFBBAA79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AFCC33-F906-405D-B8B7-81702E96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0EE3-9999-4270-82D2-4AAE88B4E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89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199434-B445-4C7A-8C9E-B0C2205E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6FC6-C28C-48BB-8B5D-2A4D6AA4393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13F330-1C6E-4C7F-A5F5-AE9A9B07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15EFC8-6D80-42AA-9059-A31AF4C4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0EE3-9999-4270-82D2-4AAE88B4E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8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D8827-5DA5-44D1-887C-7B7D4CA0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F0150-A5E0-4E36-B4D6-21D5CA844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DDB57D-70E4-49F3-8A52-72589AE83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5D0828-DE7F-48A1-8438-9DB79E28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6FC6-C28C-48BB-8B5D-2A4D6AA4393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127EC9-7F61-4ED5-ABCE-95263EDA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2E29C2-EBEC-46E6-979C-518F1734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0EE3-9999-4270-82D2-4AAE88B4E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63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3DB37-E5FC-47D8-AE84-4F064283C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C5BBF4-8203-499C-A555-7D8F9DAA6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FC4B68-E69D-4B64-BCED-2B812B470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FF64A4-4142-4E8B-B84E-754D720F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6FC6-C28C-48BB-8B5D-2A4D6AA4393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2A79C3-2218-42CE-AD98-E3A110FC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4BDB20-4A97-41FA-9828-DE36B9F2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0EE3-9999-4270-82D2-4AAE88B4E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00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109979-DD66-4385-B0D7-19DA76AD7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652B80-A266-457A-98AC-10CB63ACD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051EC-23F8-44FC-8F55-D15449EAA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D6FC6-C28C-48BB-8B5D-2A4D6AA4393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0C8D9-4923-4327-8EA1-21B853507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CDF05-1806-4261-802A-E9CEDDF46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30EE3-9999-4270-82D2-4AAE88B4E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1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417F180-FFAB-4109-A402-7230E7C0F348}"/>
              </a:ext>
            </a:extLst>
          </p:cNvPr>
          <p:cNvSpPr/>
          <p:nvPr/>
        </p:nvSpPr>
        <p:spPr>
          <a:xfrm>
            <a:off x="734291" y="651164"/>
            <a:ext cx="1072341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                     	IP</a:t>
            </a:r>
            <a:r>
              <a:rPr lang="zh-CN" altLang="en-US" dirty="0"/>
              <a:t>数据报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D97CCF-6525-402C-A75C-7D177D28CE6E}"/>
              </a:ext>
            </a:extLst>
          </p:cNvPr>
          <p:cNvSpPr/>
          <p:nvPr/>
        </p:nvSpPr>
        <p:spPr>
          <a:xfrm>
            <a:off x="734291" y="651164"/>
            <a:ext cx="101138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帧尾</a:t>
            </a:r>
            <a:endParaRPr lang="en-US" altLang="zh-CN" dirty="0"/>
          </a:p>
          <a:p>
            <a:pPr algn="ctr"/>
            <a:r>
              <a:rPr lang="en-US" altLang="zh-CN" dirty="0"/>
              <a:t>EOT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D6E819-0655-467A-9C32-F10C0BDDC661}"/>
              </a:ext>
            </a:extLst>
          </p:cNvPr>
          <p:cNvSpPr/>
          <p:nvPr/>
        </p:nvSpPr>
        <p:spPr>
          <a:xfrm>
            <a:off x="10446327" y="651164"/>
            <a:ext cx="101138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帧头</a:t>
            </a:r>
            <a:endParaRPr lang="en-US" altLang="zh-CN" dirty="0"/>
          </a:p>
          <a:p>
            <a:pPr algn="ctr"/>
            <a:r>
              <a:rPr lang="en-US" altLang="zh-CN" dirty="0"/>
              <a:t>SOH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F309E2-A4EA-4404-A219-BB9EF79742EA}"/>
              </a:ext>
            </a:extLst>
          </p:cNvPr>
          <p:cNvSpPr/>
          <p:nvPr/>
        </p:nvSpPr>
        <p:spPr>
          <a:xfrm>
            <a:off x="1745673" y="651164"/>
            <a:ext cx="101138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校验和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19404B-0216-41FA-BF30-752251A012A0}"/>
              </a:ext>
            </a:extLst>
          </p:cNvPr>
          <p:cNvSpPr/>
          <p:nvPr/>
        </p:nvSpPr>
        <p:spPr>
          <a:xfrm>
            <a:off x="3768437" y="651164"/>
            <a:ext cx="98367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接收端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8D60A7D-A2F6-4538-8E94-C22B451198E5}"/>
              </a:ext>
            </a:extLst>
          </p:cNvPr>
          <p:cNvSpPr/>
          <p:nvPr/>
        </p:nvSpPr>
        <p:spPr>
          <a:xfrm>
            <a:off x="2757055" y="651164"/>
            <a:ext cx="101138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发送端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</a:p>
        </p:txBody>
      </p:sp>
    </p:spTree>
    <p:extLst>
      <p:ext uri="{BB962C8B-B14F-4D97-AF65-F5344CB8AC3E}">
        <p14:creationId xmlns:p14="http://schemas.microsoft.com/office/powerpoint/2010/main" val="140570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0C66C65F-149D-414B-8A14-E264BC26023F}"/>
              </a:ext>
            </a:extLst>
          </p:cNvPr>
          <p:cNvSpPr/>
          <p:nvPr/>
        </p:nvSpPr>
        <p:spPr>
          <a:xfrm>
            <a:off x="630382" y="630382"/>
            <a:ext cx="1072341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                     	IP</a:t>
            </a:r>
            <a:r>
              <a:rPr lang="zh-CN" altLang="en-US" dirty="0"/>
              <a:t>数据报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5FFE1E7-1B27-4E81-A4C2-E2F1059ED237}"/>
              </a:ext>
            </a:extLst>
          </p:cNvPr>
          <p:cNvSpPr/>
          <p:nvPr/>
        </p:nvSpPr>
        <p:spPr>
          <a:xfrm>
            <a:off x="630382" y="630382"/>
            <a:ext cx="101138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帧尾</a:t>
            </a:r>
            <a:endParaRPr lang="en-US" altLang="zh-CN" dirty="0"/>
          </a:p>
          <a:p>
            <a:pPr algn="ctr"/>
            <a:r>
              <a:rPr lang="en-US" altLang="zh-CN" dirty="0"/>
              <a:t>EOT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16B58AC-4DF9-4DFA-BC63-83E927E028B8}"/>
              </a:ext>
            </a:extLst>
          </p:cNvPr>
          <p:cNvSpPr/>
          <p:nvPr/>
        </p:nvSpPr>
        <p:spPr>
          <a:xfrm>
            <a:off x="10342418" y="630382"/>
            <a:ext cx="101138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帧头</a:t>
            </a:r>
            <a:endParaRPr lang="en-US" altLang="zh-CN" dirty="0"/>
          </a:p>
          <a:p>
            <a:pPr algn="ctr"/>
            <a:r>
              <a:rPr lang="en-US" altLang="zh-CN" dirty="0"/>
              <a:t>SOH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D482E29-3CC9-4BC9-9386-381137BDD871}"/>
              </a:ext>
            </a:extLst>
          </p:cNvPr>
          <p:cNvSpPr/>
          <p:nvPr/>
        </p:nvSpPr>
        <p:spPr>
          <a:xfrm>
            <a:off x="1641764" y="630382"/>
            <a:ext cx="101138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校验和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1EE0A77-B54D-4146-8051-0B32BE9921CA}"/>
              </a:ext>
            </a:extLst>
          </p:cNvPr>
          <p:cNvSpPr/>
          <p:nvPr/>
        </p:nvSpPr>
        <p:spPr>
          <a:xfrm>
            <a:off x="3664528" y="630382"/>
            <a:ext cx="98367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接收端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931B92B-57C7-4466-A121-F6014EE13B64}"/>
              </a:ext>
            </a:extLst>
          </p:cNvPr>
          <p:cNvSpPr/>
          <p:nvPr/>
        </p:nvSpPr>
        <p:spPr>
          <a:xfrm>
            <a:off x="2653146" y="630382"/>
            <a:ext cx="101138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发送端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96DD7A1-0C5E-4641-8852-9F613B4B4C6C}"/>
              </a:ext>
            </a:extLst>
          </p:cNvPr>
          <p:cNvSpPr/>
          <p:nvPr/>
        </p:nvSpPr>
        <p:spPr>
          <a:xfrm>
            <a:off x="5825837" y="630382"/>
            <a:ext cx="101138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帧尾</a:t>
            </a:r>
            <a:endParaRPr lang="en-US" altLang="zh-CN" dirty="0"/>
          </a:p>
          <a:p>
            <a:pPr algn="ctr"/>
            <a:r>
              <a:rPr lang="en-US" altLang="zh-CN" dirty="0"/>
              <a:t>EOT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E3C931A-58AC-404B-8052-DC21089B3C9B}"/>
              </a:ext>
            </a:extLst>
          </p:cNvPr>
          <p:cNvCxnSpPr/>
          <p:nvPr/>
        </p:nvCxnSpPr>
        <p:spPr>
          <a:xfrm>
            <a:off x="5631873" y="415637"/>
            <a:ext cx="512618" cy="34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D739555-9541-497A-B4DC-3E7434A7430B}"/>
              </a:ext>
            </a:extLst>
          </p:cNvPr>
          <p:cNvSpPr txBox="1"/>
          <p:nvPr/>
        </p:nvSpPr>
        <p:spPr>
          <a:xfrm>
            <a:off x="4980709" y="166255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出现</a:t>
            </a:r>
            <a:r>
              <a:rPr lang="en-US" altLang="zh-CN" dirty="0"/>
              <a:t>EOT</a:t>
            </a:r>
            <a:r>
              <a:rPr lang="zh-CN" altLang="en-US" dirty="0"/>
              <a:t>怎么办</a:t>
            </a:r>
            <a:r>
              <a:rPr lang="en-US" altLang="zh-CN" dirty="0"/>
              <a:t>?</a:t>
            </a:r>
            <a:endParaRPr lang="zh-CN" altLang="en-US" dirty="0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3C59980C-30D0-4AAF-95AD-EF1303435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58" y="3864287"/>
            <a:ext cx="10486084" cy="267619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B7061042-776D-4C9C-9BD3-6AC4D4490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46" y="1823582"/>
            <a:ext cx="9850582" cy="1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8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BF12EFE-D200-441F-B233-13FDCA084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" y="648368"/>
            <a:ext cx="12067309" cy="278063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1926218-4A00-452E-A1A7-31740ED9CC5A}"/>
              </a:ext>
            </a:extLst>
          </p:cNvPr>
          <p:cNvSpPr/>
          <p:nvPr/>
        </p:nvSpPr>
        <p:spPr>
          <a:xfrm>
            <a:off x="62345" y="1217797"/>
            <a:ext cx="12067308" cy="1413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BAA358A-93CD-48E0-8BE6-CFF63A26D67E}"/>
              </a:ext>
            </a:extLst>
          </p:cNvPr>
          <p:cNvSpPr/>
          <p:nvPr/>
        </p:nvSpPr>
        <p:spPr>
          <a:xfrm>
            <a:off x="62345" y="870039"/>
            <a:ext cx="12067308" cy="1413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0DCF52-4A1F-41A2-A672-654C08C8306D}"/>
              </a:ext>
            </a:extLst>
          </p:cNvPr>
          <p:cNvSpPr/>
          <p:nvPr/>
        </p:nvSpPr>
        <p:spPr>
          <a:xfrm>
            <a:off x="62345" y="1556534"/>
            <a:ext cx="12067308" cy="1413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180920FF-6AA8-4D8A-B2AD-DA25C19C4C7E}"/>
              </a:ext>
            </a:extLst>
          </p:cNvPr>
          <p:cNvSpPr/>
          <p:nvPr/>
        </p:nvSpPr>
        <p:spPr>
          <a:xfrm>
            <a:off x="9684327" y="2770909"/>
            <a:ext cx="170086" cy="6580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CEFEC7-4990-420F-965C-B8F298B3E526}"/>
              </a:ext>
            </a:extLst>
          </p:cNvPr>
          <p:cNvSpPr txBox="1"/>
          <p:nvPr/>
        </p:nvSpPr>
        <p:spPr>
          <a:xfrm>
            <a:off x="9854413" y="29737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四次挥手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211A1AE2-3EA2-4159-85A2-62DF802ED466}"/>
              </a:ext>
            </a:extLst>
          </p:cNvPr>
          <p:cNvSpPr/>
          <p:nvPr/>
        </p:nvSpPr>
        <p:spPr>
          <a:xfrm>
            <a:off x="10408410" y="648368"/>
            <a:ext cx="152399" cy="9081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B9E0D2-A81A-40C4-9FDA-E229048B48DB}"/>
              </a:ext>
            </a:extLst>
          </p:cNvPr>
          <p:cNvSpPr txBox="1"/>
          <p:nvPr/>
        </p:nvSpPr>
        <p:spPr>
          <a:xfrm>
            <a:off x="10560811" y="9254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三次握手</a:t>
            </a:r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141C34C1-2EFD-408D-BE78-BC63F9D51612}"/>
              </a:ext>
            </a:extLst>
          </p:cNvPr>
          <p:cNvSpPr/>
          <p:nvPr/>
        </p:nvSpPr>
        <p:spPr>
          <a:xfrm>
            <a:off x="5047210" y="1946553"/>
            <a:ext cx="259084" cy="4849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744ADB71-1FFD-4F2D-AED3-FAF25C8781D7}"/>
              </a:ext>
            </a:extLst>
          </p:cNvPr>
          <p:cNvSpPr/>
          <p:nvPr/>
        </p:nvSpPr>
        <p:spPr>
          <a:xfrm>
            <a:off x="9351819" y="2445323"/>
            <a:ext cx="170086" cy="2937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EA618FC-F611-4616-9ED2-355157681804}"/>
              </a:ext>
            </a:extLst>
          </p:cNvPr>
          <p:cNvCxnSpPr>
            <a:cxnSpLocks/>
            <a:stCxn id="14" idx="1"/>
          </p:cNvCxnSpPr>
          <p:nvPr/>
        </p:nvCxnSpPr>
        <p:spPr>
          <a:xfrm flipV="1">
            <a:off x="5306294" y="1895271"/>
            <a:ext cx="4059379" cy="29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D5D6788C-EFCF-4791-B0C2-C2FFE52C8275}"/>
              </a:ext>
            </a:extLst>
          </p:cNvPr>
          <p:cNvSpPr/>
          <p:nvPr/>
        </p:nvSpPr>
        <p:spPr>
          <a:xfrm flipV="1">
            <a:off x="6726386" y="1663557"/>
            <a:ext cx="214742" cy="2937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216DAF9-BAAC-4A20-A682-F5B731D96B1B}"/>
              </a:ext>
            </a:extLst>
          </p:cNvPr>
          <p:cNvSpPr txBox="1"/>
          <p:nvPr/>
        </p:nvSpPr>
        <p:spPr>
          <a:xfrm>
            <a:off x="9351819" y="16481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服务器返回数据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D3138CE-DC1F-4092-9579-FA71DF112244}"/>
              </a:ext>
            </a:extLst>
          </p:cNvPr>
          <p:cNvSpPr txBox="1"/>
          <p:nvPr/>
        </p:nvSpPr>
        <p:spPr>
          <a:xfrm>
            <a:off x="9582651" y="24123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客户端响应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9BC3EDF-2E61-498D-A198-6BFD61F25034}"/>
              </a:ext>
            </a:extLst>
          </p:cNvPr>
          <p:cNvSpPr txBox="1"/>
          <p:nvPr/>
        </p:nvSpPr>
        <p:spPr>
          <a:xfrm>
            <a:off x="6951520" y="16098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客户端请求</a:t>
            </a:r>
          </a:p>
        </p:txBody>
      </p:sp>
    </p:spTree>
    <p:extLst>
      <p:ext uri="{BB962C8B-B14F-4D97-AF65-F5344CB8AC3E}">
        <p14:creationId xmlns:p14="http://schemas.microsoft.com/office/powerpoint/2010/main" val="130648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79DC20A-D1BA-4BFA-85CD-1193C33819F5}"/>
              </a:ext>
            </a:extLst>
          </p:cNvPr>
          <p:cNvSpPr/>
          <p:nvPr/>
        </p:nvSpPr>
        <p:spPr>
          <a:xfrm>
            <a:off x="1579418" y="803564"/>
            <a:ext cx="1177637" cy="2410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ADB474-BB92-4848-A305-373E31A71DED}"/>
              </a:ext>
            </a:extLst>
          </p:cNvPr>
          <p:cNvSpPr/>
          <p:nvPr/>
        </p:nvSpPr>
        <p:spPr>
          <a:xfrm>
            <a:off x="8950036" y="803564"/>
            <a:ext cx="1177637" cy="2410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服务端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3E67F2CF-8835-4AAE-B5DB-D05262D8F3C2}"/>
              </a:ext>
            </a:extLst>
          </p:cNvPr>
          <p:cNvSpPr/>
          <p:nvPr/>
        </p:nvSpPr>
        <p:spPr>
          <a:xfrm>
            <a:off x="4642691" y="4418817"/>
            <a:ext cx="2548804" cy="2218291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黑客</a:t>
            </a:r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9630EEE-0B2A-4ED4-829E-DE45B9E6168C}"/>
              </a:ext>
            </a:extLst>
          </p:cNvPr>
          <p:cNvCxnSpPr>
            <a:cxnSpLocks/>
          </p:cNvCxnSpPr>
          <p:nvPr/>
        </p:nvCxnSpPr>
        <p:spPr>
          <a:xfrm flipH="1">
            <a:off x="6233674" y="1427018"/>
            <a:ext cx="2716364" cy="349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7DB684B-B64D-4378-BF26-5C4EF7E003E5}"/>
              </a:ext>
            </a:extLst>
          </p:cNvPr>
          <p:cNvCxnSpPr>
            <a:cxnSpLocks/>
          </p:cNvCxnSpPr>
          <p:nvPr/>
        </p:nvCxnSpPr>
        <p:spPr>
          <a:xfrm flipH="1" flipV="1">
            <a:off x="2895600" y="1662545"/>
            <a:ext cx="2660074" cy="324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CC899A6-9DB9-432F-9243-70990F20BFF0}"/>
              </a:ext>
            </a:extLst>
          </p:cNvPr>
          <p:cNvCxnSpPr/>
          <p:nvPr/>
        </p:nvCxnSpPr>
        <p:spPr>
          <a:xfrm>
            <a:off x="2715490" y="2493818"/>
            <a:ext cx="2535383" cy="303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77C2304-1857-4979-A2F0-035D363704EA}"/>
              </a:ext>
            </a:extLst>
          </p:cNvPr>
          <p:cNvCxnSpPr>
            <a:cxnSpLocks/>
            <a:stCxn id="6" idx="5"/>
          </p:cNvCxnSpPr>
          <p:nvPr/>
        </p:nvCxnSpPr>
        <p:spPr>
          <a:xfrm flipV="1">
            <a:off x="6554294" y="2405169"/>
            <a:ext cx="2272469" cy="312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A3BAA1F-AE4D-4B74-A8A4-084DBD2D6E9A}"/>
              </a:ext>
            </a:extLst>
          </p:cNvPr>
          <p:cNvSpPr txBox="1"/>
          <p:nvPr/>
        </p:nvSpPr>
        <p:spPr>
          <a:xfrm>
            <a:off x="6791757" y="315547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公钥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9EA7E8A-ABCC-4D44-8137-A71A6BBEFAB6}"/>
              </a:ext>
            </a:extLst>
          </p:cNvPr>
          <p:cNvSpPr txBox="1"/>
          <p:nvPr/>
        </p:nvSpPr>
        <p:spPr>
          <a:xfrm>
            <a:off x="5431851" y="506165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公钥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7E32208-8547-458D-83CB-7242A7789606}"/>
              </a:ext>
            </a:extLst>
          </p:cNvPr>
          <p:cNvSpPr txBox="1"/>
          <p:nvPr/>
        </p:nvSpPr>
        <p:spPr>
          <a:xfrm>
            <a:off x="4106614" y="3138047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假公钥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E96BFD2-7261-4E39-B297-FEAE3656393D}"/>
              </a:ext>
            </a:extLst>
          </p:cNvPr>
          <p:cNvSpPr txBox="1"/>
          <p:nvPr/>
        </p:nvSpPr>
        <p:spPr>
          <a:xfrm>
            <a:off x="9159781" y="260939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私钥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AEE0A60-C61D-480B-AB3D-5A5863105257}"/>
              </a:ext>
            </a:extLst>
          </p:cNvPr>
          <p:cNvSpPr txBox="1"/>
          <p:nvPr/>
        </p:nvSpPr>
        <p:spPr>
          <a:xfrm>
            <a:off x="1672335" y="2447517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假公钥</a:t>
            </a:r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B346A69-527C-4B9B-9F5E-2A3D02F31BC2}"/>
              </a:ext>
            </a:extLst>
          </p:cNvPr>
          <p:cNvSpPr txBox="1"/>
          <p:nvPr/>
        </p:nvSpPr>
        <p:spPr>
          <a:xfrm>
            <a:off x="663612" y="136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中间人攻击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A2AF740-835F-4BDB-A63A-4AAEB5B910BE}"/>
              </a:ext>
            </a:extLst>
          </p:cNvPr>
          <p:cNvCxnSpPr/>
          <p:nvPr/>
        </p:nvCxnSpPr>
        <p:spPr>
          <a:xfrm flipH="1">
            <a:off x="3586596" y="4225638"/>
            <a:ext cx="484909" cy="109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73B9984-C156-45EF-A2CF-BDF5B064D9D6}"/>
              </a:ext>
            </a:extLst>
          </p:cNvPr>
          <p:cNvSpPr/>
          <p:nvPr/>
        </p:nvSpPr>
        <p:spPr>
          <a:xfrm>
            <a:off x="924790" y="4308764"/>
            <a:ext cx="2542310" cy="2050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04BE6E1-B8B7-4CF4-A30D-5B2AF092ED13}"/>
              </a:ext>
            </a:extLst>
          </p:cNvPr>
          <p:cNvSpPr/>
          <p:nvPr/>
        </p:nvSpPr>
        <p:spPr>
          <a:xfrm>
            <a:off x="1217771" y="5324890"/>
            <a:ext cx="1795594" cy="992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CAF376F-D946-4ACF-9250-B6B377D65D5A}"/>
              </a:ext>
            </a:extLst>
          </p:cNvPr>
          <p:cNvSpPr/>
          <p:nvPr/>
        </p:nvSpPr>
        <p:spPr>
          <a:xfrm>
            <a:off x="1325858" y="5791203"/>
            <a:ext cx="1479691" cy="4712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5464C48-4775-450E-8C8E-FBFFD1D16E30}"/>
              </a:ext>
            </a:extLst>
          </p:cNvPr>
          <p:cNvSpPr txBox="1"/>
          <p:nvPr/>
        </p:nvSpPr>
        <p:spPr>
          <a:xfrm>
            <a:off x="1241615" y="534567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对称密钥加密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F2D85E8-4793-45D6-A4D8-7BCC67703909}"/>
              </a:ext>
            </a:extLst>
          </p:cNvPr>
          <p:cNvSpPr/>
          <p:nvPr/>
        </p:nvSpPr>
        <p:spPr>
          <a:xfrm>
            <a:off x="994061" y="4446117"/>
            <a:ext cx="2393374" cy="787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假公钥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加密对称密钥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92040D9-441F-4927-A95A-029D62CD956D}"/>
              </a:ext>
            </a:extLst>
          </p:cNvPr>
          <p:cNvSpPr txBox="1"/>
          <p:nvPr/>
        </p:nvSpPr>
        <p:spPr>
          <a:xfrm>
            <a:off x="4940344" y="622036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假公钥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65DAA5D-DB6F-4935-A403-34AFBF883794}"/>
              </a:ext>
            </a:extLst>
          </p:cNvPr>
          <p:cNvSpPr txBox="1"/>
          <p:nvPr/>
        </p:nvSpPr>
        <p:spPr>
          <a:xfrm>
            <a:off x="5999171" y="6214730"/>
            <a:ext cx="10102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假私钥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D9C7FEF-F5A7-45C2-8F7A-311A2675C9CE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5681783" y="2802213"/>
            <a:ext cx="235310" cy="161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BF55725A-6184-480B-9795-E336E81B1DBE}"/>
              </a:ext>
            </a:extLst>
          </p:cNvPr>
          <p:cNvSpPr/>
          <p:nvPr/>
        </p:nvSpPr>
        <p:spPr>
          <a:xfrm>
            <a:off x="4623519" y="600304"/>
            <a:ext cx="2542310" cy="20504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E08CE72-E36B-415F-8559-457309FC68D0}"/>
              </a:ext>
            </a:extLst>
          </p:cNvPr>
          <p:cNvSpPr/>
          <p:nvPr/>
        </p:nvSpPr>
        <p:spPr>
          <a:xfrm>
            <a:off x="4916500" y="1616430"/>
            <a:ext cx="1795594" cy="992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15AB31E-D5F1-4326-8357-716264FC34AE}"/>
              </a:ext>
            </a:extLst>
          </p:cNvPr>
          <p:cNvSpPr/>
          <p:nvPr/>
        </p:nvSpPr>
        <p:spPr>
          <a:xfrm>
            <a:off x="5024587" y="2082743"/>
            <a:ext cx="1479691" cy="4712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94CC50C-318D-4F24-867A-5ADB34FA6676}"/>
              </a:ext>
            </a:extLst>
          </p:cNvPr>
          <p:cNvSpPr txBox="1"/>
          <p:nvPr/>
        </p:nvSpPr>
        <p:spPr>
          <a:xfrm>
            <a:off x="4940344" y="1637215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对称密钥解密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4C1F08C-61D4-4F00-BBE9-C57DD7987E16}"/>
              </a:ext>
            </a:extLst>
          </p:cNvPr>
          <p:cNvSpPr/>
          <p:nvPr/>
        </p:nvSpPr>
        <p:spPr>
          <a:xfrm>
            <a:off x="4692790" y="737657"/>
            <a:ext cx="2393374" cy="787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假私钥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解密对称密钥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85D173B-08E7-4E4C-9EFA-2A8F7DB077FF}"/>
              </a:ext>
            </a:extLst>
          </p:cNvPr>
          <p:cNvSpPr/>
          <p:nvPr/>
        </p:nvSpPr>
        <p:spPr>
          <a:xfrm>
            <a:off x="8205355" y="4308764"/>
            <a:ext cx="2542310" cy="2050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1A893C5-EB1F-467F-AE7F-6F5310DE3D84}"/>
              </a:ext>
            </a:extLst>
          </p:cNvPr>
          <p:cNvSpPr/>
          <p:nvPr/>
        </p:nvSpPr>
        <p:spPr>
          <a:xfrm>
            <a:off x="8498336" y="5324890"/>
            <a:ext cx="1795594" cy="992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15BF867-579C-4C4F-87B2-A815B974131F}"/>
              </a:ext>
            </a:extLst>
          </p:cNvPr>
          <p:cNvSpPr/>
          <p:nvPr/>
        </p:nvSpPr>
        <p:spPr>
          <a:xfrm>
            <a:off x="8606423" y="5791203"/>
            <a:ext cx="1479691" cy="4712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D0F084E-300D-4E7F-82BB-1E5AACAA46CC}"/>
              </a:ext>
            </a:extLst>
          </p:cNvPr>
          <p:cNvSpPr txBox="1"/>
          <p:nvPr/>
        </p:nvSpPr>
        <p:spPr>
          <a:xfrm>
            <a:off x="8522180" y="53456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对称密钥加密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C468592-905C-4228-B0F0-A826D0045F8C}"/>
              </a:ext>
            </a:extLst>
          </p:cNvPr>
          <p:cNvSpPr/>
          <p:nvPr/>
        </p:nvSpPr>
        <p:spPr>
          <a:xfrm>
            <a:off x="8274626" y="4446117"/>
            <a:ext cx="2393374" cy="787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公钥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加密对称密钥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26FE3A5-1B8A-44F0-A8F6-62F36D7ABC2F}"/>
              </a:ext>
            </a:extLst>
          </p:cNvPr>
          <p:cNvCxnSpPr/>
          <p:nvPr/>
        </p:nvCxnSpPr>
        <p:spPr>
          <a:xfrm>
            <a:off x="7682624" y="3976255"/>
            <a:ext cx="361977" cy="125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31664B9D-EBD2-4AAA-904F-69C51B08AC22}"/>
              </a:ext>
            </a:extLst>
          </p:cNvPr>
          <p:cNvSpPr txBox="1"/>
          <p:nvPr/>
        </p:nvSpPr>
        <p:spPr>
          <a:xfrm>
            <a:off x="9148643" y="230459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公钥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B56F35C-0C72-472D-A6F6-5678A2D036B2}"/>
              </a:ext>
            </a:extLst>
          </p:cNvPr>
          <p:cNvSpPr txBox="1"/>
          <p:nvPr/>
        </p:nvSpPr>
        <p:spPr>
          <a:xfrm>
            <a:off x="1713636" y="39707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数据包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55F430C-30CC-4E04-84E5-3C66081B6953}"/>
              </a:ext>
            </a:extLst>
          </p:cNvPr>
          <p:cNvSpPr txBox="1"/>
          <p:nvPr/>
        </p:nvSpPr>
        <p:spPr>
          <a:xfrm>
            <a:off x="9110792" y="40121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数据包</a:t>
            </a:r>
          </a:p>
        </p:txBody>
      </p:sp>
    </p:spTree>
    <p:extLst>
      <p:ext uri="{BB962C8B-B14F-4D97-AF65-F5344CB8AC3E}">
        <p14:creationId xmlns:p14="http://schemas.microsoft.com/office/powerpoint/2010/main" val="182976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79DC20A-D1BA-4BFA-85CD-1193C33819F5}"/>
              </a:ext>
            </a:extLst>
          </p:cNvPr>
          <p:cNvSpPr/>
          <p:nvPr/>
        </p:nvSpPr>
        <p:spPr>
          <a:xfrm>
            <a:off x="1625976" y="2223654"/>
            <a:ext cx="1177637" cy="2410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ADB474-BB92-4848-A305-373E31A71DED}"/>
              </a:ext>
            </a:extLst>
          </p:cNvPr>
          <p:cNvSpPr/>
          <p:nvPr/>
        </p:nvSpPr>
        <p:spPr>
          <a:xfrm>
            <a:off x="8996594" y="2223654"/>
            <a:ext cx="1177637" cy="2410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服务端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B346A69-527C-4B9B-9F5E-2A3D02F31BC2}"/>
              </a:ext>
            </a:extLst>
          </p:cNvPr>
          <p:cNvSpPr txBox="1"/>
          <p:nvPr/>
        </p:nvSpPr>
        <p:spPr>
          <a:xfrm>
            <a:off x="494897" y="-27891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消息认证码</a:t>
            </a:r>
            <a:r>
              <a:rPr lang="en-US" altLang="zh-CN" b="1" dirty="0"/>
              <a:t>(MAC)</a:t>
            </a:r>
            <a:endParaRPr lang="zh-CN" altLang="en-US" b="1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F6A1F9A-F8D4-4FCE-BAE4-BAEBA6FB9F19}"/>
              </a:ext>
            </a:extLst>
          </p:cNvPr>
          <p:cNvCxnSpPr>
            <a:cxnSpLocks/>
          </p:cNvCxnSpPr>
          <p:nvPr/>
        </p:nvCxnSpPr>
        <p:spPr>
          <a:xfrm flipH="1">
            <a:off x="2803613" y="2807594"/>
            <a:ext cx="6192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07460C4C-FF4F-479C-B781-EC549457078E}"/>
              </a:ext>
            </a:extLst>
          </p:cNvPr>
          <p:cNvSpPr/>
          <p:nvPr/>
        </p:nvSpPr>
        <p:spPr>
          <a:xfrm>
            <a:off x="7453676" y="3024491"/>
            <a:ext cx="1313645" cy="16098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2B3E64F-BDE6-48FA-A712-09EB20EE0E57}"/>
              </a:ext>
            </a:extLst>
          </p:cNvPr>
          <p:cNvSpPr txBox="1"/>
          <p:nvPr/>
        </p:nvSpPr>
        <p:spPr>
          <a:xfrm>
            <a:off x="7523241" y="3064685"/>
            <a:ext cx="1313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对称密钥加密数据</a:t>
            </a:r>
            <a:endParaRPr lang="en-US" altLang="zh-CN" sz="1600" dirty="0"/>
          </a:p>
          <a:p>
            <a:r>
              <a:rPr lang="en-US" altLang="zh-CN" sz="1600" dirty="0"/>
              <a:t>2. </a:t>
            </a:r>
            <a:r>
              <a:rPr lang="zh-CN" altLang="en-US" sz="1600" dirty="0"/>
              <a:t>对称密钥和密文生成</a:t>
            </a:r>
            <a:r>
              <a:rPr lang="en-US" altLang="zh-CN" sz="1600" dirty="0"/>
              <a:t>MAC(</a:t>
            </a:r>
            <a:r>
              <a:rPr lang="zh-CN" altLang="en-US" sz="1600" dirty="0"/>
              <a:t>比如哈希函数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784B0E4-2DDC-4F65-A9FE-F7E71C5E1359}"/>
              </a:ext>
            </a:extLst>
          </p:cNvPr>
          <p:cNvSpPr/>
          <p:nvPr/>
        </p:nvSpPr>
        <p:spPr>
          <a:xfrm>
            <a:off x="3032886" y="3132786"/>
            <a:ext cx="1313645" cy="195843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5A45EEC-4EEF-47B1-8571-D48A020F74D5}"/>
              </a:ext>
            </a:extLst>
          </p:cNvPr>
          <p:cNvSpPr txBox="1"/>
          <p:nvPr/>
        </p:nvSpPr>
        <p:spPr>
          <a:xfrm>
            <a:off x="3102451" y="3275342"/>
            <a:ext cx="13136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对称密钥和密文生成</a:t>
            </a:r>
            <a:r>
              <a:rPr lang="en-US" altLang="zh-CN" sz="1600" dirty="0"/>
              <a:t>MAC</a:t>
            </a:r>
            <a:endParaRPr lang="zh-CN" altLang="en-US" sz="1600" dirty="0"/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和服务端发送来</a:t>
            </a:r>
            <a:r>
              <a:rPr lang="en-US" altLang="zh-CN" sz="1600" dirty="0"/>
              <a:t>MAC</a:t>
            </a:r>
            <a:r>
              <a:rPr lang="zh-CN" altLang="en-US" sz="1600" dirty="0"/>
              <a:t>比较验证是否伪造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17365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79DC20A-D1BA-4BFA-85CD-1193C33819F5}"/>
              </a:ext>
            </a:extLst>
          </p:cNvPr>
          <p:cNvSpPr/>
          <p:nvPr/>
        </p:nvSpPr>
        <p:spPr>
          <a:xfrm>
            <a:off x="1602893" y="1128949"/>
            <a:ext cx="1177637" cy="2410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ADB474-BB92-4848-A305-373E31A71DED}"/>
              </a:ext>
            </a:extLst>
          </p:cNvPr>
          <p:cNvSpPr/>
          <p:nvPr/>
        </p:nvSpPr>
        <p:spPr>
          <a:xfrm>
            <a:off x="8973511" y="1128949"/>
            <a:ext cx="1177637" cy="2410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服务端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B346A69-527C-4B9B-9F5E-2A3D02F31BC2}"/>
              </a:ext>
            </a:extLst>
          </p:cNvPr>
          <p:cNvSpPr txBox="1"/>
          <p:nvPr/>
        </p:nvSpPr>
        <p:spPr>
          <a:xfrm>
            <a:off x="494897" y="-278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数字签名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B36A90C-EBFD-4ACE-831B-4A12DEAC0218}"/>
              </a:ext>
            </a:extLst>
          </p:cNvPr>
          <p:cNvCxnSpPr/>
          <p:nvPr/>
        </p:nvCxnSpPr>
        <p:spPr>
          <a:xfrm flipH="1">
            <a:off x="2780530" y="1519707"/>
            <a:ext cx="6192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02A3503D-29A9-4809-A8DB-DF917C065490}"/>
              </a:ext>
            </a:extLst>
          </p:cNvPr>
          <p:cNvSpPr/>
          <p:nvPr/>
        </p:nvSpPr>
        <p:spPr>
          <a:xfrm>
            <a:off x="2892352" y="1726559"/>
            <a:ext cx="1692527" cy="329320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C185518-1ABF-44B8-A14F-8FABC7BE0B43}"/>
              </a:ext>
            </a:extLst>
          </p:cNvPr>
          <p:cNvSpPr txBox="1"/>
          <p:nvPr/>
        </p:nvSpPr>
        <p:spPr>
          <a:xfrm>
            <a:off x="3083466" y="1726558"/>
            <a:ext cx="131364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1.</a:t>
            </a:r>
            <a:r>
              <a:rPr lang="zh-CN" altLang="en-US" sz="1600" dirty="0"/>
              <a:t>哈希函数从接收到的原始报文中计算摘要</a:t>
            </a:r>
            <a:endParaRPr lang="en-US" altLang="zh-CN" sz="1600" dirty="0"/>
          </a:p>
          <a:p>
            <a:r>
              <a:rPr lang="en-US" altLang="zh-CN" sz="1600" dirty="0"/>
              <a:t>2.</a:t>
            </a:r>
            <a:r>
              <a:rPr lang="zh-CN" altLang="en-US" sz="1600" dirty="0">
                <a:solidFill>
                  <a:srgbClr val="FF0000"/>
                </a:solidFill>
              </a:rPr>
              <a:t>公钥</a:t>
            </a:r>
            <a:r>
              <a:rPr lang="zh-CN" altLang="en-US" sz="1600" dirty="0"/>
              <a:t>来解密数字签名的摘要</a:t>
            </a:r>
            <a:endParaRPr lang="en-US" altLang="zh-CN" sz="1600" dirty="0"/>
          </a:p>
          <a:p>
            <a:r>
              <a:rPr lang="en-US" altLang="zh-CN" sz="1600" dirty="0"/>
              <a:t>3.</a:t>
            </a:r>
            <a:r>
              <a:rPr lang="zh-CN" altLang="en-US" sz="1600" dirty="0"/>
              <a:t>两个摘要相同，那么接收方就能确认该数字签名是发送方的且完整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2B81B31-8F8D-472B-AE05-7FC16012836D}"/>
              </a:ext>
            </a:extLst>
          </p:cNvPr>
          <p:cNvSpPr/>
          <p:nvPr/>
        </p:nvSpPr>
        <p:spPr>
          <a:xfrm>
            <a:off x="7146021" y="1742200"/>
            <a:ext cx="1560097" cy="33333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C9E942F-4D83-4A14-BFA8-160E2EB5776A}"/>
              </a:ext>
            </a:extLst>
          </p:cNvPr>
          <p:cNvSpPr txBox="1"/>
          <p:nvPr/>
        </p:nvSpPr>
        <p:spPr>
          <a:xfrm>
            <a:off x="7215586" y="1782395"/>
            <a:ext cx="131364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1.</a:t>
            </a:r>
            <a:r>
              <a:rPr lang="zh-CN" altLang="en-US" sz="1600" dirty="0"/>
              <a:t>哈希函数从报文文本中生成报文摘要</a:t>
            </a:r>
            <a:endParaRPr lang="en-US" altLang="zh-CN" sz="1600" dirty="0"/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 </a:t>
            </a:r>
            <a:r>
              <a:rPr lang="zh-CN" altLang="en-US" sz="1600" dirty="0">
                <a:solidFill>
                  <a:srgbClr val="FF0000"/>
                </a:solidFill>
              </a:rPr>
              <a:t>私钥</a:t>
            </a:r>
            <a:r>
              <a:rPr lang="zh-CN" altLang="en-US" sz="1600" dirty="0"/>
              <a:t>对这个摘要进行加密</a:t>
            </a:r>
            <a:endParaRPr lang="en-US" altLang="zh-CN" sz="1600" dirty="0"/>
          </a:p>
          <a:p>
            <a:r>
              <a:rPr lang="en-US" altLang="zh-CN" sz="1600" dirty="0"/>
              <a:t>3. </a:t>
            </a:r>
            <a:r>
              <a:rPr lang="zh-CN" altLang="en-US" sz="1600" dirty="0"/>
              <a:t>加密后的摘要将作为报文的</a:t>
            </a:r>
            <a:r>
              <a:rPr lang="zh-CN" altLang="en-US" sz="1600" dirty="0">
                <a:solidFill>
                  <a:schemeClr val="bg1"/>
                </a:solidFill>
              </a:rPr>
              <a:t>数字签名</a:t>
            </a:r>
            <a:r>
              <a:rPr lang="zh-CN" altLang="en-US" sz="1600" dirty="0"/>
              <a:t>和报文一起发送给接收方</a:t>
            </a:r>
          </a:p>
        </p:txBody>
      </p:sp>
    </p:spTree>
    <p:extLst>
      <p:ext uri="{BB962C8B-B14F-4D97-AF65-F5344CB8AC3E}">
        <p14:creationId xmlns:p14="http://schemas.microsoft.com/office/powerpoint/2010/main" val="416741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79DC20A-D1BA-4BFA-85CD-1193C33819F5}"/>
              </a:ext>
            </a:extLst>
          </p:cNvPr>
          <p:cNvSpPr/>
          <p:nvPr/>
        </p:nvSpPr>
        <p:spPr>
          <a:xfrm>
            <a:off x="1113496" y="3374986"/>
            <a:ext cx="1177637" cy="153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客户端</a:t>
            </a:r>
            <a:r>
              <a:rPr lang="en-US" altLang="zh-CN" sz="1600" dirty="0"/>
              <a:t>A</a:t>
            </a:r>
          </a:p>
          <a:p>
            <a:pPr algn="ctr"/>
            <a:r>
              <a:rPr lang="zh-CN" altLang="en-US" sz="1600" dirty="0"/>
              <a:t>安装</a:t>
            </a:r>
            <a:r>
              <a:rPr lang="en-US" altLang="zh-CN" sz="1600" dirty="0"/>
              <a:t>CA</a:t>
            </a:r>
            <a:r>
              <a:rPr lang="zh-CN" altLang="en-US" sz="1600" dirty="0"/>
              <a:t>的公钥</a:t>
            </a:r>
            <a:r>
              <a:rPr lang="en-US" altLang="zh-CN" sz="1600" dirty="0"/>
              <a:t>C</a:t>
            </a:r>
            <a:endParaRPr lang="zh-CN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ADB474-BB92-4848-A305-373E31A71DED}"/>
              </a:ext>
            </a:extLst>
          </p:cNvPr>
          <p:cNvSpPr/>
          <p:nvPr/>
        </p:nvSpPr>
        <p:spPr>
          <a:xfrm>
            <a:off x="8484114" y="3374986"/>
            <a:ext cx="1177637" cy="153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服务端</a:t>
            </a:r>
            <a:r>
              <a:rPr lang="en-US" altLang="zh-CN" sz="1600" dirty="0"/>
              <a:t>B</a:t>
            </a:r>
            <a:endParaRPr lang="zh-CN" altLang="en-US" sz="16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B346A69-527C-4B9B-9F5E-2A3D02F31BC2}"/>
              </a:ext>
            </a:extLst>
          </p:cNvPr>
          <p:cNvSpPr txBox="1"/>
          <p:nvPr/>
        </p:nvSpPr>
        <p:spPr>
          <a:xfrm>
            <a:off x="378550" y="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数字证书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B36A90C-EBFD-4ACE-831B-4A12DEAC0218}"/>
              </a:ext>
            </a:extLst>
          </p:cNvPr>
          <p:cNvCxnSpPr/>
          <p:nvPr/>
        </p:nvCxnSpPr>
        <p:spPr>
          <a:xfrm flipH="1">
            <a:off x="2291133" y="4186635"/>
            <a:ext cx="6192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C53FAD07-0257-4A94-82ED-F0BB8E32C0F6}"/>
              </a:ext>
            </a:extLst>
          </p:cNvPr>
          <p:cNvSpPr/>
          <p:nvPr/>
        </p:nvSpPr>
        <p:spPr>
          <a:xfrm>
            <a:off x="4185634" y="435749"/>
            <a:ext cx="1725769" cy="131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认证机构（</a:t>
            </a:r>
            <a:r>
              <a:rPr lang="en-US" altLang="zh-CN" sz="1600" dirty="0"/>
              <a:t>CA</a:t>
            </a:r>
            <a:r>
              <a:rPr lang="zh-CN" altLang="en-US" sz="1600" dirty="0"/>
              <a:t>）拥有公钥</a:t>
            </a:r>
            <a:r>
              <a:rPr lang="en-US" altLang="zh-CN" sz="1600" dirty="0"/>
              <a:t>C</a:t>
            </a:r>
            <a:r>
              <a:rPr lang="zh-CN" altLang="en-US" sz="1600" dirty="0"/>
              <a:t>、私钥</a:t>
            </a:r>
            <a:r>
              <a:rPr lang="en-US" altLang="zh-CN" sz="1600" dirty="0"/>
              <a:t>C</a:t>
            </a:r>
            <a:endParaRPr lang="zh-CN" altLang="en-US" sz="16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D9395CF-24D4-4DFD-BD6D-7F53F2B2245A}"/>
              </a:ext>
            </a:extLst>
          </p:cNvPr>
          <p:cNvCxnSpPr/>
          <p:nvPr/>
        </p:nvCxnSpPr>
        <p:spPr>
          <a:xfrm flipH="1" flipV="1">
            <a:off x="5924282" y="1236372"/>
            <a:ext cx="2559832" cy="213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F54A825-1583-4A1D-AF92-2F4BFFAD5997}"/>
              </a:ext>
            </a:extLst>
          </p:cNvPr>
          <p:cNvSpPr/>
          <p:nvPr/>
        </p:nvSpPr>
        <p:spPr>
          <a:xfrm>
            <a:off x="7204198" y="1260408"/>
            <a:ext cx="1687581" cy="800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公钥</a:t>
            </a:r>
            <a:r>
              <a:rPr lang="en-US" altLang="zh-CN" sz="1600" dirty="0"/>
              <a:t>B</a:t>
            </a:r>
            <a:r>
              <a:rPr lang="zh-CN" altLang="en-US" sz="1600" dirty="0"/>
              <a:t>、公司合法信息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CA73DC0-89EE-4DD8-A6B4-31EC36B33A63}"/>
              </a:ext>
            </a:extLst>
          </p:cNvPr>
          <p:cNvCxnSpPr>
            <a:cxnSpLocks/>
          </p:cNvCxnSpPr>
          <p:nvPr/>
        </p:nvCxnSpPr>
        <p:spPr>
          <a:xfrm>
            <a:off x="5924282" y="1441714"/>
            <a:ext cx="2559832" cy="213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670A2A7-95C5-43DD-98C6-63B1B3EF7495}"/>
              </a:ext>
            </a:extLst>
          </p:cNvPr>
          <p:cNvSpPr/>
          <p:nvPr/>
        </p:nvSpPr>
        <p:spPr>
          <a:xfrm>
            <a:off x="4660786" y="1951150"/>
            <a:ext cx="1929740" cy="1848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</a:rPr>
              <a:t>私钥</a:t>
            </a:r>
            <a:r>
              <a:rPr lang="en-US" altLang="zh-CN" sz="1600" dirty="0">
                <a:solidFill>
                  <a:srgbClr val="FF0000"/>
                </a:solidFill>
              </a:rPr>
              <a:t>C</a:t>
            </a:r>
            <a:r>
              <a:rPr lang="zh-CN" altLang="en-US" sz="1600" dirty="0"/>
              <a:t>为公钥</a:t>
            </a:r>
            <a:r>
              <a:rPr lang="en-US" altLang="zh-CN" sz="1600" dirty="0"/>
              <a:t>B</a:t>
            </a:r>
            <a:r>
              <a:rPr lang="zh-CN" altLang="en-US" sz="1600" dirty="0"/>
              <a:t>、公司信息创建</a:t>
            </a:r>
            <a:r>
              <a:rPr lang="zh-CN" altLang="en-US" sz="1600" dirty="0">
                <a:solidFill>
                  <a:srgbClr val="FF0000"/>
                </a:solidFill>
              </a:rPr>
              <a:t>数字签名。</a:t>
            </a:r>
            <a:r>
              <a:rPr lang="zh-CN" altLang="en-US" sz="1600" dirty="0">
                <a:solidFill>
                  <a:schemeClr val="bg1"/>
                </a:solidFill>
              </a:rPr>
              <a:t>将数字签名和公钥</a:t>
            </a:r>
            <a:r>
              <a:rPr lang="en-US" altLang="zh-CN" sz="1600" dirty="0">
                <a:solidFill>
                  <a:schemeClr val="bg1"/>
                </a:solidFill>
              </a:rPr>
              <a:t>B</a:t>
            </a:r>
            <a:r>
              <a:rPr lang="zh-CN" altLang="en-US" sz="1600" dirty="0">
                <a:solidFill>
                  <a:schemeClr val="bg1"/>
                </a:solidFill>
              </a:rPr>
              <a:t>、公司信息</a:t>
            </a:r>
            <a:r>
              <a:rPr lang="zh-CN" altLang="en-US" sz="1600" dirty="0"/>
              <a:t>打包一个文件夹</a:t>
            </a:r>
            <a:r>
              <a:rPr lang="en-US" altLang="zh-CN" sz="1600" dirty="0"/>
              <a:t>(</a:t>
            </a:r>
            <a:r>
              <a:rPr lang="zh-CN" altLang="en-US" sz="1600" dirty="0">
                <a:solidFill>
                  <a:srgbClr val="FF0000"/>
                </a:solidFill>
              </a:rPr>
              <a:t>数字证书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  <a:r>
              <a:rPr lang="zh-CN" altLang="en-US" sz="1600" dirty="0"/>
              <a:t>发给</a:t>
            </a:r>
            <a:r>
              <a:rPr lang="en-US" altLang="zh-CN" sz="1600" dirty="0"/>
              <a:t>B</a:t>
            </a:r>
            <a:endParaRPr lang="zh-CN" altLang="en-US" sz="16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9A6EE96-DA5A-4CD1-9976-C5B8EFFCEB47}"/>
              </a:ext>
            </a:extLst>
          </p:cNvPr>
          <p:cNvSpPr txBox="1"/>
          <p:nvPr/>
        </p:nvSpPr>
        <p:spPr>
          <a:xfrm>
            <a:off x="4803407" y="37993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数字证书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E68B8EE-CCC0-4379-B789-06C7BB2DA2FE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702314" y="4906852"/>
            <a:ext cx="1" cy="463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9E57BF7B-5F58-46AE-8EB2-07DE81B44D08}"/>
              </a:ext>
            </a:extLst>
          </p:cNvPr>
          <p:cNvSpPr txBox="1"/>
          <p:nvPr/>
        </p:nvSpPr>
        <p:spPr>
          <a:xfrm>
            <a:off x="346879" y="5462810"/>
            <a:ext cx="548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利用公钥</a:t>
            </a:r>
            <a:r>
              <a:rPr lang="en-US" altLang="zh-CN" dirty="0"/>
              <a:t>C</a:t>
            </a:r>
            <a:r>
              <a:rPr lang="zh-CN" altLang="en-US" dirty="0"/>
              <a:t>根据数字签名来验证公钥</a:t>
            </a:r>
            <a:r>
              <a:rPr lang="en-US" altLang="zh-CN" dirty="0"/>
              <a:t>B</a:t>
            </a:r>
            <a:r>
              <a:rPr lang="zh-CN" altLang="en-US" dirty="0"/>
              <a:t>的真实合法性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3051745-00FF-409F-AE94-BDE0929E2CE2}"/>
              </a:ext>
            </a:extLst>
          </p:cNvPr>
          <p:cNvSpPr txBox="1"/>
          <p:nvPr/>
        </p:nvSpPr>
        <p:spPr>
          <a:xfrm>
            <a:off x="7894741" y="9061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0970F79-6084-4C9B-93C1-3A2E441A0F1E}"/>
              </a:ext>
            </a:extLst>
          </p:cNvPr>
          <p:cNvSpPr txBox="1"/>
          <p:nvPr/>
        </p:nvSpPr>
        <p:spPr>
          <a:xfrm>
            <a:off x="6897704" y="25110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EBFEFC9-60F9-44E3-80F4-656EA5037A7F}"/>
              </a:ext>
            </a:extLst>
          </p:cNvPr>
          <p:cNvSpPr txBox="1"/>
          <p:nvPr/>
        </p:nvSpPr>
        <p:spPr>
          <a:xfrm>
            <a:off x="4208943" y="37715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F5E593D-E4A0-423E-AFFB-9B6CF93631D8}"/>
              </a:ext>
            </a:extLst>
          </p:cNvPr>
          <p:cNvSpPr txBox="1"/>
          <p:nvPr/>
        </p:nvSpPr>
        <p:spPr>
          <a:xfrm>
            <a:off x="2328234" y="51085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6914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5739</TotalTime>
  <Words>354</Words>
  <Application>Microsoft Office PowerPoint</Application>
  <PresentationFormat>宽屏</PresentationFormat>
  <Paragraphs>76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958665147@qq.com</dc:creator>
  <cp:lastModifiedBy>958665147@qq.com</cp:lastModifiedBy>
  <cp:revision>29</cp:revision>
  <dcterms:created xsi:type="dcterms:W3CDTF">2020-02-27T06:22:47Z</dcterms:created>
  <dcterms:modified xsi:type="dcterms:W3CDTF">2020-03-11T16:58:32Z</dcterms:modified>
</cp:coreProperties>
</file>