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59B97-E030-459B-937C-F23ED84DE0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23177C-296A-4425-849E-EA8E70D5C031}">
      <dgm:prSet phldrT="[Text]"/>
      <dgm:spPr/>
      <dgm:t>
        <a:bodyPr/>
        <a:lstStyle/>
        <a:p>
          <a:r>
            <a:rPr lang="en-GB" dirty="0" smtClean="0"/>
            <a:t>Syntax Check</a:t>
          </a:r>
          <a:endParaRPr lang="en-GB" dirty="0"/>
        </a:p>
      </dgm:t>
    </dgm:pt>
    <dgm:pt modelId="{3B61A1CB-DCA3-4D43-99A5-EEC59739ED96}" type="parTrans" cxnId="{908140ED-C03B-45EB-952B-F0938ECDCD2F}">
      <dgm:prSet/>
      <dgm:spPr/>
      <dgm:t>
        <a:bodyPr/>
        <a:lstStyle/>
        <a:p>
          <a:endParaRPr lang="en-GB"/>
        </a:p>
      </dgm:t>
    </dgm:pt>
    <dgm:pt modelId="{8950B089-E3EB-4741-9FF1-3862BAD1FD85}" type="sibTrans" cxnId="{908140ED-C03B-45EB-952B-F0938ECDCD2F}">
      <dgm:prSet/>
      <dgm:spPr/>
      <dgm:t>
        <a:bodyPr/>
        <a:lstStyle/>
        <a:p>
          <a:endParaRPr lang="en-GB"/>
        </a:p>
      </dgm:t>
    </dgm:pt>
    <dgm:pt modelId="{D1132F26-4326-44DD-B01A-5F03115FBB9D}">
      <dgm:prSet phldrT="[Text]"/>
      <dgm:spPr/>
      <dgm:t>
        <a:bodyPr/>
        <a:lstStyle/>
        <a:p>
          <a:r>
            <a:rPr lang="en-GB" dirty="0" smtClean="0"/>
            <a:t>White List</a:t>
          </a:r>
          <a:endParaRPr lang="en-GB" dirty="0"/>
        </a:p>
      </dgm:t>
    </dgm:pt>
    <dgm:pt modelId="{53E66577-F863-41C4-9463-96BD34926828}" type="parTrans" cxnId="{DF25B4CB-0497-4CE2-AF26-6123BE46521B}">
      <dgm:prSet/>
      <dgm:spPr/>
      <dgm:t>
        <a:bodyPr/>
        <a:lstStyle/>
        <a:p>
          <a:endParaRPr lang="en-GB"/>
        </a:p>
      </dgm:t>
    </dgm:pt>
    <dgm:pt modelId="{6C961062-93EC-4A5E-9E4E-248496629B60}" type="sibTrans" cxnId="{DF25B4CB-0497-4CE2-AF26-6123BE46521B}">
      <dgm:prSet/>
      <dgm:spPr/>
      <dgm:t>
        <a:bodyPr/>
        <a:lstStyle/>
        <a:p>
          <a:endParaRPr lang="en-GB"/>
        </a:p>
      </dgm:t>
    </dgm:pt>
    <dgm:pt modelId="{6F461962-A4BB-4ED3-9C16-1C014D155BD6}">
      <dgm:prSet phldrT="[Text]"/>
      <dgm:spPr/>
      <dgm:t>
        <a:bodyPr/>
        <a:lstStyle/>
        <a:p>
          <a:r>
            <a:rPr lang="en-GB" dirty="0" smtClean="0"/>
            <a:t>Black List</a:t>
          </a:r>
          <a:endParaRPr lang="en-GB" dirty="0"/>
        </a:p>
      </dgm:t>
    </dgm:pt>
    <dgm:pt modelId="{80A7AE9F-EFCD-41C6-A812-37ED506356EA}" type="parTrans" cxnId="{169564EB-5F3D-4E21-A68C-A266490A4415}">
      <dgm:prSet/>
      <dgm:spPr/>
      <dgm:t>
        <a:bodyPr/>
        <a:lstStyle/>
        <a:p>
          <a:endParaRPr lang="en-GB"/>
        </a:p>
      </dgm:t>
    </dgm:pt>
    <dgm:pt modelId="{6EB00C46-D14E-4AF2-A65F-2957D6754C89}" type="sibTrans" cxnId="{169564EB-5F3D-4E21-A68C-A266490A4415}">
      <dgm:prSet/>
      <dgm:spPr/>
      <dgm:t>
        <a:bodyPr/>
        <a:lstStyle/>
        <a:p>
          <a:endParaRPr lang="en-GB"/>
        </a:p>
      </dgm:t>
    </dgm:pt>
    <dgm:pt modelId="{15D625BD-24FF-45B5-8038-FA2EE4B04368}" type="pres">
      <dgm:prSet presAssocID="{4E859B97-E030-459B-937C-F23ED84DE080}" presName="Name0" presStyleCnt="0">
        <dgm:presLayoutVars>
          <dgm:dir/>
          <dgm:resizeHandles val="exact"/>
        </dgm:presLayoutVars>
      </dgm:prSet>
      <dgm:spPr/>
    </dgm:pt>
    <dgm:pt modelId="{B4DF1E49-7DF0-4B16-86AD-28CF3F477A50}" type="pres">
      <dgm:prSet presAssocID="{1623177C-296A-4425-849E-EA8E70D5C031}" presName="node" presStyleLbl="node1" presStyleIdx="0" presStyleCnt="3">
        <dgm:presLayoutVars>
          <dgm:bulletEnabled val="1"/>
        </dgm:presLayoutVars>
      </dgm:prSet>
      <dgm:spPr/>
    </dgm:pt>
    <dgm:pt modelId="{67F62CD7-59F9-40A3-B7F3-BCAFAA8242AD}" type="pres">
      <dgm:prSet presAssocID="{8950B089-E3EB-4741-9FF1-3862BAD1FD85}" presName="sibTrans" presStyleLbl="sibTrans2D1" presStyleIdx="0" presStyleCnt="2"/>
      <dgm:spPr/>
    </dgm:pt>
    <dgm:pt modelId="{88531597-A1E8-4885-8D21-FC4E42F9146E}" type="pres">
      <dgm:prSet presAssocID="{8950B089-E3EB-4741-9FF1-3862BAD1FD85}" presName="connectorText" presStyleLbl="sibTrans2D1" presStyleIdx="0" presStyleCnt="2"/>
      <dgm:spPr/>
    </dgm:pt>
    <dgm:pt modelId="{21060CCA-9162-414B-96D2-B4AF35EC6821}" type="pres">
      <dgm:prSet presAssocID="{D1132F26-4326-44DD-B01A-5F03115FBB9D}" presName="node" presStyleLbl="node1" presStyleIdx="1" presStyleCnt="3">
        <dgm:presLayoutVars>
          <dgm:bulletEnabled val="1"/>
        </dgm:presLayoutVars>
      </dgm:prSet>
      <dgm:spPr/>
    </dgm:pt>
    <dgm:pt modelId="{C63458D3-0FFF-434E-9478-732930D6EB56}" type="pres">
      <dgm:prSet presAssocID="{6C961062-93EC-4A5E-9E4E-248496629B60}" presName="sibTrans" presStyleLbl="sibTrans2D1" presStyleIdx="1" presStyleCnt="2"/>
      <dgm:spPr/>
    </dgm:pt>
    <dgm:pt modelId="{A6ACC06F-A90B-4D95-B993-484E96F3FBF0}" type="pres">
      <dgm:prSet presAssocID="{6C961062-93EC-4A5E-9E4E-248496629B60}" presName="connectorText" presStyleLbl="sibTrans2D1" presStyleIdx="1" presStyleCnt="2"/>
      <dgm:spPr/>
    </dgm:pt>
    <dgm:pt modelId="{D0D728D8-EDBA-4211-96F8-9401519E1F07}" type="pres">
      <dgm:prSet presAssocID="{6F461962-A4BB-4ED3-9C16-1C014D155BD6}" presName="node" presStyleLbl="node1" presStyleIdx="2" presStyleCnt="3">
        <dgm:presLayoutVars>
          <dgm:bulletEnabled val="1"/>
        </dgm:presLayoutVars>
      </dgm:prSet>
      <dgm:spPr/>
    </dgm:pt>
  </dgm:ptLst>
  <dgm:cxnLst>
    <dgm:cxn modelId="{C4AD3284-DB4F-45DC-AD4C-7218F5B069C6}" type="presOf" srcId="{6F461962-A4BB-4ED3-9C16-1C014D155BD6}" destId="{D0D728D8-EDBA-4211-96F8-9401519E1F07}" srcOrd="0" destOrd="0" presId="urn:microsoft.com/office/officeart/2005/8/layout/process1"/>
    <dgm:cxn modelId="{62EB20C1-14DA-475E-9B35-65256F609723}" type="presOf" srcId="{6C961062-93EC-4A5E-9E4E-248496629B60}" destId="{A6ACC06F-A90B-4D95-B993-484E96F3FBF0}" srcOrd="1" destOrd="0" presId="urn:microsoft.com/office/officeart/2005/8/layout/process1"/>
    <dgm:cxn modelId="{169564EB-5F3D-4E21-A68C-A266490A4415}" srcId="{4E859B97-E030-459B-937C-F23ED84DE080}" destId="{6F461962-A4BB-4ED3-9C16-1C014D155BD6}" srcOrd="2" destOrd="0" parTransId="{80A7AE9F-EFCD-41C6-A812-37ED506356EA}" sibTransId="{6EB00C46-D14E-4AF2-A65F-2957D6754C89}"/>
    <dgm:cxn modelId="{5FEA979A-0806-409B-8884-D487C4F376C0}" type="presOf" srcId="{8950B089-E3EB-4741-9FF1-3862BAD1FD85}" destId="{67F62CD7-59F9-40A3-B7F3-BCAFAA8242AD}" srcOrd="0" destOrd="0" presId="urn:microsoft.com/office/officeart/2005/8/layout/process1"/>
    <dgm:cxn modelId="{DF25B4CB-0497-4CE2-AF26-6123BE46521B}" srcId="{4E859B97-E030-459B-937C-F23ED84DE080}" destId="{D1132F26-4326-44DD-B01A-5F03115FBB9D}" srcOrd="1" destOrd="0" parTransId="{53E66577-F863-41C4-9463-96BD34926828}" sibTransId="{6C961062-93EC-4A5E-9E4E-248496629B60}"/>
    <dgm:cxn modelId="{908140ED-C03B-45EB-952B-F0938ECDCD2F}" srcId="{4E859B97-E030-459B-937C-F23ED84DE080}" destId="{1623177C-296A-4425-849E-EA8E70D5C031}" srcOrd="0" destOrd="0" parTransId="{3B61A1CB-DCA3-4D43-99A5-EEC59739ED96}" sibTransId="{8950B089-E3EB-4741-9FF1-3862BAD1FD85}"/>
    <dgm:cxn modelId="{2BA3B1CC-D928-406D-85A7-52FC69AE2D50}" type="presOf" srcId="{6C961062-93EC-4A5E-9E4E-248496629B60}" destId="{C63458D3-0FFF-434E-9478-732930D6EB56}" srcOrd="0" destOrd="0" presId="urn:microsoft.com/office/officeart/2005/8/layout/process1"/>
    <dgm:cxn modelId="{C18D7C9E-F869-40EA-8300-80ED9EEE8FF0}" type="presOf" srcId="{4E859B97-E030-459B-937C-F23ED84DE080}" destId="{15D625BD-24FF-45B5-8038-FA2EE4B04368}" srcOrd="0" destOrd="0" presId="urn:microsoft.com/office/officeart/2005/8/layout/process1"/>
    <dgm:cxn modelId="{86BD09EA-8A01-40AC-B768-FE0D28B3CFC1}" type="presOf" srcId="{D1132F26-4326-44DD-B01A-5F03115FBB9D}" destId="{21060CCA-9162-414B-96D2-B4AF35EC6821}" srcOrd="0" destOrd="0" presId="urn:microsoft.com/office/officeart/2005/8/layout/process1"/>
    <dgm:cxn modelId="{F142638C-61CE-46EA-9711-361B76C7C1EB}" type="presOf" srcId="{1623177C-296A-4425-849E-EA8E70D5C031}" destId="{B4DF1E49-7DF0-4B16-86AD-28CF3F477A50}" srcOrd="0" destOrd="0" presId="urn:microsoft.com/office/officeart/2005/8/layout/process1"/>
    <dgm:cxn modelId="{A8F7FCFA-7383-4FE6-A85A-70F5D7109B1A}" type="presOf" srcId="{8950B089-E3EB-4741-9FF1-3862BAD1FD85}" destId="{88531597-A1E8-4885-8D21-FC4E42F9146E}" srcOrd="1" destOrd="0" presId="urn:microsoft.com/office/officeart/2005/8/layout/process1"/>
    <dgm:cxn modelId="{92527986-9803-4F5C-937A-9DBD9DEF5CA7}" type="presParOf" srcId="{15D625BD-24FF-45B5-8038-FA2EE4B04368}" destId="{B4DF1E49-7DF0-4B16-86AD-28CF3F477A50}" srcOrd="0" destOrd="0" presId="urn:microsoft.com/office/officeart/2005/8/layout/process1"/>
    <dgm:cxn modelId="{60CA9783-019D-4256-9D67-B8536CFA96DE}" type="presParOf" srcId="{15D625BD-24FF-45B5-8038-FA2EE4B04368}" destId="{67F62CD7-59F9-40A3-B7F3-BCAFAA8242AD}" srcOrd="1" destOrd="0" presId="urn:microsoft.com/office/officeart/2005/8/layout/process1"/>
    <dgm:cxn modelId="{46C72D65-7E9D-4F6A-B420-2BC61371DD72}" type="presParOf" srcId="{67F62CD7-59F9-40A3-B7F3-BCAFAA8242AD}" destId="{88531597-A1E8-4885-8D21-FC4E42F9146E}" srcOrd="0" destOrd="0" presId="urn:microsoft.com/office/officeart/2005/8/layout/process1"/>
    <dgm:cxn modelId="{BA1382C2-32AB-460B-993B-E5BCFB569C8F}" type="presParOf" srcId="{15D625BD-24FF-45B5-8038-FA2EE4B04368}" destId="{21060CCA-9162-414B-96D2-B4AF35EC6821}" srcOrd="2" destOrd="0" presId="urn:microsoft.com/office/officeart/2005/8/layout/process1"/>
    <dgm:cxn modelId="{4D452B4E-10A0-4400-B0C3-3F5C25DFD2FF}" type="presParOf" srcId="{15D625BD-24FF-45B5-8038-FA2EE4B04368}" destId="{C63458D3-0FFF-434E-9478-732930D6EB56}" srcOrd="3" destOrd="0" presId="urn:microsoft.com/office/officeart/2005/8/layout/process1"/>
    <dgm:cxn modelId="{2A8E4CB8-AA1A-4D58-8998-8BF3D52E17DF}" type="presParOf" srcId="{C63458D3-0FFF-434E-9478-732930D6EB56}" destId="{A6ACC06F-A90B-4D95-B993-484E96F3FBF0}" srcOrd="0" destOrd="0" presId="urn:microsoft.com/office/officeart/2005/8/layout/process1"/>
    <dgm:cxn modelId="{9A50CF73-A747-498E-A910-281DDE1C8167}" type="presParOf" srcId="{15D625BD-24FF-45B5-8038-FA2EE4B04368}" destId="{D0D728D8-EDBA-4211-96F8-9401519E1F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F1E49-7DF0-4B16-86AD-28CF3F477A50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Syntax Check</a:t>
          </a:r>
          <a:endParaRPr lang="en-GB" sz="3300" kern="1200" dirty="0"/>
        </a:p>
      </dsp:txBody>
      <dsp:txXfrm>
        <a:off x="44665" y="2106299"/>
        <a:ext cx="2060143" cy="1206068"/>
      </dsp:txXfrm>
    </dsp:sp>
    <dsp:sp modelId="{67F62CD7-59F9-40A3-B7F3-BCAFAA8242A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2355850" y="2550475"/>
        <a:ext cx="316861" cy="317716"/>
      </dsp:txXfrm>
    </dsp:sp>
    <dsp:sp modelId="{21060CCA-9162-414B-96D2-B4AF35EC6821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White List</a:t>
          </a:r>
          <a:endParaRPr lang="en-GB" sz="3300" kern="1200" dirty="0"/>
        </a:p>
      </dsp:txBody>
      <dsp:txXfrm>
        <a:off x="3033928" y="2106299"/>
        <a:ext cx="2060143" cy="1206068"/>
      </dsp:txXfrm>
    </dsp:sp>
    <dsp:sp modelId="{C63458D3-0FFF-434E-9478-732930D6EB56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/>
        </a:p>
      </dsp:txBody>
      <dsp:txXfrm>
        <a:off x="5345112" y="2550475"/>
        <a:ext cx="316861" cy="317716"/>
      </dsp:txXfrm>
    </dsp:sp>
    <dsp:sp modelId="{D0D728D8-EDBA-4211-96F8-9401519E1F07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Black List</a:t>
          </a:r>
          <a:endParaRPr lang="en-GB" sz="33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Injection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Claire Burn 40058951</a:t>
            </a:r>
          </a:p>
          <a:p>
            <a:r>
              <a:rPr lang="en-GB" dirty="0" smtClean="0"/>
              <a:t>Language: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2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Injection is one of the top 10 web app vulnerabilities according to OWASP. </a:t>
            </a:r>
          </a:p>
          <a:p>
            <a:r>
              <a:rPr lang="en-GB" sz="2400" dirty="0" smtClean="0"/>
              <a:t>Can be used to delete company data, or steal sensitive information. </a:t>
            </a:r>
          </a:p>
          <a:p>
            <a:r>
              <a:rPr lang="en-GB" sz="2400" dirty="0" smtClean="0"/>
              <a:t>Can be avoided with the correct validation.</a:t>
            </a:r>
            <a:endParaRPr lang="en-GB" sz="2400" dirty="0"/>
          </a:p>
        </p:txBody>
      </p:sp>
      <p:pic>
        <p:nvPicPr>
          <p:cNvPr id="2050" name="Picture 2" descr="http://www.informationsecuritybuzz.com/wp-content/uploads/SQL_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33" y="269875"/>
            <a:ext cx="1999191" cy="1999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 smtClean="0"/>
              <a:t>Many approaches have been tried and tested: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Black lists – Allow-by-Default</a:t>
            </a:r>
          </a:p>
          <a:p>
            <a:r>
              <a:rPr lang="en-GB" sz="2400" dirty="0" smtClean="0"/>
              <a:t>White lists – Deny-by-Default</a:t>
            </a:r>
          </a:p>
          <a:p>
            <a:r>
              <a:rPr lang="en-GB" sz="2400" dirty="0" smtClean="0"/>
              <a:t>Parameterisation of queries on the server side (prepared statements)</a:t>
            </a:r>
            <a:endParaRPr lang="en-GB" sz="2400" dirty="0"/>
          </a:p>
        </p:txBody>
      </p:sp>
      <p:pic>
        <p:nvPicPr>
          <p:cNvPr id="3074" name="Picture 2" descr="https://blog.rootshell.be/wp-content/uploads/2010/02/yin-and-yang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1" y="4242328"/>
            <a:ext cx="1997074" cy="19970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Hybrid of syntax checking, white list and black list.</a:t>
            </a:r>
          </a:p>
          <a:p>
            <a:r>
              <a:rPr lang="en-GB" sz="2400" dirty="0" smtClean="0"/>
              <a:t>Using Regular Expressions</a:t>
            </a:r>
          </a:p>
          <a:p>
            <a:r>
              <a:rPr lang="en-GB" sz="2400" dirty="0" smtClean="0"/>
              <a:t>Implemented in Python (2.7 and  3) </a:t>
            </a:r>
            <a:endParaRPr lang="en-GB" sz="2400" dirty="0"/>
          </a:p>
        </p:txBody>
      </p:sp>
      <p:pic>
        <p:nvPicPr>
          <p:cNvPr id="1028" name="Picture 4" descr="http://i1-news.softpedia-static.com/images/news2/Python-3-3-3-Officially-Released-40165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94" y="-141288"/>
            <a:ext cx="4120105" cy="219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1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18139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Predefined Process 2"/>
          <p:cNvSpPr/>
          <p:nvPr/>
        </p:nvSpPr>
        <p:spPr>
          <a:xfrm>
            <a:off x="1354667" y="565951"/>
            <a:ext cx="2065866" cy="123613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SQL Injection Attack String</a:t>
            </a:r>
            <a:endParaRPr lang="en-GB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1354667" y="5165981"/>
            <a:ext cx="2065866" cy="123613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SQL Query</a:t>
            </a:r>
            <a:endParaRPr lang="en-GB" dirty="0"/>
          </a:p>
        </p:txBody>
      </p:sp>
      <p:sp>
        <p:nvSpPr>
          <p:cNvPr id="13" name="Up Arrow 12"/>
          <p:cNvSpPr/>
          <p:nvPr/>
        </p:nvSpPr>
        <p:spPr>
          <a:xfrm>
            <a:off x="1998133" y="4094951"/>
            <a:ext cx="778933" cy="97366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1981201" y="1894417"/>
            <a:ext cx="778933" cy="899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Data 14"/>
          <p:cNvSpPr/>
          <p:nvPr/>
        </p:nvSpPr>
        <p:spPr>
          <a:xfrm>
            <a:off x="10566400" y="1032932"/>
            <a:ext cx="169333" cy="5105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26599" y="535000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Filter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Flowchart: Predefined Process 16"/>
          <p:cNvSpPr/>
          <p:nvPr/>
        </p:nvSpPr>
        <p:spPr>
          <a:xfrm>
            <a:off x="10930465" y="2793999"/>
            <a:ext cx="1168400" cy="123613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Clean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7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1"/>
            <a:ext cx="10339389" cy="1574801"/>
          </a:xfrm>
        </p:spPr>
        <p:txBody>
          <a:bodyPr>
            <a:normAutofit/>
          </a:bodyPr>
          <a:lstStyle/>
          <a:p>
            <a:r>
              <a:rPr lang="en-GB" dirty="0" smtClean="0"/>
              <a:t>Results  90% - 95% Correct Classification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497" t="29048" r="68573"/>
          <a:stretch/>
        </p:blipFill>
        <p:spPr>
          <a:xfrm>
            <a:off x="1385357" y="1574799"/>
            <a:ext cx="3566055" cy="238760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482" t="29359" r="64181"/>
          <a:stretch/>
        </p:blipFill>
        <p:spPr>
          <a:xfrm>
            <a:off x="6881813" y="1600200"/>
            <a:ext cx="3566055" cy="2362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6451" y="558800"/>
            <a:ext cx="252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With File Import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543" y="558800"/>
            <a:ext cx="304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Without File Import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8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338667"/>
            <a:ext cx="8001000" cy="1100667"/>
          </a:xfrm>
        </p:spPr>
        <p:txBody>
          <a:bodyPr/>
          <a:lstStyle/>
          <a:p>
            <a:r>
              <a:rPr lang="en-GB" dirty="0" smtClean="0"/>
              <a:t>Code Walkthrough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596" b="3116"/>
          <a:stretch/>
        </p:blipFill>
        <p:spPr>
          <a:xfrm>
            <a:off x="163511" y="1608668"/>
            <a:ext cx="11728687" cy="38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67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SQL Injection detector</vt:lpstr>
      <vt:lpstr>Introduction</vt:lpstr>
      <vt:lpstr>Detection</vt:lpstr>
      <vt:lpstr>My approach</vt:lpstr>
      <vt:lpstr>PowerPoint Presentation</vt:lpstr>
      <vt:lpstr>Results  90% - 95% Correct Classification</vt:lpstr>
      <vt:lpstr>Code Walkthrough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detector</dc:title>
  <dc:creator>Claire Burn</dc:creator>
  <cp:lastModifiedBy>Claire Burn</cp:lastModifiedBy>
  <cp:revision>4</cp:revision>
  <dcterms:created xsi:type="dcterms:W3CDTF">2015-12-01T00:44:26Z</dcterms:created>
  <dcterms:modified xsi:type="dcterms:W3CDTF">2015-12-01T01:19:16Z</dcterms:modified>
</cp:coreProperties>
</file>