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tabase" id="{6BD1E4C0-0F2F-4F02-AC36-9BD3F4E6E3E8}">
          <p14:sldIdLst>
            <p14:sldId id="258"/>
            <p14:sldId id="259"/>
          </p14:sldIdLst>
        </p14:section>
        <p14:section name="t-SNE_map" id="{8148008C-94B0-441E-815A-7EA199239605}">
          <p14:sldIdLst/>
        </p14:section>
        <p14:section name="Molecular_SMILES-based_similarity_search_feature" id="{A0782CBA-6D41-4A8A-8F5A-A539E9F4BFE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16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E4B02-9D4F-40A9-B740-5AD5A29E2CF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24C24-DF81-42D8-8D6A-65A13811B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09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4D800-6BFC-0C96-8EDA-2B7AFD9D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DB49A-8FF2-DB9B-B5C4-3E2CC5717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8E587C-73B0-24CC-EF9E-88F704C3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372A-1B07-4D67-B3B8-32996799D7A1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84D49-FCA6-4F15-4FA7-D375232D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8A0A0-83C2-0CFA-A1FD-8CA5A222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79218-DB39-4C44-B85F-B7CAD931E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88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1842AF-A830-79FA-48C6-18A736FF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B2D9B-05E9-81EC-0774-1834AD9C1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877B0A-71A3-AE42-F8A8-88EE6C20D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0372A-1B07-4D67-B3B8-32996799D7A1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52AAC-8814-144B-25FC-0BD5C5920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C8755-8EE5-A06C-4CAC-89021D3BA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79218-DB39-4C44-B85F-B7CAD931E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68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48C033-6290-53CD-0B41-79073200D018}"/>
              </a:ext>
            </a:extLst>
          </p:cNvPr>
          <p:cNvSpPr/>
          <p:nvPr/>
        </p:nvSpPr>
        <p:spPr>
          <a:xfrm>
            <a:off x="6821979" y="4351281"/>
            <a:ext cx="5250243" cy="14677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0BB46E-3A73-D16A-E19B-0927188F1D0A}"/>
              </a:ext>
            </a:extLst>
          </p:cNvPr>
          <p:cNvSpPr/>
          <p:nvPr/>
        </p:nvSpPr>
        <p:spPr>
          <a:xfrm>
            <a:off x="6937096" y="4331661"/>
            <a:ext cx="2458069" cy="56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2C6D50-FCF6-3FEC-C725-964D2D468AAA}"/>
              </a:ext>
            </a:extLst>
          </p:cNvPr>
          <p:cNvSpPr/>
          <p:nvPr/>
        </p:nvSpPr>
        <p:spPr>
          <a:xfrm>
            <a:off x="204072" y="4351281"/>
            <a:ext cx="6506761" cy="146774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73B186-3D7B-FE53-9AA2-B91ACEC68D38}"/>
              </a:ext>
            </a:extLst>
          </p:cNvPr>
          <p:cNvSpPr/>
          <p:nvPr/>
        </p:nvSpPr>
        <p:spPr>
          <a:xfrm>
            <a:off x="315218" y="4342485"/>
            <a:ext cx="175031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2829D3-13E6-15F5-10E9-48DB1CE4A040}"/>
              </a:ext>
            </a:extLst>
          </p:cNvPr>
          <p:cNvSpPr/>
          <p:nvPr/>
        </p:nvSpPr>
        <p:spPr>
          <a:xfrm>
            <a:off x="204072" y="2354678"/>
            <a:ext cx="11868150" cy="1467746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064A3AB-A62F-C494-9485-7F3245CA61A7}"/>
              </a:ext>
            </a:extLst>
          </p:cNvPr>
          <p:cNvSpPr/>
          <p:nvPr/>
        </p:nvSpPr>
        <p:spPr>
          <a:xfrm>
            <a:off x="315218" y="2307583"/>
            <a:ext cx="1603845" cy="65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C46EABD-75EB-63DD-B940-ED35A2AC4C03}"/>
              </a:ext>
            </a:extLst>
          </p:cNvPr>
          <p:cNvSpPr/>
          <p:nvPr/>
        </p:nvSpPr>
        <p:spPr>
          <a:xfrm>
            <a:off x="174032" y="750835"/>
            <a:ext cx="11868150" cy="356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A2617DB-8B30-C69A-0D74-183D65EC24A6}"/>
              </a:ext>
            </a:extLst>
          </p:cNvPr>
          <p:cNvCxnSpPr>
            <a:cxnSpLocks/>
          </p:cNvCxnSpPr>
          <p:nvPr/>
        </p:nvCxnSpPr>
        <p:spPr>
          <a:xfrm>
            <a:off x="177800" y="690034"/>
            <a:ext cx="1186815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155B8A8-F1CF-B2EF-39D3-014007E36CE6}"/>
              </a:ext>
            </a:extLst>
          </p:cNvPr>
          <p:cNvGrpSpPr/>
          <p:nvPr/>
        </p:nvGrpSpPr>
        <p:grpSpPr>
          <a:xfrm>
            <a:off x="9136894" y="10744"/>
            <a:ext cx="3055106" cy="261610"/>
            <a:chOff x="9098794" y="49887"/>
            <a:chExt cx="3130865" cy="26161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53B1B40-98C7-7396-02D8-9270C329B0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1847" b="-1688"/>
            <a:stretch/>
          </p:blipFill>
          <p:spPr>
            <a:xfrm>
              <a:off x="9098794" y="53500"/>
              <a:ext cx="472397" cy="25799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2F7346-A445-2D9A-6FEC-51B61FEC8A94}"/>
                </a:ext>
              </a:extLst>
            </p:cNvPr>
            <p:cNvSpPr txBox="1"/>
            <p:nvPr/>
          </p:nvSpPr>
          <p:spPr>
            <a:xfrm>
              <a:off x="9463462" y="49887"/>
              <a:ext cx="276619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/>
              <a:r>
                <a:rPr lang="en-US" altLang="ko-KR" sz="1050">
                  <a:effectLst/>
                  <a:latin typeface="Lato" panose="020F0502020204030203" pitchFamily="34" charset="0"/>
                </a:rPr>
                <a:t>CHEM/BIOINFORMATICS LABORATORY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D0B5D6E-6B9D-E143-C320-2AFC271C1785}"/>
              </a:ext>
            </a:extLst>
          </p:cNvPr>
          <p:cNvSpPr txBox="1"/>
          <p:nvPr/>
        </p:nvSpPr>
        <p:spPr>
          <a:xfrm>
            <a:off x="496492" y="759998"/>
            <a:ext cx="2345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Constructing a database</a:t>
            </a:r>
            <a:endParaRPr lang="ko-KR" altLang="en-US" sz="1600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F33A15D-EAEF-F0EC-25FC-6A52A7EF4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0" y="690034"/>
            <a:ext cx="623461" cy="52370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0B98C43-3BDF-02DD-B3A1-A7B398BD4E6F}"/>
              </a:ext>
            </a:extLst>
          </p:cNvPr>
          <p:cNvSpPr txBox="1"/>
          <p:nvPr/>
        </p:nvSpPr>
        <p:spPr>
          <a:xfrm>
            <a:off x="57464" y="77976"/>
            <a:ext cx="3949414" cy="585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effectLst/>
                <a:latin typeface="Apple Color Emoji"/>
              </a:rPr>
              <a:t>🗂️ </a:t>
            </a:r>
            <a:r>
              <a:rPr lang="en-US" altLang="ko-KR" sz="2400" b="1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Establishing a database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AD014C-577A-E4DC-447B-881EA40CAE8D}"/>
              </a:ext>
            </a:extLst>
          </p:cNvPr>
          <p:cNvSpPr txBox="1"/>
          <p:nvPr/>
        </p:nvSpPr>
        <p:spPr>
          <a:xfrm>
            <a:off x="137147" y="1129733"/>
            <a:ext cx="11805912" cy="1019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♣"/>
            </a:pPr>
            <a:r>
              <a:rPr lang="en-US" altLang="ko-KR" sz="1400" b="1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ensure smooth data updates and optimization, a database was established.</a:t>
            </a:r>
          </a:p>
          <a:p>
            <a:pPr marL="171450" indent="-171450">
              <a:lnSpc>
                <a:spcPct val="150000"/>
              </a:lnSpc>
              <a:buFontTx/>
              <a:buChar char="♣"/>
            </a:pPr>
            <a:r>
              <a:rPr lang="en-US" altLang="ko-KR" sz="1400" b="1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three tables in total: </a:t>
            </a:r>
            <a:r>
              <a:rPr lang="en-US" altLang="ko-KR" sz="1400" b="1" i="1" dirty="0">
                <a:solidFill>
                  <a:srgbClr val="FF7C8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Ligand for ChEMBL compounds data</a:t>
            </a:r>
            <a:r>
              <a:rPr lang="en-US" altLang="ko-KR" sz="1400" b="1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b="1" i="1" dirty="0">
                <a:solidFill>
                  <a:schemeClr val="accent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Protein for Uniprot provides protein information</a:t>
            </a:r>
            <a:r>
              <a:rPr lang="en-US" altLang="ko-KR" sz="1400" b="1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and </a:t>
            </a:r>
            <a:r>
              <a:rPr lang="en-US" altLang="ko-KR" sz="1400" b="1" i="1" dirty="0">
                <a:solidFill>
                  <a:schemeClr val="accent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structure_data_info for structural information.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A59F57-519D-63A2-AD5D-012715DDA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18" y="2511923"/>
            <a:ext cx="11655312" cy="11831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F7C3D9-AC8B-5810-FCD2-754A10307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218" y="4542973"/>
            <a:ext cx="6290710" cy="11831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EC6227-FE33-9ACF-DD82-D7FE59954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572" y="4542973"/>
            <a:ext cx="4072332" cy="118529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A4CF10-0B6C-1141-7731-0E1AC68A8779}"/>
              </a:ext>
            </a:extLst>
          </p:cNvPr>
          <p:cNvSpPr txBox="1"/>
          <p:nvPr/>
        </p:nvSpPr>
        <p:spPr>
          <a:xfrm>
            <a:off x="248941" y="2142591"/>
            <a:ext cx="1819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1" dirty="0">
                <a:solidFill>
                  <a:srgbClr val="FF7C8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Table 1 : Ligand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90AF91-6890-B142-5694-63BB63ED04DC}"/>
              </a:ext>
            </a:extLst>
          </p:cNvPr>
          <p:cNvSpPr txBox="1"/>
          <p:nvPr/>
        </p:nvSpPr>
        <p:spPr>
          <a:xfrm>
            <a:off x="315218" y="4146995"/>
            <a:ext cx="175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1" dirty="0">
                <a:solidFill>
                  <a:schemeClr val="accent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Table 2 : Protein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FD3065-0BA7-5843-DAA2-DE0BCE4BB841}"/>
              </a:ext>
            </a:extLst>
          </p:cNvPr>
          <p:cNvSpPr txBox="1"/>
          <p:nvPr/>
        </p:nvSpPr>
        <p:spPr>
          <a:xfrm>
            <a:off x="6907056" y="4146995"/>
            <a:ext cx="2585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1" dirty="0">
                <a:solidFill>
                  <a:schemeClr val="accent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Table 3 : structure_data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9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CC72F7FE-9B30-122B-C696-FF7EA167724A}"/>
              </a:ext>
            </a:extLst>
          </p:cNvPr>
          <p:cNvSpPr/>
          <p:nvPr/>
        </p:nvSpPr>
        <p:spPr>
          <a:xfrm>
            <a:off x="256704" y="2535471"/>
            <a:ext cx="2719605" cy="20835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C46EABD-75EB-63DD-B940-ED35A2AC4C03}"/>
              </a:ext>
            </a:extLst>
          </p:cNvPr>
          <p:cNvSpPr/>
          <p:nvPr/>
        </p:nvSpPr>
        <p:spPr>
          <a:xfrm>
            <a:off x="174032" y="750835"/>
            <a:ext cx="11868150" cy="356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A2617DB-8B30-C69A-0D74-183D65EC24A6}"/>
              </a:ext>
            </a:extLst>
          </p:cNvPr>
          <p:cNvCxnSpPr>
            <a:cxnSpLocks/>
          </p:cNvCxnSpPr>
          <p:nvPr/>
        </p:nvCxnSpPr>
        <p:spPr>
          <a:xfrm>
            <a:off x="177800" y="690034"/>
            <a:ext cx="1186815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155B8A8-F1CF-B2EF-39D3-014007E36CE6}"/>
              </a:ext>
            </a:extLst>
          </p:cNvPr>
          <p:cNvGrpSpPr/>
          <p:nvPr/>
        </p:nvGrpSpPr>
        <p:grpSpPr>
          <a:xfrm>
            <a:off x="9136894" y="10744"/>
            <a:ext cx="3055106" cy="261610"/>
            <a:chOff x="9098794" y="49887"/>
            <a:chExt cx="3130865" cy="26161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53B1B40-98C7-7396-02D8-9270C329B0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1847" b="-1688"/>
            <a:stretch/>
          </p:blipFill>
          <p:spPr>
            <a:xfrm>
              <a:off x="9098794" y="53500"/>
              <a:ext cx="472397" cy="25799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2F7346-A445-2D9A-6FEC-51B61FEC8A94}"/>
                </a:ext>
              </a:extLst>
            </p:cNvPr>
            <p:cNvSpPr txBox="1"/>
            <p:nvPr/>
          </p:nvSpPr>
          <p:spPr>
            <a:xfrm>
              <a:off x="9463462" y="49887"/>
              <a:ext cx="276619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/>
              <a:r>
                <a:rPr lang="en-US" altLang="ko-KR" sz="1050">
                  <a:effectLst/>
                  <a:latin typeface="Lato" panose="020F0502020204030203" pitchFamily="34" charset="0"/>
                </a:rPr>
                <a:t>CHEM/BIOINFORMATICS LABORATORY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D0B5D6E-6B9D-E143-C320-2AFC271C1785}"/>
              </a:ext>
            </a:extLst>
          </p:cNvPr>
          <p:cNvSpPr txBox="1"/>
          <p:nvPr/>
        </p:nvSpPr>
        <p:spPr>
          <a:xfrm>
            <a:off x="496492" y="759998"/>
            <a:ext cx="1814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MariaDB database</a:t>
            </a:r>
            <a:endParaRPr lang="ko-KR" altLang="en-US" sz="1600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F33A15D-EAEF-F0EC-25FC-6A52A7EF4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0" y="690034"/>
            <a:ext cx="623461" cy="52370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0B98C43-3BDF-02DD-B3A1-A7B398BD4E6F}"/>
              </a:ext>
            </a:extLst>
          </p:cNvPr>
          <p:cNvSpPr txBox="1"/>
          <p:nvPr/>
        </p:nvSpPr>
        <p:spPr>
          <a:xfrm>
            <a:off x="57464" y="77976"/>
            <a:ext cx="3949414" cy="585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effectLst/>
                <a:latin typeface="Apple Color Emoji"/>
              </a:rPr>
              <a:t>🗂️ </a:t>
            </a:r>
            <a:r>
              <a:rPr lang="en-US" altLang="ko-KR" sz="2400" b="1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Establishing a database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AD014C-577A-E4DC-447B-881EA40CAE8D}"/>
              </a:ext>
            </a:extLst>
          </p:cNvPr>
          <p:cNvSpPr txBox="1"/>
          <p:nvPr/>
        </p:nvSpPr>
        <p:spPr>
          <a:xfrm>
            <a:off x="137147" y="1129733"/>
            <a:ext cx="11805912" cy="1019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♣"/>
            </a:pPr>
            <a:r>
              <a:rPr lang="en-US" altLang="ko-KR" sz="1400" b="1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MariaDB, which is a relatively recent fork of MySQL, is faster and provides better performance than MySQL on the same hardware. </a:t>
            </a:r>
          </a:p>
          <a:p>
            <a:pPr marL="171450" indent="-171450">
              <a:lnSpc>
                <a:spcPct val="150000"/>
              </a:lnSpc>
              <a:buFontTx/>
              <a:buChar char="♣"/>
            </a:pPr>
            <a:r>
              <a:rPr lang="en-US" altLang="ko-KR" sz="1400" b="1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Additionally, the open-source community around MariaDB is more active compared to the MySQL that was acquired by a corporation, which makes MariaDB more favorable in terms of online resources and community support when searching online.</a:t>
            </a:r>
            <a:endParaRPr lang="en-US" altLang="ko-KR" sz="1400" b="1" i="1" dirty="0">
              <a:solidFill>
                <a:schemeClr val="accent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67B85BA-EB04-7BC8-974D-9AC9804EE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18" y="2755075"/>
            <a:ext cx="2540131" cy="171458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958F1DE-9808-2E6C-2588-2D5FB6AFB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07" y="5065821"/>
            <a:ext cx="2543942" cy="148507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88CE04-E241-1FE6-AC3E-8B154251C758}"/>
              </a:ext>
            </a:extLst>
          </p:cNvPr>
          <p:cNvSpPr/>
          <p:nvPr/>
        </p:nvSpPr>
        <p:spPr>
          <a:xfrm>
            <a:off x="8111845" y="4087963"/>
            <a:ext cx="3930337" cy="11344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CEF0CC0-A885-744D-8B92-6A020E3551F8}"/>
              </a:ext>
            </a:extLst>
          </p:cNvPr>
          <p:cNvGrpSpPr/>
          <p:nvPr/>
        </p:nvGrpSpPr>
        <p:grpSpPr>
          <a:xfrm>
            <a:off x="320489" y="2331131"/>
            <a:ext cx="1225751" cy="369332"/>
            <a:chOff x="315218" y="4146995"/>
            <a:chExt cx="821659" cy="36933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0E355B0-34A7-0B33-5324-8C3D9315F42D}"/>
                </a:ext>
              </a:extLst>
            </p:cNvPr>
            <p:cNvSpPr/>
            <p:nvPr/>
          </p:nvSpPr>
          <p:spPr>
            <a:xfrm>
              <a:off x="315219" y="4342485"/>
              <a:ext cx="787460" cy="60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666063E-6F4C-DF86-BE1A-35EBDB52DD81}"/>
                </a:ext>
              </a:extLst>
            </p:cNvPr>
            <p:cNvSpPr txBox="1"/>
            <p:nvPr/>
          </p:nvSpPr>
          <p:spPr>
            <a:xfrm>
              <a:off x="315218" y="4146995"/>
              <a:ext cx="8216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i="1" dirty="0"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Databases</a:t>
              </a:r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BC4BD6F-5F0F-120E-5212-59610C9E1D3D}"/>
              </a:ext>
            </a:extLst>
          </p:cNvPr>
          <p:cNvGrpSpPr/>
          <p:nvPr/>
        </p:nvGrpSpPr>
        <p:grpSpPr>
          <a:xfrm>
            <a:off x="8201333" y="3881821"/>
            <a:ext cx="2465359" cy="369332"/>
            <a:chOff x="6907056" y="4146995"/>
            <a:chExt cx="2488109" cy="36933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67825A6-3C03-0BF9-F5F5-2A1CA79F0732}"/>
                </a:ext>
              </a:extLst>
            </p:cNvPr>
            <p:cNvSpPr/>
            <p:nvPr/>
          </p:nvSpPr>
          <p:spPr>
            <a:xfrm>
              <a:off x="6937096" y="4331661"/>
              <a:ext cx="2458069" cy="56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7DB533E-769F-D1CC-3922-B317283873D3}"/>
                </a:ext>
              </a:extLst>
            </p:cNvPr>
            <p:cNvSpPr txBox="1"/>
            <p:nvPr/>
          </p:nvSpPr>
          <p:spPr>
            <a:xfrm>
              <a:off x="6907056" y="4146995"/>
              <a:ext cx="24881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i="1" dirty="0">
                  <a:solidFill>
                    <a:schemeClr val="accent1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Table 3 : </a:t>
              </a:r>
              <a:r>
                <a:rPr lang="en-US" altLang="ko-KR" sz="1800" b="1" i="1" dirty="0" err="1">
                  <a:solidFill>
                    <a:schemeClr val="accent1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structure_data</a:t>
              </a:r>
              <a:endParaRPr lang="ko-KR" altLang="en-US" dirty="0"/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6CC2BB7-0215-5908-F889-B11F827F094A}"/>
              </a:ext>
            </a:extLst>
          </p:cNvPr>
          <p:cNvSpPr/>
          <p:nvPr/>
        </p:nvSpPr>
        <p:spPr>
          <a:xfrm>
            <a:off x="256703" y="4897634"/>
            <a:ext cx="2719605" cy="17467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F266AA1-E4E4-9B59-1847-ACA17BFCC77D}"/>
              </a:ext>
            </a:extLst>
          </p:cNvPr>
          <p:cNvGrpSpPr/>
          <p:nvPr/>
        </p:nvGrpSpPr>
        <p:grpSpPr>
          <a:xfrm>
            <a:off x="320489" y="4679336"/>
            <a:ext cx="907869" cy="369332"/>
            <a:chOff x="315218" y="4146995"/>
            <a:chExt cx="907869" cy="3693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EE4F685-80C1-9238-DCB9-098D8FAC1B82}"/>
                </a:ext>
              </a:extLst>
            </p:cNvPr>
            <p:cNvSpPr/>
            <p:nvPr/>
          </p:nvSpPr>
          <p:spPr>
            <a:xfrm>
              <a:off x="315218" y="4342485"/>
              <a:ext cx="90786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36CBA7B-9332-80FA-AA9B-B8B645FB8A58}"/>
                </a:ext>
              </a:extLst>
            </p:cNvPr>
            <p:cNvSpPr txBox="1"/>
            <p:nvPr/>
          </p:nvSpPr>
          <p:spPr>
            <a:xfrm>
              <a:off x="315219" y="4146995"/>
              <a:ext cx="9078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i="1" dirty="0"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Tables</a:t>
              </a:r>
              <a:endParaRPr lang="ko-KR" altLang="en-US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94E843C-5F79-A36D-F8B6-E1FC918D803B}"/>
              </a:ext>
            </a:extLst>
          </p:cNvPr>
          <p:cNvGrpSpPr/>
          <p:nvPr/>
        </p:nvGrpSpPr>
        <p:grpSpPr>
          <a:xfrm>
            <a:off x="3060524" y="2331131"/>
            <a:ext cx="8981658" cy="1342443"/>
            <a:chOff x="3060524" y="2311233"/>
            <a:chExt cx="8981658" cy="134244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6694A0A-F2B3-C89A-934E-59551831ECBF}"/>
                </a:ext>
              </a:extLst>
            </p:cNvPr>
            <p:cNvSpPr/>
            <p:nvPr/>
          </p:nvSpPr>
          <p:spPr>
            <a:xfrm>
              <a:off x="3060524" y="2519204"/>
              <a:ext cx="8981658" cy="1134472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9BD89BEC-A1D3-EAD1-8A5D-5BED6B24CDB5}"/>
                </a:ext>
              </a:extLst>
            </p:cNvPr>
            <p:cNvGrpSpPr/>
            <p:nvPr/>
          </p:nvGrpSpPr>
          <p:grpSpPr>
            <a:xfrm>
              <a:off x="3109867" y="2311233"/>
              <a:ext cx="1819693" cy="369332"/>
              <a:chOff x="-3071163" y="2223933"/>
              <a:chExt cx="1819693" cy="369332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15D3382-39E8-C272-1522-10277907DBD5}"/>
                  </a:ext>
                </a:extLst>
              </p:cNvPr>
              <p:cNvSpPr/>
              <p:nvPr/>
            </p:nvSpPr>
            <p:spPr>
              <a:xfrm>
                <a:off x="-3018392" y="2379353"/>
                <a:ext cx="1603845" cy="653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7BA208C-FEC5-E46A-12CB-D2444CF6696D}"/>
                  </a:ext>
                </a:extLst>
              </p:cNvPr>
              <p:cNvSpPr txBox="1"/>
              <p:nvPr/>
            </p:nvSpPr>
            <p:spPr>
              <a:xfrm>
                <a:off x="-3071163" y="2223933"/>
                <a:ext cx="18196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b="1" i="1" dirty="0">
                    <a:solidFill>
                      <a:srgbClr val="FF7C8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Table 1 : Ligand</a:t>
                </a:r>
                <a:endParaRPr lang="ko-KR" altLang="en-US" dirty="0"/>
              </a:p>
            </p:txBody>
          </p:sp>
        </p:grp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56289944-9016-74E5-9533-B8447A53D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38303" y="2754659"/>
              <a:ext cx="8826099" cy="761500"/>
            </a:xfrm>
            <a:prstGeom prst="rect">
              <a:avLst/>
            </a:prstGeom>
          </p:spPr>
        </p:pic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EF32D58B-BE39-7009-1095-5AD6D55912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1334" y="4334345"/>
            <a:ext cx="3763068" cy="781121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DEB6413B-93D6-C302-ACD0-8AE02380D89B}"/>
              </a:ext>
            </a:extLst>
          </p:cNvPr>
          <p:cNvGrpSpPr/>
          <p:nvPr/>
        </p:nvGrpSpPr>
        <p:grpSpPr>
          <a:xfrm>
            <a:off x="3056711" y="3881821"/>
            <a:ext cx="4980589" cy="1340614"/>
            <a:chOff x="3056711" y="4292366"/>
            <a:chExt cx="4980589" cy="134061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E2D149A-DD1B-4D85-CD0A-E5405E222930}"/>
                </a:ext>
              </a:extLst>
            </p:cNvPr>
            <p:cNvSpPr/>
            <p:nvPr/>
          </p:nvSpPr>
          <p:spPr>
            <a:xfrm>
              <a:off x="3056711" y="4498508"/>
              <a:ext cx="4980589" cy="1134472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05DDD13-72A5-966C-5194-7177C0230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38303" y="4744890"/>
              <a:ext cx="4801348" cy="796832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53C36C1-85B2-6C1E-C0A1-90E552B7C750}"/>
                </a:ext>
              </a:extLst>
            </p:cNvPr>
            <p:cNvSpPr/>
            <p:nvPr/>
          </p:nvSpPr>
          <p:spPr>
            <a:xfrm>
              <a:off x="3148503" y="4487856"/>
              <a:ext cx="175315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F671638-CBDA-FABA-EC6E-6F0D1E0DD10E}"/>
                </a:ext>
              </a:extLst>
            </p:cNvPr>
            <p:cNvSpPr txBox="1"/>
            <p:nvPr/>
          </p:nvSpPr>
          <p:spPr>
            <a:xfrm>
              <a:off x="3148503" y="4292366"/>
              <a:ext cx="17810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i="1" dirty="0">
                  <a:solidFill>
                    <a:schemeClr val="accent4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Table 2 : Protein</a:t>
              </a:r>
              <a:endParaRPr lang="ko-KR" altLang="en-US" dirty="0"/>
            </a:p>
          </p:txBody>
        </p:sp>
      </p:grpSp>
      <p:sp>
        <p:nvSpPr>
          <p:cNvPr id="2048" name="왼쪽 중괄호 2047">
            <a:extLst>
              <a:ext uri="{FF2B5EF4-FFF2-40B4-BE49-F238E27FC236}">
                <a16:creationId xmlns:a16="http://schemas.microsoft.com/office/drawing/2014/main" id="{B7B01D43-DA19-64F1-CF45-70AE53BD9551}"/>
              </a:ext>
            </a:extLst>
          </p:cNvPr>
          <p:cNvSpPr/>
          <p:nvPr/>
        </p:nvSpPr>
        <p:spPr>
          <a:xfrm rot="16200000">
            <a:off x="7347712" y="1096259"/>
            <a:ext cx="407284" cy="8981657"/>
          </a:xfrm>
          <a:prstGeom prst="leftBrace">
            <a:avLst>
              <a:gd name="adj1" fmla="val 84018"/>
              <a:gd name="adj2" fmla="val 49869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9344DE1C-E421-A9C4-2F8C-D97ED31337B7}"/>
              </a:ext>
            </a:extLst>
          </p:cNvPr>
          <p:cNvSpPr txBox="1"/>
          <p:nvPr/>
        </p:nvSpPr>
        <p:spPr>
          <a:xfrm>
            <a:off x="5414100" y="6062007"/>
            <a:ext cx="4274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output the top 5 rows of the entire data</a:t>
            </a:r>
            <a:endParaRPr lang="ko-KR" altLang="en-US" dirty="0"/>
          </a:p>
        </p:txBody>
      </p:sp>
      <p:cxnSp>
        <p:nvCxnSpPr>
          <p:cNvPr id="2055" name="직선 화살표 연결선 2054">
            <a:extLst>
              <a:ext uri="{FF2B5EF4-FFF2-40B4-BE49-F238E27FC236}">
                <a16:creationId xmlns:a16="http://schemas.microsoft.com/office/drawing/2014/main" id="{17B740AB-DB4B-C66C-97A7-BDE0A0039DD2}"/>
              </a:ext>
            </a:extLst>
          </p:cNvPr>
          <p:cNvCxnSpPr>
            <a:stCxn id="2048" idx="1"/>
          </p:cNvCxnSpPr>
          <p:nvPr/>
        </p:nvCxnSpPr>
        <p:spPr>
          <a:xfrm flipH="1">
            <a:off x="7538894" y="5790730"/>
            <a:ext cx="695" cy="27649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74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10793</TotalTime>
  <Words>166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Apple Color Emoji</vt:lpstr>
      <vt:lpstr>맑은 고딕</vt:lpstr>
      <vt:lpstr>Arial</vt:lpstr>
      <vt:lpstr>lato</vt:lpstr>
      <vt:lpstr>lato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한리</dc:creator>
  <cp:lastModifiedBy>한리</cp:lastModifiedBy>
  <cp:revision>11</cp:revision>
  <dcterms:created xsi:type="dcterms:W3CDTF">2023-05-09T04:29:51Z</dcterms:created>
  <dcterms:modified xsi:type="dcterms:W3CDTF">2023-05-17T04:59:19Z</dcterms:modified>
</cp:coreProperties>
</file>