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8D72-FB7F-43CE-AE68-530C92B1BB1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EAEA-5F16-446F-A102-4DEE483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8D72-FB7F-43CE-AE68-530C92B1BB1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EAEA-5F16-446F-A102-4DEE483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3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8D72-FB7F-43CE-AE68-530C92B1BB1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EAEA-5F16-446F-A102-4DEE483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8D72-FB7F-43CE-AE68-530C92B1BB1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EAEA-5F16-446F-A102-4DEE483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6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8D72-FB7F-43CE-AE68-530C92B1BB1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EAEA-5F16-446F-A102-4DEE483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8D72-FB7F-43CE-AE68-530C92B1BB1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EAEA-5F16-446F-A102-4DEE483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0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8D72-FB7F-43CE-AE68-530C92B1BB1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EAEA-5F16-446F-A102-4DEE483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5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8D72-FB7F-43CE-AE68-530C92B1BB1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EAEA-5F16-446F-A102-4DEE483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6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8D72-FB7F-43CE-AE68-530C92B1BB1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EAEA-5F16-446F-A102-4DEE483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8D72-FB7F-43CE-AE68-530C92B1BB1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EAEA-5F16-446F-A102-4DEE483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8D72-FB7F-43CE-AE68-530C92B1BB1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EAEA-5F16-446F-A102-4DEE483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8D72-FB7F-43CE-AE68-530C92B1BB1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5EAEA-5F16-446F-A102-4DEE4831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430" y="1486597"/>
            <a:ext cx="842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Test cases: 100, 125, 150, 175, 200 ps. Output of my circuit: 98, 126, 147, 175, 203 ps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463" y="2402857"/>
            <a:ext cx="11390489" cy="2410427"/>
          </a:xfrm>
          <a:prstGeom prst="rect">
            <a:avLst/>
          </a:prstGeom>
          <a:blipFill dpi="0" rotWithShape="1">
            <a:blip r:embed="rId2">
              <a:alphaModFix amt="56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70537" y="4048339"/>
            <a:ext cx="1027289" cy="485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66693" y="4048342"/>
            <a:ext cx="1027289" cy="485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10826" y="4048341"/>
            <a:ext cx="1027289" cy="485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54959" y="4048341"/>
            <a:ext cx="1027289" cy="485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592693" y="4048340"/>
            <a:ext cx="1027289" cy="485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2506" y="185239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3657" y="253255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Results</a:t>
            </a:r>
            <a:endParaRPr lang="en-US" sz="2400" b="1" smtClean="0"/>
          </a:p>
        </p:txBody>
      </p:sp>
    </p:spTree>
    <p:extLst>
      <p:ext uri="{BB962C8B-B14F-4D97-AF65-F5344CB8AC3E}">
        <p14:creationId xmlns:p14="http://schemas.microsoft.com/office/powerpoint/2010/main" val="156071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68" y="1564931"/>
            <a:ext cx="9358171" cy="632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657" y="253255"/>
            <a:ext cx="3105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Ideal: Vernier cylic TDC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465" y="103470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7360" y="1041047"/>
            <a:ext cx="10409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smtClean="0"/>
              <a:t>Step1</a:t>
            </a:r>
            <a:r>
              <a:rPr lang="en-US" sz="1600" smtClean="0"/>
              <a:t>: Convert one pulse into two markers that are aligned with the posedge and negedge of the pulse.</a:t>
            </a:r>
          </a:p>
        </p:txBody>
      </p:sp>
      <p:sp>
        <p:nvSpPr>
          <p:cNvPr id="2" name="Rectangle 1"/>
          <p:cNvSpPr/>
          <p:nvPr/>
        </p:nvSpPr>
        <p:spPr>
          <a:xfrm>
            <a:off x="344311" y="2670740"/>
            <a:ext cx="120021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smtClean="0"/>
              <a:t>Step2</a:t>
            </a:r>
            <a:r>
              <a:rPr lang="en-US" sz="1600" smtClean="0"/>
              <a:t>: put the posedge marker into a loop with larger round-trip delay, and put the negedge marker into a loop with smaller round-trip delay.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6727" y="4362883"/>
            <a:ext cx="116162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smtClean="0"/>
              <a:t>Step3</a:t>
            </a:r>
            <a:r>
              <a:rPr lang="en-US" sz="1600" smtClean="0"/>
              <a:t>: Use a bbpd (Bang-Bang Phase Detector) to detect when the negedge marker passes (leads) the posedge marker, while use a counter to count up by one for each iteration.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360" y="6180929"/>
            <a:ext cx="12079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smtClean="0"/>
              <a:t>Step4</a:t>
            </a:r>
            <a:r>
              <a:rPr lang="en-US" sz="1600" smtClean="0"/>
              <a:t>: Capture the value of the counter when the bbpt signals that the negedge marker has passed the posedge marker.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37502" y="1570569"/>
            <a:ext cx="543820" cy="357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5836790" y="1298675"/>
            <a:ext cx="138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Input pulse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70499" y="2170082"/>
            <a:ext cx="3011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Posedge marker &amp; negedge marker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2983"/>
          <a:stretch/>
        </p:blipFill>
        <p:spPr>
          <a:xfrm>
            <a:off x="880068" y="3362948"/>
            <a:ext cx="3515116" cy="543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65" y="3372863"/>
            <a:ext cx="5154044" cy="57155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669867" y="1672052"/>
            <a:ext cx="691949" cy="527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48200" y="3658638"/>
            <a:ext cx="1464733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20481" y="3270755"/>
            <a:ext cx="0" cy="768096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70011" y="3270755"/>
            <a:ext cx="0" cy="768096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73841" y="3270755"/>
            <a:ext cx="0" cy="768096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23371" y="3270755"/>
            <a:ext cx="0" cy="768096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07973" y="3300129"/>
            <a:ext cx="0" cy="768096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21776" y="3298968"/>
            <a:ext cx="0" cy="768096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971875" y="3320309"/>
            <a:ext cx="0" cy="768096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960913" y="3318018"/>
            <a:ext cx="0" cy="768096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06055" y="3935902"/>
            <a:ext cx="57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Lead</a:t>
            </a:r>
            <a:endParaRPr lang="en-US" sz="1400" b="1" smtClean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24100" y="3959933"/>
            <a:ext cx="57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Lead</a:t>
            </a:r>
            <a:endParaRPr lang="en-US" sz="1400" b="1" smtClean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0990" y="3984026"/>
            <a:ext cx="57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Lead</a:t>
            </a:r>
            <a:endParaRPr lang="en-US" sz="1400" b="1" smtClean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63779" y="3990689"/>
            <a:ext cx="57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</a:rPr>
              <a:t>Lag</a:t>
            </a:r>
            <a:endParaRPr lang="en-US" sz="1400" b="1" smtClean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02915" y="4000754"/>
            <a:ext cx="57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</a:rPr>
              <a:t>Lag</a:t>
            </a:r>
            <a:endParaRPr lang="en-US" sz="1400" b="1" smtClean="0">
              <a:solidFill>
                <a:srgbClr val="0000FF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1232348" y="3293629"/>
            <a:ext cx="0" cy="768096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217576" y="3293243"/>
            <a:ext cx="0" cy="768096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068" y="5015738"/>
            <a:ext cx="10607959" cy="67061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781925" y="4879650"/>
            <a:ext cx="137291" cy="874787"/>
          </a:xfrm>
          <a:prstGeom prst="rect">
            <a:avLst/>
          </a:prstGeom>
          <a:noFill/>
          <a:ln w="22225">
            <a:solidFill>
              <a:srgbClr val="E6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5293352" y="4780013"/>
            <a:ext cx="57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Lead</a:t>
            </a:r>
            <a:endParaRPr lang="en-US" sz="1400" b="1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99156" y="4793769"/>
            <a:ext cx="57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Lead</a:t>
            </a:r>
            <a:endParaRPr lang="en-US" sz="1400" b="1" smtClean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61827" y="4748356"/>
            <a:ext cx="57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</a:rPr>
              <a:t>Lag</a:t>
            </a:r>
            <a:endParaRPr lang="en-US" sz="1400" b="1" smtClean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25446" y="4744004"/>
            <a:ext cx="57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</a:rPr>
              <a:t>Lag</a:t>
            </a:r>
            <a:endParaRPr lang="en-US" sz="1400" b="1" smtClean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59401" y="5651902"/>
            <a:ext cx="2477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E6AF00"/>
                </a:solidFill>
              </a:rPr>
              <a:t>Lead-to-Lag Trainsition</a:t>
            </a:r>
            <a:endParaRPr lang="en-US" sz="1400" b="1" smtClean="0">
              <a:solidFill>
                <a:srgbClr val="E6A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42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42</cp:revision>
  <dcterms:created xsi:type="dcterms:W3CDTF">2022-12-25T18:43:38Z</dcterms:created>
  <dcterms:modified xsi:type="dcterms:W3CDTF">2022-12-25T19:26:07Z</dcterms:modified>
</cp:coreProperties>
</file>