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F245F-EF15-4546-B297-ED30321B5091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09A3-C759-4A36-A62E-76BD69631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81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F245F-EF15-4546-B297-ED30321B5091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09A3-C759-4A36-A62E-76BD69631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72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F245F-EF15-4546-B297-ED30321B5091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09A3-C759-4A36-A62E-76BD69631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23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F245F-EF15-4546-B297-ED30321B5091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09A3-C759-4A36-A62E-76BD69631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2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F245F-EF15-4546-B297-ED30321B5091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09A3-C759-4A36-A62E-76BD69631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98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F245F-EF15-4546-B297-ED30321B5091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09A3-C759-4A36-A62E-76BD69631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83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F245F-EF15-4546-B297-ED30321B5091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09A3-C759-4A36-A62E-76BD69631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5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F245F-EF15-4546-B297-ED30321B5091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09A3-C759-4A36-A62E-76BD69631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6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F245F-EF15-4546-B297-ED30321B5091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09A3-C759-4A36-A62E-76BD69631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4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F245F-EF15-4546-B297-ED30321B5091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09A3-C759-4A36-A62E-76BD69631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3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F245F-EF15-4546-B297-ED30321B5091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09A3-C759-4A36-A62E-76BD69631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3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F245F-EF15-4546-B297-ED30321B5091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509A3-C759-4A36-A62E-76BD69631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4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945"/>
          <a:stretch/>
        </p:blipFill>
        <p:spPr>
          <a:xfrm>
            <a:off x="245862" y="1558075"/>
            <a:ext cx="6976865" cy="514292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1528429" y="2600946"/>
            <a:ext cx="1012723" cy="3736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30623" y="4540358"/>
            <a:ext cx="1012723" cy="3736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30623" y="2600947"/>
            <a:ext cx="1012723" cy="3736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8429" y="4464158"/>
            <a:ext cx="1012723" cy="3736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70997" y="1961847"/>
            <a:ext cx="1194619" cy="314633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133982" y="1976596"/>
            <a:ext cx="1194619" cy="314633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8739"/>
          <a:stretch/>
        </p:blipFill>
        <p:spPr>
          <a:xfrm>
            <a:off x="7465651" y="4746836"/>
            <a:ext cx="4555453" cy="1219197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cxnSp>
        <p:nvCxnSpPr>
          <p:cNvPr id="14" name="Straight Connector 13"/>
          <p:cNvCxnSpPr>
            <a:endCxn id="13" idx="1"/>
          </p:cNvCxnSpPr>
          <p:nvPr/>
        </p:nvCxnSpPr>
        <p:spPr>
          <a:xfrm>
            <a:off x="5343346" y="4746836"/>
            <a:ext cx="2122305" cy="60959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60144" y="2061699"/>
            <a:ext cx="4726349" cy="707886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Uncertainty range expressed as percentage of the estimated parameter value.</a:t>
            </a:r>
            <a:endParaRPr lang="en-US" sz="2000" b="1" dirty="0"/>
          </a:p>
        </p:txBody>
      </p:sp>
      <p:cxnSp>
        <p:nvCxnSpPr>
          <p:cNvPr id="22" name="Straight Connector 21"/>
          <p:cNvCxnSpPr>
            <a:endCxn id="21" idx="1"/>
          </p:cNvCxnSpPr>
          <p:nvPr/>
        </p:nvCxnSpPr>
        <p:spPr>
          <a:xfrm>
            <a:off x="5328601" y="2291229"/>
            <a:ext cx="2031543" cy="124413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64216" y="189583"/>
            <a:ext cx="396640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cs typeface="Times New Roman" panose="02020603050405020304" pitchFamily="18" charset="0"/>
              </a:rPr>
              <a:t>I. Error Measure</a:t>
            </a:r>
          </a:p>
          <a:p>
            <a:r>
              <a:rPr lang="en-US" sz="2000" b="1" dirty="0" smtClean="0">
                <a:cs typeface="Times New Roman" panose="02020603050405020304" pitchFamily="18" charset="0"/>
              </a:rPr>
              <a:t>SSE &amp; parameter uncertainty range </a:t>
            </a:r>
            <a:endParaRPr lang="en-US" sz="2000" b="1" dirty="0"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5561" y="4258548"/>
            <a:ext cx="4575513" cy="4001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Sum of </a:t>
            </a:r>
            <a:r>
              <a:rPr lang="en-US" sz="2000" b="1" smtClean="0"/>
              <a:t>Squared (Normalized) </a:t>
            </a:r>
            <a:r>
              <a:rPr lang="en-US" sz="2000" b="1" dirty="0" smtClean="0"/>
              <a:t>Error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93870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53" y="636990"/>
            <a:ext cx="6397417" cy="29958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486" y="530162"/>
            <a:ext cx="5125514" cy="310270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803" y="3776370"/>
            <a:ext cx="5125514" cy="303466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54" y="3783575"/>
            <a:ext cx="5073566" cy="303138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Oval 12"/>
          <p:cNvSpPr/>
          <p:nvPr/>
        </p:nvSpPr>
        <p:spPr>
          <a:xfrm>
            <a:off x="2366271" y="1070112"/>
            <a:ext cx="238372" cy="21203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604643" y="1180937"/>
            <a:ext cx="4461843" cy="8510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489971" y="2761752"/>
            <a:ext cx="238372" cy="21203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33711" y="3058932"/>
            <a:ext cx="238372" cy="21203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1728343" y="2895419"/>
            <a:ext cx="4628268" cy="8711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172083" y="3207347"/>
            <a:ext cx="866528" cy="5591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36786" y="-39211"/>
            <a:ext cx="3972113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cs typeface="Times New Roman" panose="02020603050405020304" pitchFamily="18" charset="0"/>
              </a:rPr>
              <a:t>II. Q </a:t>
            </a:r>
            <a:r>
              <a:rPr lang="en-US" sz="3600" b="1" dirty="0">
                <a:cs typeface="Times New Roman" panose="02020603050405020304" pitchFamily="18" charset="0"/>
              </a:rPr>
              <a:t>vs Power </a:t>
            </a:r>
            <a:r>
              <a:rPr lang="en-US" sz="3600" b="1" dirty="0" smtClean="0">
                <a:cs typeface="Times New Roman" panose="02020603050405020304" pitchFamily="18" charset="0"/>
              </a:rPr>
              <a:t>(1/4) </a:t>
            </a:r>
          </a:p>
          <a:p>
            <a:r>
              <a:rPr lang="en-US" sz="2000" b="1" dirty="0" smtClean="0">
                <a:cs typeface="Times New Roman" panose="02020603050405020304" pitchFamily="18" charset="0"/>
              </a:rPr>
              <a:t>6.591GHz ~ 6.9525GHz </a:t>
            </a:r>
          </a:p>
          <a:p>
            <a:endParaRPr lang="en-US" sz="36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613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3" y="921826"/>
            <a:ext cx="6594125" cy="27157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605" y="3785461"/>
            <a:ext cx="4905636" cy="297477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758" y="659585"/>
            <a:ext cx="4951828" cy="297799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9" y="3775055"/>
            <a:ext cx="4927880" cy="297156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328503" y="127618"/>
            <a:ext cx="3972113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cs typeface="Times New Roman" panose="02020603050405020304" pitchFamily="18" charset="0"/>
              </a:rPr>
              <a:t>II. Q </a:t>
            </a:r>
            <a:r>
              <a:rPr lang="en-US" sz="3600" b="1" dirty="0">
                <a:cs typeface="Times New Roman" panose="02020603050405020304" pitchFamily="18" charset="0"/>
              </a:rPr>
              <a:t>vs Power </a:t>
            </a:r>
            <a:r>
              <a:rPr lang="en-US" sz="3600" b="1" dirty="0" smtClean="0">
                <a:cs typeface="Times New Roman" panose="02020603050405020304" pitchFamily="18" charset="0"/>
              </a:rPr>
              <a:t>(2/4) </a:t>
            </a:r>
          </a:p>
          <a:p>
            <a:r>
              <a:rPr lang="en-US" sz="2000" b="1" dirty="0" smtClean="0">
                <a:cs typeface="Times New Roman" panose="02020603050405020304" pitchFamily="18" charset="0"/>
              </a:rPr>
              <a:t>6.591GHz ~ 6.9525GHz </a:t>
            </a:r>
          </a:p>
          <a:p>
            <a:endParaRPr lang="en-US" sz="3600" b="1" dirty="0"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743807" y="3142329"/>
            <a:ext cx="238372" cy="21203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982179" y="3229772"/>
            <a:ext cx="3633761" cy="5452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149447" y="1260189"/>
            <a:ext cx="238372" cy="21203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53462" y="1817576"/>
            <a:ext cx="238372" cy="21203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endCxn id="6" idx="1"/>
          </p:cNvCxnSpPr>
          <p:nvPr/>
        </p:nvCxnSpPr>
        <p:spPr>
          <a:xfrm>
            <a:off x="1387819" y="1406030"/>
            <a:ext cx="5462939" cy="7425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72648" y="2023294"/>
            <a:ext cx="357558" cy="17398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807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214" y="699715"/>
            <a:ext cx="5073786" cy="30474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648" y="3945937"/>
            <a:ext cx="4714799" cy="284758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" y="3945937"/>
            <a:ext cx="4685578" cy="284758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2683"/>
            <a:ext cx="6921389" cy="286015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28503" y="127618"/>
            <a:ext cx="386791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cs typeface="Times New Roman" panose="02020603050405020304" pitchFamily="18" charset="0"/>
              </a:rPr>
              <a:t>II. Q </a:t>
            </a:r>
            <a:r>
              <a:rPr lang="en-US" sz="3600" b="1" dirty="0">
                <a:cs typeface="Times New Roman" panose="02020603050405020304" pitchFamily="18" charset="0"/>
              </a:rPr>
              <a:t>vs Power </a:t>
            </a:r>
            <a:r>
              <a:rPr lang="en-US" sz="3600" b="1" dirty="0" smtClean="0">
                <a:cs typeface="Times New Roman" panose="02020603050405020304" pitchFamily="18" charset="0"/>
              </a:rPr>
              <a:t>(3/4)</a:t>
            </a:r>
          </a:p>
          <a:p>
            <a:r>
              <a:rPr lang="en-US" sz="2000" b="1" dirty="0" smtClean="0">
                <a:cs typeface="Times New Roman" panose="02020603050405020304" pitchFamily="18" charset="0"/>
              </a:rPr>
              <a:t>6.591GHz ~ 6.9525GHz </a:t>
            </a:r>
            <a:endParaRPr lang="en-US" sz="2000" b="1" dirty="0"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58046" y="3328324"/>
            <a:ext cx="238372" cy="21203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77232" y="3534042"/>
            <a:ext cx="217898" cy="4118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730255" y="1507476"/>
            <a:ext cx="238372" cy="21203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3" idx="6"/>
            <a:endCxn id="4" idx="1"/>
          </p:cNvCxnSpPr>
          <p:nvPr/>
        </p:nvCxnSpPr>
        <p:spPr>
          <a:xfrm>
            <a:off x="1968627" y="1613494"/>
            <a:ext cx="5149587" cy="6099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126330" y="2808176"/>
            <a:ext cx="238372" cy="21203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72362" y="2960504"/>
            <a:ext cx="4037768" cy="9854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62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0" y="1107329"/>
            <a:ext cx="10222244" cy="354085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8503" y="127618"/>
            <a:ext cx="386791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cs typeface="Times New Roman" panose="02020603050405020304" pitchFamily="18" charset="0"/>
              </a:rPr>
              <a:t>II. Q vs Power (4/4)</a:t>
            </a:r>
          </a:p>
          <a:p>
            <a:r>
              <a:rPr lang="en-US" sz="2000" b="1" dirty="0" smtClean="0">
                <a:cs typeface="Times New Roman" panose="02020603050405020304" pitchFamily="18" charset="0"/>
              </a:rPr>
              <a:t>6.591GHz ~ 6.9525GHz </a:t>
            </a:r>
          </a:p>
        </p:txBody>
      </p:sp>
      <p:sp>
        <p:nvSpPr>
          <p:cNvPr id="7" name="Rectangle 6"/>
          <p:cNvSpPr/>
          <p:nvPr/>
        </p:nvSpPr>
        <p:spPr>
          <a:xfrm>
            <a:off x="963830" y="4867268"/>
            <a:ext cx="10523701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u="sng" dirty="0" smtClean="0">
                <a:cs typeface="Times New Roman" panose="02020603050405020304" pitchFamily="18" charset="0"/>
              </a:rPr>
              <a:t>Short Conclusion</a:t>
            </a:r>
            <a:r>
              <a:rPr lang="en-US" sz="2000" b="1" dirty="0" smtClean="0">
                <a:cs typeface="Times New Roman" panose="02020603050405020304" pitchFamily="18" charset="0"/>
              </a:rPr>
              <a:t>: 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sz="2000" b="1" dirty="0" smtClean="0">
                <a:cs typeface="Times New Roman" panose="02020603050405020304" pitchFamily="18" charset="0"/>
              </a:rPr>
              <a:t>After dropping some data points on the two sides, the problem that “multiple sets of combination of parameters giving rise to equally good fitting” never show up again this time.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sz="2000" b="1" dirty="0" smtClean="0">
                <a:cs typeface="Times New Roman" panose="02020603050405020304" pitchFamily="18" charset="0"/>
              </a:rPr>
              <a:t>The resulting Q values is roughly the same the my second trial.</a:t>
            </a:r>
          </a:p>
          <a:p>
            <a:pPr marL="342900" indent="-342900">
              <a:buAutoNum type="arabicPeriod"/>
            </a:pPr>
            <a:endParaRPr lang="en-US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048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7665"/>
            <a:ext cx="7030318" cy="28693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621" y="901506"/>
            <a:ext cx="4883027" cy="2973787"/>
          </a:xfrm>
          <a:prstGeom prst="rect">
            <a:avLst/>
          </a:prstGeom>
          <a:ln w="22225">
            <a:solidFill>
              <a:srgbClr val="FF0000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970" y="3978660"/>
            <a:ext cx="4666165" cy="2806302"/>
          </a:xfrm>
          <a:prstGeom prst="rect">
            <a:avLst/>
          </a:prstGeom>
          <a:ln w="22225">
            <a:solidFill>
              <a:srgbClr val="FF0000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28" y="3990109"/>
            <a:ext cx="4641062" cy="2794853"/>
          </a:xfrm>
          <a:prstGeom prst="rect">
            <a:avLst/>
          </a:prstGeom>
          <a:ln w="22225">
            <a:solidFill>
              <a:srgbClr val="FF0000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328503" y="127618"/>
            <a:ext cx="453765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cs typeface="Times New Roman" panose="02020603050405020304" pitchFamily="18" charset="0"/>
              </a:rPr>
              <a:t>III. Re-plot Q </a:t>
            </a:r>
            <a:r>
              <a:rPr lang="en-US" sz="3600" b="1" dirty="0">
                <a:cs typeface="Times New Roman" panose="02020603050405020304" pitchFamily="18" charset="0"/>
              </a:rPr>
              <a:t>vs Power </a:t>
            </a:r>
            <a:endParaRPr lang="en-US" sz="3600" b="1" dirty="0" smtClean="0"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cs typeface="Times New Roman" panose="02020603050405020304" pitchFamily="18" charset="0"/>
              </a:rPr>
              <a:t>For earlier 6.8165GHz ~ 6.187GHz data</a:t>
            </a:r>
            <a:endParaRPr lang="en-US" sz="2000" b="1" dirty="0"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642359" y="2254899"/>
            <a:ext cx="238372" cy="21203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3" idx="6"/>
          </p:cNvCxnSpPr>
          <p:nvPr/>
        </p:nvCxnSpPr>
        <p:spPr>
          <a:xfrm>
            <a:off x="1880731" y="2360917"/>
            <a:ext cx="5349890" cy="66853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157761" y="2248834"/>
            <a:ext cx="238372" cy="21203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6" idx="5"/>
          </p:cNvCxnSpPr>
          <p:nvPr/>
        </p:nvCxnSpPr>
        <p:spPr>
          <a:xfrm>
            <a:off x="1361224" y="2429817"/>
            <a:ext cx="4077468" cy="15296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80682" y="2865119"/>
            <a:ext cx="238372" cy="21203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825164" y="3085933"/>
            <a:ext cx="451783" cy="9041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568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257" y="206749"/>
            <a:ext cx="28561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cs typeface="Times New Roman" panose="02020603050405020304" pitchFamily="18" charset="0"/>
              </a:rPr>
              <a:t>IV. Conclusion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867115" y="2203200"/>
            <a:ext cx="10523701" cy="275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u="sng" dirty="0" smtClean="0">
                <a:cs typeface="Times New Roman" panose="02020603050405020304" pitchFamily="18" charset="0"/>
              </a:rPr>
              <a:t>Conclusion</a:t>
            </a:r>
            <a:r>
              <a:rPr lang="en-US" sz="2000" b="1" dirty="0" smtClean="0">
                <a:cs typeface="Times New Roman" panose="02020603050405020304" pitchFamily="18" charset="0"/>
              </a:rPr>
              <a:t>: 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</a:pPr>
            <a:r>
              <a:rPr lang="en-US" sz="2000" b="1" dirty="0" smtClean="0">
                <a:cs typeface="Times New Roman" panose="02020603050405020304" pitchFamily="18" charset="0"/>
              </a:rPr>
              <a:t>The reason that the earlier fitting for 6.8165GHz ~ 6.187GHz data gives much higher Q values ( ( roughly 350000 for Qi) compared with those Q in this fitting is probably due to different in the fitting models used.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</a:pPr>
            <a:r>
              <a:rPr lang="en-US" sz="2000" b="1" dirty="0" smtClean="0">
                <a:cs typeface="Times New Roman" panose="02020603050405020304" pitchFamily="18" charset="0"/>
              </a:rPr>
              <a:t>When I use the same model to fit both 6.591GHz ~ 6.9525GHz data and the earlier 6.8165GHz ~ 6.187GHz data, the Q values from the 6.591GHz ~ 6.9525GHz data indeed are higher than those of the earlier 6.8165GHz ~ 6.187GHz data.</a:t>
            </a:r>
          </a:p>
          <a:p>
            <a:pPr marL="342900" indent="-342900">
              <a:buAutoNum type="arabicPeriod"/>
            </a:pPr>
            <a:endParaRPr lang="en-US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471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222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吳永玹</dc:creator>
  <cp:lastModifiedBy>吳永玹</cp:lastModifiedBy>
  <cp:revision>63</cp:revision>
  <dcterms:created xsi:type="dcterms:W3CDTF">2022-03-23T12:46:05Z</dcterms:created>
  <dcterms:modified xsi:type="dcterms:W3CDTF">2022-03-23T14:07:35Z</dcterms:modified>
</cp:coreProperties>
</file>