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F6C4-B9D5-4B02-A446-CD0E1EA34C6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F3B0-8F5F-45B7-8FEC-7053F2CE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665"/>
            <a:ext cx="7030318" cy="2869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21" y="901506"/>
            <a:ext cx="4883027" cy="2973787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70" y="3978660"/>
            <a:ext cx="4666165" cy="2806302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8" y="3990109"/>
            <a:ext cx="4641062" cy="2794853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642359" y="2254899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</p:cNvCxnSpPr>
          <p:nvPr/>
        </p:nvCxnSpPr>
        <p:spPr>
          <a:xfrm>
            <a:off x="1880731" y="2360917"/>
            <a:ext cx="5349890" cy="668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57761" y="2248834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5"/>
          </p:cNvCxnSpPr>
          <p:nvPr/>
        </p:nvCxnSpPr>
        <p:spPr>
          <a:xfrm>
            <a:off x="1361224" y="2429817"/>
            <a:ext cx="4077468" cy="1529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0682" y="2865119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5164" y="3085933"/>
            <a:ext cx="451783" cy="904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9133" y="132065"/>
            <a:ext cx="43176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III. Re-plot Q </a:t>
            </a:r>
            <a:r>
              <a:rPr lang="en-US" sz="2800" b="1" dirty="0">
                <a:cs typeface="Times New Roman" panose="02020603050405020304" pitchFamily="18" charset="0"/>
              </a:rPr>
              <a:t>vs </a:t>
            </a:r>
            <a:r>
              <a:rPr lang="en-US" sz="2800" b="1" dirty="0" smtClean="0">
                <a:cs typeface="Times New Roman" panose="02020603050405020304" pitchFamily="18" charset="0"/>
              </a:rPr>
              <a:t>Power(1/4) </a:t>
            </a:r>
          </a:p>
          <a:p>
            <a:r>
              <a:rPr lang="en-US" sz="1600" b="1" dirty="0" smtClean="0">
                <a:cs typeface="Times New Roman" panose="02020603050405020304" pitchFamily="18" charset="0"/>
              </a:rPr>
              <a:t>10dBm to -10dBm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0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7790"/>
          <a:stretch/>
        </p:blipFill>
        <p:spPr>
          <a:xfrm>
            <a:off x="390322" y="2379510"/>
            <a:ext cx="7671844" cy="2132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535" y="107815"/>
            <a:ext cx="3562121" cy="2156809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237" y="4618671"/>
            <a:ext cx="3586223" cy="219205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158" y="4643168"/>
            <a:ext cx="3555279" cy="215114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77" y="2379510"/>
            <a:ext cx="3555279" cy="214557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90" y="107815"/>
            <a:ext cx="3586223" cy="2151734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3" y="4629071"/>
            <a:ext cx="3586223" cy="2156809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86680" y="375760"/>
            <a:ext cx="43176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III. Re-plot Q </a:t>
            </a:r>
            <a:r>
              <a:rPr lang="en-US" sz="2800" b="1" dirty="0">
                <a:cs typeface="Times New Roman" panose="02020603050405020304" pitchFamily="18" charset="0"/>
              </a:rPr>
              <a:t>vs </a:t>
            </a:r>
            <a:r>
              <a:rPr lang="en-US" sz="2800" b="1" dirty="0" smtClean="0">
                <a:cs typeface="Times New Roman" panose="02020603050405020304" pitchFamily="18" charset="0"/>
              </a:rPr>
              <a:t>Power(2/4) </a:t>
            </a:r>
          </a:p>
          <a:p>
            <a:r>
              <a:rPr lang="en-US" sz="1600" b="1" dirty="0" smtClean="0">
                <a:cs typeface="Times New Roman" panose="02020603050405020304" pitchFamily="18" charset="0"/>
              </a:rPr>
              <a:t>-10dBm </a:t>
            </a:r>
            <a:r>
              <a:rPr lang="en-US" sz="1600" b="1" dirty="0">
                <a:cs typeface="Times New Roman" panose="02020603050405020304" pitchFamily="18" charset="0"/>
              </a:rPr>
              <a:t>to </a:t>
            </a:r>
            <a:r>
              <a:rPr lang="en-US" sz="1600" b="1" dirty="0" smtClean="0">
                <a:cs typeface="Times New Roman" panose="02020603050405020304" pitchFamily="18" charset="0"/>
              </a:rPr>
              <a:t>-20dBm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8077" y="2681647"/>
            <a:ext cx="238372" cy="21203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6"/>
          </p:cNvCxnSpPr>
          <p:nvPr/>
        </p:nvCxnSpPr>
        <p:spPr>
          <a:xfrm flipV="1">
            <a:off x="2906449" y="2259549"/>
            <a:ext cx="5510788" cy="52811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51350" y="3939279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1495" y="4098304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5009" y="3479426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04428" y="2550447"/>
            <a:ext cx="238372" cy="21203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55894" y="2933435"/>
            <a:ext cx="238372" cy="21203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7" idx="6"/>
          </p:cNvCxnSpPr>
          <p:nvPr/>
        </p:nvCxnSpPr>
        <p:spPr>
          <a:xfrm>
            <a:off x="2589722" y="4045297"/>
            <a:ext cx="5832813" cy="568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49141" y="4191909"/>
            <a:ext cx="2209309" cy="4371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72735" y="3570615"/>
            <a:ext cx="6555266" cy="1208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529049" y="1508772"/>
            <a:ext cx="2929401" cy="113375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5858" y="3122925"/>
            <a:ext cx="249222" cy="14798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7164" y="1397968"/>
            <a:ext cx="392565" cy="11469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73413" y="1695351"/>
            <a:ext cx="392565" cy="11469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0631" y="1260378"/>
            <a:ext cx="2778369" cy="666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38696" y="1260378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: Bad Fit (Large SSE)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9869" y="1557788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: Good Fit (Small SSE)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77164" y="1397968"/>
            <a:ext cx="392565" cy="11469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3413" y="1695351"/>
            <a:ext cx="392565" cy="11469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0631" y="1260378"/>
            <a:ext cx="2778369" cy="666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"/>
          <a:stretch/>
        </p:blipFill>
        <p:spPr>
          <a:xfrm>
            <a:off x="583667" y="2383526"/>
            <a:ext cx="7329830" cy="2157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81" y="4639162"/>
            <a:ext cx="3604778" cy="216000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75" y="2383526"/>
            <a:ext cx="3604778" cy="2157167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75" y="94694"/>
            <a:ext cx="3604778" cy="2183938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30" y="86744"/>
            <a:ext cx="3584260" cy="2183938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76" y="4655063"/>
            <a:ext cx="3609660" cy="2160005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1" y="4647113"/>
            <a:ext cx="3607637" cy="216000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80483" y="417222"/>
            <a:ext cx="43176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III. Re-plot Q </a:t>
            </a:r>
            <a:r>
              <a:rPr lang="en-US" sz="2800" b="1" dirty="0">
                <a:cs typeface="Times New Roman" panose="02020603050405020304" pitchFamily="18" charset="0"/>
              </a:rPr>
              <a:t>vs </a:t>
            </a:r>
            <a:r>
              <a:rPr lang="en-US" sz="2800" b="1" dirty="0" smtClean="0">
                <a:cs typeface="Times New Roman" panose="02020603050405020304" pitchFamily="18" charset="0"/>
              </a:rPr>
              <a:t>Power(3/4) </a:t>
            </a:r>
          </a:p>
          <a:p>
            <a:r>
              <a:rPr lang="en-US" sz="1600" b="1" dirty="0" smtClean="0">
                <a:cs typeface="Times New Roman" panose="02020603050405020304" pitchFamily="18" charset="0"/>
              </a:rPr>
              <a:t>-20dBm </a:t>
            </a:r>
            <a:r>
              <a:rPr lang="en-US" sz="1600" b="1" dirty="0">
                <a:cs typeface="Times New Roman" panose="02020603050405020304" pitchFamily="18" charset="0"/>
              </a:rPr>
              <a:t>to </a:t>
            </a:r>
            <a:r>
              <a:rPr lang="en-US" sz="1600" b="1" dirty="0" smtClean="0">
                <a:cs typeface="Times New Roman" panose="02020603050405020304" pitchFamily="18" charset="0"/>
              </a:rPr>
              <a:t>-30dBm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53081" y="2746554"/>
            <a:ext cx="238372" cy="21203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6" idx="1"/>
          </p:cNvCxnSpPr>
          <p:nvPr/>
        </p:nvCxnSpPr>
        <p:spPr>
          <a:xfrm>
            <a:off x="2677702" y="2838631"/>
            <a:ext cx="5402873" cy="62347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94203" y="2760495"/>
            <a:ext cx="238372" cy="21203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318824" y="2277106"/>
            <a:ext cx="5761751" cy="57546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79572" y="2616282"/>
            <a:ext cx="238372" cy="21203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004193" y="1862143"/>
            <a:ext cx="2293237" cy="84621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441723" y="3102564"/>
            <a:ext cx="238372" cy="21203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66344" y="3194641"/>
            <a:ext cx="6475792" cy="1440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39263" y="4006650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941163" y="4150863"/>
            <a:ext cx="2123597" cy="470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98997" y="4104880"/>
            <a:ext cx="238372" cy="212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225803" y="4321348"/>
            <a:ext cx="12893" cy="2999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8696" y="1260378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: Bad Fit (Large SSE)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9869" y="1557788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: Good Fit (Small SSE)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033586"/>
            <a:ext cx="9303246" cy="31218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213" y="264145"/>
            <a:ext cx="43176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III. Re-plot Q </a:t>
            </a:r>
            <a:r>
              <a:rPr lang="en-US" sz="2800" b="1" dirty="0">
                <a:cs typeface="Times New Roman" panose="02020603050405020304" pitchFamily="18" charset="0"/>
              </a:rPr>
              <a:t>vs </a:t>
            </a:r>
            <a:r>
              <a:rPr lang="en-US" sz="2800" b="1" dirty="0" smtClean="0">
                <a:cs typeface="Times New Roman" panose="02020603050405020304" pitchFamily="18" charset="0"/>
              </a:rPr>
              <a:t>Power(4/4) </a:t>
            </a:r>
          </a:p>
          <a:p>
            <a:r>
              <a:rPr lang="en-US" sz="1600" b="1" dirty="0" smtClean="0">
                <a:cs typeface="Times New Roman" panose="02020603050405020304" pitchFamily="18" charset="0"/>
              </a:rPr>
              <a:t>Overall Q vs Power</a:t>
            </a:r>
            <a:endParaRPr 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7915" y="4316480"/>
            <a:ext cx="1052370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 smtClean="0">
                <a:cs typeface="Times New Roman" panose="02020603050405020304" pitchFamily="18" charset="0"/>
              </a:rPr>
              <a:t>Conclusion</a:t>
            </a:r>
            <a:r>
              <a:rPr lang="en-US" sz="2000" b="1" dirty="0" smtClean="0"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en-US" sz="2000" b="1" dirty="0" smtClean="0">
                <a:cs typeface="Times New Roman" panose="02020603050405020304" pitchFamily="18" charset="0"/>
              </a:rPr>
              <a:t>The fitting for 10dBm to -20dBM has lowest SSE ( &lt; 1.5) and lowest standard deviation in </a:t>
            </a:r>
            <a:r>
              <a:rPr lang="en-US" sz="2000" b="1" dirty="0" err="1" smtClean="0">
                <a:cs typeface="Times New Roman" panose="02020603050405020304" pitchFamily="18" charset="0"/>
              </a:rPr>
              <a:t>Qe</a:t>
            </a:r>
            <a:r>
              <a:rPr lang="en-US" sz="2000" b="1" dirty="0" smtClean="0">
                <a:cs typeface="Times New Roman" panose="02020603050405020304" pitchFamily="18" charset="0"/>
              </a:rPr>
              <a:t> and Qi values ( &lt; 0.01%) and therefore this part of the fit is most reliable.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en-US" sz="2000" b="1" dirty="0" smtClean="0">
                <a:cs typeface="Times New Roman" panose="02020603050405020304" pitchFamily="18" charset="0"/>
              </a:rPr>
              <a:t>For both the ranges -10dBm to -20dBm and -20dBm to -30dBm, more than half of the datasets have large SSE (the deviation of fit curve from data curve is obvious to naked eye.), so the fit for these ranges is </a:t>
            </a:r>
            <a:r>
              <a:rPr lang="en-US" sz="2000" b="1" smtClean="0">
                <a:cs typeface="Times New Roman" panose="02020603050405020304" pitchFamily="18" charset="0"/>
              </a:rPr>
              <a:t>not reliable. </a:t>
            </a:r>
            <a:endParaRPr lang="en-US" sz="2000" b="1" dirty="0" smtClean="0"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0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367789"/>
            <a:ext cx="7252738" cy="243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53" y="4238743"/>
            <a:ext cx="7164247" cy="2481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95209" y="269738"/>
            <a:ext cx="9561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III. </a:t>
            </a:r>
            <a:r>
              <a:rPr lang="en-US" sz="2800" b="1" dirty="0" smtClean="0">
                <a:cs typeface="Times New Roman" panose="02020603050405020304" pitchFamily="18" charset="0"/>
              </a:rPr>
              <a:t>Compare </a:t>
            </a:r>
            <a:r>
              <a:rPr lang="en-US" sz="2800" b="1" dirty="0"/>
              <a:t>6.591GHz ~ 6.9525GHz </a:t>
            </a:r>
            <a:r>
              <a:rPr lang="en-US" altLang="zh-TW" sz="2800" b="1" dirty="0" smtClean="0"/>
              <a:t>and</a:t>
            </a:r>
            <a:r>
              <a:rPr lang="zh-TW" altLang="en-US" sz="2800" b="1" dirty="0" smtClean="0"/>
              <a:t> </a:t>
            </a:r>
            <a:r>
              <a:rPr lang="en-US" altLang="zh-TW" sz="2800" b="1" dirty="0"/>
              <a:t>6.8165</a:t>
            </a:r>
            <a:r>
              <a:rPr lang="en-US" sz="2800" b="1" dirty="0"/>
              <a:t>GHz ~ </a:t>
            </a:r>
            <a:r>
              <a:rPr lang="en-US" sz="2800" b="1" dirty="0" smtClean="0"/>
              <a:t>6.187GHz</a:t>
            </a:r>
            <a:endParaRPr lang="en-US" sz="2800" b="1" dirty="0" smtClean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3387" y="3869411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6.591GHz ~ 6.9525GHz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7430" y="1045472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6.8165</a:t>
            </a:r>
            <a:r>
              <a:rPr lang="en-US" b="1" dirty="0"/>
              <a:t>GHz ~ 6.187GHz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4420" y="1127760"/>
            <a:ext cx="594360" cy="27416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5500" y="4123880"/>
            <a:ext cx="594360" cy="26731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68780" y="3869411"/>
            <a:ext cx="662940" cy="713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4" idx="3"/>
          </p:cNvCxnSpPr>
          <p:nvPr/>
        </p:nvCxnSpPr>
        <p:spPr>
          <a:xfrm>
            <a:off x="4404361" y="5044916"/>
            <a:ext cx="1501139" cy="3612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81101" y="4583251"/>
            <a:ext cx="3223260" cy="92333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They both have sudden increase in Qi values in the power range -10dBm to -20dBm, 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7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吳永玹</dc:creator>
  <cp:lastModifiedBy>吳永玹</cp:lastModifiedBy>
  <cp:revision>60</cp:revision>
  <dcterms:created xsi:type="dcterms:W3CDTF">2022-03-25T04:43:52Z</dcterms:created>
  <dcterms:modified xsi:type="dcterms:W3CDTF">2022-03-25T15:29:04Z</dcterms:modified>
</cp:coreProperties>
</file>