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  <p:sldId id="281" r:id="rId4"/>
    <p:sldId id="283" r:id="rId5"/>
    <p:sldId id="286" r:id="rId6"/>
    <p:sldId id="284" r:id="rId7"/>
    <p:sldId id="285" r:id="rId8"/>
    <p:sldId id="287" r:id="rId9"/>
    <p:sldId id="260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8" r:id="rId25"/>
    <p:sldId id="289" r:id="rId26"/>
    <p:sldId id="290" r:id="rId27"/>
    <p:sldId id="291" r:id="rId28"/>
    <p:sldId id="276" r:id="rId29"/>
    <p:sldId id="292" r:id="rId30"/>
    <p:sldId id="293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8" autoAdjust="0"/>
    <p:restoredTop sz="94660"/>
  </p:normalViewPr>
  <p:slideViewPr>
    <p:cSldViewPr snapToGrid="0">
      <p:cViewPr>
        <p:scale>
          <a:sx n="100" d="100"/>
          <a:sy n="100" d="100"/>
        </p:scale>
        <p:origin x="136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09F8-7692-4BB0-A2B1-32AE434DDE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12FF-99E5-42E0-9614-C6FDFC15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hibing624/text2vec-base-chines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9100" y="1552575"/>
            <a:ext cx="10073171" cy="4511187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4800" smtClean="0">
                <a:latin typeface="+mn-lt"/>
              </a:rPr>
              <a:t>ANNOY-GPU: Approximate Nearest Neighbor Oh Yeah – GPU</a:t>
            </a:r>
            <a:endParaRPr lang="en-US" sz="4800" dirty="0" smtClean="0">
              <a:latin typeface="+mn-lt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endParaRPr lang="en-US" sz="2800" smtClean="0"/>
          </a:p>
          <a:p>
            <a:pPr algn="r">
              <a:spcBef>
                <a:spcPts val="600"/>
              </a:spcBef>
              <a:spcAft>
                <a:spcPts val="600"/>
              </a:spcAft>
            </a:pPr>
            <a:endParaRPr lang="en-US" sz="2800" smtClean="0"/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Final Project Presentation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smtClean="0"/>
              <a:t>吳</a:t>
            </a:r>
            <a:r>
              <a:rPr lang="zh-TW" altLang="en-US" sz="2000"/>
              <a:t>永</a:t>
            </a:r>
            <a:r>
              <a:rPr lang="zh-TW" altLang="en-US" sz="2000" smtClean="0"/>
              <a:t>玹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480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62955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53455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8717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39217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4479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24979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20241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10741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10768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01268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96530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87030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82292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2792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68054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58554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49054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39554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34816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25316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20578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1078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340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96840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96867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87367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2629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73129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68391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58891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754153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944653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70726" y="276680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232173" y="1310719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32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5088" y="4264095"/>
            <a:ext cx="1039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Find a split vector that evenly divides the group of vectors (by dot product value &gt; or &lt; 0).</a:t>
            </a:r>
          </a:p>
          <a:p>
            <a:endParaRPr lang="en-US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64822" y="1533605"/>
            <a:ext cx="2644474" cy="1233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51489" y="2868606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55820" y="2204483"/>
            <a:ext cx="15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269000" y="1546454"/>
            <a:ext cx="2472850" cy="12203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46768" y="1540029"/>
            <a:ext cx="2308760" cy="12267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909487" y="1559302"/>
            <a:ext cx="3035166" cy="12074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54373" y="1787184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.  .  .  .  .  .  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48463" y="2144108"/>
            <a:ext cx="15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14444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6465246" y="3496049"/>
            <a:ext cx="38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 &gt; 0 with the split vector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54634" y="72334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EAB200"/>
                </a:solidFill>
              </a:rPr>
              <a:t>Node</a:t>
            </a:r>
            <a:endParaRPr lang="en-US">
              <a:solidFill>
                <a:srgbClr val="EAB2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32725" y="3445722"/>
            <a:ext cx="38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 &lt; 0 with the split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29582" y="4348205"/>
                <a:ext cx="9820275" cy="2113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smtClean="0"/>
                  <a:t>Split the group of 32 data vector into 2 groups based on whether their inner product value with the split vector is larger than or smaller than 0.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smtClean="0"/>
                  <a:t>In case inner product is 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smtClean="0"/>
                  <a:t> random</a:t>
                </a:r>
                <a:r>
                  <a:rPr lang="en-US" smtClean="0"/>
                  <a:t>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smtClean="0"/>
                  <a:t>Compute imbalance: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𝒍𝒆𝒇𝒕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𝒍𝒆𝒇𝒕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𝒓𝒊𝒈𝒉𝒕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𝒓𝒊𝒈𝒉𝒕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𝒍𝒆𝒇𝒕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𝒓𝒊𝒈𝒉𝒕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smtClean="0"/>
                  <a:t> &lt; threshould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smtClean="0"/>
                  <a:t> balanced.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smtClean="0"/>
                  <a:t>If not balanced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smtClean="0"/>
                  <a:t> re-try. 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82" y="4348205"/>
                <a:ext cx="9820275" cy="2113271"/>
              </a:xfrm>
              <a:prstGeom prst="rect">
                <a:avLst/>
              </a:prstGeom>
              <a:blipFill>
                <a:blip r:embed="rId2"/>
                <a:stretch>
                  <a:fillRect l="-372" t="-1441" b="-3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786234" y="851069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94412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984912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80174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370674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565936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56436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51698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42198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42225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2725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27987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918487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13749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04249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37556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729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634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953929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149191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339691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534953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25453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920715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111215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311242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50174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697004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887504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082766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73266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468528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659028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995845" y="2724399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044790" y="2724557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18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25946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2794412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84912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80174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70674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65936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56436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51698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42198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342225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32725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27987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18487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113749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04249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7556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729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634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53929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49191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339691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34953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25453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20715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111215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311242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50174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697004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887504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082766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273266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468528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659028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995845" y="2724399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44790" y="2724557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18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898135" y="4236826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11412" y="4179993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845622" y="3019935"/>
            <a:ext cx="1052513" cy="11600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046615" y="3019935"/>
            <a:ext cx="851520" cy="11600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960253" y="2956203"/>
            <a:ext cx="1382401" cy="12237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22462" y="3146622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.  .  .  .  .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32829" y="3452196"/>
            <a:ext cx="15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99217" y="3452196"/>
            <a:ext cx="15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98836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1626012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16512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011774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02274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97536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88036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783298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973798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173825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281388" y="39975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76650" y="399759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67150" y="39975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412" y="399759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052912" y="39975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7556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729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634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53929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49191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339691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34953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25453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20715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111215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311242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50174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697004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887504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082766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273266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468528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659028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3987" y="4210121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44790" y="2724557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18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689554" y="2830724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338538" y="258922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EAB200"/>
                </a:solidFill>
              </a:rPr>
              <a:t>Node</a:t>
            </a:r>
            <a:endParaRPr lang="en-US">
              <a:solidFill>
                <a:srgbClr val="EAB2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308163" y="2641768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76032" y="2658067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83255" y="4265390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405022" y="3098569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4811" y="3094571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61702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1626012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16512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011774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02274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97536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88036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783298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973798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173825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281388" y="39975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76650" y="399759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67150" y="39975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412" y="399759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052912" y="39975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50875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4824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3874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829242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24504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5004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410266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00766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96028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378913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78940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69440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64702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15520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350464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540964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736226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926726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3987" y="4210121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17977" y="4286172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689554" y="2830724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308163" y="2641768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83255" y="4265390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405022" y="3098569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4811" y="3094571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60189" y="4270095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20850" y="2804966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969834" y="256346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EAB200"/>
                </a:solidFill>
              </a:rPr>
              <a:t>Node</a:t>
            </a:r>
            <a:endParaRPr lang="en-US">
              <a:solidFill>
                <a:srgbClr val="EAB20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39459" y="2616010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07328" y="2632309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7036318" y="307281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556107" y="3068813"/>
            <a:ext cx="1524317" cy="7888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49812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1626012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16512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011774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02274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97536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88036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783298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973798" y="39880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173825" y="39880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281388" y="39975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76650" y="399759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67150" y="39975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412" y="399759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052912" y="39975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50875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4824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3874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829242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24504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5004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410266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00766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96028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378913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78940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69440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64702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15520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350464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540964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736226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926726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3987" y="4210121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17977" y="4286172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689554" y="2830724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308163" y="2641768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83255" y="4265390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405022" y="3098569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4811" y="3094571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60189" y="4270095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20850" y="2804966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39459" y="2616010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7036318" y="307281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556107" y="3068813"/>
            <a:ext cx="1524317" cy="7888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36794" y="5751050"/>
            <a:ext cx="98202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A group will stop splitting when its data vector numbr &lt; a threshould. Assume threshould is 6.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Will create a Node to hold the group of vectors that can no longer be splitted.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80072" y="4631463"/>
                <a:ext cx="1906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mtClean="0"/>
                  <a:t>&lt; 6 (threshould)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:r>
                  <a:rPr lang="en-US" b="1" smtClean="0"/>
                  <a:t> </a:t>
                </a:r>
                <a:r>
                  <a:rPr lang="en-US" smtClean="0"/>
                  <a:t>stop splitting.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072" y="4631463"/>
                <a:ext cx="1906520" cy="646331"/>
              </a:xfrm>
              <a:prstGeom prst="rect">
                <a:avLst/>
              </a:prstGeom>
              <a:blipFill>
                <a:blip r:embed="rId2"/>
                <a:stretch>
                  <a:fillRect l="-288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2918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34964" y="524537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25464" y="524537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20726" y="524537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11226" y="524537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306488" y="524537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47811" y="52557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43073" y="52557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33573" y="525576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33600" y="525576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50875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4824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3874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829242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24504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5004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410266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00766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96028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378913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78940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69440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64702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15520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350464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540964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736226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926726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12337" y="5459024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17977" y="4286172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689554" y="2830724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308163" y="2641768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07179" y="451727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405022" y="3098569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4811" y="3094571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60189" y="4270095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20850" y="2804966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39459" y="2616010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7036318" y="307281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556107" y="3068813"/>
            <a:ext cx="1524317" cy="7888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064446" y="3874802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4333344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28606" y="417423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719106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914368" y="417423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104868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633881" y="5434684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32897" y="4003905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51506" y="3814949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768923" y="432230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77423" y="4328695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9723" y="5804016"/>
                <a:ext cx="1906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mtClean="0"/>
                  <a:t>&lt; 6 (threshould)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:r>
                  <a:rPr lang="en-US" b="1" smtClean="0"/>
                  <a:t> </a:t>
                </a:r>
                <a:r>
                  <a:rPr lang="en-US" smtClean="0"/>
                  <a:t>stop splitting.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" y="5804016"/>
                <a:ext cx="1906520" cy="646331"/>
              </a:xfrm>
              <a:prstGeom prst="rect">
                <a:avLst/>
              </a:prstGeom>
              <a:blipFill>
                <a:blip r:embed="rId2"/>
                <a:stretch>
                  <a:fillRect l="-288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581217" y="5817333"/>
                <a:ext cx="1906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mtClean="0"/>
                  <a:t>&lt; 6 (threshould)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:r>
                  <a:rPr lang="en-US" b="1" smtClean="0"/>
                  <a:t> </a:t>
                </a:r>
                <a:r>
                  <a:rPr lang="en-US" smtClean="0"/>
                  <a:t>stop splitting.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7" y="5817333"/>
                <a:ext cx="1906520" cy="646331"/>
              </a:xfrm>
              <a:prstGeom prst="rect">
                <a:avLst/>
              </a:prstGeom>
              <a:blipFill>
                <a:blip r:embed="rId3"/>
                <a:stretch>
                  <a:fillRect l="-255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78769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462227" y="53908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52727" y="539084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7989" y="53908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38489" y="539084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233751" y="53908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55631" y="535967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250893" y="535967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41393" y="535967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41420" y="535967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50875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4824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3874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829242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24504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5004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410266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00766" y="397791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96028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378913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78940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69440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64702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155202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350464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540964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736226" y="397791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926726" y="397791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24000" y="5766722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17977" y="4286172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689554" y="2830724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308163" y="2641768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07179" y="451727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405022" y="3098569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4811" y="3094571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60189" y="4270095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9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20850" y="2804966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39459" y="2616010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7036318" y="307281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556107" y="3068813"/>
            <a:ext cx="1524317" cy="7888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064446" y="3874802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4333344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28606" y="417423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719106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914368" y="417423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104868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686993" y="5804748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32897" y="4003905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51506" y="3814949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768923" y="432230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77423" y="4328695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692271" y="5067967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96869" y="5095001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88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2766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462227" y="53908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52727" y="539084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7989" y="53908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38489" y="539084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233751" y="53908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55631" y="535967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250893" y="535967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41393" y="535967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41420" y="535967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294909" y="538069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92276" y="53806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82776" y="53806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873276" y="538069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533662" y="542225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724162" y="5422253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19424" y="542225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09924" y="5422253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305186" y="542225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85394" y="545343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485421" y="545343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675921" y="545343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871183" y="545343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61683" y="545343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160958" y="545342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351458" y="54534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546720" y="545342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737220" y="54534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24000" y="5766722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689554" y="2830724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308163" y="2641768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07179" y="451727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405022" y="3098569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4811" y="3094571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64280" y="5814937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4</a:t>
            </a:r>
            <a:r>
              <a:rPr lang="en-US" smtClean="0">
                <a:solidFill>
                  <a:srgbClr val="0070C0"/>
                </a:solidFill>
              </a:rPr>
              <a:t>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20850" y="2804966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39459" y="2616010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7036318" y="307281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556107" y="3068813"/>
            <a:ext cx="1524317" cy="7888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064446" y="3874802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4333344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28606" y="417423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719106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914368" y="417423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104868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686993" y="5804748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32897" y="4003905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51506" y="3814949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768923" y="432230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77423" y="4328695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692271" y="5067967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96869" y="5095001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760281" y="4002489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378890" y="3813533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5650066" y="4312040"/>
            <a:ext cx="1021057" cy="77970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025565" y="4325249"/>
            <a:ext cx="852905" cy="76975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22747" y="5087183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276425" y="5117900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08601" y="5846110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246341" y="4011803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864950" y="3822847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13" name="Straight Arrow Connector 112"/>
          <p:cNvCxnSpPr>
            <a:endCxn id="116" idx="0"/>
          </p:cNvCxnSpPr>
          <p:nvPr/>
        </p:nvCxnSpPr>
        <p:spPr>
          <a:xfrm>
            <a:off x="10499168" y="4311605"/>
            <a:ext cx="997546" cy="83575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5" idx="0"/>
          </p:cNvCxnSpPr>
          <p:nvPr/>
        </p:nvCxnSpPr>
        <p:spPr>
          <a:xfrm flipH="1">
            <a:off x="9715990" y="4344698"/>
            <a:ext cx="466071" cy="82483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013937" y="5169535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0794661" y="5147355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869974" y="585781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15790" y="5845895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81504" y="1504950"/>
            <a:ext cx="19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Done!</a:t>
            </a: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68292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(GPU) - Illustration</a:t>
            </a:r>
            <a:endParaRPr lang="en-US" altLang="zh-TW" sz="24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6454634" y="72334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EAB200"/>
                </a:solidFill>
              </a:rPr>
              <a:t>Node</a:t>
            </a:r>
            <a:endParaRPr lang="en-US">
              <a:solidFill>
                <a:srgbClr val="EAB2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86234" y="851069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794412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984912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180174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370674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65936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756436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951698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142198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342225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532725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27987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918487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113749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304249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7556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5729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7634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953929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149191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39691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534953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725453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920715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111215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311242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50174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697004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887504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082766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273266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468528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659028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95845" y="2724399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44790" y="2724557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18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5478" y="4747607"/>
            <a:ext cx="105434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Data vectors are loaded to GPU before building process </a:t>
            </a:r>
            <a:r>
              <a:rPr lang="en-US" b="1" smtClean="0"/>
              <a:t>begins</a:t>
            </a:r>
            <a:r>
              <a:rPr lang="en-US" b="1"/>
              <a:t>.</a:t>
            </a:r>
            <a:endParaRPr lang="en-US" b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Assume all vectors can fit into GPU memory for now.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Tree is built on host disk not on GPU memory.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Computed split vector by GPU will need to be sent back to host in each iteration to update the tree.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smtClean="0"/>
          </a:p>
        </p:txBody>
      </p:sp>
      <p:sp>
        <p:nvSpPr>
          <p:cNvPr id="119" name="Left Brace 118"/>
          <p:cNvSpPr/>
          <p:nvPr/>
        </p:nvSpPr>
        <p:spPr>
          <a:xfrm rot="16200000">
            <a:off x="4016841" y="2110910"/>
            <a:ext cx="250714" cy="2662448"/>
          </a:xfrm>
          <a:prstGeom prst="leftBrace">
            <a:avLst>
              <a:gd name="adj1" fmla="val 3522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180174" y="3686972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In GPU memory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21" name="Left Brace 120"/>
          <p:cNvSpPr/>
          <p:nvPr/>
        </p:nvSpPr>
        <p:spPr>
          <a:xfrm rot="16200000">
            <a:off x="7925480" y="1682370"/>
            <a:ext cx="245339" cy="3425490"/>
          </a:xfrm>
          <a:prstGeom prst="leftBrace">
            <a:avLst>
              <a:gd name="adj1" fmla="val 3522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265030" y="3665243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In GPU memory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9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Outline</a:t>
            </a:r>
            <a:endParaRPr lang="en-US" altLang="zh-TW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24535" y="1082099"/>
            <a:ext cx="9429750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86255" algn="l"/>
              </a:tabLst>
            </a:pPr>
            <a:r>
              <a:rPr lang="en-US" sz="2000" b="1" smtClean="0">
                <a:ea typeface="PMingLiU" panose="02020500000000000000" pitchFamily="18" charset="-120"/>
                <a:cs typeface="Times New Roman" panose="02020603050405020304" pitchFamily="18" charset="0"/>
              </a:rPr>
              <a:t>Goal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86255" algn="l"/>
              </a:tabLst>
            </a:pPr>
            <a:r>
              <a:rPr lang="en-US" sz="2000" b="1" smtClean="0">
                <a:ea typeface="PMingLiU" panose="02020500000000000000" pitchFamily="18" charset="-120"/>
                <a:cs typeface="Times New Roman" panose="02020603050405020304" pitchFamily="18" charset="0"/>
              </a:rPr>
              <a:t>Motivation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86255" algn="l"/>
              </a:tabLst>
            </a:pPr>
            <a:r>
              <a:rPr lang="en-US" altLang="zh-TW" sz="2400" b="1" smtClean="0"/>
              <a:t>ANN semantic retrival steps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86255" algn="l"/>
              </a:tabLst>
            </a:pPr>
            <a:r>
              <a:rPr lang="en-US" altLang="zh-TW" sz="2400" b="1" smtClean="0"/>
              <a:t>Build </a:t>
            </a:r>
            <a:r>
              <a:rPr lang="en-US" altLang="zh-TW" sz="2400" b="1"/>
              <a:t>Index Tree (CPU) </a:t>
            </a:r>
            <a:r>
              <a:rPr lang="en-US" altLang="zh-TW" sz="2400" b="1" smtClean="0"/>
              <a:t>– Illustration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86255" algn="l"/>
              </a:tabLst>
            </a:pPr>
            <a:r>
              <a:rPr lang="en-US" altLang="zh-TW" sz="2400" b="1"/>
              <a:t>Build Index Tree </a:t>
            </a:r>
            <a:r>
              <a:rPr lang="en-US" altLang="zh-TW" sz="2400" b="1" smtClean="0"/>
              <a:t>(GPU</a:t>
            </a:r>
            <a:r>
              <a:rPr lang="en-US" altLang="zh-TW" sz="2400" b="1"/>
              <a:t>) </a:t>
            </a:r>
            <a:r>
              <a:rPr lang="en-US" altLang="zh-TW" sz="2400" b="1" smtClean="0"/>
              <a:t>– Illustration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86255" algn="l"/>
              </a:tabLst>
            </a:pPr>
            <a:r>
              <a:rPr lang="en-US" altLang="zh-TW" sz="2400" b="1" smtClean="0"/>
              <a:t>Performance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86255" algn="l"/>
              </a:tabLst>
            </a:pPr>
            <a:r>
              <a:rPr lang="en-US" altLang="zh-TW" sz="2400" b="1" smtClean="0"/>
              <a:t>Demo</a:t>
            </a:r>
            <a:endParaRPr lang="en-US" altLang="zh-TW" sz="2400" b="1"/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endParaRPr lang="en-US" sz="2000" b="1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(GPU) - Illustration</a:t>
            </a:r>
            <a:endParaRPr lang="en-US" altLang="zh-TW" sz="2400" dirty="0" smtClean="0"/>
          </a:p>
        </p:txBody>
      </p:sp>
      <p:sp>
        <p:nvSpPr>
          <p:cNvPr id="78" name="Oval 77"/>
          <p:cNvSpPr/>
          <p:nvPr/>
        </p:nvSpPr>
        <p:spPr>
          <a:xfrm>
            <a:off x="2794412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984912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180174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370674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65936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756436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951698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142198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342225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532725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27987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918487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113749" y="284515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304249" y="28451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7556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5729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763429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953929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149191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39691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534953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725453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920715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111215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311242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501742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697004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887504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082766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273266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468528" y="284530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659028" y="284530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95845" y="2724399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44790" y="2724557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18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9" name="Left Brace 118"/>
          <p:cNvSpPr/>
          <p:nvPr/>
        </p:nvSpPr>
        <p:spPr>
          <a:xfrm rot="16200000">
            <a:off x="3681908" y="2897761"/>
            <a:ext cx="250714" cy="3796419"/>
          </a:xfrm>
          <a:prstGeom prst="leftBrace">
            <a:avLst>
              <a:gd name="adj1" fmla="val 3522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039431" y="5043049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Done by block 0</a:t>
            </a:r>
            <a:endParaRPr lang="en-US"/>
          </a:p>
        </p:txBody>
      </p:sp>
      <p:sp>
        <p:nvSpPr>
          <p:cNvPr id="121" name="Left Brace 120"/>
          <p:cNvSpPr/>
          <p:nvPr/>
        </p:nvSpPr>
        <p:spPr>
          <a:xfrm rot="16200000">
            <a:off x="8084222" y="3103073"/>
            <a:ext cx="245339" cy="3425490"/>
          </a:xfrm>
          <a:prstGeom prst="leftBrace">
            <a:avLst>
              <a:gd name="adj1" fmla="val 3522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03611" y="5926371"/>
            <a:ext cx="98202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Find split and compute dot product in parallel.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Assign one group to each block.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2435" y="4136245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114090" y="4280327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65296" y="4083964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144774" y="4240040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03845" y="5170207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Done by block 1</a:t>
            </a: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879051" y="3017603"/>
            <a:ext cx="1209229" cy="12049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32829" y="3452196"/>
            <a:ext cx="15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61003" y="3012578"/>
            <a:ext cx="1067649" cy="11950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244065" y="2995416"/>
            <a:ext cx="1126889" cy="12271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45901" y="3187498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.  .  .  .  .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96078" y="3645776"/>
            <a:ext cx="15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3011" y="2968947"/>
            <a:ext cx="1670087" cy="123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677856" y="2967321"/>
            <a:ext cx="1498306" cy="12373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09" idx="4"/>
          </p:cNvCxnSpPr>
          <p:nvPr/>
        </p:nvCxnSpPr>
        <p:spPr>
          <a:xfrm flipV="1">
            <a:off x="8238598" y="2973140"/>
            <a:ext cx="1471364" cy="12315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545386" y="3187498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.  .  .  .  .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23241" y="3386630"/>
            <a:ext cx="15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039783" y="3424336"/>
            <a:ext cx="15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</p:spTree>
    <p:extLst>
      <p:ext uri="{BB962C8B-B14F-4D97-AF65-F5344CB8AC3E}">
        <p14:creationId xmlns:p14="http://schemas.microsoft.com/office/powerpoint/2010/main" val="11638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(GPU) - Illustration</a:t>
            </a:r>
            <a:endParaRPr lang="en-US" altLang="zh-TW" sz="2400" dirty="0" smtClean="0"/>
          </a:p>
        </p:txBody>
      </p:sp>
      <p:sp>
        <p:nvSpPr>
          <p:cNvPr id="78" name="Oval 77"/>
          <p:cNvSpPr/>
          <p:nvPr/>
        </p:nvSpPr>
        <p:spPr>
          <a:xfrm>
            <a:off x="1044987" y="40548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235487" y="405482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430749" y="40548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621249" y="405482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16511" y="40548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007011" y="405482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02273" y="40548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091398" y="405841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291425" y="405841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81925" y="405841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77187" y="405841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867687" y="405841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062949" y="405841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253449" y="405841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747707" y="402349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945074" y="40234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135574" y="40234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326074" y="402349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21336" y="40234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711836" y="402349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07098" y="40234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097598" y="402349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292860" y="40234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9632675" y="405482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832702" y="40548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023202" y="405482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218464" y="40548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0408964" y="405482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0604226" y="40548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794726" y="405482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989988" y="40548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1180488" y="405482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605285" y="2759082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23894" y="2570126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420832" y="2751893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39441" y="2562937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867444" y="3048000"/>
            <a:ext cx="1554779" cy="7450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711836" y="3103608"/>
            <a:ext cx="618090" cy="7791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06527" y="3075871"/>
            <a:ext cx="1002495" cy="77280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663138" y="3109199"/>
            <a:ext cx="1745826" cy="73947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eft Brace 76"/>
          <p:cNvSpPr/>
          <p:nvPr/>
        </p:nvSpPr>
        <p:spPr>
          <a:xfrm rot="16200000">
            <a:off x="1407259" y="4845085"/>
            <a:ext cx="250714" cy="1905781"/>
          </a:xfrm>
          <a:prstGeom prst="leftBrace">
            <a:avLst>
              <a:gd name="adj1" fmla="val 3522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89853" y="6080341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Done by block 0</a:t>
            </a:r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46909" y="5138140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580665" y="5084033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78" idx="4"/>
          </p:cNvCxnSpPr>
          <p:nvPr/>
        </p:nvCxnSpPr>
        <p:spPr>
          <a:xfrm>
            <a:off x="1095921" y="4182658"/>
            <a:ext cx="484744" cy="893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2925" y="4253752"/>
            <a:ext cx="117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cxnSp>
        <p:nvCxnSpPr>
          <p:cNvPr id="127" name="Straight Arrow Connector 126"/>
          <p:cNvCxnSpPr>
            <a:stCxn id="79" idx="4"/>
          </p:cNvCxnSpPr>
          <p:nvPr/>
        </p:nvCxnSpPr>
        <p:spPr>
          <a:xfrm>
            <a:off x="1286421" y="4182657"/>
            <a:ext cx="339593" cy="8939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665995" y="4179898"/>
            <a:ext cx="554116" cy="908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98444" y="4157812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.  .  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111828" y="4257263"/>
            <a:ext cx="117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sp>
        <p:nvSpPr>
          <p:cNvPr id="131" name="Left Brace 130"/>
          <p:cNvSpPr/>
          <p:nvPr/>
        </p:nvSpPr>
        <p:spPr>
          <a:xfrm rot="16200000">
            <a:off x="4475356" y="4898028"/>
            <a:ext cx="250714" cy="1905781"/>
          </a:xfrm>
          <a:prstGeom prst="leftBrace">
            <a:avLst>
              <a:gd name="adj1" fmla="val 3522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757950" y="6133284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Done by block 1</a:t>
            </a:r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415006" y="5191083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4648762" y="5136976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164018" y="4235601"/>
            <a:ext cx="484744" cy="893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442922" y="4297170"/>
            <a:ext cx="117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4354518" y="4235600"/>
            <a:ext cx="339593" cy="8939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734092" y="4232841"/>
            <a:ext cx="554116" cy="908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466541" y="4210755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.  .  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218025" y="4310206"/>
            <a:ext cx="117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sp>
        <p:nvSpPr>
          <p:cNvPr id="141" name="Left Brace 140"/>
          <p:cNvSpPr/>
          <p:nvPr/>
        </p:nvSpPr>
        <p:spPr>
          <a:xfrm rot="16200000">
            <a:off x="7493472" y="4834389"/>
            <a:ext cx="250714" cy="1905781"/>
          </a:xfrm>
          <a:prstGeom prst="leftBrace">
            <a:avLst>
              <a:gd name="adj1" fmla="val 3522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776066" y="6069645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Done by block 2</a:t>
            </a:r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433122" y="5127444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7666878" y="5073337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6857292" y="4151323"/>
            <a:ext cx="809586" cy="9145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398439" y="4314402"/>
            <a:ext cx="117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046941" y="4169202"/>
            <a:ext cx="665286" cy="8966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7752208" y="4169202"/>
            <a:ext cx="554116" cy="908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335258" y="4159604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.  .  .</a:t>
            </a:r>
          </a:p>
        </p:txBody>
      </p:sp>
      <p:sp>
        <p:nvSpPr>
          <p:cNvPr id="150" name="Left Brace 149"/>
          <p:cNvSpPr/>
          <p:nvPr/>
        </p:nvSpPr>
        <p:spPr>
          <a:xfrm rot="16200000">
            <a:off x="10376678" y="4886230"/>
            <a:ext cx="250714" cy="1905781"/>
          </a:xfrm>
          <a:prstGeom prst="leftBrace">
            <a:avLst>
              <a:gd name="adj1" fmla="val 3522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659272" y="6121486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Done by block 3</a:t>
            </a:r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9316328" y="5179285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Split vector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0550084" y="5125178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9740498" y="4203164"/>
            <a:ext cx="809586" cy="9145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9281645" y="4366243"/>
            <a:ext cx="117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9930147" y="4221043"/>
            <a:ext cx="665286" cy="8966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0635414" y="4221043"/>
            <a:ext cx="554116" cy="908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218464" y="4211445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.  .  .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198782" y="4334854"/>
            <a:ext cx="117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1094036" y="4410018"/>
            <a:ext cx="117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02927" y="976468"/>
            <a:ext cx="98202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Find split and compute dot product in parallel.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Assign one group to each block.</a:t>
            </a:r>
          </a:p>
        </p:txBody>
      </p:sp>
    </p:spTree>
    <p:extLst>
      <p:ext uri="{BB962C8B-B14F-4D97-AF65-F5344CB8AC3E}">
        <p14:creationId xmlns:p14="http://schemas.microsoft.com/office/powerpoint/2010/main" val="6593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462227" y="53908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52727" y="539084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7989" y="53908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38489" y="539084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233751" y="539084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55631" y="535967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250893" y="535967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41393" y="535967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41420" y="5359677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294909" y="538069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92276" y="53806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82776" y="538069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873276" y="538069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533662" y="542225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724162" y="5422253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19424" y="542225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09924" y="5422253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305186" y="5422254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85394" y="545343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485421" y="545343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675921" y="545343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871183" y="5453432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61683" y="545343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160958" y="545342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351458" y="54534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546720" y="5453426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737220" y="5453425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97889" y="995151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24000" y="5766722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616498" y="806195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053565" y="1334090"/>
            <a:ext cx="1842720" cy="13687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86500" y="1334090"/>
            <a:ext cx="1822642" cy="13546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689554" y="2830724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308163" y="2641768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07179" y="451727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405022" y="3098569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4811" y="3094571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64280" y="5814937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4</a:t>
            </a:r>
            <a:r>
              <a:rPr lang="en-US" smtClean="0">
                <a:solidFill>
                  <a:srgbClr val="0070C0"/>
                </a:solidFill>
              </a:rPr>
              <a:t>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20850" y="2804966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39459" y="2616010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7036318" y="307281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556107" y="3068813"/>
            <a:ext cx="1524317" cy="7888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064446" y="3874802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4333344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28606" y="417423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719106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914368" y="417423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104868" y="4174238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686993" y="5804748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32897" y="4003905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51506" y="3814949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768923" y="4322301"/>
            <a:ext cx="1204905" cy="759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77423" y="4328695"/>
            <a:ext cx="819141" cy="7630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692271" y="5067967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96869" y="5095001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760281" y="4002489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378890" y="3813533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5650066" y="4312040"/>
            <a:ext cx="1021057" cy="77970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025565" y="4325249"/>
            <a:ext cx="852905" cy="76975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22747" y="5087183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276425" y="5117900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08601" y="5846110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246341" y="4011803"/>
            <a:ext cx="101867" cy="127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864950" y="3822847"/>
            <a:ext cx="929711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cxnSp>
        <p:nvCxnSpPr>
          <p:cNvPr id="113" name="Straight Arrow Connector 112"/>
          <p:cNvCxnSpPr>
            <a:endCxn id="116" idx="0"/>
          </p:cNvCxnSpPr>
          <p:nvPr/>
        </p:nvCxnSpPr>
        <p:spPr>
          <a:xfrm>
            <a:off x="10499168" y="4311605"/>
            <a:ext cx="997546" cy="83575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5" idx="0"/>
          </p:cNvCxnSpPr>
          <p:nvPr/>
        </p:nvCxnSpPr>
        <p:spPr>
          <a:xfrm flipH="1">
            <a:off x="9715990" y="4344698"/>
            <a:ext cx="466071" cy="82483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013937" y="5169535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0794661" y="5147355"/>
            <a:ext cx="1404106" cy="698755"/>
          </a:xfrm>
          <a:prstGeom prst="ellipse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B2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869974" y="585781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5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15790" y="5845895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4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(GPU) - Illustration</a:t>
            </a:r>
            <a:endParaRPr lang="en-US" altLang="zh-TW" sz="24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1181504" y="1504950"/>
            <a:ext cx="19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41384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(GPU) - Illustration</a:t>
            </a:r>
            <a:endParaRPr lang="en-US" altLang="zh-TW" sz="24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202927" y="976468"/>
            <a:ext cx="106269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If </a:t>
            </a:r>
            <a:r>
              <a:rPr lang="en-US" b="1"/>
              <a:t>initially the data </a:t>
            </a:r>
            <a:r>
              <a:rPr lang="en-US" b="1" smtClean="0"/>
              <a:t>vectors are larger than GPU meomry: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Use CPU to do split when group sizes still larger than GPU memory.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Switch to GPU when group sizes can fit into GPU.</a:t>
            </a:r>
          </a:p>
        </p:txBody>
      </p:sp>
    </p:spTree>
    <p:extLst>
      <p:ext uri="{BB962C8B-B14F-4D97-AF65-F5344CB8AC3E}">
        <p14:creationId xmlns:p14="http://schemas.microsoft.com/office/powerpoint/2010/main" val="159037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Performance</a:t>
            </a:r>
            <a:endParaRPr lang="en-US" altLang="zh-TW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2927" y="976468"/>
            <a:ext cx="850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Build index for 1 x 10</a:t>
            </a:r>
            <a:r>
              <a:rPr lang="en-US" b="1" baseline="30000" smtClean="0"/>
              <a:t>6</a:t>
            </a:r>
            <a:r>
              <a:rPr lang="en-US" b="1" smtClean="0"/>
              <a:t> </a:t>
            </a:r>
            <a:r>
              <a:rPr lang="en-US" b="1"/>
              <a:t>768-dimensional </a:t>
            </a:r>
            <a:r>
              <a:rPr lang="en-US" b="1" smtClean="0"/>
              <a:t>float vectors (3 GB &lt; GPU memory).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886" t="7175" r="3322"/>
          <a:stretch/>
        </p:blipFill>
        <p:spPr bwMode="auto">
          <a:xfrm>
            <a:off x="712172" y="1429899"/>
            <a:ext cx="5068990" cy="985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2816" t="7500"/>
          <a:stretch/>
        </p:blipFill>
        <p:spPr>
          <a:xfrm>
            <a:off x="6167119" y="1429899"/>
            <a:ext cx="5197495" cy="9678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927" y="3002080"/>
            <a:ext cx="78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Build index for 5 x 10</a:t>
            </a:r>
            <a:r>
              <a:rPr lang="en-US" b="1" baseline="30000" smtClean="0"/>
              <a:t>6</a:t>
            </a:r>
            <a:r>
              <a:rPr lang="en-US" b="1" smtClean="0"/>
              <a:t> </a:t>
            </a:r>
            <a:r>
              <a:rPr lang="en-US" b="1"/>
              <a:t>768-dimensional </a:t>
            </a:r>
            <a:r>
              <a:rPr lang="en-US" b="1" smtClean="0"/>
              <a:t>float vectors (15 GB &gt; GPU memory).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4"/>
          <a:srcRect l="3679" r="3954"/>
          <a:stretch/>
        </p:blipFill>
        <p:spPr>
          <a:xfrm>
            <a:off x="655455" y="3442209"/>
            <a:ext cx="5449723" cy="108915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5"/>
          <a:srcRect l="2147"/>
          <a:stretch/>
        </p:blipFill>
        <p:spPr bwMode="auto">
          <a:xfrm>
            <a:off x="6532132" y="3451540"/>
            <a:ext cx="5284427" cy="1086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8176" y="4651845"/>
                <a:ext cx="5899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mtClean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GPU roughly 3 time faster than CPU. Precision are similar.</a:t>
                </a:r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6" y="4651845"/>
                <a:ext cx="5899436" cy="369332"/>
              </a:xfrm>
              <a:prstGeom prst="rect">
                <a:avLst/>
              </a:prstGeom>
              <a:blipFill>
                <a:blip r:embed="rId6"/>
                <a:stretch>
                  <a:fillRect t="-9836" r="-207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79473" y="2555712"/>
                <a:ext cx="5848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GPU roughly 6 time faster than CPU. Precision are similar.</a:t>
                </a:r>
                <a:endParaRPr lang="en-US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3" y="2555712"/>
                <a:ext cx="5848139" cy="369332"/>
              </a:xfrm>
              <a:prstGeom prst="rect">
                <a:avLst/>
              </a:prstGeom>
              <a:blipFill>
                <a:blip r:embed="rId7"/>
                <a:stretch>
                  <a:fillRect t="-9836" r="-114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660" y="5402984"/>
            <a:ext cx="118097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</a:t>
            </a:r>
            <a:r>
              <a:rPr lang="en-US" b="1" smtClean="0"/>
              <a:t>peedup factor is 1 </a:t>
            </a:r>
            <a:r>
              <a:rPr lang="en-US" b="1"/>
              <a:t>- 6, depending on dataset size (size of all vectors). </a:t>
            </a:r>
            <a:endParaRPr lang="en-US" b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The </a:t>
            </a:r>
            <a:r>
              <a:rPr lang="en-US" b="1"/>
              <a:t>speedup factor is larger for dataset that can be fit into GPU memory entirely. </a:t>
            </a:r>
            <a:endParaRPr lang="en-US" b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The </a:t>
            </a:r>
            <a:r>
              <a:rPr lang="en-US" b="1"/>
              <a:t>speedup factor could be almost 1 for dataset which are much larger than GPU memory.</a:t>
            </a:r>
            <a:endParaRPr lang="en-US" b="1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7775" y="5151120"/>
            <a:ext cx="113571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Demo – Test on real-workd data: Wiki pages</a:t>
            </a:r>
            <a:endParaRPr lang="en-US" altLang="zh-TW" sz="2400" dirty="0" smtClean="0"/>
          </a:p>
        </p:txBody>
      </p:sp>
      <p:pic>
        <p:nvPicPr>
          <p:cNvPr id="27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2174240" y="2233612"/>
            <a:ext cx="7975600" cy="441102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36880" y="910966"/>
            <a:ext cx="83210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ea typeface="PMingLiU" panose="02020500000000000000" pitchFamily="18" charset="-120"/>
              </a:rPr>
              <a:t>There are 1187751 wiki </a:t>
            </a:r>
            <a:r>
              <a:rPr lang="en-US" b="1" smtClean="0">
                <a:ea typeface="PMingLiU" panose="02020500000000000000" pitchFamily="18" charset="-120"/>
              </a:rPr>
              <a:t>pages in total.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>
                <a:ea typeface="PMingLiU" panose="02020500000000000000" pitchFamily="18" charset="-120"/>
              </a:rPr>
              <a:t>Each wiki page will be encoded into 768-dimensional vector.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>
                <a:ea typeface="PMingLiU" panose="02020500000000000000" pitchFamily="18" charset="-120"/>
              </a:rPr>
              <a:t>Use the transformer model </a:t>
            </a:r>
            <a:r>
              <a:rPr lang="en-US" i="1" u="sng">
                <a:hlinkClick r:id="rId3"/>
              </a:rPr>
              <a:t>shibing624/text2vec-base-chinese</a:t>
            </a:r>
            <a:r>
              <a:rPr lang="en-US"/>
              <a:t> </a:t>
            </a:r>
            <a:r>
              <a:rPr lang="en-US" b="1" smtClean="0">
                <a:ea typeface="PMingLiU" panose="02020500000000000000" pitchFamily="18" charset="-120"/>
              </a:rPr>
              <a:t>to encode.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2550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Demo – Test on real-workd data: Wiki pages</a:t>
            </a:r>
            <a:endParaRPr lang="en-US" altLang="zh-TW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15" y="1314769"/>
            <a:ext cx="5725332" cy="491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4" y="1160890"/>
            <a:ext cx="5074119" cy="56652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0858" y="1587332"/>
            <a:ext cx="3648805" cy="263770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2605" y="819859"/>
            <a:ext cx="477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Print out wiki page content</a:t>
            </a:r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004335" y="949839"/>
            <a:ext cx="411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Encode each page into 768-dimension vectors.</a:t>
            </a:r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800358" y="2960665"/>
            <a:ext cx="3631734" cy="658674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0358" y="3773659"/>
            <a:ext cx="3631734" cy="727729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0358" y="4743699"/>
            <a:ext cx="3631734" cy="1768861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68378" y="2935481"/>
            <a:ext cx="87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Page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5918" y="3690987"/>
            <a:ext cx="87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Page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0235" y="4615745"/>
            <a:ext cx="87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Page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50857" y="5415159"/>
            <a:ext cx="2171465" cy="263770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5778" y="1986280"/>
            <a:ext cx="5656578" cy="109049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l="10203" t="53626"/>
          <a:stretch/>
        </p:blipFill>
        <p:spPr bwMode="auto">
          <a:xfrm>
            <a:off x="6563360" y="1986280"/>
            <a:ext cx="5529263" cy="1099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0338" y="1122480"/>
            <a:ext cx="981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Build index for TBrain wiki page data: 1187751, </a:t>
            </a:r>
            <a:r>
              <a:rPr lang="en-US" b="1"/>
              <a:t>768-dimensional </a:t>
            </a:r>
            <a:r>
              <a:rPr lang="en-US" b="1" smtClean="0"/>
              <a:t>float vectors (&lt; GPU memory).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36202" y="3580568"/>
                <a:ext cx="5899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>
                    <a:ea typeface="PMingLiU" panose="02020500000000000000" pitchFamily="18" charset="-120"/>
                  </a:rPr>
                  <a:t>GPU roughly </a:t>
                </a:r>
                <a:r>
                  <a:rPr lang="en-US" smtClean="0">
                    <a:ea typeface="PMingLiU" panose="02020500000000000000" pitchFamily="18" charset="-120"/>
                  </a:rPr>
                  <a:t>6 </a:t>
                </a:r>
                <a:r>
                  <a:rPr lang="en-US">
                    <a:ea typeface="PMingLiU" panose="02020500000000000000" pitchFamily="18" charset="-120"/>
                  </a:rPr>
                  <a:t>time faster than CPU. Precision are similar.</a:t>
                </a:r>
                <a:endParaRPr lang="en-US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202" y="3580568"/>
                <a:ext cx="589943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36202" y="3940286"/>
                <a:ext cx="10520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mtClean="0"/>
                  <a:t>e </a:t>
                </a:r>
                <a:r>
                  <a:rPr lang="en-US"/>
                  <a:t>are able to obtain much higher precision scores on real world data than we do in synthetic random data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202" y="3940286"/>
                <a:ext cx="10520509" cy="369332"/>
              </a:xfrm>
              <a:prstGeom prst="rect">
                <a:avLst/>
              </a:prstGeom>
              <a:blipFill>
                <a:blip r:embed="rId5"/>
                <a:stretch>
                  <a:fillRect t="-8197" r="-1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Demo – Test on real-workd data: Wiki pages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931691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Demo – Pip install and run on colab</a:t>
            </a:r>
            <a:endParaRPr lang="en-US" altLang="zh-TW" sz="2400" dirty="0" smtClean="0"/>
          </a:p>
        </p:txBody>
      </p:sp>
      <p:pic>
        <p:nvPicPr>
          <p:cNvPr id="25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773430" y="1042670"/>
            <a:ext cx="10219690" cy="52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4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3" y="881505"/>
            <a:ext cx="5578323" cy="577646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Demo – Pip install and run on colab</a:t>
            </a:r>
            <a:endParaRPr lang="en-US" altLang="zh-TW" sz="2400" dirty="0" smtClean="0"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t="531"/>
          <a:stretch/>
        </p:blipFill>
        <p:spPr>
          <a:xfrm>
            <a:off x="5802923" y="881505"/>
            <a:ext cx="6265986" cy="57713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559563" y="4334609"/>
            <a:ext cx="1266092" cy="867508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12524" y="5398477"/>
            <a:ext cx="1966546" cy="659424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7956" y="6314831"/>
            <a:ext cx="896813" cy="254978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4899" y="4768362"/>
            <a:ext cx="1839741" cy="331957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2480" y="2095754"/>
            <a:ext cx="2550160" cy="749046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Goal</a:t>
            </a:r>
            <a:endParaRPr lang="en-US" altLang="zh-TW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7175" y="967085"/>
            <a:ext cx="942975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786255" algn="l"/>
              </a:tabLst>
            </a:pPr>
            <a:r>
              <a:rPr lang="en-US" sz="2000" b="1">
                <a:ea typeface="PMingLiU" panose="02020500000000000000" pitchFamily="18" charset="-120"/>
                <a:cs typeface="Times New Roman" panose="02020603050405020304" pitchFamily="18" charset="0"/>
              </a:rPr>
              <a:t>Use </a:t>
            </a:r>
            <a:r>
              <a:rPr lang="en-US" sz="2000" b="1" smtClean="0">
                <a:ea typeface="PMingLiU" panose="02020500000000000000" pitchFamily="18" charset="-120"/>
                <a:cs typeface="Times New Roman" panose="02020603050405020304" pitchFamily="18" charset="0"/>
              </a:rPr>
              <a:t>GPU </a:t>
            </a:r>
            <a:r>
              <a:rPr lang="en-US" sz="2000" b="1">
                <a:ea typeface="PMingLiU" panose="02020500000000000000" pitchFamily="18" charset="-120"/>
                <a:cs typeface="Times New Roman" panose="02020603050405020304" pitchFamily="18" charset="0"/>
              </a:rPr>
              <a:t>to speed up the Approximate Nearest Neighbor (ANN) algorithm. </a:t>
            </a:r>
          </a:p>
        </p:txBody>
      </p:sp>
    </p:spTree>
    <p:extLst>
      <p:ext uri="{BB962C8B-B14F-4D97-AF65-F5344CB8AC3E}">
        <p14:creationId xmlns:p14="http://schemas.microsoft.com/office/powerpoint/2010/main" val="3897178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08" y="1097279"/>
            <a:ext cx="5736217" cy="5684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6319"/>
          <a:stretch/>
        </p:blipFill>
        <p:spPr>
          <a:xfrm>
            <a:off x="739267" y="1097280"/>
            <a:ext cx="4785867" cy="56798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4320" y="3637280"/>
            <a:ext cx="5062854" cy="610870"/>
          </a:xfrm>
          <a:prstGeom prst="rect">
            <a:avLst/>
          </a:prstGeom>
          <a:noFill/>
          <a:ln w="19050">
            <a:solidFill>
              <a:srgbClr val="FF000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Demo – annoy-gpu Github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06285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64" y="312224"/>
            <a:ext cx="6383215" cy="6383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9120" y="5972164"/>
            <a:ext cx="692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smtClean="0"/>
              <a:t>Thanks for your attention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56939"/>
            <a:ext cx="692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Image source: https://github.com/spotify/annoy </a:t>
            </a:r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60231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Motivation</a:t>
            </a:r>
            <a:endParaRPr lang="en-US" altLang="zh-TW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09575" y="967085"/>
            <a:ext cx="98878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786255" algn="l"/>
              </a:tabLst>
            </a:pPr>
            <a:r>
              <a:rPr lang="en-US" sz="2000" b="1" smtClean="0">
                <a:ea typeface="PMingLiU" panose="02020500000000000000" pitchFamily="18" charset="-120"/>
                <a:cs typeface="Times New Roman" panose="02020603050405020304" pitchFamily="18" charset="0"/>
              </a:rPr>
              <a:t>In knowledge intensive NLP tasks (e.g. GPT-3), ANN is used to aid in semantic retrival.</a:t>
            </a:r>
            <a:endParaRPr lang="en-US" sz="2000" b="1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1" name="Picture 40"/>
          <p:cNvPicPr/>
          <p:nvPr/>
        </p:nvPicPr>
        <p:blipFill rotWithShape="1">
          <a:blip r:embed="rId2"/>
          <a:srcRect b="57612"/>
          <a:stretch/>
        </p:blipFill>
        <p:spPr bwMode="auto">
          <a:xfrm>
            <a:off x="1465117" y="3261568"/>
            <a:ext cx="9227128" cy="18195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721302" y="2324280"/>
            <a:ext cx="98878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000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ANN is part of the processing pipeline of an knowledge intensive NLP model</a:t>
            </a:r>
            <a:endParaRPr lang="en-US" sz="200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25188" y="3325089"/>
            <a:ext cx="1091046" cy="13092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9660" y="6485388"/>
            <a:ext cx="10778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latin typeface="Times New Roman" panose="02020603050405020304" pitchFamily="18" charset="0"/>
                <a:ea typeface="PMingLiU" panose="02020500000000000000" pitchFamily="18" charset="-120"/>
              </a:rPr>
              <a:t>Image source: Michael </a:t>
            </a:r>
            <a:r>
              <a:rPr lang="en-US" sz="1100">
                <a:latin typeface="Times New Roman" panose="02020603050405020304" pitchFamily="18" charset="0"/>
                <a:ea typeface="PMingLiU" panose="02020500000000000000" pitchFamily="18" charset="-120"/>
              </a:rPr>
              <a:t>Glass, Gaetano Rossiello, Md Faisal Mahbub Chowdhury, Ankita Rajaram Naik1, Pengshan Cai1, Alfio Gliozzo. </a:t>
            </a:r>
            <a:r>
              <a:rPr lang="en-US" sz="1100" i="1">
                <a:latin typeface="Times New Roman" panose="02020603050405020304" pitchFamily="18" charset="0"/>
                <a:ea typeface="PMingLiU" panose="02020500000000000000" pitchFamily="18" charset="-120"/>
              </a:rPr>
              <a:t>Re2G: Retrieve, Rerank, Generate</a:t>
            </a:r>
            <a:r>
              <a:rPr lang="en-US" sz="1100">
                <a:latin typeface="Times New Roman" panose="02020603050405020304" pitchFamily="18" charset="0"/>
                <a:ea typeface="PMingLiU" panose="02020500000000000000" pitchFamily="18" charset="-120"/>
              </a:rPr>
              <a:t>, 2022.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8277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ANN semantic retrival steps</a:t>
            </a:r>
            <a:endParaRPr lang="en-US" altLang="zh-TW" sz="2400" dirty="0" smtClean="0"/>
          </a:p>
        </p:txBody>
      </p:sp>
      <p:sp>
        <p:nvSpPr>
          <p:cNvPr id="5" name="Flowchart: Punched Tape 4"/>
          <p:cNvSpPr/>
          <p:nvPr/>
        </p:nvSpPr>
        <p:spPr>
          <a:xfrm rot="5400000">
            <a:off x="250825" y="2557477"/>
            <a:ext cx="1181100" cy="1238250"/>
          </a:xfrm>
          <a:prstGeom prst="flowChartPunchedTap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8050" y="2102903"/>
            <a:ext cx="15049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Wiki page 1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5250" y="2438350"/>
            <a:ext cx="15621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Wiki page 2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Flowchart: Punched Tape 1"/>
          <p:cNvSpPr/>
          <p:nvPr/>
        </p:nvSpPr>
        <p:spPr>
          <a:xfrm rot="5400000">
            <a:off x="650875" y="2875051"/>
            <a:ext cx="1181100" cy="1238250"/>
          </a:xfrm>
          <a:prstGeom prst="flowChartPunchedTap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unched Tape 7"/>
          <p:cNvSpPr/>
          <p:nvPr/>
        </p:nvSpPr>
        <p:spPr>
          <a:xfrm rot="5400000">
            <a:off x="1622425" y="3595955"/>
            <a:ext cx="1181100" cy="1238250"/>
          </a:xfrm>
          <a:prstGeom prst="flowChartPunchedTap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2050" y="3159254"/>
            <a:ext cx="15621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Wiki page N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0937" y="3760876"/>
            <a:ext cx="2261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800" b="1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sz="2800" b="1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4762" y="3903751"/>
            <a:ext cx="2261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800" b="1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sz="2800" b="1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8112" y="4046626"/>
            <a:ext cx="3714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800" b="1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sz="2800" b="1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768487" y="3693781"/>
            <a:ext cx="2289895" cy="247840"/>
          </a:xfrm>
          <a:prstGeom prst="rightArrow">
            <a:avLst>
              <a:gd name="adj1" fmla="val 40010"/>
              <a:gd name="adj2" fmla="val 13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602" y="2038085"/>
            <a:ext cx="232789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ea typeface="PMingLiU" panose="02020500000000000000" pitchFamily="18" charset="-120"/>
                <a:cs typeface="Times New Roman" panose="02020603050405020304" pitchFamily="18" charset="0"/>
              </a:rPr>
              <a:t>Encode each wiki page into a M-dimentional vectors</a:t>
            </a:r>
          </a:p>
        </p:txBody>
      </p:sp>
      <p:sp>
        <p:nvSpPr>
          <p:cNvPr id="15" name="Left Bracket 14"/>
          <p:cNvSpPr/>
          <p:nvPr/>
        </p:nvSpPr>
        <p:spPr>
          <a:xfrm>
            <a:off x="6254750" y="1972247"/>
            <a:ext cx="352425" cy="4523803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Left Bracket 15"/>
          <p:cNvSpPr/>
          <p:nvPr/>
        </p:nvSpPr>
        <p:spPr>
          <a:xfrm flipH="1">
            <a:off x="10544514" y="1972247"/>
            <a:ext cx="361950" cy="4523803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6430962" y="2112431"/>
            <a:ext cx="304800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Left Bracket 17"/>
          <p:cNvSpPr/>
          <p:nvPr/>
        </p:nvSpPr>
        <p:spPr>
          <a:xfrm flipH="1">
            <a:off x="10464800" y="2090951"/>
            <a:ext cx="260689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97662" y="2038085"/>
            <a:ext cx="14730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1.023, -0.012,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3562" y="2029397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.  .  .  .  .  .  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58689" y="2028560"/>
            <a:ext cx="10728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-2.306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4" name="Left Bracket 23"/>
          <p:cNvSpPr/>
          <p:nvPr/>
        </p:nvSpPr>
        <p:spPr>
          <a:xfrm>
            <a:off x="6421437" y="2683931"/>
            <a:ext cx="304800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5" name="Left Bracket 24"/>
          <p:cNvSpPr/>
          <p:nvPr/>
        </p:nvSpPr>
        <p:spPr>
          <a:xfrm flipH="1">
            <a:off x="10455275" y="2662451"/>
            <a:ext cx="260689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8137" y="2609585"/>
            <a:ext cx="14730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0.170, -1.899,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4037" y="2600897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.  .  .  .  .  .  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649164" y="2600060"/>
            <a:ext cx="10728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 3.331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9" name="Left Bracket 28"/>
          <p:cNvSpPr/>
          <p:nvPr/>
        </p:nvSpPr>
        <p:spPr>
          <a:xfrm>
            <a:off x="6408283" y="5923877"/>
            <a:ext cx="304800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0" name="Left Bracket 29"/>
          <p:cNvSpPr/>
          <p:nvPr/>
        </p:nvSpPr>
        <p:spPr>
          <a:xfrm flipH="1">
            <a:off x="10442121" y="5902397"/>
            <a:ext cx="260689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74983" y="5849531"/>
            <a:ext cx="14730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0.077, -0.011,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90883" y="5840843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.  .  .  .  .  .  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636010" y="5840006"/>
            <a:ext cx="10728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-0.307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90254" y="6370758"/>
            <a:ext cx="880497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000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N x M</a:t>
            </a:r>
            <a:endParaRPr lang="en-US" sz="200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930503" y="2006313"/>
            <a:ext cx="12797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Vector 1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958764" y="2625277"/>
            <a:ext cx="127976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Vector 2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24178" y="5867653"/>
            <a:ext cx="127976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Vector N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7830608" y="4261139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.  .  .  .  .  .  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1301" y="813241"/>
            <a:ext cx="2327897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u="sng" smtClean="0">
                <a:ea typeface="PMingLiU" panose="02020500000000000000" pitchFamily="18" charset="-120"/>
                <a:cs typeface="Times New Roman" panose="02020603050405020304" pitchFamily="18" charset="0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425133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5632166" y="4207915"/>
            <a:ext cx="2449657" cy="212230"/>
          </a:xfrm>
          <a:prstGeom prst="rightArrow">
            <a:avLst>
              <a:gd name="adj1" fmla="val 40010"/>
              <a:gd name="adj2" fmla="val 13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2045" y="3629931"/>
            <a:ext cx="32770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ea typeface="PMingLiU" panose="02020500000000000000" pitchFamily="18" charset="-120"/>
                <a:cs typeface="Times New Roman" panose="02020603050405020304" pitchFamily="18" charset="0"/>
              </a:rPr>
              <a:t>Build ANN index tree on disk</a:t>
            </a:r>
          </a:p>
        </p:txBody>
      </p:sp>
      <p:sp>
        <p:nvSpPr>
          <p:cNvPr id="15" name="Left Bracket 14"/>
          <p:cNvSpPr/>
          <p:nvPr/>
        </p:nvSpPr>
        <p:spPr>
          <a:xfrm>
            <a:off x="420683" y="1953197"/>
            <a:ext cx="352425" cy="4523803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Left Bracket 15"/>
          <p:cNvSpPr/>
          <p:nvPr/>
        </p:nvSpPr>
        <p:spPr>
          <a:xfrm flipH="1">
            <a:off x="4710447" y="1953197"/>
            <a:ext cx="361950" cy="4523803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596895" y="2093381"/>
            <a:ext cx="304800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Left Bracket 17"/>
          <p:cNvSpPr/>
          <p:nvPr/>
        </p:nvSpPr>
        <p:spPr>
          <a:xfrm flipH="1">
            <a:off x="4630733" y="2071901"/>
            <a:ext cx="260689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3595" y="2019035"/>
            <a:ext cx="14730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1.023, -0.012,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9495" y="2010347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.  .  .  .  .  .  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622" y="2009510"/>
            <a:ext cx="10728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-2.306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4" name="Left Bracket 23"/>
          <p:cNvSpPr/>
          <p:nvPr/>
        </p:nvSpPr>
        <p:spPr>
          <a:xfrm>
            <a:off x="587370" y="2664881"/>
            <a:ext cx="304800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5" name="Left Bracket 24"/>
          <p:cNvSpPr/>
          <p:nvPr/>
        </p:nvSpPr>
        <p:spPr>
          <a:xfrm flipH="1">
            <a:off x="4621208" y="2643401"/>
            <a:ext cx="260689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4070" y="2590535"/>
            <a:ext cx="14730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0.170, -1.899,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9970" y="2581847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.  .  .  .  .  .  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5097" y="2581010"/>
            <a:ext cx="10728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 3.331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9" name="Left Bracket 28"/>
          <p:cNvSpPr/>
          <p:nvPr/>
        </p:nvSpPr>
        <p:spPr>
          <a:xfrm>
            <a:off x="574216" y="5904827"/>
            <a:ext cx="304800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0" name="Left Bracket 29"/>
          <p:cNvSpPr/>
          <p:nvPr/>
        </p:nvSpPr>
        <p:spPr>
          <a:xfrm flipH="1">
            <a:off x="4608054" y="5883347"/>
            <a:ext cx="260689" cy="390525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0916" y="5830481"/>
            <a:ext cx="14730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0.077, -0.011,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6816" y="5821793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.  .  .  .  .  .  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01943" y="5820956"/>
            <a:ext cx="10728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-0.307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56187" y="6351708"/>
            <a:ext cx="880497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000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N x M</a:t>
            </a:r>
            <a:endParaRPr lang="en-US" sz="200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96436" y="1987263"/>
            <a:ext cx="12797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Vector 1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24697" y="2606227"/>
            <a:ext cx="127976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Vector 2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90111" y="5848603"/>
            <a:ext cx="127976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Vector N</a:t>
            </a:r>
            <a:endParaRPr lang="en-US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1996541" y="4242089"/>
            <a:ext cx="159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.  .  .  .  .  .  .</a:t>
            </a:r>
          </a:p>
        </p:txBody>
      </p:sp>
      <p:sp>
        <p:nvSpPr>
          <p:cNvPr id="20" name="Can 19"/>
          <p:cNvSpPr/>
          <p:nvPr/>
        </p:nvSpPr>
        <p:spPr>
          <a:xfrm>
            <a:off x="8498198" y="2366040"/>
            <a:ext cx="3398211" cy="345491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ee 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5"/>
          <a:stretch/>
        </p:blipFill>
        <p:spPr bwMode="auto">
          <a:xfrm>
            <a:off x="9121849" y="3456467"/>
            <a:ext cx="2247900" cy="181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Binary Tree Data Structure | Interview C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6" descr="Binary Tree Data Structure | Interview Cake"/>
          <p:cNvSpPr>
            <a:spLocks noChangeAspect="1" noChangeArrowheads="1"/>
          </p:cNvSpPr>
          <p:nvPr/>
        </p:nvSpPr>
        <p:spPr bwMode="auto">
          <a:xfrm>
            <a:off x="307974" y="-771673"/>
            <a:ext cx="1084407" cy="108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01301" y="813241"/>
            <a:ext cx="2327897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u="sng" smtClean="0">
                <a:ea typeface="PMingLiU" panose="02020500000000000000" pitchFamily="18" charset="-120"/>
                <a:cs typeface="Times New Roman" panose="02020603050405020304" pitchFamily="18" charset="0"/>
              </a:rPr>
              <a:t>Step 2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ANN semantic retrival steps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1494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1282700" y="4101195"/>
            <a:ext cx="2528161" cy="212230"/>
          </a:xfrm>
          <a:prstGeom prst="rightArrow">
            <a:avLst>
              <a:gd name="adj1" fmla="val 40010"/>
              <a:gd name="adj2" fmla="val 13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809" y="3899638"/>
            <a:ext cx="8949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000">
                <a:ea typeface="PMingLiU" panose="02020500000000000000" pitchFamily="18" charset="-120"/>
                <a:cs typeface="Times New Roman" panose="02020603050405020304" pitchFamily="18" charset="0"/>
              </a:rPr>
              <a:t>Query</a:t>
            </a:r>
            <a:endParaRPr lang="en-US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AutoShape 4" descr="Binary Tree Data Structure | Interview C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6" descr="Binary Tree Data Structure | Interview Cake"/>
          <p:cNvSpPr>
            <a:spLocks noChangeAspect="1" noChangeArrowheads="1"/>
          </p:cNvSpPr>
          <p:nvPr/>
        </p:nvSpPr>
        <p:spPr bwMode="auto">
          <a:xfrm>
            <a:off x="307974" y="-771673"/>
            <a:ext cx="1084407" cy="108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5881584" y="2857374"/>
            <a:ext cx="2886422" cy="311739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 descr="Tree 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5"/>
          <a:stretch/>
        </p:blipFill>
        <p:spPr bwMode="auto">
          <a:xfrm>
            <a:off x="6294588" y="3667247"/>
            <a:ext cx="2247900" cy="181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271730" y="2441518"/>
            <a:ext cx="2489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Encode the query into vectors using same encoder model.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8949305" y="4203364"/>
            <a:ext cx="1349348" cy="212230"/>
          </a:xfrm>
          <a:prstGeom prst="rightArrow">
            <a:avLst>
              <a:gd name="adj1" fmla="val 40010"/>
              <a:gd name="adj2" fmla="val 13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07649" y="3777291"/>
            <a:ext cx="16250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Top K nearest neighbors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50312" y="1721318"/>
            <a:ext cx="29382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Fast semantic retival using the built ANN index tree.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84210" y="3877123"/>
            <a:ext cx="15606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vector</a:t>
            </a:r>
            <a:endParaRPr lang="en-US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772943" y="4117908"/>
            <a:ext cx="893514" cy="212230"/>
          </a:xfrm>
          <a:prstGeom prst="rightArrow">
            <a:avLst>
              <a:gd name="adj1" fmla="val 40010"/>
              <a:gd name="adj2" fmla="val 13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1301" y="813241"/>
            <a:ext cx="2327897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786255" algn="l"/>
              </a:tabLst>
            </a:pPr>
            <a:r>
              <a:rPr lang="en-US" u="sng" smtClean="0">
                <a:ea typeface="PMingLiU" panose="02020500000000000000" pitchFamily="18" charset="-12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ANN semantic retrival steps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23595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ANNOY – Approximation Nearest Neighbor Oh Yeah</a:t>
            </a:r>
            <a:endParaRPr lang="en-US" altLang="zh-TW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8764" y="741002"/>
            <a:ext cx="11123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86255" algn="l"/>
              </a:tabLst>
            </a:pPr>
            <a:r>
              <a:rPr lang="en-US" sz="2000" b="1" smtClean="0">
                <a:ea typeface="PMingLiU" panose="02020500000000000000" pitchFamily="18" charset="-120"/>
                <a:cs typeface="Times New Roman" panose="02020603050405020304" pitchFamily="18" charset="0"/>
              </a:rPr>
              <a:t>Start from an existing project: ANNOY, which is built by an employee from the company Spotify.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86255" algn="l"/>
              </a:tabLst>
            </a:pPr>
            <a:r>
              <a:rPr lang="en-US" sz="2000" b="1" smtClean="0">
                <a:ea typeface="PMingLiU" panose="02020500000000000000" pitchFamily="18" charset="-120"/>
                <a:cs typeface="Times New Roman" panose="02020603050405020304" pitchFamily="18" charset="0"/>
              </a:rPr>
              <a:t>ANNOY can only use multi-thread (CPU) to speed up build process.</a:t>
            </a:r>
            <a:endParaRPr lang="en-US" sz="2000" b="1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86255" algn="l"/>
              </a:tabLst>
            </a:pPr>
            <a:r>
              <a:rPr lang="en-US" sz="2000" b="1" smtClean="0">
                <a:ea typeface="PMingLiU" panose="02020500000000000000" pitchFamily="18" charset="-120"/>
                <a:cs typeface="Times New Roman" panose="02020603050405020304" pitchFamily="18" charset="0"/>
              </a:rPr>
              <a:t>I will use GPU to speed up build process.</a:t>
            </a:r>
            <a:endParaRPr lang="en-US" sz="2000" b="1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53" y="2370780"/>
            <a:ext cx="7128215" cy="43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0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2962955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53455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48717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539217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34479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24979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20241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10741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10768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01268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96530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87030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82292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72792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68054" y="1431471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58554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49054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239554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34816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25316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0578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11078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206340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96840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596867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787367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982629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173129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368391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558891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754153" y="1431470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944653" y="1431469"/>
            <a:ext cx="101867" cy="1278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32173" y="1310719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32 data vectors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6955" y="4054545"/>
            <a:ext cx="1039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We want to build index tree for a dataset of 32 vectors.</a:t>
            </a:r>
          </a:p>
          <a:p>
            <a:endParaRPr lang="en-US" smtClean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3516" y="0"/>
            <a:ext cx="12191999" cy="665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/>
              <a:t>Build Index Tree (CPU) - Illustration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7821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1283</Words>
  <Application>Microsoft Office PowerPoint</Application>
  <PresentationFormat>Widescreen</PresentationFormat>
  <Paragraphs>231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新細明體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85</cp:revision>
  <dcterms:created xsi:type="dcterms:W3CDTF">2023-06-12T04:10:41Z</dcterms:created>
  <dcterms:modified xsi:type="dcterms:W3CDTF">2023-06-13T12:39:36Z</dcterms:modified>
</cp:coreProperties>
</file>