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8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485F6-206C-453C-953F-A6FF14E755C2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62C4-D711-40FB-8944-51F59F24A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737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485F6-206C-453C-953F-A6FF14E755C2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62C4-D711-40FB-8944-51F59F24A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49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485F6-206C-453C-953F-A6FF14E755C2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62C4-D711-40FB-8944-51F59F24A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34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485F6-206C-453C-953F-A6FF14E755C2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62C4-D711-40FB-8944-51F59F24A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35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485F6-206C-453C-953F-A6FF14E755C2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62C4-D711-40FB-8944-51F59F24A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42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485F6-206C-453C-953F-A6FF14E755C2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62C4-D711-40FB-8944-51F59F24A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992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485F6-206C-453C-953F-A6FF14E755C2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62C4-D711-40FB-8944-51F59F24A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38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485F6-206C-453C-953F-A6FF14E755C2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62C4-D711-40FB-8944-51F59F24A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55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485F6-206C-453C-953F-A6FF14E755C2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62C4-D711-40FB-8944-51F59F24A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883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485F6-206C-453C-953F-A6FF14E755C2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62C4-D711-40FB-8944-51F59F24A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03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485F6-206C-453C-953F-A6FF14E755C2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62C4-D711-40FB-8944-51F59F24A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890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485F6-206C-453C-953F-A6FF14E755C2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462C4-D711-40FB-8944-51F59F24A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03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1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83033" y="1334512"/>
            <a:ext cx="56168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err="1">
                <a:latin typeface="LG PC" panose="02030504000101010101" pitchFamily="18" charset="-127"/>
                <a:ea typeface="LG PC" panose="02030504000101010101" pitchFamily="18" charset="-127"/>
              </a:rPr>
              <a:t>IoT</a:t>
            </a:r>
            <a:r>
              <a:rPr lang="en-US" altLang="ko-KR" sz="3600" dirty="0">
                <a:latin typeface="LG PC" panose="02030504000101010101" pitchFamily="18" charset="-127"/>
                <a:ea typeface="LG PC" panose="02030504000101010101" pitchFamily="18" charset="-127"/>
              </a:rPr>
              <a:t> framework for</a:t>
            </a:r>
          </a:p>
          <a:p>
            <a:r>
              <a:rPr lang="en-US" altLang="ko-KR" sz="3600" dirty="0">
                <a:latin typeface="LG PC" panose="02030504000101010101" pitchFamily="18" charset="-127"/>
                <a:ea typeface="LG PC" panose="02030504000101010101" pitchFamily="18" charset="-127"/>
              </a:rPr>
              <a:t>Home using Raspberry Pi</a:t>
            </a:r>
            <a:endParaRPr lang="ko-KR" altLang="en-US" sz="3600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72328" y="4700434"/>
            <a:ext cx="371728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800" b="1" dirty="0"/>
              <a:t>14</a:t>
            </a:r>
            <a:r>
              <a:rPr lang="ko-KR" altLang="en-US" sz="2800" b="1" dirty="0"/>
              <a:t>조</a:t>
            </a:r>
            <a:endParaRPr lang="en-US" altLang="ko-KR" sz="2800" b="1" dirty="0"/>
          </a:p>
          <a:p>
            <a:pPr algn="r"/>
            <a:r>
              <a:rPr lang="ko-KR" altLang="en-US" b="1" dirty="0"/>
              <a:t>팀장 </a:t>
            </a:r>
            <a:r>
              <a:rPr lang="en-US" altLang="ko-KR" b="1" dirty="0"/>
              <a:t>2011057030 </a:t>
            </a:r>
            <a:r>
              <a:rPr lang="ko-KR" altLang="en-US" b="1" dirty="0"/>
              <a:t>김영진</a:t>
            </a:r>
            <a:endParaRPr lang="en-US" altLang="ko-KR" b="1" dirty="0"/>
          </a:p>
          <a:p>
            <a:pPr algn="r"/>
            <a:r>
              <a:rPr lang="en-US" altLang="ko-KR" b="1" dirty="0"/>
              <a:t>2012105041 </a:t>
            </a:r>
            <a:r>
              <a:rPr lang="ko-KR" altLang="en-US" b="1" dirty="0"/>
              <a:t>박진오</a:t>
            </a:r>
            <a:endParaRPr lang="en-US" altLang="ko-KR" b="1" dirty="0"/>
          </a:p>
          <a:p>
            <a:pPr algn="r"/>
            <a:r>
              <a:rPr lang="en-US" altLang="ko-KR" b="1" dirty="0"/>
              <a:t>2014105050</a:t>
            </a:r>
            <a:r>
              <a:rPr lang="ko-KR" altLang="en-US" b="1" dirty="0"/>
              <a:t> 신용민</a:t>
            </a:r>
            <a:endParaRPr lang="en-US" altLang="ko-KR" b="1" dirty="0"/>
          </a:p>
          <a:p>
            <a:pPr algn="r"/>
            <a:r>
              <a:rPr lang="en-US" altLang="ko-KR" b="1" dirty="0"/>
              <a:t>2013105116</a:t>
            </a:r>
            <a:r>
              <a:rPr lang="ko-KR" altLang="en-US" b="1" dirty="0"/>
              <a:t> </a:t>
            </a:r>
            <a:r>
              <a:rPr lang="ko-KR" altLang="en-US" b="1" dirty="0" err="1"/>
              <a:t>정훈식</a:t>
            </a:r>
            <a:endParaRPr lang="ko-KR" altLang="en-US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939327" y="1392700"/>
            <a:ext cx="0" cy="1119340"/>
          </a:xfrm>
          <a:prstGeom prst="line">
            <a:avLst/>
          </a:prstGeom>
          <a:ln w="889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0" y="6414655"/>
            <a:ext cx="12192000" cy="44334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00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8" descr="raspberry pi camera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365" y="857828"/>
            <a:ext cx="1210811" cy="121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라즈베리 파이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278" y="2872774"/>
            <a:ext cx="1831718" cy="122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온도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445" y="4854028"/>
            <a:ext cx="677626" cy="135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전구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865" y="4820829"/>
            <a:ext cx="1419241" cy="141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8" descr="웹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486" y="634262"/>
            <a:ext cx="2070261" cy="140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478131" y="201998"/>
            <a:ext cx="15554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atin typeface="LG PC" panose="02030504000101010101" pitchFamily="18" charset="-127"/>
                <a:ea typeface="LG PC" panose="02030504000101010101" pitchFamily="18" charset="-127"/>
              </a:rPr>
              <a:t>Overview</a:t>
            </a:r>
            <a:endParaRPr lang="ko-KR" altLang="en-US" sz="2400" b="1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73669" y="825708"/>
            <a:ext cx="677327" cy="1242931"/>
          </a:xfrm>
          <a:prstGeom prst="rect">
            <a:avLst/>
          </a:prstGeom>
        </p:spPr>
      </p:pic>
      <p:pic>
        <p:nvPicPr>
          <p:cNvPr id="24" name="Picture 6" descr="온습도 센서에 대한 이미지 검색결과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570" y="1139899"/>
            <a:ext cx="795196" cy="83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4" descr="빛센서에 대한 이미지 검색결과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909" y="1145231"/>
            <a:ext cx="769191" cy="76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25975" y="4916476"/>
            <a:ext cx="1157780" cy="1227949"/>
          </a:xfrm>
          <a:prstGeom prst="rect">
            <a:avLst/>
          </a:prstGeom>
        </p:spPr>
      </p:pic>
      <p:sp>
        <p:nvSpPr>
          <p:cNvPr id="26" name="화살표: 아래쪽 25"/>
          <p:cNvSpPr/>
          <p:nvPr/>
        </p:nvSpPr>
        <p:spPr>
          <a:xfrm rot="18920078">
            <a:off x="3900173" y="2101717"/>
            <a:ext cx="856526" cy="905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아래쪽 27"/>
          <p:cNvSpPr/>
          <p:nvPr/>
        </p:nvSpPr>
        <p:spPr>
          <a:xfrm rot="2719210">
            <a:off x="7013774" y="2101520"/>
            <a:ext cx="856526" cy="905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아래쪽 28"/>
          <p:cNvSpPr/>
          <p:nvPr/>
        </p:nvSpPr>
        <p:spPr>
          <a:xfrm>
            <a:off x="5623022" y="4207172"/>
            <a:ext cx="563686" cy="5960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135592" y="2114188"/>
            <a:ext cx="1255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Automatic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657017" y="2137504"/>
            <a:ext cx="2147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Manual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0" y="6414655"/>
            <a:ext cx="12192000" cy="44334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2858703" y="712811"/>
            <a:ext cx="93332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23527" y="712527"/>
            <a:ext cx="283736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666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029" y="1132109"/>
            <a:ext cx="6692372" cy="25973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3352" y="1233709"/>
            <a:ext cx="1744306" cy="2092008"/>
          </a:xfrm>
          <a:prstGeom prst="rect">
            <a:avLst/>
          </a:prstGeom>
        </p:spPr>
      </p:pic>
      <p:pic>
        <p:nvPicPr>
          <p:cNvPr id="3080" name="Picture 8" descr="python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235" y="425238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언어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235" y="4384682"/>
            <a:ext cx="1548094" cy="164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라즈베리 파이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919" y="4501598"/>
            <a:ext cx="2286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0" y="6414655"/>
            <a:ext cx="12192000" cy="44334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78131" y="201998"/>
            <a:ext cx="7857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atin typeface="LG PC" panose="02030504000101010101" pitchFamily="18" charset="-127"/>
                <a:ea typeface="LG PC" panose="02030504000101010101" pitchFamily="18" charset="-127"/>
              </a:rPr>
              <a:t>Skill</a:t>
            </a:r>
            <a:endParaRPr lang="ko-KR" altLang="en-US" sz="2400" b="1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858703" y="712811"/>
            <a:ext cx="93332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23527" y="712527"/>
            <a:ext cx="283736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6" name="Picture 14" descr="open cv에 대한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677" y="4159559"/>
            <a:ext cx="1661372" cy="204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564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라즈베리 파이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933" y="1621234"/>
            <a:ext cx="2286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릴레이 모듈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151" y="1241861"/>
            <a:ext cx="2588680" cy="228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온습도 센서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785" y="1293256"/>
            <a:ext cx="211455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aspberry pi camera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614" y="3376283"/>
            <a:ext cx="2603217" cy="260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빛센서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183" y="324914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라즈베리 파이 모터 제어에 대한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035" y="3430839"/>
            <a:ext cx="2494103" cy="249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0" y="6414655"/>
            <a:ext cx="12192000" cy="44334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78131" y="201998"/>
            <a:ext cx="11544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atin typeface="LG PC" panose="02030504000101010101" pitchFamily="18" charset="-127"/>
                <a:ea typeface="LG PC" panose="02030504000101010101" pitchFamily="18" charset="-127"/>
              </a:rPr>
              <a:t>Device</a:t>
            </a:r>
            <a:endParaRPr lang="ko-KR" altLang="en-US" sz="2400" b="1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858703" y="712811"/>
            <a:ext cx="93332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23527" y="712527"/>
            <a:ext cx="283736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761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757496"/>
              </p:ext>
            </p:extLst>
          </p:nvPr>
        </p:nvGraphicFramePr>
        <p:xfrm>
          <a:off x="442980" y="1334094"/>
          <a:ext cx="11252202" cy="471449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351532">
                  <a:extLst>
                    <a:ext uri="{9D8B030D-6E8A-4147-A177-3AD203B41FA5}">
                      <a16:colId xmlns:a16="http://schemas.microsoft.com/office/drawing/2014/main" val="3211599788"/>
                    </a:ext>
                  </a:extLst>
                </a:gridCol>
                <a:gridCol w="593378">
                  <a:extLst>
                    <a:ext uri="{9D8B030D-6E8A-4147-A177-3AD203B41FA5}">
                      <a16:colId xmlns:a16="http://schemas.microsoft.com/office/drawing/2014/main" val="4287031596"/>
                    </a:ext>
                  </a:extLst>
                </a:gridCol>
                <a:gridCol w="593378">
                  <a:extLst>
                    <a:ext uri="{9D8B030D-6E8A-4147-A177-3AD203B41FA5}">
                      <a16:colId xmlns:a16="http://schemas.microsoft.com/office/drawing/2014/main" val="2773285809"/>
                    </a:ext>
                  </a:extLst>
                </a:gridCol>
                <a:gridCol w="593378">
                  <a:extLst>
                    <a:ext uri="{9D8B030D-6E8A-4147-A177-3AD203B41FA5}">
                      <a16:colId xmlns:a16="http://schemas.microsoft.com/office/drawing/2014/main" val="1688140732"/>
                    </a:ext>
                  </a:extLst>
                </a:gridCol>
                <a:gridCol w="593378">
                  <a:extLst>
                    <a:ext uri="{9D8B030D-6E8A-4147-A177-3AD203B41FA5}">
                      <a16:colId xmlns:a16="http://schemas.microsoft.com/office/drawing/2014/main" val="3889280529"/>
                    </a:ext>
                  </a:extLst>
                </a:gridCol>
                <a:gridCol w="593378">
                  <a:extLst>
                    <a:ext uri="{9D8B030D-6E8A-4147-A177-3AD203B41FA5}">
                      <a16:colId xmlns:a16="http://schemas.microsoft.com/office/drawing/2014/main" val="3721124391"/>
                    </a:ext>
                  </a:extLst>
                </a:gridCol>
                <a:gridCol w="593378">
                  <a:extLst>
                    <a:ext uri="{9D8B030D-6E8A-4147-A177-3AD203B41FA5}">
                      <a16:colId xmlns:a16="http://schemas.microsoft.com/office/drawing/2014/main" val="3145102039"/>
                    </a:ext>
                  </a:extLst>
                </a:gridCol>
                <a:gridCol w="593378">
                  <a:extLst>
                    <a:ext uri="{9D8B030D-6E8A-4147-A177-3AD203B41FA5}">
                      <a16:colId xmlns:a16="http://schemas.microsoft.com/office/drawing/2014/main" val="541270789"/>
                    </a:ext>
                  </a:extLst>
                </a:gridCol>
                <a:gridCol w="593378">
                  <a:extLst>
                    <a:ext uri="{9D8B030D-6E8A-4147-A177-3AD203B41FA5}">
                      <a16:colId xmlns:a16="http://schemas.microsoft.com/office/drawing/2014/main" val="4200152699"/>
                    </a:ext>
                  </a:extLst>
                </a:gridCol>
                <a:gridCol w="593378">
                  <a:extLst>
                    <a:ext uri="{9D8B030D-6E8A-4147-A177-3AD203B41FA5}">
                      <a16:colId xmlns:a16="http://schemas.microsoft.com/office/drawing/2014/main" val="1792293876"/>
                    </a:ext>
                  </a:extLst>
                </a:gridCol>
                <a:gridCol w="593378">
                  <a:extLst>
                    <a:ext uri="{9D8B030D-6E8A-4147-A177-3AD203B41FA5}">
                      <a16:colId xmlns:a16="http://schemas.microsoft.com/office/drawing/2014/main" val="1870571875"/>
                    </a:ext>
                  </a:extLst>
                </a:gridCol>
                <a:gridCol w="593378">
                  <a:extLst>
                    <a:ext uri="{9D8B030D-6E8A-4147-A177-3AD203B41FA5}">
                      <a16:colId xmlns:a16="http://schemas.microsoft.com/office/drawing/2014/main" val="3843808760"/>
                    </a:ext>
                  </a:extLst>
                </a:gridCol>
                <a:gridCol w="593378">
                  <a:extLst>
                    <a:ext uri="{9D8B030D-6E8A-4147-A177-3AD203B41FA5}">
                      <a16:colId xmlns:a16="http://schemas.microsoft.com/office/drawing/2014/main" val="2016276568"/>
                    </a:ext>
                  </a:extLst>
                </a:gridCol>
                <a:gridCol w="593378">
                  <a:extLst>
                    <a:ext uri="{9D8B030D-6E8A-4147-A177-3AD203B41FA5}">
                      <a16:colId xmlns:a16="http://schemas.microsoft.com/office/drawing/2014/main" val="263228038"/>
                    </a:ext>
                  </a:extLst>
                </a:gridCol>
                <a:gridCol w="593378">
                  <a:extLst>
                    <a:ext uri="{9D8B030D-6E8A-4147-A177-3AD203B41FA5}">
                      <a16:colId xmlns:a16="http://schemas.microsoft.com/office/drawing/2014/main" val="3715582237"/>
                    </a:ext>
                  </a:extLst>
                </a:gridCol>
                <a:gridCol w="593378">
                  <a:extLst>
                    <a:ext uri="{9D8B030D-6E8A-4147-A177-3AD203B41FA5}">
                      <a16:colId xmlns:a16="http://schemas.microsoft.com/office/drawing/2014/main" val="3511297668"/>
                    </a:ext>
                  </a:extLst>
                </a:gridCol>
              </a:tblGrid>
              <a:tr h="503362"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  <a:latin typeface="LG PC" panose="02030504000101010101" pitchFamily="18" charset="-127"/>
                          <a:ea typeface="LG PC" panose="02030504000101010101" pitchFamily="18" charset="-127"/>
                        </a:rPr>
                        <a:t>1</a:t>
                      </a:r>
                      <a:r>
                        <a:rPr lang="ko-KR" altLang="en-US" sz="1800" u="none" strike="noStrike" dirty="0">
                          <a:effectLst/>
                          <a:latin typeface="LG PC" panose="02030504000101010101" pitchFamily="18" charset="-127"/>
                          <a:ea typeface="LG PC" panose="02030504000101010101" pitchFamily="18" charset="-127"/>
                        </a:rPr>
                        <a:t>주차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  <a:latin typeface="LG PC" panose="02030504000101010101" pitchFamily="18" charset="-127"/>
                          <a:ea typeface="LG PC" panose="02030504000101010101" pitchFamily="18" charset="-127"/>
                        </a:rPr>
                        <a:t>2</a:t>
                      </a:r>
                      <a:r>
                        <a:rPr lang="ko-KR" altLang="en-US" sz="1800" u="none" strike="noStrike">
                          <a:effectLst/>
                          <a:latin typeface="LG PC" panose="02030504000101010101" pitchFamily="18" charset="-127"/>
                          <a:ea typeface="LG PC" panose="02030504000101010101" pitchFamily="18" charset="-127"/>
                        </a:rPr>
                        <a:t>주차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  <a:latin typeface="LG PC" panose="02030504000101010101" pitchFamily="18" charset="-127"/>
                          <a:ea typeface="LG PC" panose="02030504000101010101" pitchFamily="18" charset="-127"/>
                        </a:rPr>
                        <a:t>3</a:t>
                      </a:r>
                      <a:r>
                        <a:rPr lang="ko-KR" altLang="en-US" sz="1800" u="none" strike="noStrike" dirty="0">
                          <a:effectLst/>
                          <a:latin typeface="LG PC" panose="02030504000101010101" pitchFamily="18" charset="-127"/>
                          <a:ea typeface="LG PC" panose="02030504000101010101" pitchFamily="18" charset="-127"/>
                        </a:rPr>
                        <a:t>주차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  <a:latin typeface="LG PC" panose="02030504000101010101" pitchFamily="18" charset="-127"/>
                          <a:ea typeface="LG PC" panose="02030504000101010101" pitchFamily="18" charset="-127"/>
                        </a:rPr>
                        <a:t>4</a:t>
                      </a:r>
                      <a:r>
                        <a:rPr lang="ko-KR" altLang="en-US" sz="1800" u="none" strike="noStrike" dirty="0">
                          <a:effectLst/>
                          <a:latin typeface="LG PC" panose="02030504000101010101" pitchFamily="18" charset="-127"/>
                          <a:ea typeface="LG PC" panose="02030504000101010101" pitchFamily="18" charset="-127"/>
                        </a:rPr>
                        <a:t>주차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  <a:latin typeface="LG PC" panose="02030504000101010101" pitchFamily="18" charset="-127"/>
                          <a:ea typeface="LG PC" panose="02030504000101010101" pitchFamily="18" charset="-127"/>
                        </a:rPr>
                        <a:t>5</a:t>
                      </a:r>
                      <a:r>
                        <a:rPr lang="ko-KR" altLang="en-US" sz="1800" u="none" strike="noStrike" dirty="0">
                          <a:effectLst/>
                          <a:latin typeface="LG PC" panose="02030504000101010101" pitchFamily="18" charset="-127"/>
                          <a:ea typeface="LG PC" panose="02030504000101010101" pitchFamily="18" charset="-127"/>
                        </a:rPr>
                        <a:t>주차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  <a:latin typeface="LG PC" panose="02030504000101010101" pitchFamily="18" charset="-127"/>
                          <a:ea typeface="LG PC" panose="02030504000101010101" pitchFamily="18" charset="-127"/>
                        </a:rPr>
                        <a:t>6</a:t>
                      </a:r>
                      <a:r>
                        <a:rPr lang="ko-KR" altLang="en-US" sz="1800" u="none" strike="noStrike">
                          <a:effectLst/>
                          <a:latin typeface="LG PC" panose="02030504000101010101" pitchFamily="18" charset="-127"/>
                          <a:ea typeface="LG PC" panose="02030504000101010101" pitchFamily="18" charset="-127"/>
                        </a:rPr>
                        <a:t>주차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  <a:latin typeface="LG PC" panose="02030504000101010101" pitchFamily="18" charset="-127"/>
                          <a:ea typeface="LG PC" panose="02030504000101010101" pitchFamily="18" charset="-127"/>
                        </a:rPr>
                        <a:t>7</a:t>
                      </a:r>
                      <a:r>
                        <a:rPr lang="ko-KR" altLang="en-US" sz="1800" u="none" strike="noStrike">
                          <a:effectLst/>
                          <a:latin typeface="LG PC" panose="02030504000101010101" pitchFamily="18" charset="-127"/>
                          <a:ea typeface="LG PC" panose="02030504000101010101" pitchFamily="18" charset="-127"/>
                        </a:rPr>
                        <a:t>주차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  <a:latin typeface="LG PC" panose="02030504000101010101" pitchFamily="18" charset="-127"/>
                          <a:ea typeface="LG PC" panose="02030504000101010101" pitchFamily="18" charset="-127"/>
                        </a:rPr>
                        <a:t>8</a:t>
                      </a:r>
                      <a:r>
                        <a:rPr lang="ko-KR" altLang="en-US" sz="1800" u="none" strike="noStrike">
                          <a:effectLst/>
                          <a:latin typeface="LG PC" panose="02030504000101010101" pitchFamily="18" charset="-127"/>
                          <a:ea typeface="LG PC" panose="02030504000101010101" pitchFamily="18" charset="-127"/>
                        </a:rPr>
                        <a:t>주차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  <a:latin typeface="LG PC" panose="02030504000101010101" pitchFamily="18" charset="-127"/>
                          <a:ea typeface="LG PC" panose="02030504000101010101" pitchFamily="18" charset="-127"/>
                        </a:rPr>
                        <a:t>9</a:t>
                      </a:r>
                      <a:r>
                        <a:rPr lang="ko-KR" altLang="en-US" sz="1800" u="none" strike="noStrike">
                          <a:effectLst/>
                          <a:latin typeface="LG PC" panose="02030504000101010101" pitchFamily="18" charset="-127"/>
                          <a:ea typeface="LG PC" panose="02030504000101010101" pitchFamily="18" charset="-127"/>
                        </a:rPr>
                        <a:t>주차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  <a:latin typeface="LG PC" panose="02030504000101010101" pitchFamily="18" charset="-127"/>
                          <a:ea typeface="LG PC" panose="02030504000101010101" pitchFamily="18" charset="-127"/>
                        </a:rPr>
                        <a:t>10</a:t>
                      </a:r>
                      <a:r>
                        <a:rPr lang="ko-KR" altLang="en-US" sz="1800" u="none" strike="noStrike">
                          <a:effectLst/>
                          <a:latin typeface="LG PC" panose="02030504000101010101" pitchFamily="18" charset="-127"/>
                          <a:ea typeface="LG PC" panose="02030504000101010101" pitchFamily="18" charset="-127"/>
                        </a:rPr>
                        <a:t>주차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  <a:latin typeface="LG PC" panose="02030504000101010101" pitchFamily="18" charset="-127"/>
                          <a:ea typeface="LG PC" panose="02030504000101010101" pitchFamily="18" charset="-127"/>
                        </a:rPr>
                        <a:t>11</a:t>
                      </a:r>
                      <a:r>
                        <a:rPr lang="ko-KR" altLang="en-US" sz="1800" u="none" strike="noStrike">
                          <a:effectLst/>
                          <a:latin typeface="LG PC" panose="02030504000101010101" pitchFamily="18" charset="-127"/>
                          <a:ea typeface="LG PC" panose="02030504000101010101" pitchFamily="18" charset="-127"/>
                        </a:rPr>
                        <a:t>주차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  <a:latin typeface="LG PC" panose="02030504000101010101" pitchFamily="18" charset="-127"/>
                          <a:ea typeface="LG PC" panose="02030504000101010101" pitchFamily="18" charset="-127"/>
                        </a:rPr>
                        <a:t>12</a:t>
                      </a:r>
                      <a:r>
                        <a:rPr lang="ko-KR" altLang="en-US" sz="1800" u="none" strike="noStrike">
                          <a:effectLst/>
                          <a:latin typeface="LG PC" panose="02030504000101010101" pitchFamily="18" charset="-127"/>
                          <a:ea typeface="LG PC" panose="02030504000101010101" pitchFamily="18" charset="-127"/>
                        </a:rPr>
                        <a:t>주차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  <a:latin typeface="LG PC" panose="02030504000101010101" pitchFamily="18" charset="-127"/>
                          <a:ea typeface="LG PC" panose="02030504000101010101" pitchFamily="18" charset="-127"/>
                        </a:rPr>
                        <a:t>13</a:t>
                      </a:r>
                      <a:r>
                        <a:rPr lang="ko-KR" altLang="en-US" sz="1800" u="none" strike="noStrike">
                          <a:effectLst/>
                          <a:latin typeface="LG PC" panose="02030504000101010101" pitchFamily="18" charset="-127"/>
                          <a:ea typeface="LG PC" panose="02030504000101010101" pitchFamily="18" charset="-127"/>
                        </a:rPr>
                        <a:t>주차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  <a:latin typeface="LG PC" panose="02030504000101010101" pitchFamily="18" charset="-127"/>
                          <a:ea typeface="LG PC" panose="02030504000101010101" pitchFamily="18" charset="-127"/>
                        </a:rPr>
                        <a:t>14</a:t>
                      </a:r>
                      <a:r>
                        <a:rPr lang="ko-KR" altLang="en-US" sz="1800" u="none" strike="noStrike" dirty="0">
                          <a:effectLst/>
                          <a:latin typeface="LG PC" panose="02030504000101010101" pitchFamily="18" charset="-127"/>
                          <a:ea typeface="LG PC" panose="02030504000101010101" pitchFamily="18" charset="-127"/>
                        </a:rPr>
                        <a:t>주차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G PC" panose="02030504000101010101" pitchFamily="18" charset="-127"/>
                          <a:ea typeface="LG PC" panose="02030504000101010101" pitchFamily="18" charset="-127"/>
                        </a:rPr>
                        <a:t>15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G PC" panose="02030504000101010101" pitchFamily="18" charset="-127"/>
                          <a:ea typeface="LG PC" panose="02030504000101010101" pitchFamily="18" charset="-127"/>
                        </a:rPr>
                        <a:t>주차</a:t>
                      </a: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740028"/>
                  </a:ext>
                </a:extLst>
              </a:tr>
              <a:tr h="5202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LG PC" panose="02030504000101010101" pitchFamily="18" charset="-127"/>
                          <a:ea typeface="LG PC" panose="02030504000101010101" pitchFamily="18" charset="-127"/>
                          <a:cs typeface="+mn-cs"/>
                        </a:rPr>
                        <a:t>팀구성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  <a:latin typeface="LG PC" panose="02030504000101010101" pitchFamily="18" charset="-127"/>
                          <a:ea typeface="LG PC" panose="02030504000101010101" pitchFamily="18" charset="-127"/>
                        </a:rPr>
                        <a:t>　</a:t>
                      </a:r>
                      <a:endParaRPr lang="ko-KR" alt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174933"/>
                  </a:ext>
                </a:extLst>
              </a:tr>
              <a:tr h="5202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G PC" panose="02030504000101010101" pitchFamily="18" charset="-127"/>
                          <a:ea typeface="LG PC" panose="02030504000101010101" pitchFamily="18" charset="-127"/>
                          <a:cs typeface="함초롬바탕" panose="02030504000101010101" pitchFamily="18" charset="-127"/>
                        </a:rPr>
                        <a:t>주제 확정</a:t>
                      </a: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8721834"/>
                  </a:ext>
                </a:extLst>
              </a:tr>
              <a:tr h="5202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 err="1">
                          <a:effectLst/>
                          <a:latin typeface="LG PC" panose="02030504000101010101" pitchFamily="18" charset="-127"/>
                          <a:ea typeface="LG PC" panose="02030504000101010101" pitchFamily="18" charset="-127"/>
                        </a:rPr>
                        <a:t>기자제</a:t>
                      </a:r>
                      <a:r>
                        <a:rPr lang="ko-KR" altLang="en-US" sz="1800" u="none" strike="noStrike" baseline="0" dirty="0">
                          <a:effectLst/>
                          <a:latin typeface="LG PC" panose="02030504000101010101" pitchFamily="18" charset="-127"/>
                          <a:ea typeface="LG PC" panose="02030504000101010101" pitchFamily="18" charset="-127"/>
                        </a:rPr>
                        <a:t> 구입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  <a:latin typeface="LG PC" panose="02030504000101010101" pitchFamily="18" charset="-127"/>
                          <a:ea typeface="LG PC" panose="02030504000101010101" pitchFamily="18" charset="-127"/>
                        </a:rPr>
                        <a:t>　</a:t>
                      </a:r>
                      <a:endParaRPr lang="ko-KR" alt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  <a:latin typeface="LG PC" panose="02030504000101010101" pitchFamily="18" charset="-127"/>
                          <a:ea typeface="LG PC" panose="02030504000101010101" pitchFamily="18" charset="-127"/>
                        </a:rPr>
                        <a:t>　</a:t>
                      </a:r>
                      <a:endParaRPr lang="ko-KR" alt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5886405"/>
                  </a:ext>
                </a:extLst>
              </a:tr>
              <a:tr h="5202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G PC" panose="02030504000101010101" pitchFamily="18" charset="-127"/>
                          <a:ea typeface="LG PC" panose="02030504000101010101" pitchFamily="18" charset="-127"/>
                          <a:cs typeface="함초롬바탕" panose="02030504000101010101" pitchFamily="18" charset="-127"/>
                        </a:rPr>
                        <a:t>스마트홈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G PC" panose="02030504000101010101" pitchFamily="18" charset="-127"/>
                          <a:ea typeface="LG PC" panose="02030504000101010101" pitchFamily="18" charset="-127"/>
                          <a:cs typeface="함초롬바탕" panose="02030504000101010101" pitchFamily="18" charset="-127"/>
                        </a:rPr>
                        <a:t> 개발</a:t>
                      </a: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  <a:latin typeface="LG PC" panose="02030504000101010101" pitchFamily="18" charset="-127"/>
                          <a:ea typeface="LG PC" panose="02030504000101010101" pitchFamily="18" charset="-127"/>
                        </a:rPr>
                        <a:t>　</a:t>
                      </a:r>
                      <a:endParaRPr lang="ko-KR" altLang="en-US" sz="1800" b="1" i="0" u="none" strike="noStrike">
                        <a:solidFill>
                          <a:srgbClr val="FFFFFF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  <a:latin typeface="LG PC" panose="02030504000101010101" pitchFamily="18" charset="-127"/>
                          <a:ea typeface="LG PC" panose="02030504000101010101" pitchFamily="18" charset="-127"/>
                        </a:rPr>
                        <a:t>　</a:t>
                      </a:r>
                      <a:endParaRPr lang="ko-KR" alt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  <a:latin typeface="LG PC" panose="02030504000101010101" pitchFamily="18" charset="-127"/>
                          <a:ea typeface="LG PC" panose="02030504000101010101" pitchFamily="18" charset="-127"/>
                        </a:rPr>
                        <a:t>　</a:t>
                      </a:r>
                      <a:endParaRPr lang="ko-KR" alt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  <a:latin typeface="LG PC" panose="02030504000101010101" pitchFamily="18" charset="-127"/>
                          <a:ea typeface="LG PC" panose="02030504000101010101" pitchFamily="18" charset="-127"/>
                        </a:rPr>
                        <a:t>　</a:t>
                      </a:r>
                      <a:endParaRPr lang="ko-KR" alt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  <a:latin typeface="LG PC" panose="02030504000101010101" pitchFamily="18" charset="-127"/>
                          <a:ea typeface="LG PC" panose="02030504000101010101" pitchFamily="18" charset="-127"/>
                        </a:rPr>
                        <a:t>　</a:t>
                      </a:r>
                      <a:endParaRPr lang="ko-KR" alt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156272"/>
                  </a:ext>
                </a:extLst>
              </a:tr>
              <a:tr h="5202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  <a:latin typeface="LG PC" panose="02030504000101010101" pitchFamily="18" charset="-127"/>
                          <a:ea typeface="LG PC" panose="02030504000101010101" pitchFamily="18" charset="-127"/>
                        </a:rPr>
                        <a:t>중간발표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  <a:latin typeface="LG PC" panose="02030504000101010101" pitchFamily="18" charset="-127"/>
                          <a:ea typeface="LG PC" panose="02030504000101010101" pitchFamily="18" charset="-127"/>
                        </a:rPr>
                        <a:t>　</a:t>
                      </a:r>
                      <a:endParaRPr lang="ko-KR" alt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  <a:latin typeface="LG PC" panose="02030504000101010101" pitchFamily="18" charset="-127"/>
                          <a:ea typeface="LG PC" panose="02030504000101010101" pitchFamily="18" charset="-127"/>
                        </a:rPr>
                        <a:t>　</a:t>
                      </a:r>
                      <a:endParaRPr lang="ko-KR" alt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8290215"/>
                  </a:ext>
                </a:extLst>
              </a:tr>
              <a:tr h="5202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  <a:latin typeface="LG PC" panose="02030504000101010101" pitchFamily="18" charset="-127"/>
                          <a:ea typeface="LG PC" panose="02030504000101010101" pitchFamily="18" charset="-127"/>
                        </a:rPr>
                        <a:t>음성인식 연동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  <a:latin typeface="LG PC" panose="02030504000101010101" pitchFamily="18" charset="-127"/>
                          <a:ea typeface="LG PC" panose="02030504000101010101" pitchFamily="18" charset="-127"/>
                        </a:rPr>
                        <a:t>　</a:t>
                      </a:r>
                      <a:endParaRPr lang="ko-KR" alt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6276995"/>
                  </a:ext>
                </a:extLst>
              </a:tr>
              <a:tr h="5202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G PC" panose="02030504000101010101" pitchFamily="18" charset="-127"/>
                          <a:ea typeface="LG PC" panose="02030504000101010101" pitchFamily="18" charset="-127"/>
                          <a:cs typeface="함초롬바탕" panose="02030504000101010101" pitchFamily="18" charset="-127"/>
                        </a:rPr>
                        <a:t>프로토타입 테스트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331914"/>
                  </a:ext>
                </a:extLst>
              </a:tr>
              <a:tr h="5202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  <a:latin typeface="LG PC" panose="02030504000101010101" pitchFamily="18" charset="-127"/>
                          <a:ea typeface="LG PC" panose="02030504000101010101" pitchFamily="18" charset="-127"/>
                        </a:rPr>
                        <a:t>최종발표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  <a:latin typeface="LG PC" panose="02030504000101010101" pitchFamily="18" charset="-127"/>
                          <a:ea typeface="LG PC" panose="02030504000101010101" pitchFamily="18" charset="-127"/>
                        </a:rPr>
                        <a:t>　</a:t>
                      </a:r>
                      <a:endParaRPr lang="ko-KR" alt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  <a:latin typeface="LG PC" panose="02030504000101010101" pitchFamily="18" charset="-127"/>
                          <a:ea typeface="LG PC" panose="02030504000101010101" pitchFamily="18" charset="-127"/>
                        </a:rPr>
                        <a:t>　</a:t>
                      </a:r>
                      <a:endParaRPr lang="ko-KR" alt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  <a:latin typeface="LG PC" panose="02030504000101010101" pitchFamily="18" charset="-127"/>
                          <a:ea typeface="LG PC" panose="02030504000101010101" pitchFamily="18" charset="-127"/>
                        </a:rPr>
                        <a:t>　</a:t>
                      </a:r>
                      <a:endParaRPr lang="ko-KR" alt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  <a:latin typeface="LG PC" panose="02030504000101010101" pitchFamily="18" charset="-127"/>
                          <a:ea typeface="LG PC" panose="02030504000101010101" pitchFamily="18" charset="-127"/>
                        </a:rPr>
                        <a:t>　</a:t>
                      </a:r>
                      <a:endParaRPr lang="ko-KR" alt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LG PC" panose="02030504000101010101" pitchFamily="18" charset="-127"/>
                        <a:ea typeface="LG PC" panose="02030504000101010101" pitchFamily="18" charset="-127"/>
                      </a:endParaRPr>
                    </a:p>
                  </a:txBody>
                  <a:tcPr marL="4066" marR="4066" marT="40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728050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0" y="6414655"/>
            <a:ext cx="12192000" cy="44334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78131" y="201998"/>
            <a:ext cx="865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atin typeface="LG PC" panose="02030504000101010101" pitchFamily="18" charset="-127"/>
                <a:ea typeface="LG PC" panose="02030504000101010101" pitchFamily="18" charset="-127"/>
              </a:rPr>
              <a:t>WBS</a:t>
            </a:r>
            <a:endParaRPr lang="ko-KR" altLang="en-US" sz="2400" b="1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858703" y="712811"/>
            <a:ext cx="93332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23527" y="712527"/>
            <a:ext cx="283736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716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67</Words>
  <Application>Microsoft Office PowerPoint</Application>
  <PresentationFormat>와이드스크린</PresentationFormat>
  <Paragraphs>51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LG PC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Yongmin Shin</dc:creator>
  <cp:lastModifiedBy>박진오</cp:lastModifiedBy>
  <cp:revision>18</cp:revision>
  <dcterms:created xsi:type="dcterms:W3CDTF">2017-03-13T07:12:05Z</dcterms:created>
  <dcterms:modified xsi:type="dcterms:W3CDTF">2017-03-14T07:36:10Z</dcterms:modified>
</cp:coreProperties>
</file>