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94" r:id="rId3"/>
    <p:sldId id="259" r:id="rId4"/>
    <p:sldId id="278" r:id="rId5"/>
    <p:sldId id="279" r:id="rId6"/>
    <p:sldId id="280" r:id="rId7"/>
    <p:sldId id="281" r:id="rId8"/>
    <p:sldId id="283" r:id="rId9"/>
    <p:sldId id="284" r:id="rId10"/>
    <p:sldId id="285" r:id="rId11"/>
    <p:sldId id="287" r:id="rId12"/>
    <p:sldId id="295" r:id="rId13"/>
    <p:sldId id="289" r:id="rId14"/>
    <p:sldId id="290" r:id="rId15"/>
    <p:sldId id="293" r:id="rId16"/>
    <p:sldId id="291" r:id="rId17"/>
    <p:sldId id="296" r:id="rId18"/>
    <p:sldId id="297" r:id="rId19"/>
    <p:sldId id="299" r:id="rId20"/>
    <p:sldId id="300" r:id="rId21"/>
    <p:sldId id="301" r:id="rId22"/>
    <p:sldId id="302" r:id="rId23"/>
    <p:sldId id="303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8" roundtripDataSignature="AMtx7mi1CX6LHJ10YEK6efV83MRGmzVb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68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6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28542c397a_0_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g228542c397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28542c397a_0_4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g228542c397a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28542c397a_0_4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g228542c397a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28542c397a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g228542c397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28542c397a_0_4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g228542c397a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28542c397a_0_4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g228542c397a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28542c397a_0_4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g228542c397a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290a7e58a5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7" name="Google Shape;427;g2290a7e58a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28542c397a_0_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g228542c397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28542c397a_0_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g228542c397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6308e930a_0_1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226308e930a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287c666de6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6" name="Google Shape;466;g2287c666de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287c666de6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6" name="Google Shape;486;g2287c666de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8542c397a_0_5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g228542c397a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8542c397a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g228542c397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8542c397a_0_3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g228542c397a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8542c397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g228542c39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8542c397a_0_5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g228542c397a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8542c397a_0_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g228542c397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8542c397a_0_5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g228542c397a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>
  <p:cSld name="Intestazione sezione 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1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Due contenuti 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title"/>
          </p:nvPr>
        </p:nvSpPr>
        <p:spPr>
          <a:xfrm>
            <a:off x="623887" y="1628775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1"/>
          </p:nvPr>
        </p:nvSpPr>
        <p:spPr>
          <a:xfrm>
            <a:off x="609600" y="2996952"/>
            <a:ext cx="5384800" cy="3129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>
  <p:cSld name="Confronto 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623887" y="1628775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623391" y="3356991"/>
            <a:ext cx="5386918" cy="63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6192011" y="3356991"/>
            <a:ext cx="5389035" cy="63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>
  <p:cSld name="Solo titol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>
            <a:spLocks noGrp="1"/>
          </p:cNvSpPr>
          <p:nvPr>
            <p:ph type="title"/>
          </p:nvPr>
        </p:nvSpPr>
        <p:spPr>
          <a:xfrm>
            <a:off x="623887" y="1628775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>
  <p:cSld name="Vuota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>
  <p:cSld name="Contenuto con didascalia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>
            <a:spLocks noGrp="1"/>
          </p:cNvSpPr>
          <p:nvPr>
            <p:ph type="title"/>
          </p:nvPr>
        </p:nvSpPr>
        <p:spPr>
          <a:xfrm>
            <a:off x="623393" y="1772816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1"/>
          </p:nvPr>
        </p:nvSpPr>
        <p:spPr>
          <a:xfrm>
            <a:off x="4766733" y="1772816"/>
            <a:ext cx="6815667" cy="435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31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431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431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431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body" idx="2"/>
          </p:nvPr>
        </p:nvSpPr>
        <p:spPr>
          <a:xfrm>
            <a:off x="609600" y="2924944"/>
            <a:ext cx="4011085" cy="320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>
  <p:cSld name="Immagine con didascalia 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>
            <a:spLocks noGrp="1"/>
          </p:cNvSpPr>
          <p:nvPr>
            <p:ph type="pic" idx="2"/>
          </p:nvPr>
        </p:nvSpPr>
        <p:spPr>
          <a:xfrm>
            <a:off x="2389716" y="1700808"/>
            <a:ext cx="7315201" cy="3026767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623887" y="1628775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609600" y="2924175"/>
            <a:ext cx="10972800" cy="320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>
  <p:cSld name="Intestazione sezion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4000"/>
              <a:buFont typeface="Calibri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Due contenuti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623887" y="1628775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609600" y="2924944"/>
            <a:ext cx="5384800" cy="320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>
  <p:cSld name="Confron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623887" y="1628775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609600" y="328498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2"/>
          </p:nvPr>
        </p:nvSpPr>
        <p:spPr>
          <a:xfrm>
            <a:off x="6193368" y="3284983"/>
            <a:ext cx="5389034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>
  <p:cSld name="Vuota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>
  <p:cSld name="Contenuto con didascali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609601" y="1844824"/>
            <a:ext cx="4011084" cy="79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2000"/>
              <a:buFont typeface="Calibri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4766733" y="1844824"/>
            <a:ext cx="6815667" cy="428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609600" y="2636913"/>
            <a:ext cx="4011085" cy="348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>
  <p:cSld name="Immagine con didascalia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2000"/>
              <a:buFont typeface="Calibri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>
            <a:spLocks noGrp="1"/>
          </p:cNvSpPr>
          <p:nvPr>
            <p:ph type="pic" idx="2"/>
          </p:nvPr>
        </p:nvSpPr>
        <p:spPr>
          <a:xfrm>
            <a:off x="2389716" y="1844824"/>
            <a:ext cx="7315201" cy="2882751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>
  <p:cSld name="Diapositiva titolo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623887" y="1628775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5.wdp"/><Relationship Id="rId5" Type="http://schemas.openxmlformats.org/officeDocument/2006/relationships/image" Target="../media/image22.png"/><Relationship Id="rId10" Type="http://schemas.microsoft.com/office/2007/relationships/hdphoto" Target="../media/hdphoto17.wdp"/><Relationship Id="rId4" Type="http://schemas.microsoft.com/office/2007/relationships/hdphoto" Target="../media/hdphoto14.wdp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20.wdp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9.wdp"/><Relationship Id="rId5" Type="http://schemas.openxmlformats.org/officeDocument/2006/relationships/image" Target="../media/image31.png"/><Relationship Id="rId10" Type="http://schemas.microsoft.com/office/2007/relationships/hdphoto" Target="../media/hdphoto21.wdp"/><Relationship Id="rId4" Type="http://schemas.microsoft.com/office/2007/relationships/hdphoto" Target="../media/hdphoto18.wdp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28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8.wdp"/><Relationship Id="rId13" Type="http://schemas.openxmlformats.org/officeDocument/2006/relationships/image" Target="../media/image39.png"/><Relationship Id="rId3" Type="http://schemas.openxmlformats.org/officeDocument/2006/relationships/image" Target="../media/image42.png"/><Relationship Id="rId7" Type="http://schemas.openxmlformats.org/officeDocument/2006/relationships/image" Target="../media/image3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3.wdp"/><Relationship Id="rId11" Type="http://schemas.openxmlformats.org/officeDocument/2006/relationships/image" Target="../media/image37.png"/><Relationship Id="rId5" Type="http://schemas.openxmlformats.org/officeDocument/2006/relationships/image" Target="../media/image43.png"/><Relationship Id="rId10" Type="http://schemas.openxmlformats.org/officeDocument/2006/relationships/image" Target="../media/image36.png"/><Relationship Id="rId4" Type="http://schemas.microsoft.com/office/2007/relationships/hdphoto" Target="../media/hdphoto22.wdp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1.png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2.png"/><Relationship Id="rId4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15.png"/><Relationship Id="rId10" Type="http://schemas.microsoft.com/office/2007/relationships/hdphoto" Target="../media/hdphoto11.wdp"/><Relationship Id="rId4" Type="http://schemas.microsoft.com/office/2007/relationships/hdphoto" Target="../media/hdphoto8.wdp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openxmlformats.org/officeDocument/2006/relationships/image" Target="../media/image19.png"/><Relationship Id="rId4" Type="http://schemas.microsoft.com/office/2007/relationships/hdphoto" Target="../media/hdphoto1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ctrTitle" idx="4294967295"/>
          </p:nvPr>
        </p:nvSpPr>
        <p:spPr>
          <a:xfrm>
            <a:off x="6096000" y="1715393"/>
            <a:ext cx="5400048" cy="147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4400"/>
              <a:buFont typeface="Calibri"/>
              <a:buNone/>
            </a:pPr>
            <a:r>
              <a:rPr lang="en-US" dirty="0"/>
              <a:t>Quantum Machine Learning</a:t>
            </a:r>
            <a:endParaRPr dirty="0"/>
          </a:p>
        </p:txBody>
      </p:sp>
      <p:pic>
        <p:nvPicPr>
          <p:cNvPr id="79" name="Google Shape;79;p1" descr="omslag.png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11162" t="28586" r="34320" b="17940"/>
          <a:stretch/>
        </p:blipFill>
        <p:spPr>
          <a:xfrm>
            <a:off x="502805" y="2093792"/>
            <a:ext cx="5445409" cy="3905450"/>
          </a:xfrm>
          <a:custGeom>
            <a:avLst/>
            <a:gdLst/>
            <a:ahLst/>
            <a:cxnLst/>
            <a:rect l="l" t="t" r="r" b="b"/>
            <a:pathLst>
              <a:path w="21376" h="21585" extrusionOk="0">
                <a:moveTo>
                  <a:pt x="12677" y="2"/>
                </a:moveTo>
                <a:cubicBezTo>
                  <a:pt x="12642" y="8"/>
                  <a:pt x="12600" y="25"/>
                  <a:pt x="12553" y="50"/>
                </a:cubicBezTo>
                <a:cubicBezTo>
                  <a:pt x="12446" y="108"/>
                  <a:pt x="12224" y="760"/>
                  <a:pt x="12224" y="1021"/>
                </a:cubicBezTo>
                <a:cubicBezTo>
                  <a:pt x="12223" y="1336"/>
                  <a:pt x="12146" y="1311"/>
                  <a:pt x="11964" y="935"/>
                </a:cubicBezTo>
                <a:cubicBezTo>
                  <a:pt x="11788" y="572"/>
                  <a:pt x="11575" y="383"/>
                  <a:pt x="11431" y="461"/>
                </a:cubicBezTo>
                <a:cubicBezTo>
                  <a:pt x="11371" y="493"/>
                  <a:pt x="11354" y="584"/>
                  <a:pt x="11365" y="810"/>
                </a:cubicBezTo>
                <a:lnTo>
                  <a:pt x="11379" y="1115"/>
                </a:lnTo>
                <a:lnTo>
                  <a:pt x="11186" y="1094"/>
                </a:lnTo>
                <a:cubicBezTo>
                  <a:pt x="11080" y="1082"/>
                  <a:pt x="10915" y="1108"/>
                  <a:pt x="10819" y="1153"/>
                </a:cubicBezTo>
                <a:cubicBezTo>
                  <a:pt x="10667" y="1223"/>
                  <a:pt x="10646" y="1264"/>
                  <a:pt x="10646" y="1470"/>
                </a:cubicBezTo>
                <a:cubicBezTo>
                  <a:pt x="10646" y="1730"/>
                  <a:pt x="10757" y="1877"/>
                  <a:pt x="11027" y="1969"/>
                </a:cubicBezTo>
                <a:cubicBezTo>
                  <a:pt x="11111" y="1998"/>
                  <a:pt x="11242" y="2104"/>
                  <a:pt x="11318" y="2206"/>
                </a:cubicBezTo>
                <a:lnTo>
                  <a:pt x="11458" y="2394"/>
                </a:lnTo>
                <a:lnTo>
                  <a:pt x="11255" y="2702"/>
                </a:lnTo>
                <a:cubicBezTo>
                  <a:pt x="10948" y="3171"/>
                  <a:pt x="11002" y="3556"/>
                  <a:pt x="11368" y="3505"/>
                </a:cubicBezTo>
                <a:cubicBezTo>
                  <a:pt x="11518" y="3483"/>
                  <a:pt x="11538" y="3502"/>
                  <a:pt x="11553" y="3678"/>
                </a:cubicBezTo>
                <a:cubicBezTo>
                  <a:pt x="11561" y="3786"/>
                  <a:pt x="11616" y="3921"/>
                  <a:pt x="11674" y="3979"/>
                </a:cubicBezTo>
                <a:cubicBezTo>
                  <a:pt x="11876" y="4178"/>
                  <a:pt x="12151" y="3785"/>
                  <a:pt x="12204" y="3223"/>
                </a:cubicBezTo>
                <a:cubicBezTo>
                  <a:pt x="12222" y="3031"/>
                  <a:pt x="12265" y="2821"/>
                  <a:pt x="12299" y="2756"/>
                </a:cubicBezTo>
                <a:cubicBezTo>
                  <a:pt x="12352" y="2652"/>
                  <a:pt x="12380" y="2683"/>
                  <a:pt x="12519" y="3002"/>
                </a:cubicBezTo>
                <a:cubicBezTo>
                  <a:pt x="12693" y="3400"/>
                  <a:pt x="12880" y="3614"/>
                  <a:pt x="13023" y="3576"/>
                </a:cubicBezTo>
                <a:cubicBezTo>
                  <a:pt x="13092" y="3557"/>
                  <a:pt x="13122" y="3465"/>
                  <a:pt x="13141" y="3194"/>
                </a:cubicBezTo>
                <a:lnTo>
                  <a:pt x="13166" y="2836"/>
                </a:lnTo>
                <a:lnTo>
                  <a:pt x="13470" y="2815"/>
                </a:lnTo>
                <a:cubicBezTo>
                  <a:pt x="13772" y="2793"/>
                  <a:pt x="13851" y="2727"/>
                  <a:pt x="13853" y="2504"/>
                </a:cubicBezTo>
                <a:cubicBezTo>
                  <a:pt x="13854" y="2318"/>
                  <a:pt x="13602" y="2018"/>
                  <a:pt x="13402" y="1966"/>
                </a:cubicBezTo>
                <a:cubicBezTo>
                  <a:pt x="13300" y="1939"/>
                  <a:pt x="13168" y="1852"/>
                  <a:pt x="13108" y="1771"/>
                </a:cubicBezTo>
                <a:lnTo>
                  <a:pt x="12999" y="1625"/>
                </a:lnTo>
                <a:lnTo>
                  <a:pt x="13222" y="1311"/>
                </a:lnTo>
                <a:cubicBezTo>
                  <a:pt x="13398" y="1063"/>
                  <a:pt x="13446" y="944"/>
                  <a:pt x="13446" y="751"/>
                </a:cubicBezTo>
                <a:cubicBezTo>
                  <a:pt x="13446" y="484"/>
                  <a:pt x="13345" y="403"/>
                  <a:pt x="13065" y="446"/>
                </a:cubicBezTo>
                <a:cubicBezTo>
                  <a:pt x="12939" y="466"/>
                  <a:pt x="12914" y="438"/>
                  <a:pt x="12876" y="236"/>
                </a:cubicBezTo>
                <a:cubicBezTo>
                  <a:pt x="12843" y="59"/>
                  <a:pt x="12784" y="-15"/>
                  <a:pt x="12677" y="2"/>
                </a:cubicBezTo>
                <a:close/>
                <a:moveTo>
                  <a:pt x="9326" y="3446"/>
                </a:moveTo>
                <a:cubicBezTo>
                  <a:pt x="9101" y="3446"/>
                  <a:pt x="8962" y="3926"/>
                  <a:pt x="8960" y="4715"/>
                </a:cubicBezTo>
                <a:cubicBezTo>
                  <a:pt x="8959" y="5000"/>
                  <a:pt x="8940" y="5250"/>
                  <a:pt x="8917" y="5270"/>
                </a:cubicBezTo>
                <a:cubicBezTo>
                  <a:pt x="8894" y="5290"/>
                  <a:pt x="8810" y="5170"/>
                  <a:pt x="8729" y="5004"/>
                </a:cubicBezTo>
                <a:cubicBezTo>
                  <a:pt x="8463" y="4456"/>
                  <a:pt x="8096" y="4111"/>
                  <a:pt x="7866" y="4193"/>
                </a:cubicBezTo>
                <a:cubicBezTo>
                  <a:pt x="7721" y="4244"/>
                  <a:pt x="7700" y="4517"/>
                  <a:pt x="7819" y="4808"/>
                </a:cubicBezTo>
                <a:cubicBezTo>
                  <a:pt x="7859" y="4907"/>
                  <a:pt x="7892" y="5074"/>
                  <a:pt x="7893" y="5181"/>
                </a:cubicBezTo>
                <a:cubicBezTo>
                  <a:pt x="7894" y="5288"/>
                  <a:pt x="7942" y="5436"/>
                  <a:pt x="7999" y="5511"/>
                </a:cubicBezTo>
                <a:cubicBezTo>
                  <a:pt x="8090" y="5631"/>
                  <a:pt x="8093" y="5656"/>
                  <a:pt x="8024" y="5737"/>
                </a:cubicBezTo>
                <a:cubicBezTo>
                  <a:pt x="7858" y="5931"/>
                  <a:pt x="7948" y="6125"/>
                  <a:pt x="8271" y="6272"/>
                </a:cubicBezTo>
                <a:cubicBezTo>
                  <a:pt x="8360" y="6313"/>
                  <a:pt x="8362" y="6325"/>
                  <a:pt x="8285" y="6445"/>
                </a:cubicBezTo>
                <a:cubicBezTo>
                  <a:pt x="8159" y="6640"/>
                  <a:pt x="8178" y="6879"/>
                  <a:pt x="8327" y="6959"/>
                </a:cubicBezTo>
                <a:cubicBezTo>
                  <a:pt x="8411" y="7004"/>
                  <a:pt x="8443" y="7062"/>
                  <a:pt x="8423" y="7135"/>
                </a:cubicBezTo>
                <a:cubicBezTo>
                  <a:pt x="8406" y="7196"/>
                  <a:pt x="8427" y="7319"/>
                  <a:pt x="8468" y="7408"/>
                </a:cubicBezTo>
                <a:cubicBezTo>
                  <a:pt x="8510" y="7497"/>
                  <a:pt x="8561" y="7712"/>
                  <a:pt x="8581" y="7883"/>
                </a:cubicBezTo>
                <a:cubicBezTo>
                  <a:pt x="8602" y="8053"/>
                  <a:pt x="8662" y="8254"/>
                  <a:pt x="8715" y="8328"/>
                </a:cubicBezTo>
                <a:cubicBezTo>
                  <a:pt x="8834" y="8496"/>
                  <a:pt x="8883" y="8497"/>
                  <a:pt x="8994" y="8341"/>
                </a:cubicBezTo>
                <a:cubicBezTo>
                  <a:pt x="9148" y="8125"/>
                  <a:pt x="9219" y="7765"/>
                  <a:pt x="9219" y="7216"/>
                </a:cubicBezTo>
                <a:cubicBezTo>
                  <a:pt x="9219" y="6921"/>
                  <a:pt x="9238" y="6664"/>
                  <a:pt x="9261" y="6643"/>
                </a:cubicBezTo>
                <a:cubicBezTo>
                  <a:pt x="9285" y="6623"/>
                  <a:pt x="9376" y="6749"/>
                  <a:pt x="9463" y="6923"/>
                </a:cubicBezTo>
                <a:cubicBezTo>
                  <a:pt x="9677" y="7351"/>
                  <a:pt x="10004" y="7676"/>
                  <a:pt x="10220" y="7676"/>
                </a:cubicBezTo>
                <a:cubicBezTo>
                  <a:pt x="10376" y="7676"/>
                  <a:pt x="10391" y="7657"/>
                  <a:pt x="10391" y="7456"/>
                </a:cubicBezTo>
                <a:cubicBezTo>
                  <a:pt x="10391" y="7336"/>
                  <a:pt x="10351" y="7135"/>
                  <a:pt x="10304" y="7009"/>
                </a:cubicBezTo>
                <a:cubicBezTo>
                  <a:pt x="10256" y="6883"/>
                  <a:pt x="10223" y="6737"/>
                  <a:pt x="10230" y="6684"/>
                </a:cubicBezTo>
                <a:cubicBezTo>
                  <a:pt x="10238" y="6632"/>
                  <a:pt x="10210" y="6514"/>
                  <a:pt x="10167" y="6422"/>
                </a:cubicBezTo>
                <a:cubicBezTo>
                  <a:pt x="10099" y="6276"/>
                  <a:pt x="10098" y="6243"/>
                  <a:pt x="10163" y="6167"/>
                </a:cubicBezTo>
                <a:cubicBezTo>
                  <a:pt x="10312" y="5993"/>
                  <a:pt x="10253" y="5770"/>
                  <a:pt x="10025" y="5645"/>
                </a:cubicBezTo>
                <a:cubicBezTo>
                  <a:pt x="9823" y="5533"/>
                  <a:pt x="9818" y="5521"/>
                  <a:pt x="9898" y="5395"/>
                </a:cubicBezTo>
                <a:cubicBezTo>
                  <a:pt x="10014" y="5215"/>
                  <a:pt x="10005" y="5117"/>
                  <a:pt x="9859" y="4983"/>
                </a:cubicBezTo>
                <a:cubicBezTo>
                  <a:pt x="9778" y="4908"/>
                  <a:pt x="9736" y="4803"/>
                  <a:pt x="9738" y="4676"/>
                </a:cubicBezTo>
                <a:cubicBezTo>
                  <a:pt x="9739" y="4571"/>
                  <a:pt x="9703" y="4388"/>
                  <a:pt x="9658" y="4270"/>
                </a:cubicBezTo>
                <a:cubicBezTo>
                  <a:pt x="9613" y="4151"/>
                  <a:pt x="9577" y="3989"/>
                  <a:pt x="9577" y="3909"/>
                </a:cubicBezTo>
                <a:cubicBezTo>
                  <a:pt x="9576" y="3706"/>
                  <a:pt x="9435" y="3446"/>
                  <a:pt x="9326" y="3446"/>
                </a:cubicBezTo>
                <a:close/>
                <a:moveTo>
                  <a:pt x="14544" y="3804"/>
                </a:moveTo>
                <a:cubicBezTo>
                  <a:pt x="14236" y="3804"/>
                  <a:pt x="14000" y="4394"/>
                  <a:pt x="13987" y="5197"/>
                </a:cubicBezTo>
                <a:cubicBezTo>
                  <a:pt x="13979" y="5703"/>
                  <a:pt x="13922" y="5836"/>
                  <a:pt x="13803" y="5634"/>
                </a:cubicBezTo>
                <a:cubicBezTo>
                  <a:pt x="13701" y="5460"/>
                  <a:pt x="13188" y="5486"/>
                  <a:pt x="13019" y="5673"/>
                </a:cubicBezTo>
                <a:cubicBezTo>
                  <a:pt x="12838" y="5874"/>
                  <a:pt x="12835" y="6254"/>
                  <a:pt x="13012" y="6484"/>
                </a:cubicBezTo>
                <a:lnTo>
                  <a:pt x="13137" y="6649"/>
                </a:lnTo>
                <a:lnTo>
                  <a:pt x="13037" y="6927"/>
                </a:lnTo>
                <a:cubicBezTo>
                  <a:pt x="12911" y="7274"/>
                  <a:pt x="12912" y="7325"/>
                  <a:pt x="13042" y="7558"/>
                </a:cubicBezTo>
                <a:cubicBezTo>
                  <a:pt x="13250" y="7931"/>
                  <a:pt x="13733" y="7757"/>
                  <a:pt x="13998" y="7212"/>
                </a:cubicBezTo>
                <a:cubicBezTo>
                  <a:pt x="14059" y="7088"/>
                  <a:pt x="14107" y="6916"/>
                  <a:pt x="14107" y="6832"/>
                </a:cubicBezTo>
                <a:cubicBezTo>
                  <a:pt x="14107" y="6575"/>
                  <a:pt x="14190" y="6590"/>
                  <a:pt x="14329" y="6871"/>
                </a:cubicBezTo>
                <a:cubicBezTo>
                  <a:pt x="14549" y="7318"/>
                  <a:pt x="14884" y="7728"/>
                  <a:pt x="15127" y="7847"/>
                </a:cubicBezTo>
                <a:cubicBezTo>
                  <a:pt x="15544" y="8051"/>
                  <a:pt x="15761" y="7884"/>
                  <a:pt x="15722" y="7392"/>
                </a:cubicBezTo>
                <a:cubicBezTo>
                  <a:pt x="15701" y="7127"/>
                  <a:pt x="15660" y="7022"/>
                  <a:pt x="15500" y="6827"/>
                </a:cubicBezTo>
                <a:cubicBezTo>
                  <a:pt x="15234" y="6501"/>
                  <a:pt x="15107" y="6420"/>
                  <a:pt x="14705" y="6315"/>
                </a:cubicBezTo>
                <a:cubicBezTo>
                  <a:pt x="14516" y="6266"/>
                  <a:pt x="14351" y="6202"/>
                  <a:pt x="14338" y="6172"/>
                </a:cubicBezTo>
                <a:cubicBezTo>
                  <a:pt x="14325" y="6143"/>
                  <a:pt x="14385" y="6031"/>
                  <a:pt x="14471" y="5923"/>
                </a:cubicBezTo>
                <a:cubicBezTo>
                  <a:pt x="14955" y="5315"/>
                  <a:pt x="15008" y="3804"/>
                  <a:pt x="14544" y="3804"/>
                </a:cubicBezTo>
                <a:close/>
                <a:moveTo>
                  <a:pt x="5260" y="7833"/>
                </a:moveTo>
                <a:cubicBezTo>
                  <a:pt x="5071" y="7865"/>
                  <a:pt x="4931" y="8176"/>
                  <a:pt x="4906" y="8621"/>
                </a:cubicBezTo>
                <a:cubicBezTo>
                  <a:pt x="4872" y="9202"/>
                  <a:pt x="4873" y="9199"/>
                  <a:pt x="4634" y="9065"/>
                </a:cubicBezTo>
                <a:cubicBezTo>
                  <a:pt x="4472" y="8973"/>
                  <a:pt x="4400" y="8965"/>
                  <a:pt x="4303" y="9027"/>
                </a:cubicBezTo>
                <a:cubicBezTo>
                  <a:pt x="4056" y="9186"/>
                  <a:pt x="4205" y="9709"/>
                  <a:pt x="4605" y="10083"/>
                </a:cubicBezTo>
                <a:cubicBezTo>
                  <a:pt x="4761" y="10229"/>
                  <a:pt x="4876" y="10375"/>
                  <a:pt x="4861" y="10409"/>
                </a:cubicBezTo>
                <a:cubicBezTo>
                  <a:pt x="4846" y="10444"/>
                  <a:pt x="4751" y="10472"/>
                  <a:pt x="4650" y="10472"/>
                </a:cubicBezTo>
                <a:cubicBezTo>
                  <a:pt x="4311" y="10472"/>
                  <a:pt x="4127" y="10934"/>
                  <a:pt x="4432" y="11019"/>
                </a:cubicBezTo>
                <a:cubicBezTo>
                  <a:pt x="4607" y="11069"/>
                  <a:pt x="4721" y="11222"/>
                  <a:pt x="4638" y="11294"/>
                </a:cubicBezTo>
                <a:cubicBezTo>
                  <a:pt x="4566" y="11357"/>
                  <a:pt x="4571" y="11884"/>
                  <a:pt x="4645" y="11948"/>
                </a:cubicBezTo>
                <a:cubicBezTo>
                  <a:pt x="4677" y="11977"/>
                  <a:pt x="4774" y="12022"/>
                  <a:pt x="4860" y="12046"/>
                </a:cubicBezTo>
                <a:cubicBezTo>
                  <a:pt x="5002" y="12087"/>
                  <a:pt x="5024" y="12131"/>
                  <a:pt x="5099" y="12537"/>
                </a:cubicBezTo>
                <a:cubicBezTo>
                  <a:pt x="5145" y="12783"/>
                  <a:pt x="5224" y="13049"/>
                  <a:pt x="5274" y="13127"/>
                </a:cubicBezTo>
                <a:cubicBezTo>
                  <a:pt x="5381" y="13293"/>
                  <a:pt x="5544" y="13309"/>
                  <a:pt x="5681" y="13168"/>
                </a:cubicBezTo>
                <a:cubicBezTo>
                  <a:pt x="5757" y="13090"/>
                  <a:pt x="5783" y="12955"/>
                  <a:pt x="5798" y="12540"/>
                </a:cubicBezTo>
                <a:cubicBezTo>
                  <a:pt x="5809" y="12250"/>
                  <a:pt x="5836" y="11987"/>
                  <a:pt x="5858" y="11954"/>
                </a:cubicBezTo>
                <a:cubicBezTo>
                  <a:pt x="5880" y="11921"/>
                  <a:pt x="5968" y="11945"/>
                  <a:pt x="6054" y="12007"/>
                </a:cubicBezTo>
                <a:cubicBezTo>
                  <a:pt x="6140" y="12070"/>
                  <a:pt x="6256" y="12121"/>
                  <a:pt x="6313" y="12121"/>
                </a:cubicBezTo>
                <a:cubicBezTo>
                  <a:pt x="6443" y="12121"/>
                  <a:pt x="6538" y="11877"/>
                  <a:pt x="6487" y="11670"/>
                </a:cubicBezTo>
                <a:cubicBezTo>
                  <a:pt x="6466" y="11583"/>
                  <a:pt x="6453" y="11490"/>
                  <a:pt x="6458" y="11463"/>
                </a:cubicBezTo>
                <a:cubicBezTo>
                  <a:pt x="6463" y="11437"/>
                  <a:pt x="6353" y="11280"/>
                  <a:pt x="6214" y="11116"/>
                </a:cubicBezTo>
                <a:cubicBezTo>
                  <a:pt x="6075" y="10951"/>
                  <a:pt x="5971" y="10792"/>
                  <a:pt x="5985" y="10761"/>
                </a:cubicBezTo>
                <a:cubicBezTo>
                  <a:pt x="5998" y="10729"/>
                  <a:pt x="6088" y="10682"/>
                  <a:pt x="6184" y="10657"/>
                </a:cubicBezTo>
                <a:cubicBezTo>
                  <a:pt x="6528" y="10566"/>
                  <a:pt x="6554" y="10266"/>
                  <a:pt x="6233" y="10078"/>
                </a:cubicBezTo>
                <a:cubicBezTo>
                  <a:pt x="6088" y="9992"/>
                  <a:pt x="6058" y="9946"/>
                  <a:pt x="6104" y="9882"/>
                </a:cubicBezTo>
                <a:cubicBezTo>
                  <a:pt x="6173" y="9784"/>
                  <a:pt x="6183" y="9406"/>
                  <a:pt x="6119" y="9265"/>
                </a:cubicBezTo>
                <a:cubicBezTo>
                  <a:pt x="6095" y="9211"/>
                  <a:pt x="6000" y="9145"/>
                  <a:pt x="5907" y="9118"/>
                </a:cubicBezTo>
                <a:cubicBezTo>
                  <a:pt x="5751" y="9073"/>
                  <a:pt x="5734" y="9040"/>
                  <a:pt x="5672" y="8653"/>
                </a:cubicBezTo>
                <a:cubicBezTo>
                  <a:pt x="5583" y="8104"/>
                  <a:pt x="5432" y="7803"/>
                  <a:pt x="5260" y="7833"/>
                </a:cubicBezTo>
                <a:close/>
                <a:moveTo>
                  <a:pt x="10651" y="8321"/>
                </a:moveTo>
                <a:cubicBezTo>
                  <a:pt x="10310" y="8335"/>
                  <a:pt x="10015" y="9072"/>
                  <a:pt x="10130" y="9953"/>
                </a:cubicBezTo>
                <a:cubicBezTo>
                  <a:pt x="10163" y="10202"/>
                  <a:pt x="10258" y="10583"/>
                  <a:pt x="10342" y="10800"/>
                </a:cubicBezTo>
                <a:cubicBezTo>
                  <a:pt x="10507" y="11231"/>
                  <a:pt x="10512" y="11220"/>
                  <a:pt x="10136" y="11294"/>
                </a:cubicBezTo>
                <a:cubicBezTo>
                  <a:pt x="9692" y="11381"/>
                  <a:pt x="9346" y="11863"/>
                  <a:pt x="9465" y="12232"/>
                </a:cubicBezTo>
                <a:cubicBezTo>
                  <a:pt x="9597" y="12641"/>
                  <a:pt x="10027" y="12698"/>
                  <a:pt x="10492" y="12369"/>
                </a:cubicBezTo>
                <a:lnTo>
                  <a:pt x="10723" y="12207"/>
                </a:lnTo>
                <a:lnTo>
                  <a:pt x="10875" y="12385"/>
                </a:lnTo>
                <a:cubicBezTo>
                  <a:pt x="10959" y="12482"/>
                  <a:pt x="11072" y="12590"/>
                  <a:pt x="11128" y="12624"/>
                </a:cubicBezTo>
                <a:cubicBezTo>
                  <a:pt x="11281" y="12718"/>
                  <a:pt x="11736" y="12706"/>
                  <a:pt x="11806" y="12608"/>
                </a:cubicBezTo>
                <a:cubicBezTo>
                  <a:pt x="11839" y="12561"/>
                  <a:pt x="11867" y="12387"/>
                  <a:pt x="11867" y="12221"/>
                </a:cubicBezTo>
                <a:cubicBezTo>
                  <a:pt x="11867" y="11956"/>
                  <a:pt x="11843" y="11891"/>
                  <a:pt x="11670" y="11699"/>
                </a:cubicBezTo>
                <a:cubicBezTo>
                  <a:pt x="11440" y="11442"/>
                  <a:pt x="11316" y="11370"/>
                  <a:pt x="10990" y="11303"/>
                </a:cubicBezTo>
                <a:cubicBezTo>
                  <a:pt x="10733" y="11250"/>
                  <a:pt x="10650" y="11162"/>
                  <a:pt x="10765" y="11067"/>
                </a:cubicBezTo>
                <a:cubicBezTo>
                  <a:pt x="10898" y="10958"/>
                  <a:pt x="11161" y="10134"/>
                  <a:pt x="11190" y="9732"/>
                </a:cubicBezTo>
                <a:cubicBezTo>
                  <a:pt x="11230" y="9186"/>
                  <a:pt x="11175" y="8862"/>
                  <a:pt x="10994" y="8571"/>
                </a:cubicBezTo>
                <a:cubicBezTo>
                  <a:pt x="10883" y="8393"/>
                  <a:pt x="10764" y="8317"/>
                  <a:pt x="10651" y="8321"/>
                </a:cubicBezTo>
                <a:close/>
                <a:moveTo>
                  <a:pt x="16951" y="8986"/>
                </a:moveTo>
                <a:cubicBezTo>
                  <a:pt x="16885" y="8984"/>
                  <a:pt x="16819" y="9003"/>
                  <a:pt x="16726" y="9040"/>
                </a:cubicBezTo>
                <a:cubicBezTo>
                  <a:pt x="16321" y="9200"/>
                  <a:pt x="16093" y="9656"/>
                  <a:pt x="16046" y="10400"/>
                </a:cubicBezTo>
                <a:lnTo>
                  <a:pt x="16017" y="10866"/>
                </a:lnTo>
                <a:lnTo>
                  <a:pt x="15720" y="10903"/>
                </a:lnTo>
                <a:cubicBezTo>
                  <a:pt x="15465" y="10935"/>
                  <a:pt x="15400" y="10975"/>
                  <a:pt x="15274" y="11174"/>
                </a:cubicBezTo>
                <a:cubicBezTo>
                  <a:pt x="15193" y="11302"/>
                  <a:pt x="15127" y="11488"/>
                  <a:pt x="15127" y="11588"/>
                </a:cubicBezTo>
                <a:cubicBezTo>
                  <a:pt x="15127" y="11992"/>
                  <a:pt x="15395" y="12392"/>
                  <a:pt x="15750" y="12517"/>
                </a:cubicBezTo>
                <a:cubicBezTo>
                  <a:pt x="15933" y="12582"/>
                  <a:pt x="15970" y="12674"/>
                  <a:pt x="15872" y="12827"/>
                </a:cubicBezTo>
                <a:cubicBezTo>
                  <a:pt x="15655" y="13165"/>
                  <a:pt x="15566" y="14095"/>
                  <a:pt x="15707" y="14568"/>
                </a:cubicBezTo>
                <a:cubicBezTo>
                  <a:pt x="15790" y="14847"/>
                  <a:pt x="15962" y="15093"/>
                  <a:pt x="16145" y="15196"/>
                </a:cubicBezTo>
                <a:cubicBezTo>
                  <a:pt x="16343" y="15306"/>
                  <a:pt x="16461" y="15290"/>
                  <a:pt x="16706" y="15115"/>
                </a:cubicBezTo>
                <a:cubicBezTo>
                  <a:pt x="17041" y="14877"/>
                  <a:pt x="17216" y="14463"/>
                  <a:pt x="17257" y="13819"/>
                </a:cubicBezTo>
                <a:cubicBezTo>
                  <a:pt x="17288" y="13337"/>
                  <a:pt x="17299" y="13303"/>
                  <a:pt x="17418" y="13284"/>
                </a:cubicBezTo>
                <a:cubicBezTo>
                  <a:pt x="17855" y="13214"/>
                  <a:pt x="18079" y="12939"/>
                  <a:pt x="18079" y="12478"/>
                </a:cubicBezTo>
                <a:cubicBezTo>
                  <a:pt x="18079" y="12273"/>
                  <a:pt x="17821" y="11763"/>
                  <a:pt x="17717" y="11763"/>
                </a:cubicBezTo>
                <a:cubicBezTo>
                  <a:pt x="17691" y="11763"/>
                  <a:pt x="17588" y="11715"/>
                  <a:pt x="17488" y="11656"/>
                </a:cubicBezTo>
                <a:lnTo>
                  <a:pt x="17305" y="11549"/>
                </a:lnTo>
                <a:lnTo>
                  <a:pt x="17438" y="11328"/>
                </a:lnTo>
                <a:cubicBezTo>
                  <a:pt x="17511" y="11206"/>
                  <a:pt x="17573" y="11061"/>
                  <a:pt x="17576" y="11005"/>
                </a:cubicBezTo>
                <a:cubicBezTo>
                  <a:pt x="17580" y="10949"/>
                  <a:pt x="17587" y="10878"/>
                  <a:pt x="17592" y="10848"/>
                </a:cubicBezTo>
                <a:cubicBezTo>
                  <a:pt x="17748" y="9877"/>
                  <a:pt x="17603" y="9255"/>
                  <a:pt x="17172" y="9054"/>
                </a:cubicBezTo>
                <a:cubicBezTo>
                  <a:pt x="17082" y="9012"/>
                  <a:pt x="17016" y="8988"/>
                  <a:pt x="16951" y="8986"/>
                </a:cubicBezTo>
                <a:close/>
                <a:moveTo>
                  <a:pt x="291" y="13562"/>
                </a:moveTo>
                <a:cubicBezTo>
                  <a:pt x="200" y="13542"/>
                  <a:pt x="116" y="13566"/>
                  <a:pt x="63" y="13641"/>
                </a:cubicBezTo>
                <a:cubicBezTo>
                  <a:pt x="-49" y="13799"/>
                  <a:pt x="-7" y="14420"/>
                  <a:pt x="147" y="14864"/>
                </a:cubicBezTo>
                <a:cubicBezTo>
                  <a:pt x="285" y="15262"/>
                  <a:pt x="288" y="15281"/>
                  <a:pt x="198" y="15395"/>
                </a:cubicBezTo>
                <a:cubicBezTo>
                  <a:pt x="83" y="15541"/>
                  <a:pt x="77" y="15832"/>
                  <a:pt x="185" y="16000"/>
                </a:cubicBezTo>
                <a:cubicBezTo>
                  <a:pt x="247" y="16096"/>
                  <a:pt x="253" y="16158"/>
                  <a:pt x="210" y="16269"/>
                </a:cubicBezTo>
                <a:cubicBezTo>
                  <a:pt x="139" y="16458"/>
                  <a:pt x="191" y="16634"/>
                  <a:pt x="342" y="16715"/>
                </a:cubicBezTo>
                <a:cubicBezTo>
                  <a:pt x="409" y="16751"/>
                  <a:pt x="476" y="16836"/>
                  <a:pt x="492" y="16906"/>
                </a:cubicBezTo>
                <a:cubicBezTo>
                  <a:pt x="552" y="17181"/>
                  <a:pt x="605" y="17249"/>
                  <a:pt x="794" y="17284"/>
                </a:cubicBezTo>
                <a:cubicBezTo>
                  <a:pt x="976" y="17317"/>
                  <a:pt x="996" y="17343"/>
                  <a:pt x="1056" y="17639"/>
                </a:cubicBezTo>
                <a:cubicBezTo>
                  <a:pt x="1094" y="17822"/>
                  <a:pt x="1203" y="18074"/>
                  <a:pt x="1311" y="18231"/>
                </a:cubicBezTo>
                <a:cubicBezTo>
                  <a:pt x="1559" y="18588"/>
                  <a:pt x="1791" y="18610"/>
                  <a:pt x="1886" y="18288"/>
                </a:cubicBezTo>
                <a:cubicBezTo>
                  <a:pt x="1963" y="18025"/>
                  <a:pt x="1921" y="17660"/>
                  <a:pt x="1761" y="17214"/>
                </a:cubicBezTo>
                <a:cubicBezTo>
                  <a:pt x="1644" y="16891"/>
                  <a:pt x="1644" y="16884"/>
                  <a:pt x="1739" y="16719"/>
                </a:cubicBezTo>
                <a:cubicBezTo>
                  <a:pt x="1851" y="16524"/>
                  <a:pt x="1863" y="16346"/>
                  <a:pt x="1772" y="16217"/>
                </a:cubicBezTo>
                <a:cubicBezTo>
                  <a:pt x="1737" y="16168"/>
                  <a:pt x="1709" y="15994"/>
                  <a:pt x="1709" y="15830"/>
                </a:cubicBezTo>
                <a:cubicBezTo>
                  <a:pt x="1709" y="15585"/>
                  <a:pt x="1686" y="15518"/>
                  <a:pt x="1581" y="15443"/>
                </a:cubicBezTo>
                <a:cubicBezTo>
                  <a:pt x="1506" y="15391"/>
                  <a:pt x="1442" y="15271"/>
                  <a:pt x="1428" y="15156"/>
                </a:cubicBezTo>
                <a:cubicBezTo>
                  <a:pt x="1406" y="14994"/>
                  <a:pt x="1364" y="14947"/>
                  <a:pt x="1183" y="14885"/>
                </a:cubicBezTo>
                <a:cubicBezTo>
                  <a:pt x="978" y="14815"/>
                  <a:pt x="957" y="14783"/>
                  <a:pt x="841" y="14379"/>
                </a:cubicBezTo>
                <a:cubicBezTo>
                  <a:pt x="773" y="14142"/>
                  <a:pt x="649" y="13861"/>
                  <a:pt x="564" y="13753"/>
                </a:cubicBezTo>
                <a:cubicBezTo>
                  <a:pt x="482" y="13649"/>
                  <a:pt x="383" y="13582"/>
                  <a:pt x="291" y="13562"/>
                </a:cubicBezTo>
                <a:close/>
                <a:moveTo>
                  <a:pt x="5760" y="14529"/>
                </a:moveTo>
                <a:cubicBezTo>
                  <a:pt x="5716" y="14526"/>
                  <a:pt x="5674" y="14534"/>
                  <a:pt x="5634" y="14555"/>
                </a:cubicBezTo>
                <a:cubicBezTo>
                  <a:pt x="5161" y="14808"/>
                  <a:pt x="5300" y="16121"/>
                  <a:pt x="5872" y="16822"/>
                </a:cubicBezTo>
                <a:lnTo>
                  <a:pt x="6092" y="17093"/>
                </a:lnTo>
                <a:lnTo>
                  <a:pt x="5880" y="17401"/>
                </a:lnTo>
                <a:cubicBezTo>
                  <a:pt x="5524" y="17917"/>
                  <a:pt x="5532" y="18408"/>
                  <a:pt x="5900" y="18553"/>
                </a:cubicBezTo>
                <a:cubicBezTo>
                  <a:pt x="6160" y="18656"/>
                  <a:pt x="6152" y="18656"/>
                  <a:pt x="6510" y="18537"/>
                </a:cubicBezTo>
                <a:cubicBezTo>
                  <a:pt x="6933" y="18397"/>
                  <a:pt x="7369" y="17948"/>
                  <a:pt x="7415" y="17607"/>
                </a:cubicBezTo>
                <a:cubicBezTo>
                  <a:pt x="7475" y="17157"/>
                  <a:pt x="7297" y="16931"/>
                  <a:pt x="6827" y="16859"/>
                </a:cubicBezTo>
                <a:lnTo>
                  <a:pt x="6546" y="16818"/>
                </a:lnTo>
                <a:lnTo>
                  <a:pt x="6517" y="16209"/>
                </a:lnTo>
                <a:cubicBezTo>
                  <a:pt x="6479" y="15443"/>
                  <a:pt x="6409" y="15144"/>
                  <a:pt x="6201" y="14862"/>
                </a:cubicBezTo>
                <a:cubicBezTo>
                  <a:pt x="6043" y="14648"/>
                  <a:pt x="5893" y="14536"/>
                  <a:pt x="5760" y="14529"/>
                </a:cubicBezTo>
                <a:close/>
                <a:moveTo>
                  <a:pt x="12267" y="15675"/>
                </a:moveTo>
                <a:cubicBezTo>
                  <a:pt x="12169" y="15670"/>
                  <a:pt x="12072" y="15691"/>
                  <a:pt x="11981" y="15745"/>
                </a:cubicBezTo>
                <a:cubicBezTo>
                  <a:pt x="11707" y="15906"/>
                  <a:pt x="11628" y="16037"/>
                  <a:pt x="11560" y="16435"/>
                </a:cubicBezTo>
                <a:cubicBezTo>
                  <a:pt x="11484" y="16880"/>
                  <a:pt x="11567" y="17529"/>
                  <a:pt x="11744" y="17865"/>
                </a:cubicBezTo>
                <a:lnTo>
                  <a:pt x="11862" y="18088"/>
                </a:lnTo>
                <a:lnTo>
                  <a:pt x="11730" y="18370"/>
                </a:lnTo>
                <a:cubicBezTo>
                  <a:pt x="11652" y="18536"/>
                  <a:pt x="11588" y="18788"/>
                  <a:pt x="11574" y="18992"/>
                </a:cubicBezTo>
                <a:cubicBezTo>
                  <a:pt x="11553" y="19300"/>
                  <a:pt x="11566" y="19359"/>
                  <a:pt x="11705" y="19554"/>
                </a:cubicBezTo>
                <a:cubicBezTo>
                  <a:pt x="11798" y="19685"/>
                  <a:pt x="11946" y="19796"/>
                  <a:pt x="12079" y="19836"/>
                </a:cubicBezTo>
                <a:cubicBezTo>
                  <a:pt x="12299" y="19901"/>
                  <a:pt x="12300" y="19904"/>
                  <a:pt x="12328" y="20260"/>
                </a:cubicBezTo>
                <a:cubicBezTo>
                  <a:pt x="12362" y="20698"/>
                  <a:pt x="12522" y="21146"/>
                  <a:pt x="12734" y="21398"/>
                </a:cubicBezTo>
                <a:cubicBezTo>
                  <a:pt x="12869" y="21557"/>
                  <a:pt x="12942" y="21585"/>
                  <a:pt x="13210" y="21585"/>
                </a:cubicBezTo>
                <a:cubicBezTo>
                  <a:pt x="13491" y="21585"/>
                  <a:pt x="13545" y="21563"/>
                  <a:pt x="13663" y="21389"/>
                </a:cubicBezTo>
                <a:cubicBezTo>
                  <a:pt x="13834" y="21136"/>
                  <a:pt x="13905" y="20867"/>
                  <a:pt x="13905" y="20470"/>
                </a:cubicBezTo>
                <a:cubicBezTo>
                  <a:pt x="13905" y="20133"/>
                  <a:pt x="13786" y="19625"/>
                  <a:pt x="13659" y="19417"/>
                </a:cubicBezTo>
                <a:cubicBezTo>
                  <a:pt x="13590" y="19303"/>
                  <a:pt x="13592" y="19274"/>
                  <a:pt x="13685" y="19129"/>
                </a:cubicBezTo>
                <a:cubicBezTo>
                  <a:pt x="14075" y="18528"/>
                  <a:pt x="13946" y="17798"/>
                  <a:pt x="13418" y="17610"/>
                </a:cubicBezTo>
                <a:lnTo>
                  <a:pt x="13166" y="17519"/>
                </a:lnTo>
                <a:lnTo>
                  <a:pt x="13140" y="17061"/>
                </a:lnTo>
                <a:cubicBezTo>
                  <a:pt x="13125" y="16809"/>
                  <a:pt x="13075" y="16505"/>
                  <a:pt x="13029" y="16387"/>
                </a:cubicBezTo>
                <a:cubicBezTo>
                  <a:pt x="12863" y="15957"/>
                  <a:pt x="12561" y="15691"/>
                  <a:pt x="12267" y="15675"/>
                </a:cubicBezTo>
                <a:close/>
                <a:moveTo>
                  <a:pt x="19942" y="16867"/>
                </a:moveTo>
                <a:cubicBezTo>
                  <a:pt x="19581" y="16874"/>
                  <a:pt x="19158" y="17130"/>
                  <a:pt x="18910" y="17508"/>
                </a:cubicBezTo>
                <a:cubicBezTo>
                  <a:pt x="18611" y="17965"/>
                  <a:pt x="18490" y="18964"/>
                  <a:pt x="18664" y="19550"/>
                </a:cubicBezTo>
                <a:cubicBezTo>
                  <a:pt x="18811" y="20045"/>
                  <a:pt x="19212" y="20568"/>
                  <a:pt x="19557" y="20717"/>
                </a:cubicBezTo>
                <a:cubicBezTo>
                  <a:pt x="19863" y="20848"/>
                  <a:pt x="20443" y="20763"/>
                  <a:pt x="20702" y="20549"/>
                </a:cubicBezTo>
                <a:cubicBezTo>
                  <a:pt x="21320" y="20039"/>
                  <a:pt x="21551" y="18950"/>
                  <a:pt x="21235" y="18033"/>
                </a:cubicBezTo>
                <a:cubicBezTo>
                  <a:pt x="21001" y="17352"/>
                  <a:pt x="20637" y="16984"/>
                  <a:pt x="20093" y="16879"/>
                </a:cubicBezTo>
                <a:cubicBezTo>
                  <a:pt x="20045" y="16870"/>
                  <a:pt x="19994" y="16865"/>
                  <a:pt x="19942" y="1686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80" name="Google Shape;80;p1"/>
          <p:cNvSpPr txBox="1"/>
          <p:nvPr/>
        </p:nvSpPr>
        <p:spPr>
          <a:xfrm>
            <a:off x="6243788" y="3185419"/>
            <a:ext cx="5018572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200"/>
              <a:buFont typeface="Calibri"/>
              <a:buNone/>
            </a:pPr>
            <a:r>
              <a:rPr lang="en-US" sz="3200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Introduction to orbital and spin angular momenta, qubits, and operators on qubits</a:t>
            </a:r>
            <a:endParaRPr sz="3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7162476" y="5493421"/>
            <a:ext cx="380748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andrea.droghetti@unive.it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00" cy="2769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8542c397a_0_61"/>
          <p:cNvSpPr txBox="1"/>
          <p:nvPr/>
        </p:nvSpPr>
        <p:spPr>
          <a:xfrm>
            <a:off x="985650" y="2698041"/>
            <a:ext cx="6917700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Eigenvalue equation for the modulus: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|n,l,m&gt; = </a:t>
            </a: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l(l+1)ħ</a:t>
            </a:r>
            <a:r>
              <a:rPr lang="en-US" sz="2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|n,l,m&gt;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Eigenvalue equation for the component: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8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|n,l,m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= </a:t>
            </a:r>
            <a:r>
              <a:rPr lang="en-US" sz="2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mħ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|n,l,m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228542c397a_0_61"/>
          <p:cNvSpPr txBox="1"/>
          <p:nvPr/>
        </p:nvSpPr>
        <p:spPr>
          <a:xfrm>
            <a:off x="985650" y="1531798"/>
            <a:ext cx="100464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Operator </a:t>
            </a:r>
            <a:r>
              <a:rPr lang="en-US" sz="3200" i="1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200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: eigenvalues and graphical representation</a:t>
            </a:r>
            <a:endParaRPr sz="3200" b="0" i="0" u="none" strike="noStrike" cap="none">
              <a:solidFill>
                <a:srgbClr val="C51E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228542c397a_0_61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25" name="Google Shape;325;g228542c397a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900" y="2276965"/>
            <a:ext cx="3855426" cy="385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8542c397a_0_556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40" name="Google Shape;340;g228542c397a_0_556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6425" y="4002643"/>
            <a:ext cx="96964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228542c397a_0_556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0725" y="3173581"/>
            <a:ext cx="2667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228542c397a_0_556"/>
          <p:cNvPicPr preferRelativeResize="0"/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5433" y="4536043"/>
            <a:ext cx="2990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228542c397a_0_556"/>
          <p:cNvPicPr preferRelativeResize="0"/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0650" y="5391543"/>
            <a:ext cx="259080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228542c397a_0_556"/>
          <p:cNvSpPr txBox="1"/>
          <p:nvPr/>
        </p:nvSpPr>
        <p:spPr>
          <a:xfrm>
            <a:off x="985650" y="1983595"/>
            <a:ext cx="10338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Commutators between </a:t>
            </a:r>
            <a:r>
              <a:rPr lang="en-US" sz="2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800" i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ladder operators </a:t>
            </a: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+/–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defined as: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28542c397a_0_47"/>
          <p:cNvSpPr txBox="1"/>
          <p:nvPr/>
        </p:nvSpPr>
        <p:spPr>
          <a:xfrm>
            <a:off x="985650" y="1531798"/>
            <a:ext cx="100464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3200"/>
              <a:buFont typeface="Calibri"/>
              <a:buNone/>
            </a:pPr>
            <a:r>
              <a:rPr lang="en-US" sz="3200" dirty="0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Stern-Gerlach experiment</a:t>
            </a:r>
            <a:endParaRPr sz="3200" b="0" i="0" u="none" strike="noStrike" cap="none" dirty="0">
              <a:solidFill>
                <a:srgbClr val="C51E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228542c397a_0_47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51" name="Google Shape;351;g228542c397a_0_47"/>
          <p:cNvSpPr txBox="1"/>
          <p:nvPr/>
        </p:nvSpPr>
        <p:spPr>
          <a:xfrm>
            <a:off x="985650" y="2388325"/>
            <a:ext cx="103380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test the quantization of the angular momentum?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particle with </a:t>
            </a:r>
            <a:r>
              <a:rPr lang="en-US" sz="2800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mechanical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angular momentum is charged (such as an electron), it also has a </a:t>
            </a:r>
            <a:r>
              <a:rPr lang="en-US" sz="2800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magnetic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angular momentum.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51FB0F-2195-5719-304B-D19762AF5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07" r="53440" b="26558"/>
          <a:stretch/>
        </p:blipFill>
        <p:spPr bwMode="auto">
          <a:xfrm>
            <a:off x="4422474" y="5153036"/>
            <a:ext cx="2248149" cy="121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00A6FD-A9B6-BEF7-1AD3-956239CFB1E8}"/>
              </a:ext>
            </a:extLst>
          </p:cNvPr>
          <p:cNvSpPr/>
          <p:nvPr/>
        </p:nvSpPr>
        <p:spPr>
          <a:xfrm>
            <a:off x="5943944" y="5326202"/>
            <a:ext cx="181553" cy="263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51B02F-ED40-D583-3097-004B4ED21DC9}"/>
              </a:ext>
            </a:extLst>
          </p:cNvPr>
          <p:cNvSpPr txBox="1"/>
          <p:nvPr/>
        </p:nvSpPr>
        <p:spPr>
          <a:xfrm>
            <a:off x="5863829" y="5275630"/>
            <a:ext cx="100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/>
              <a:t>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51406-A5A7-B057-5169-2B36A6703A90}"/>
              </a:ext>
            </a:extLst>
          </p:cNvPr>
          <p:cNvSpPr/>
          <p:nvPr/>
        </p:nvSpPr>
        <p:spPr>
          <a:xfrm>
            <a:off x="5943944" y="5706001"/>
            <a:ext cx="370592" cy="93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2ED62-06DB-E7D8-8CFF-F747F3427892}"/>
              </a:ext>
            </a:extLst>
          </p:cNvPr>
          <p:cNvSpPr/>
          <p:nvPr/>
        </p:nvSpPr>
        <p:spPr>
          <a:xfrm>
            <a:off x="5934567" y="5915568"/>
            <a:ext cx="16143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CD6F80-FFE3-B2B7-0855-E6D20C284124}"/>
              </a:ext>
            </a:extLst>
          </p:cNvPr>
          <p:cNvSpPr/>
          <p:nvPr/>
        </p:nvSpPr>
        <p:spPr>
          <a:xfrm>
            <a:off x="6223759" y="6030037"/>
            <a:ext cx="646157" cy="263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03DE8-A15E-1966-404F-AA3DDD5FC7C6}"/>
              </a:ext>
            </a:extLst>
          </p:cNvPr>
          <p:cNvSpPr txBox="1"/>
          <p:nvPr/>
        </p:nvSpPr>
        <p:spPr>
          <a:xfrm>
            <a:off x="6008850" y="5976235"/>
            <a:ext cx="1006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b="1" dirty="0"/>
              <a:t>electron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26C0DE4-F249-92C4-7FC9-E2C9F5574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0" t="28707" r="43290" b="26558"/>
          <a:stretch/>
        </p:blipFill>
        <p:spPr bwMode="auto">
          <a:xfrm>
            <a:off x="7626182" y="5192218"/>
            <a:ext cx="486724" cy="121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28542c397a_0_420"/>
          <p:cNvSpPr txBox="1"/>
          <p:nvPr/>
        </p:nvSpPr>
        <p:spPr>
          <a:xfrm>
            <a:off x="985650" y="1531798"/>
            <a:ext cx="100464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Stern-Gerlach experiments</a:t>
            </a:r>
            <a:endParaRPr sz="3200" b="0" i="0" u="none" strike="noStrike" cap="none">
              <a:solidFill>
                <a:srgbClr val="C51E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228542c397a_0_420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358" name="Google Shape;358;g228542c397a_0_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213" y="2395648"/>
            <a:ext cx="9257270" cy="4019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28542c397a_0_425"/>
          <p:cNvSpPr txBox="1"/>
          <p:nvPr/>
        </p:nvSpPr>
        <p:spPr>
          <a:xfrm>
            <a:off x="985650" y="1531798"/>
            <a:ext cx="100464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Stern-Gerlach: expected results</a:t>
            </a:r>
            <a:endParaRPr sz="3200" b="0" i="0" u="none" strike="noStrike" cap="none">
              <a:solidFill>
                <a:srgbClr val="C51E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228542c397a_0_425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65" name="Google Shape;365;g228542c397a_0_425"/>
          <p:cNvSpPr txBox="1"/>
          <p:nvPr/>
        </p:nvSpPr>
        <p:spPr>
          <a:xfrm>
            <a:off x="985650" y="2388325"/>
            <a:ext cx="103380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angular momentum can have any value (as classical physics would predict), then the deflection would have a continuous set of possible angles.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E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I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angular momentum is quantized, the deflection in a magnetic field is expected to lead to a set of discrete deflection angles.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28542c397a_0_42"/>
          <p:cNvSpPr txBox="1"/>
          <p:nvPr/>
        </p:nvSpPr>
        <p:spPr>
          <a:xfrm>
            <a:off x="985650" y="1531798"/>
            <a:ext cx="100464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3200"/>
              <a:buFont typeface="Calibri"/>
              <a:buNone/>
            </a:pPr>
            <a:r>
              <a:rPr lang="en-US" sz="3200" dirty="0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Stern-Gerlach:</a:t>
            </a:r>
            <a:endParaRPr sz="3200" dirty="0">
              <a:solidFill>
                <a:srgbClr val="C51E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228542c397a_0_42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0162F-F97C-66B1-E361-BC588D5B0C57}"/>
              </a:ext>
            </a:extLst>
          </p:cNvPr>
          <p:cNvSpPr txBox="1"/>
          <p:nvPr/>
        </p:nvSpPr>
        <p:spPr>
          <a:xfrm>
            <a:off x="674738" y="2804463"/>
            <a:ext cx="92214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Stern and Gerlach observed quantized deflections.</a:t>
            </a:r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AE6F3-8D7B-FDEE-6C06-A1501FC7DA07}"/>
              </a:ext>
            </a:extLst>
          </p:cNvPr>
          <p:cNvSpPr txBox="1"/>
          <p:nvPr/>
        </p:nvSpPr>
        <p:spPr>
          <a:xfrm>
            <a:off x="674738" y="3909293"/>
            <a:ext cx="609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https://www.youtube.com/watch?v=rg4Fnag4V-E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6D52B-D542-99D0-CEFB-514ED8671C45}"/>
              </a:ext>
            </a:extLst>
          </p:cNvPr>
          <p:cNvSpPr txBox="1"/>
          <p:nvPr/>
        </p:nvSpPr>
        <p:spPr>
          <a:xfrm>
            <a:off x="674738" y="3482541"/>
            <a:ext cx="609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https://www.youtube.com/watch?v=PH1FbkLVJU4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28542c397a_0_430"/>
          <p:cNvSpPr txBox="1"/>
          <p:nvPr/>
        </p:nvSpPr>
        <p:spPr>
          <a:xfrm>
            <a:off x="985650" y="1531798"/>
            <a:ext cx="100464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Stern-Gerlach (observed results)</a:t>
            </a:r>
            <a:endParaRPr sz="3200" b="0" i="0" u="none" strike="noStrike" cap="none">
              <a:solidFill>
                <a:srgbClr val="C51E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228542c397a_0_430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72" name="Google Shape;372;g228542c397a_0_430"/>
          <p:cNvSpPr txBox="1"/>
          <p:nvPr/>
        </p:nvSpPr>
        <p:spPr>
          <a:xfrm>
            <a:off x="985650" y="2388325"/>
            <a:ext cx="103380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Stern and Gerlach observed quantized deflections. 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a closer look, there was a problem though: the number of deflection lines were not consistent with those predicted from the values of the orbital angular momentum. 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with Ag atoms (no orbital angular momentum), but two lines observed.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apparently discrepancy led to discovery of the electron’s </a:t>
            </a:r>
            <a:r>
              <a:rPr lang="en-US" sz="2400" b="1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28542c397a_0_461"/>
          <p:cNvSpPr txBox="1"/>
          <p:nvPr/>
        </p:nvSpPr>
        <p:spPr>
          <a:xfrm>
            <a:off x="985650" y="1531798"/>
            <a:ext cx="100464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Concept of spin: analogy</a:t>
            </a:r>
            <a:endParaRPr sz="3200" b="0" i="0" u="none" strike="noStrike" cap="none">
              <a:solidFill>
                <a:srgbClr val="C51E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228542c397a_0_461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94" name="Google Shape;394;g228542c397a_0_461"/>
          <p:cNvSpPr txBox="1"/>
          <p:nvPr/>
        </p:nvSpPr>
        <p:spPr>
          <a:xfrm>
            <a:off x="985650" y="2388325"/>
            <a:ext cx="103380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I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idea of an electron having internal angular momentum suggests that electrons not only orbit the nucleus but also spin on their own axis.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analogous to the Earth not only rotating around the sun, but also “spinning” on itself, i.e., rotating around its axis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28542c397a_0_466"/>
          <p:cNvSpPr txBox="1"/>
          <p:nvPr/>
        </p:nvSpPr>
        <p:spPr>
          <a:xfrm>
            <a:off x="985650" y="1531798"/>
            <a:ext cx="100464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Spin: why the classical picture fails</a:t>
            </a:r>
            <a:endParaRPr sz="3200" b="0" i="0" u="none" strike="noStrike" cap="none">
              <a:solidFill>
                <a:srgbClr val="C51E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228542c397a_0_466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401" name="Google Shape;401;g228542c397a_0_466"/>
          <p:cNvSpPr txBox="1"/>
          <p:nvPr/>
        </p:nvSpPr>
        <p:spPr>
          <a:xfrm>
            <a:off x="985650" y="2388325"/>
            <a:ext cx="103380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I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estimate of the electron's rotational velocity around its own axis suggests that it would exceed the speed of light, violating Einstein's postulate of special relativity.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endParaRPr lang="en-IE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I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Spin an observable with no classical analogue. 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endParaRPr lang="en-IE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I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Eventually, its existence is predicted by combining quantum mechanics with special relativity (Dirac’s equation).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290a7e58a5_0_1"/>
          <p:cNvSpPr txBox="1"/>
          <p:nvPr/>
        </p:nvSpPr>
        <p:spPr>
          <a:xfrm>
            <a:off x="985650" y="1531798"/>
            <a:ext cx="100464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Half integer spin</a:t>
            </a:r>
            <a:endParaRPr sz="3200" b="0" i="0" u="none" strike="noStrike" cap="none">
              <a:solidFill>
                <a:srgbClr val="C51E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2290a7e58a5_0_1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431" name="Google Shape;431;g2290a7e58a5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650" y="2686498"/>
            <a:ext cx="79057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g2290a7e58a5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650" y="4077323"/>
            <a:ext cx="67627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g2290a7e58a5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5650" y="5353848"/>
            <a:ext cx="69532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DC58-1DC2-A70A-8EC8-882ED63C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363304"/>
            <a:ext cx="10972801" cy="1143000"/>
          </a:xfrm>
        </p:spPr>
        <p:txBody>
          <a:bodyPr>
            <a:normAutofit/>
          </a:bodyPr>
          <a:lstStyle/>
          <a:p>
            <a:r>
              <a:rPr lang="en-IE" sz="3200" dirty="0"/>
              <a:t>What we are going to see in this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07FAC-8016-F0BB-813C-301EE08422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Google Shape;394;g228542c397a_0_461">
            <a:extLst>
              <a:ext uri="{FF2B5EF4-FFF2-40B4-BE49-F238E27FC236}">
                <a16:creationId xmlns:a16="http://schemas.microsoft.com/office/drawing/2014/main" id="{FDEE791B-CAE2-3A2F-AD75-FBD1A92ADDE3}"/>
              </a:ext>
            </a:extLst>
          </p:cNvPr>
          <p:cNvSpPr txBox="1"/>
          <p:nvPr/>
        </p:nvSpPr>
        <p:spPr>
          <a:xfrm>
            <a:off x="985650" y="2388325"/>
            <a:ext cx="10338000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IE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Orbital angular momentum 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Spin 1/2 momentum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Qubits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 of qubits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 on qubits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Measurements of qubits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9237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28542c397a_0_73"/>
          <p:cNvSpPr txBox="1"/>
          <p:nvPr/>
        </p:nvSpPr>
        <p:spPr>
          <a:xfrm>
            <a:off x="985650" y="1531798"/>
            <a:ext cx="100464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Half integer spin</a:t>
            </a:r>
            <a:endParaRPr sz="3200">
              <a:solidFill>
                <a:srgbClr val="C51E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228542c397a_0_73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440" name="Google Shape;440;g228542c397a_0_73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650" y="3047998"/>
            <a:ext cx="67627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228542c397a_0_73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650" y="3998998"/>
            <a:ext cx="69532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228542c397a_0_73"/>
          <p:cNvPicPr preferRelativeResize="0"/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2650" y="3932325"/>
            <a:ext cx="8191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228542c397a_0_73"/>
          <p:cNvPicPr preferRelativeResize="0"/>
          <p:nvPr/>
        </p:nvPicPr>
        <p:blipFill rotWithShape="1"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303"/>
          <a:stretch/>
        </p:blipFill>
        <p:spPr>
          <a:xfrm>
            <a:off x="8311700" y="3048000"/>
            <a:ext cx="14251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28542c397a_0_84"/>
          <p:cNvSpPr txBox="1"/>
          <p:nvPr/>
        </p:nvSpPr>
        <p:spPr>
          <a:xfrm>
            <a:off x="985650" y="1531798"/>
            <a:ext cx="100464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Spin 1/2</a:t>
            </a:r>
            <a:endParaRPr sz="3200" b="0" i="0" u="none" strike="noStrike" cap="none">
              <a:solidFill>
                <a:srgbClr val="C51E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228542c397a_0_84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450" name="Google Shape;450;g228542c397a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8025" y="5022750"/>
            <a:ext cx="2952750" cy="1200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1" name="Google Shape;451;g228542c397a_0_84"/>
          <p:cNvGrpSpPr/>
          <p:nvPr/>
        </p:nvGrpSpPr>
        <p:grpSpPr>
          <a:xfrm>
            <a:off x="1270388" y="2906688"/>
            <a:ext cx="3714750" cy="838200"/>
            <a:chOff x="5583550" y="5808300"/>
            <a:chExt cx="3714750" cy="838200"/>
          </a:xfrm>
        </p:grpSpPr>
        <p:pic>
          <p:nvPicPr>
            <p:cNvPr id="452" name="Google Shape;452;g228542c397a_0_8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83550" y="5808300"/>
              <a:ext cx="3714750" cy="83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g228542c397a_0_8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84975" y="5950461"/>
              <a:ext cx="539250" cy="5055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g228542c397a_0_8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749263" y="5997125"/>
              <a:ext cx="539250" cy="4622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" name="Google Shape;455;g228542c397a_0_84"/>
          <p:cNvGrpSpPr/>
          <p:nvPr/>
        </p:nvGrpSpPr>
        <p:grpSpPr>
          <a:xfrm>
            <a:off x="8472380" y="2742610"/>
            <a:ext cx="1696163" cy="1002289"/>
            <a:chOff x="9035225" y="2586488"/>
            <a:chExt cx="1790712" cy="990600"/>
          </a:xfrm>
        </p:grpSpPr>
        <p:pic>
          <p:nvPicPr>
            <p:cNvPr id="456" name="Google Shape;456;g228542c397a_0_8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111437" y="2586488"/>
              <a:ext cx="1714500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g228542c397a_0_8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35225" y="2805675"/>
              <a:ext cx="644263" cy="552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8" name="Google Shape;458;g228542c397a_0_84"/>
          <p:cNvGrpSpPr/>
          <p:nvPr/>
        </p:nvGrpSpPr>
        <p:grpSpPr>
          <a:xfrm>
            <a:off x="5818931" y="2906682"/>
            <a:ext cx="1819661" cy="838227"/>
            <a:chOff x="6558191" y="2634136"/>
            <a:chExt cx="1897259" cy="895350"/>
          </a:xfrm>
        </p:grpSpPr>
        <p:pic>
          <p:nvPicPr>
            <p:cNvPr id="459" name="Google Shape;459;g228542c397a_0_8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569500" y="2634136"/>
              <a:ext cx="1885950" cy="895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g228542c397a_0_8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58191" y="2725236"/>
              <a:ext cx="644275" cy="60400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1" name="Google Shape;461;g228542c397a_0_8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70400" y="5022750"/>
            <a:ext cx="2380463" cy="10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g228542c397a_0_8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60800" y="5022747"/>
            <a:ext cx="2364802" cy="10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g228542c397a_0_84"/>
          <p:cNvPicPr preferRelativeResize="0"/>
          <p:nvPr/>
        </p:nvPicPr>
        <p:blipFill rotWithShape="1">
          <a:blip r:embed="rId11">
            <a:alphaModFix/>
          </a:blip>
          <a:srcRect r="42834"/>
          <a:stretch/>
        </p:blipFill>
        <p:spPr>
          <a:xfrm>
            <a:off x="1194788" y="4194500"/>
            <a:ext cx="38659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287c666de6_0_22"/>
          <p:cNvSpPr txBox="1"/>
          <p:nvPr/>
        </p:nvSpPr>
        <p:spPr>
          <a:xfrm>
            <a:off x="985650" y="1531798"/>
            <a:ext cx="100464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Spin 1/2</a:t>
            </a:r>
            <a:endParaRPr sz="3200">
              <a:solidFill>
                <a:srgbClr val="C51E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g2287c666de6_0_22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471" name="Google Shape;471;g2287c666de6_0_22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6875" y="5616225"/>
            <a:ext cx="28003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g2287c666de6_0_22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7825" y="4664000"/>
            <a:ext cx="24574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2287c666de6_0_22"/>
          <p:cNvPicPr preferRelativeResize="0"/>
          <p:nvPr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8592"/>
          <a:stretch/>
        </p:blipFill>
        <p:spPr>
          <a:xfrm>
            <a:off x="1173438" y="3733100"/>
            <a:ext cx="3904975" cy="1062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4" name="Google Shape;474;g2287c666de6_0_22"/>
          <p:cNvGrpSpPr/>
          <p:nvPr/>
        </p:nvGrpSpPr>
        <p:grpSpPr>
          <a:xfrm>
            <a:off x="1424188" y="2662688"/>
            <a:ext cx="3714750" cy="838200"/>
            <a:chOff x="5583550" y="5808300"/>
            <a:chExt cx="3714750" cy="838200"/>
          </a:xfrm>
        </p:grpSpPr>
        <p:pic>
          <p:nvPicPr>
            <p:cNvPr id="475" name="Google Shape;475;g2287c666de6_0_2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583550" y="5808300"/>
              <a:ext cx="3714750" cy="83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6" name="Google Shape;476;g2287c666de6_0_2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684975" y="5950461"/>
              <a:ext cx="539250" cy="5055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7" name="Google Shape;477;g2287c666de6_0_2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749263" y="5997125"/>
              <a:ext cx="539250" cy="4622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" name="Google Shape;478;g2287c666de6_0_22"/>
          <p:cNvGrpSpPr/>
          <p:nvPr/>
        </p:nvGrpSpPr>
        <p:grpSpPr>
          <a:xfrm>
            <a:off x="8654155" y="2580660"/>
            <a:ext cx="1696163" cy="1002289"/>
            <a:chOff x="9035225" y="2586488"/>
            <a:chExt cx="1790712" cy="990600"/>
          </a:xfrm>
        </p:grpSpPr>
        <p:pic>
          <p:nvPicPr>
            <p:cNvPr id="479" name="Google Shape;479;g2287c666de6_0_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9111437" y="2586488"/>
              <a:ext cx="1714500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0" name="Google Shape;480;g2287c666de6_0_2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9035225" y="2805675"/>
              <a:ext cx="644263" cy="552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1" name="Google Shape;481;g2287c666de6_0_22"/>
          <p:cNvGrpSpPr/>
          <p:nvPr/>
        </p:nvGrpSpPr>
        <p:grpSpPr>
          <a:xfrm>
            <a:off x="6166031" y="2662694"/>
            <a:ext cx="1819661" cy="838227"/>
            <a:chOff x="6558191" y="2634136"/>
            <a:chExt cx="1897259" cy="895350"/>
          </a:xfrm>
        </p:grpSpPr>
        <p:pic>
          <p:nvPicPr>
            <p:cNvPr id="482" name="Google Shape;482;g2287c666de6_0_2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6569500" y="2634136"/>
              <a:ext cx="1885950" cy="895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3" name="Google Shape;483;g2287c666de6_0_2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558191" y="2725236"/>
              <a:ext cx="644275" cy="6040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287c666de6_0_8"/>
          <p:cNvSpPr txBox="1"/>
          <p:nvPr/>
        </p:nvSpPr>
        <p:spPr>
          <a:xfrm>
            <a:off x="985650" y="1531798"/>
            <a:ext cx="100464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3200"/>
              <a:buFont typeface="Calibri"/>
              <a:buNone/>
            </a:pPr>
            <a:r>
              <a:rPr lang="en-US" sz="3200" dirty="0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Spin 1/2</a:t>
            </a:r>
            <a:endParaRPr sz="3200" dirty="0">
              <a:solidFill>
                <a:srgbClr val="C51E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g2287c666de6_0_8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491" name="Google Shape;491;g2287c666de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382" y="2638275"/>
            <a:ext cx="32956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g2287c666de6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482" y="3779600"/>
            <a:ext cx="30670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g2287c666de6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0807" y="4768027"/>
            <a:ext cx="42100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E0824-370B-F350-55A7-52BBA8527B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3B1A4FE-5C90-315B-DCDB-CDB5F5655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669" y="2077163"/>
            <a:ext cx="2633099" cy="431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C793618-893E-CC29-DE4B-637C19B38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084" y="2097877"/>
            <a:ext cx="2811970" cy="431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51208C-FB17-99E6-ADC5-8EBF753F94AE}"/>
              </a:ext>
            </a:extLst>
          </p:cNvPr>
          <p:cNvCxnSpPr/>
          <p:nvPr/>
        </p:nvCxnSpPr>
        <p:spPr>
          <a:xfrm>
            <a:off x="6865495" y="3612630"/>
            <a:ext cx="18138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E47C26-093E-EFD5-7E03-77771FF43C53}"/>
              </a:ext>
            </a:extLst>
          </p:cNvPr>
          <p:cNvSpPr txBox="1"/>
          <p:nvPr/>
        </p:nvSpPr>
        <p:spPr>
          <a:xfrm>
            <a:off x="8961608" y="3429000"/>
            <a:ext cx="287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per fare quantum computing</a:t>
            </a:r>
          </a:p>
        </p:txBody>
      </p:sp>
    </p:spTree>
    <p:extLst>
      <p:ext uri="{BB962C8B-B14F-4D97-AF65-F5344CB8AC3E}">
        <p14:creationId xmlns:p14="http://schemas.microsoft.com/office/powerpoint/2010/main" val="115852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6308e930a_0_199"/>
          <p:cNvSpPr txBox="1"/>
          <p:nvPr/>
        </p:nvSpPr>
        <p:spPr>
          <a:xfrm>
            <a:off x="985650" y="2388325"/>
            <a:ext cx="69618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 momentum in classical physics: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force is applied, angular momentum is conserved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226308e930a_0_199"/>
          <p:cNvSpPr txBox="1"/>
          <p:nvPr/>
        </p:nvSpPr>
        <p:spPr>
          <a:xfrm>
            <a:off x="985650" y="1531798"/>
            <a:ext cx="100464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Angular momentum</a:t>
            </a:r>
            <a:endParaRPr sz="3200" b="0" i="0" u="none" strike="noStrike" cap="none">
              <a:solidFill>
                <a:srgbClr val="C51E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226308e930a_0_199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60" name="Google Shape;260;g226308e930a_0_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1225" y="2534100"/>
            <a:ext cx="3614950" cy="25304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A09F3D-3DA4-E9DE-30AA-467721FF487B}"/>
                  </a:ext>
                </a:extLst>
              </p:cNvPr>
              <p:cNvSpPr txBox="1"/>
              <p:nvPr/>
            </p:nvSpPr>
            <p:spPr>
              <a:xfrm>
                <a:off x="3204867" y="3175181"/>
                <a:ext cx="1679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28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I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sz="28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IE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E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IE" sz="28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A09F3D-3DA4-E9DE-30AA-467721FF4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867" y="3175181"/>
                <a:ext cx="167994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8542c397a_0_504"/>
          <p:cNvSpPr txBox="1"/>
          <p:nvPr/>
        </p:nvSpPr>
        <p:spPr>
          <a:xfrm>
            <a:off x="985650" y="1531798"/>
            <a:ext cx="100464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Angular momentum in quantum mechanics</a:t>
            </a:r>
            <a:endParaRPr sz="3200" b="0" i="0" u="none" strike="noStrike" cap="none">
              <a:solidFill>
                <a:srgbClr val="C51E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228542c397a_0_504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67" name="Google Shape;267;g228542c397a_0_50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7325" y="3105148"/>
            <a:ext cx="19050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228542c397a_0_504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9025" y="3991198"/>
            <a:ext cx="80200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228542c397a_0_504"/>
          <p:cNvPicPr preferRelativeResize="0"/>
          <p:nvPr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12846"/>
          <a:stretch/>
        </p:blipFill>
        <p:spPr>
          <a:xfrm>
            <a:off x="1669025" y="5036450"/>
            <a:ext cx="6858000" cy="4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228542c397a_0_504"/>
          <p:cNvSpPr txBox="1"/>
          <p:nvPr/>
        </p:nvSpPr>
        <p:spPr>
          <a:xfrm>
            <a:off x="985650" y="2388325"/>
            <a:ext cx="103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 momentum in quantum physics? Operators!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8542c397a_0_29"/>
          <p:cNvSpPr txBox="1"/>
          <p:nvPr/>
        </p:nvSpPr>
        <p:spPr>
          <a:xfrm>
            <a:off x="985650" y="1531798"/>
            <a:ext cx="100464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Angular momentum commutators for different components</a:t>
            </a:r>
            <a:endParaRPr sz="3200" b="0" i="0" u="none" strike="noStrike" cap="none">
              <a:solidFill>
                <a:srgbClr val="C51E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228542c397a_0_29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77" name="Google Shape;277;g228542c397a_0_29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763" y="2425123"/>
            <a:ext cx="50673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228542c397a_0_29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8863" y="3288023"/>
            <a:ext cx="733425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228542c397a_0_29"/>
          <p:cNvSpPr txBox="1"/>
          <p:nvPr/>
        </p:nvSpPr>
        <p:spPr>
          <a:xfrm>
            <a:off x="926988" y="4703363"/>
            <a:ext cx="103380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and momentum operators do not commute when they act along the same direction.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x*</a:t>
            </a:r>
            <a:r>
              <a:rPr lang="en-US" sz="2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(x)/dx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different from </a:t>
            </a: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d(x*f(x))/dx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because the derivative is along the same spatial dimension.</a:t>
            </a:r>
            <a:endParaRPr sz="2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g228542c397a_0_29"/>
          <p:cNvPicPr preferRelativeResize="0"/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125" y="3897613"/>
            <a:ext cx="89154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8542c397a_0_380"/>
          <p:cNvSpPr txBox="1"/>
          <p:nvPr/>
        </p:nvSpPr>
        <p:spPr>
          <a:xfrm>
            <a:off x="985650" y="1531798"/>
            <a:ext cx="100464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Angular momentum components: general result</a:t>
            </a:r>
            <a:endParaRPr sz="3200" b="0" i="0" u="none" strike="noStrike" cap="none">
              <a:solidFill>
                <a:srgbClr val="C51E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228542c397a_0_380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87" name="Google Shape;287;g228542c397a_0_380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1525" y="3549873"/>
            <a:ext cx="7196768" cy="10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228542c397a_0_380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1525" y="2748538"/>
            <a:ext cx="89154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228542c397a_0_380"/>
          <p:cNvSpPr txBox="1"/>
          <p:nvPr/>
        </p:nvSpPr>
        <p:spPr>
          <a:xfrm>
            <a:off x="1201025" y="4937250"/>
            <a:ext cx="10338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know one component of the angular momentum (say along the z-direction), then the other two are unknown by a factor proportional to the known component.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8542c397a_0_0"/>
          <p:cNvSpPr txBox="1"/>
          <p:nvPr/>
        </p:nvSpPr>
        <p:spPr>
          <a:xfrm>
            <a:off x="985650" y="1531798"/>
            <a:ext cx="100464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Angular momentum: commutator for the modulus </a:t>
            </a:r>
            <a:r>
              <a:rPr lang="en-US" sz="3200" i="1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200" baseline="30000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 b="0" i="0" u="none" strike="noStrike" cap="none" baseline="30000">
              <a:solidFill>
                <a:srgbClr val="C51E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228542c397a_0_0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305" name="Google Shape;305;g228542c397a_0_0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4500" y="2591248"/>
            <a:ext cx="66294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228542c397a_0_0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5300" y="3575048"/>
            <a:ext cx="84201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228542c397a_0_0"/>
          <p:cNvPicPr preferRelativeResize="0"/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9575" y="4385261"/>
            <a:ext cx="79248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228542c397a_0_0"/>
          <p:cNvPicPr preferRelativeResize="0"/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1850" y="5043048"/>
            <a:ext cx="9144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28542c397a_0_542"/>
          <p:cNvSpPr txBox="1"/>
          <p:nvPr/>
        </p:nvSpPr>
        <p:spPr>
          <a:xfrm>
            <a:off x="985650" y="2388325"/>
            <a:ext cx="103380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be shown with identical calculations that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800" i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commutes with every single component of the angular momentum. (Try repeating the calculations above for practice). In other words: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measure simultaneously the length of the vector, and one of the components.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228542c397a_0_542"/>
          <p:cNvSpPr txBox="1"/>
          <p:nvPr/>
        </p:nvSpPr>
        <p:spPr>
          <a:xfrm>
            <a:off x="985650" y="1531798"/>
            <a:ext cx="100464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1E53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Angular momentum: commutator for the modulus </a:t>
            </a:r>
            <a:r>
              <a:rPr lang="en-US" sz="3200" i="1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200" baseline="30000">
                <a:solidFill>
                  <a:srgbClr val="C51E5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 b="0" i="0" u="none" strike="noStrike" cap="none" baseline="30000">
              <a:solidFill>
                <a:srgbClr val="C51E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228542c397a_0_542"/>
          <p:cNvSpPr txBox="1">
            <a:spLocks noGrp="1"/>
          </p:cNvSpPr>
          <p:nvPr>
            <p:ph type="sldNum" idx="12"/>
          </p:nvPr>
        </p:nvSpPr>
        <p:spPr>
          <a:xfrm>
            <a:off x="11323776" y="641476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16" name="Google Shape;316;g228542c397a_0_542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4950" y="3813725"/>
            <a:ext cx="69342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228542c397a_0_542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4175" y="4613825"/>
            <a:ext cx="20955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' foscari">
  <a:themeElements>
    <a:clrScheme name="ca' foscar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66092"/>
      </a:accent1>
      <a:accent2>
        <a:srgbClr val="FF0000"/>
      </a:accent2>
      <a:accent3>
        <a:srgbClr val="609737"/>
      </a:accent3>
      <a:accent4>
        <a:srgbClr val="800080"/>
      </a:accent4>
      <a:accent5>
        <a:srgbClr val="B7DDE8"/>
      </a:accent5>
      <a:accent6>
        <a:srgbClr val="FFC0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' foscari">
  <a:themeElements>
    <a:clrScheme name="ca' foscar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66092"/>
      </a:accent1>
      <a:accent2>
        <a:srgbClr val="FF0000"/>
      </a:accent2>
      <a:accent3>
        <a:srgbClr val="609737"/>
      </a:accent3>
      <a:accent4>
        <a:srgbClr val="800080"/>
      </a:accent4>
      <a:accent5>
        <a:srgbClr val="B7DDE8"/>
      </a:accent5>
      <a:accent6>
        <a:srgbClr val="FFC0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4257</TotalTime>
  <Words>665</Words>
  <Application>Microsoft Office PowerPoint</Application>
  <PresentationFormat>Widescreen</PresentationFormat>
  <Paragraphs>107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ca' foscari</vt:lpstr>
      <vt:lpstr>Quantum Machine Learning</vt:lpstr>
      <vt:lpstr>What we are going to see in this lecture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cp:lastModifiedBy>Andrea Droghetti</cp:lastModifiedBy>
  <cp:revision>21</cp:revision>
  <dcterms:modified xsi:type="dcterms:W3CDTF">2025-05-17T06:46:29Z</dcterms:modified>
</cp:coreProperties>
</file>