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58" r:id="rId5"/>
    <p:sldId id="263" r:id="rId6"/>
    <p:sldId id="262" r:id="rId7"/>
    <p:sldId id="261" r:id="rId8"/>
    <p:sldId id="275" r:id="rId9"/>
    <p:sldId id="274" r:id="rId10"/>
    <p:sldId id="276" r:id="rId11"/>
    <p:sldId id="269" r:id="rId12"/>
    <p:sldId id="268" r:id="rId13"/>
    <p:sldId id="277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8F46F-3CC5-41C2-944F-E5EA6533CD7F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D0C0-3C3D-4447-8B9A-D8681112864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83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15C02-B776-46B3-99FB-CD9C2F39BE1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1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02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2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80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2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1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7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63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7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9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5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4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06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71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2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3336-6B16-4D4B-B42A-141F55C0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04FE8-25DF-4B7B-975D-4B511E5C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30E61-FFFA-4EAA-9D8A-426FA907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0B0B-2E91-4E90-B676-30BD65A0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4F1A-FED8-4482-8EDD-F744E05C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F68F-925A-4ED0-9F64-601E472D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99608-DCB5-4029-BFB5-E6FD8942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5333-BDFA-486D-B689-C9A74D78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AC58-BEC6-4AD6-8211-051A8B2F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D9B1-C931-4CE6-8767-10628C9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1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31D6F-427B-49CD-899A-2BAA8BE45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0FF6-B95F-4EF2-AAF2-32833644C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2512-132E-4AA2-AE63-83BE23B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38F8-24E1-417F-BB10-5C05AB4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A973-A053-4419-B59D-B600DF3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12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CE93-1B39-4162-8090-2A192DEB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0F7-7086-4F1A-97AE-EB67A02E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3E5D-5D1F-4026-88F1-68FFA139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41F1-C3F6-463F-8769-CF473009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562D-73AE-4E8E-A7CC-C0F61969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35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58D2-271F-406B-ABF1-55222F50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D473-D0E8-4607-82EB-379A509F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0DD4-2796-4CF7-94E4-D61AFFED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18BF-CF6E-4E65-A7F4-E051CD1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C96F-6D60-425B-B016-6D291BB9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6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0B0B-DFAE-4A46-8E6A-EB26100E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D091-A7C3-471C-A837-F1CC65A22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53889-812B-4EBB-98E7-A8572993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BC06B-5AC8-4B78-A0A8-4E9E173C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49E2D-99B9-4CF6-915C-8CDD4785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25D9-AC5E-4037-B40E-B06B1DA8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8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35CA-DD98-41AC-B60F-5E5A6358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5649-2DAF-4BD7-868B-353E9476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69A95-6299-44B7-99A4-62F44B934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24867-29E3-4DE0-8F4F-9E8DBC26D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9433-71F5-452D-88F9-9E74072B1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90547-4CE5-43C1-BEC9-551B7D48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8FA82-052D-4144-B47B-0F2D1929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FCFB1-CF2D-4B0A-B222-97B58532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3961-D21A-407C-A8B0-690E2C0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7E4BC-F82D-448B-A9CE-83D6B463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7310-40AF-4F4C-A54F-BAFCFCEA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883CD-A5FB-478F-99CF-D9F643A4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74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1A274-013F-4BAC-86D4-F7A57620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DB5-0AD3-416E-B09C-CE6D797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038D-16B1-4AA1-82DF-31716839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10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7350-8D4E-4A0A-894D-6F143101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F89A-3B88-4256-A15A-8101CB8F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666D-73E5-4933-BBC9-3D04D735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F0FB-30ED-4C8D-B50A-66AC6AE3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70F8-F230-4DA9-B2DE-2E7AAD09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7528-365F-4FBD-A625-F6B4FF6A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55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4400-B6C1-4E47-9AD8-9FBA731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959B0-097C-4E4C-BB32-1ED915CA5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D4E2C-FCFB-4B70-9F99-8E1321097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72BA-4722-488C-87B5-A721F131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FD07-FE19-48CF-A842-BD2CC504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7CC-553A-4BAF-9D10-A15D6941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5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02DE26-C0D4-4F97-BBA4-E05220E7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2C1D3-7AEE-4F8C-B506-DEE3D282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84D9-7065-4F5F-AD64-2325078B4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46F9-C36E-4FAD-BAF8-ECF087FEB446}" type="datetimeFigureOut">
              <a:rPr lang="es-MX" smtClean="0"/>
              <a:t>27/11/2018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47FA-9142-42B3-A1C2-265829AA9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4D750-E52D-48CB-B39B-E5FF1018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0774-4B21-48D6-A24F-4173F9852C4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5" b="49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0499"/>
            <a:ext cx="12192000" cy="1224000"/>
          </a:xfrm>
          <a:solidFill>
            <a:srgbClr val="1C5E92"/>
          </a:solidFill>
        </p:spPr>
        <p:txBody>
          <a:bodyPr anchor="ctr">
            <a:normAutofit/>
          </a:bodyPr>
          <a:lstStyle/>
          <a:p>
            <a:r>
              <a:rPr lang="es-MX" sz="4000" b="1" dirty="0">
                <a:solidFill>
                  <a:schemeClr val="bg1"/>
                </a:solidFill>
              </a:rPr>
              <a:t>Costeo y Evaluación de Reservas Marinas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736" y="3056709"/>
            <a:ext cx="10756490" cy="3651200"/>
          </a:xfrm>
          <a:solidFill>
            <a:srgbClr val="EAEAEA">
              <a:alpha val="25098"/>
            </a:srgbClr>
          </a:solidFill>
        </p:spPr>
        <p:txBody>
          <a:bodyPr anchor="t">
            <a:normAutofit/>
          </a:bodyPr>
          <a:lstStyle/>
          <a:p>
            <a:r>
              <a:rPr lang="en-US" dirty="0"/>
              <a:t>J.C. </a:t>
            </a:r>
            <a:r>
              <a:rPr lang="en-US" dirty="0" err="1"/>
              <a:t>Villaseñor-Derbez</a:t>
            </a:r>
            <a:endParaRPr lang="en-US" dirty="0"/>
          </a:p>
          <a:p>
            <a:r>
              <a:rPr lang="en-US" sz="2000" dirty="0">
                <a:solidFill>
                  <a:srgbClr val="FFFFFF"/>
                </a:solidFill>
              </a:rPr>
              <a:t>Bren School of Environmental Science &amp; Management, UCSB</a:t>
            </a:r>
          </a:p>
          <a:p>
            <a:endParaRPr lang="es-MX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s-MX" sz="2000" dirty="0"/>
          </a:p>
          <a:p>
            <a:r>
              <a:rPr lang="es-MX" sz="2000" dirty="0">
                <a:solidFill>
                  <a:schemeClr val="bg1"/>
                </a:solidFill>
              </a:rPr>
              <a:t>Noviembre 28,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8595E-05B2-4130-8A29-5CD1A17E7DF6}"/>
              </a:ext>
            </a:extLst>
          </p:cNvPr>
          <p:cNvSpPr txBox="1"/>
          <p:nvPr/>
        </p:nvSpPr>
        <p:spPr>
          <a:xfrm>
            <a:off x="1429136" y="5698521"/>
            <a:ext cx="1561646" cy="36933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@villasenor_jc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9E8DF0-C57F-401C-94BB-0B463DCD4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4" y="5698521"/>
            <a:ext cx="455745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BA87D5-9060-4C5B-B278-14CE45E8F9EF}"/>
              </a:ext>
            </a:extLst>
          </p:cNvPr>
          <p:cNvSpPr/>
          <p:nvPr/>
        </p:nvSpPr>
        <p:spPr>
          <a:xfrm>
            <a:off x="1472084" y="6214841"/>
            <a:ext cx="2199320" cy="369332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/>
              <a:t>juancarlos@ucsb.edu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B362AF-757C-456F-82B0-F29BDFD7D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0" b="15791"/>
          <a:stretch/>
        </p:blipFill>
        <p:spPr>
          <a:xfrm>
            <a:off x="973394" y="6224173"/>
            <a:ext cx="49869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Introducción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Shiny Apps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Apps </a:t>
            </a:r>
            <a:r>
              <a:rPr lang="en-US" dirty="0" err="1"/>
              <a:t>en</a:t>
            </a:r>
            <a:r>
              <a:rPr lang="en-US" dirty="0"/>
              <a:t> internet</a:t>
            </a:r>
          </a:p>
          <a:p>
            <a:r>
              <a:rPr lang="en-US" dirty="0"/>
              <a:t>R</a:t>
            </a:r>
          </a:p>
          <a:p>
            <a:r>
              <a:rPr lang="en-US" dirty="0" err="1"/>
              <a:t>Compatibilidad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022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App 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Costeo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Motivación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Muchas reservas</a:t>
            </a:r>
          </a:p>
          <a:p>
            <a:r>
              <a:rPr lang="es-MX" dirty="0"/>
              <a:t>Costos a futuro no están claramente definidos</a:t>
            </a:r>
          </a:p>
          <a:p>
            <a:r>
              <a:rPr lang="es-MX" dirty="0"/>
              <a:t>Afectaciones a la sustentabilidad del proyecto</a:t>
            </a:r>
          </a:p>
        </p:txBody>
      </p:sp>
    </p:spTree>
    <p:extLst>
      <p:ext uri="{BB962C8B-B14F-4D97-AF65-F5344CB8AC3E}">
        <p14:creationId xmlns:p14="http://schemas.microsoft.com/office/powerpoint/2010/main" val="418509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App 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Costeo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¿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Qué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hace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 “modelo COBI”, separado en cuatro fases:</a:t>
            </a:r>
          </a:p>
          <a:p>
            <a:pPr lvl="1"/>
            <a:r>
              <a:rPr lang="es-MX" dirty="0"/>
              <a:t>Implementación</a:t>
            </a:r>
          </a:p>
          <a:p>
            <a:pPr lvl="1"/>
            <a:r>
              <a:rPr lang="es-MX" dirty="0"/>
              <a:t>Monitoreo</a:t>
            </a:r>
          </a:p>
          <a:p>
            <a:pPr lvl="1"/>
            <a:r>
              <a:rPr lang="es-MX" dirty="0"/>
              <a:t>Operación</a:t>
            </a:r>
          </a:p>
          <a:p>
            <a:pPr lvl="1"/>
            <a:r>
              <a:rPr lang="es-MX" dirty="0"/>
              <a:t>Renovación</a:t>
            </a:r>
          </a:p>
          <a:p>
            <a:r>
              <a:rPr lang="es-MX" dirty="0"/>
              <a:t>Es una calculadora de costos</a:t>
            </a:r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79A7E-DB04-4F22-8D64-145C9049C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20" y="4569279"/>
            <a:ext cx="18383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5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App 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Costeo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Uso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9AF9D-92E2-48D7-B709-992317F39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48" y="1043661"/>
            <a:ext cx="8638903" cy="538121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C78AD2-4A16-462D-8C9F-592ADE7DC1E5}"/>
              </a:ext>
            </a:extLst>
          </p:cNvPr>
          <p:cNvSpPr/>
          <p:nvPr/>
        </p:nvSpPr>
        <p:spPr>
          <a:xfrm>
            <a:off x="4173517" y="6490467"/>
            <a:ext cx="3844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MX" dirty="0"/>
              <a:t>turfeffect.shinyapps.io/</a:t>
            </a:r>
            <a:r>
              <a:rPr lang="es-MX" dirty="0" err="1"/>
              <a:t>AppCosteo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600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Texto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84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Texto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055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Texto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69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Texto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51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Add text</a:t>
            </a: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176966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solidFill>
                  <a:schemeClr val="bg1">
                    <a:lumMod val="75000"/>
                  </a:schemeClr>
                </a:solidFill>
              </a:rPr>
              <a:t>Lester at al., 2008; Lester et al., 2009;  Micheli et al., 2012; Munguia-Vega et al., 2015;  Krueck et al., 2017</a:t>
            </a:r>
            <a:endParaRPr lang="en-US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42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Agenda</a:t>
            </a: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814"/>
            <a:ext cx="10515600" cy="5347987"/>
          </a:xfrm>
        </p:spPr>
        <p:txBody>
          <a:bodyPr>
            <a:normAutofit/>
          </a:bodyPr>
          <a:lstStyle/>
          <a:p>
            <a:r>
              <a:rPr lang="es-MX" dirty="0"/>
              <a:t>9:00 - 9:15 Bienvenida / Inicio / Introducciones</a:t>
            </a:r>
          </a:p>
          <a:p>
            <a:r>
              <a:rPr lang="es-MX" dirty="0"/>
              <a:t>9:15 - 9:30 Introducción</a:t>
            </a:r>
          </a:p>
          <a:p>
            <a:r>
              <a:rPr lang="es-MX" dirty="0"/>
              <a:t>9:30 - 10:30 Costeo reservas</a:t>
            </a:r>
          </a:p>
          <a:p>
            <a:r>
              <a:rPr lang="es-MX" dirty="0"/>
              <a:t>10:30 - 11:30 Teoría evaluación reservas</a:t>
            </a:r>
          </a:p>
          <a:p>
            <a:r>
              <a:rPr lang="es-MX" b="1" dirty="0"/>
              <a:t>11:30 - 11:45 </a:t>
            </a:r>
            <a:r>
              <a:rPr lang="es-MX" b="1" dirty="0" err="1"/>
              <a:t>Coffee</a:t>
            </a:r>
            <a:r>
              <a:rPr lang="es-MX" b="1" dirty="0"/>
              <a:t> Break</a:t>
            </a:r>
          </a:p>
          <a:p>
            <a:r>
              <a:rPr lang="es-MX" dirty="0"/>
              <a:t>11:45 - 13:15 Uso MAREA</a:t>
            </a:r>
          </a:p>
          <a:p>
            <a:r>
              <a:rPr lang="es-MX" dirty="0"/>
              <a:t>13:15 - 13:45 Solución de errores</a:t>
            </a:r>
          </a:p>
          <a:p>
            <a:r>
              <a:rPr lang="es-MX" dirty="0"/>
              <a:t>13:45 - 14:00 Discusión y cierre</a:t>
            </a:r>
          </a:p>
          <a:p>
            <a:r>
              <a:rPr lang="es-MX" b="1" dirty="0"/>
              <a:t>14:00 Comida</a:t>
            </a:r>
          </a:p>
        </p:txBody>
      </p:sp>
    </p:spTree>
    <p:extLst>
      <p:ext uri="{BB962C8B-B14F-4D97-AF65-F5344CB8AC3E}">
        <p14:creationId xmlns:p14="http://schemas.microsoft.com/office/powerpoint/2010/main" val="40055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Links</a:t>
            </a: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814"/>
            <a:ext cx="10515600" cy="5347987"/>
          </a:xfrm>
        </p:spPr>
        <p:txBody>
          <a:bodyPr>
            <a:normAutofit/>
          </a:bodyPr>
          <a:lstStyle/>
          <a:p>
            <a:r>
              <a:rPr lang="en-US" dirty="0"/>
              <a:t>Manual del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jcvdav.github.io/curso_marea</a:t>
            </a:r>
          </a:p>
          <a:p>
            <a:r>
              <a:rPr lang="en-US" dirty="0" err="1"/>
              <a:t>Datos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github.com/jcvdav/curso_marea_datos</a:t>
            </a:r>
          </a:p>
          <a:p>
            <a:r>
              <a:rPr lang="en-US" dirty="0"/>
              <a:t>MAREA:</a:t>
            </a:r>
          </a:p>
          <a:p>
            <a:pPr lvl="1"/>
            <a:r>
              <a:rPr lang="en-US" dirty="0"/>
              <a:t>turfeffect.shinyapps.io/MAREA</a:t>
            </a:r>
          </a:p>
          <a:p>
            <a:r>
              <a:rPr lang="en-US" dirty="0"/>
              <a:t>APP </a:t>
            </a:r>
            <a:r>
              <a:rPr lang="en-US" dirty="0" err="1"/>
              <a:t>Costeo</a:t>
            </a:r>
            <a:r>
              <a:rPr lang="en-US" dirty="0"/>
              <a:t>:</a:t>
            </a:r>
          </a:p>
          <a:p>
            <a:pPr lvl="1"/>
            <a:r>
              <a:rPr lang="es-MX" dirty="0"/>
              <a:t>turfeffect.shinyapps.io/</a:t>
            </a:r>
            <a:r>
              <a:rPr lang="es-MX" dirty="0" err="1"/>
              <a:t>AppCosteo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37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El Manual</a:t>
            </a: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Pueden compartirlo con quien sea</a:t>
            </a:r>
          </a:p>
          <a:p>
            <a:r>
              <a:rPr lang="es-MX" dirty="0"/>
              <a:t>La versión más actualizada siempre estará en internet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edici</a:t>
            </a:r>
            <a:r>
              <a:rPr lang="es-MX" dirty="0" err="1"/>
              <a:t>ón</a:t>
            </a:r>
            <a:endParaRPr lang="es-MX" dirty="0"/>
          </a:p>
          <a:p>
            <a:r>
              <a:rPr lang="es-MX" dirty="0"/>
              <a:t>Contribuciones bienvenidas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29B93-6122-44E1-A369-39D02D8A6D15}"/>
              </a:ext>
            </a:extLst>
          </p:cNvPr>
          <p:cNvSpPr/>
          <p:nvPr/>
        </p:nvSpPr>
        <p:spPr>
          <a:xfrm>
            <a:off x="4387038" y="6451275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jcvdav.github.io/</a:t>
            </a:r>
            <a:r>
              <a:rPr lang="en-US" dirty="0" err="1"/>
              <a:t>curso_marea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El Manual</a:t>
            </a: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743B36D-517D-4770-A5EB-6CF5CC7FB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9" y="1061328"/>
            <a:ext cx="10592462" cy="53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A62D5-4599-4A35-8A51-CA16AD2B1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125" y="1235211"/>
            <a:ext cx="3840552" cy="4941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27DB93-6FA5-45EC-9983-6178D506DA43}"/>
              </a:ext>
            </a:extLst>
          </p:cNvPr>
          <p:cNvSpPr/>
          <p:nvPr/>
        </p:nvSpPr>
        <p:spPr>
          <a:xfrm>
            <a:off x="2429691" y="905691"/>
            <a:ext cx="1358538" cy="538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32F50-8EC1-4CE4-9996-352CDAF1F30E}"/>
              </a:ext>
            </a:extLst>
          </p:cNvPr>
          <p:cNvSpPr/>
          <p:nvPr/>
        </p:nvSpPr>
        <p:spPr>
          <a:xfrm>
            <a:off x="4387038" y="6451275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jcvdav.github.io/</a:t>
            </a:r>
            <a:r>
              <a:rPr lang="en-US" dirty="0" err="1"/>
              <a:t>curso_marea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Datos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ADD30B-1078-4BDD-B5E7-BAFA9559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3291"/>
            <a:ext cx="10515600" cy="53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D5908F-B005-4C04-9BE4-BF8F9477461D}"/>
              </a:ext>
            </a:extLst>
          </p:cNvPr>
          <p:cNvSpPr/>
          <p:nvPr/>
        </p:nvSpPr>
        <p:spPr>
          <a:xfrm>
            <a:off x="3933132" y="6497133"/>
            <a:ext cx="4325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github.com/</a:t>
            </a:r>
            <a:r>
              <a:rPr lang="en-US" dirty="0" err="1"/>
              <a:t>jcvdav</a:t>
            </a:r>
            <a:r>
              <a:rPr lang="en-US" dirty="0"/>
              <a:t>/</a:t>
            </a:r>
            <a:r>
              <a:rPr lang="en-US" dirty="0" err="1"/>
              <a:t>curso_marea_datos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Introducción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Motivación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repetitivas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524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Introducción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Causalidad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y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planeación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46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8406"/>
            <a:ext cx="12192000" cy="646331"/>
          </a:xfrm>
          <a:prstGeom prst="rect">
            <a:avLst/>
          </a:prstGeom>
          <a:solidFill>
            <a:srgbClr val="1C5E92"/>
          </a:solidFill>
        </p:spPr>
        <p:txBody>
          <a:bodyPr wrap="square" anchor="t">
            <a:sp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	</a:t>
            </a:r>
            <a:r>
              <a:rPr lang="en-US" sz="3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Introducción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: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Reproducibilidad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 y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acceso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17" name="Shape 45"/>
          <p:cNvSpPr/>
          <p:nvPr/>
        </p:nvSpPr>
        <p:spPr>
          <a:xfrm>
            <a:off x="0" y="6483802"/>
            <a:ext cx="12192000" cy="382663"/>
          </a:xfrm>
          <a:prstGeom prst="rect">
            <a:avLst/>
          </a:prstGeom>
          <a:solidFill>
            <a:srgbClr val="1B5E9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-US" sz="2000" b="1" dirty="0">
              <a:solidFill>
                <a:srgbClr val="1F4E79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3B161E-1E8C-4C3D-B48D-F27B596E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75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250</Words>
  <Application>Microsoft Office PowerPoint</Application>
  <PresentationFormat>Widescreen</PresentationFormat>
  <Paragraphs>69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Costeo y Evaluación de Reservas Marinas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and tool to evaluate the effectiveness of  no-take marine reserves</dc:title>
  <dc:creator>JC</dc:creator>
  <cp:lastModifiedBy>JC</cp:lastModifiedBy>
  <cp:revision>9</cp:revision>
  <dcterms:created xsi:type="dcterms:W3CDTF">2018-11-27T18:11:48Z</dcterms:created>
  <dcterms:modified xsi:type="dcterms:W3CDTF">2018-11-27T20:58:55Z</dcterms:modified>
</cp:coreProperties>
</file>