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386800" cy="30279975"/>
  <p:notesSz cx="68580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05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106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16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21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5265" algn="l" defTabSz="914106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2318" algn="l" defTabSz="914106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199372" algn="l" defTabSz="914106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6425" algn="l" defTabSz="914106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 userDrawn="1">
          <p15:clr>
            <a:srgbClr val="A4A3A4"/>
          </p15:clr>
        </p15:guide>
        <p15:guide id="2" pos="6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FB1"/>
    <a:srgbClr val="CF2C85"/>
    <a:srgbClr val="BBE0E3"/>
    <a:srgbClr val="3333FB"/>
    <a:srgbClr val="333399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84" autoAdjust="0"/>
    <p:restoredTop sz="95833" autoAdjust="0"/>
  </p:normalViewPr>
  <p:slideViewPr>
    <p:cSldViewPr snapToGrid="0">
      <p:cViewPr>
        <p:scale>
          <a:sx n="40" d="100"/>
          <a:sy n="40" d="100"/>
        </p:scale>
        <p:origin x="2276" y="2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C22A7-CE15-428B-9092-BBE1749EECF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4638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F93F7-5882-41E3-9E48-955447D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914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06" algn="l" defTabSz="914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60" algn="l" defTabSz="914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12" algn="l" defTabSz="914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65" algn="l" defTabSz="914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18" algn="l" defTabSz="914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2" algn="l" defTabSz="914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5" algn="l" defTabSz="914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F93F7-5882-41E3-9E48-955447D6C7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339" y="17159289"/>
            <a:ext cx="14970125" cy="7737475"/>
          </a:xfrm>
        </p:spPr>
        <p:txBody>
          <a:bodyPr/>
          <a:lstStyle>
            <a:lvl1pPr marL="0" indent="0" algn="ctr">
              <a:buNone/>
              <a:defRPr/>
            </a:lvl1pPr>
            <a:lvl2pPr marL="457191" indent="0" algn="ctr">
              <a:buNone/>
              <a:defRPr/>
            </a:lvl2pPr>
            <a:lvl3pPr marL="914382" indent="0" algn="ctr">
              <a:buNone/>
              <a:defRPr/>
            </a:lvl3pPr>
            <a:lvl4pPr marL="1371574" indent="0" algn="ctr">
              <a:buNone/>
              <a:defRPr/>
            </a:lvl4pPr>
            <a:lvl5pPr marL="1828765" indent="0" algn="ctr">
              <a:buNone/>
              <a:defRPr/>
            </a:lvl5pPr>
            <a:lvl6pPr marL="2285956" indent="0" algn="ctr">
              <a:buNone/>
              <a:defRPr/>
            </a:lvl6pPr>
            <a:lvl7pPr marL="2743147" indent="0" algn="ctr">
              <a:buNone/>
              <a:defRPr/>
            </a:lvl7pPr>
            <a:lvl8pPr marL="3200338" indent="0" algn="ctr">
              <a:buNone/>
              <a:defRPr/>
            </a:lvl8pPr>
            <a:lvl9pPr marL="36575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36D594F-965F-2444-A4D6-12906F07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26909"/>
            <a:ext cx="19246850" cy="5046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2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269F0-165B-46EC-9202-D13978D77D3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9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114" y="1212850"/>
            <a:ext cx="4811712" cy="2583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6" y="1212850"/>
            <a:ext cx="14282738" cy="2583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A281F-8B35-4414-9B06-21224231D9D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97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DBE03-76D9-4AE0-88BE-F691C3C204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28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9457989"/>
            <a:ext cx="18178463" cy="6013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0" y="12833350"/>
            <a:ext cx="18178463" cy="6624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1" indent="0">
              <a:buNone/>
              <a:defRPr sz="1800"/>
            </a:lvl2pPr>
            <a:lvl3pPr marL="914382" indent="0">
              <a:buNone/>
              <a:defRPr sz="1600"/>
            </a:lvl3pPr>
            <a:lvl4pPr marL="1371574" indent="0">
              <a:buNone/>
              <a:defRPr sz="1400"/>
            </a:lvl4pPr>
            <a:lvl5pPr marL="1828765" indent="0">
              <a:buNone/>
              <a:defRPr sz="1400"/>
            </a:lvl5pPr>
            <a:lvl6pPr marL="2285956" indent="0">
              <a:buNone/>
              <a:defRPr sz="1400"/>
            </a:lvl6pPr>
            <a:lvl7pPr marL="2743147" indent="0">
              <a:buNone/>
              <a:defRPr sz="1400"/>
            </a:lvl7pPr>
            <a:lvl8pPr marL="3200338" indent="0">
              <a:buNone/>
              <a:defRPr sz="1400"/>
            </a:lvl8pPr>
            <a:lvl9pPr marL="365752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098B7-C872-4B25-8DD7-2399B6E835F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33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64375"/>
            <a:ext cx="9547225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0" y="7064375"/>
            <a:ext cx="9547225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A3276-F0FE-4BCC-AFF9-B8BC25E1CE9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3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6" y="6778626"/>
            <a:ext cx="9448800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4" indent="0">
              <a:buNone/>
              <a:defRPr sz="1600" b="1"/>
            </a:lvl4pPr>
            <a:lvl5pPr marL="1828765" indent="0">
              <a:buNone/>
              <a:defRPr sz="1600" b="1"/>
            </a:lvl5pPr>
            <a:lvl6pPr marL="2285956" indent="0">
              <a:buNone/>
              <a:defRPr sz="1600" b="1"/>
            </a:lvl6pPr>
            <a:lvl7pPr marL="2743147" indent="0">
              <a:buNone/>
              <a:defRPr sz="1600" b="1"/>
            </a:lvl7pPr>
            <a:lvl8pPr marL="3200338" indent="0">
              <a:buNone/>
              <a:defRPr sz="1600" b="1"/>
            </a:lvl8pPr>
            <a:lvl9pPr marL="36575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6" y="9602790"/>
            <a:ext cx="9448800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850" y="6778626"/>
            <a:ext cx="9451975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4" indent="0">
              <a:buNone/>
              <a:defRPr sz="1600" b="1"/>
            </a:lvl4pPr>
            <a:lvl5pPr marL="1828765" indent="0">
              <a:buNone/>
              <a:defRPr sz="1600" b="1"/>
            </a:lvl5pPr>
            <a:lvl6pPr marL="2285956" indent="0">
              <a:buNone/>
              <a:defRPr sz="1600" b="1"/>
            </a:lvl6pPr>
            <a:lvl7pPr marL="2743147" indent="0">
              <a:buNone/>
              <a:defRPr sz="1600" b="1"/>
            </a:lvl7pPr>
            <a:lvl8pPr marL="3200338" indent="0">
              <a:buNone/>
              <a:defRPr sz="1600" b="1"/>
            </a:lvl8pPr>
            <a:lvl9pPr marL="36575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850" y="9602790"/>
            <a:ext cx="9451975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8CF20-B7F6-4753-98FE-9E2A0851066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1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F3DA-8D3B-41E7-BE1A-3FB96480BE8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70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51834-FF69-4C71-A192-8896EBA87FE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4"/>
            <a:ext cx="7035800" cy="5130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363" y="1204914"/>
            <a:ext cx="11955462" cy="2584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13700"/>
          </a:xfrm>
        </p:spPr>
        <p:txBody>
          <a:bodyPr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4" indent="0">
              <a:buNone/>
              <a:defRPr sz="900"/>
            </a:lvl4pPr>
            <a:lvl5pPr marL="1828765" indent="0">
              <a:buNone/>
              <a:defRPr sz="900"/>
            </a:lvl5pPr>
            <a:lvl6pPr marL="2285956" indent="0">
              <a:buNone/>
              <a:defRPr sz="900"/>
            </a:lvl6pPr>
            <a:lvl7pPr marL="2743147" indent="0">
              <a:buNone/>
              <a:defRPr sz="900"/>
            </a:lvl7pPr>
            <a:lvl8pPr marL="3200338" indent="0">
              <a:buNone/>
              <a:defRPr sz="900"/>
            </a:lvl8pPr>
            <a:lvl9pPr marL="36575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74082-8FFD-4088-B88F-D465034854C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0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88" y="21196300"/>
            <a:ext cx="12831762" cy="2501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1762" cy="18168938"/>
          </a:xfrm>
        </p:spPr>
        <p:txBody>
          <a:bodyPr/>
          <a:lstStyle>
            <a:lvl1pPr marL="0" indent="0">
              <a:buNone/>
              <a:defRPr sz="3200"/>
            </a:lvl1pPr>
            <a:lvl2pPr marL="457191" indent="0">
              <a:buNone/>
              <a:defRPr sz="2800"/>
            </a:lvl2pPr>
            <a:lvl3pPr marL="914382" indent="0">
              <a:buNone/>
              <a:defRPr sz="2400"/>
            </a:lvl3pPr>
            <a:lvl4pPr marL="1371574" indent="0">
              <a:buNone/>
              <a:defRPr sz="2000"/>
            </a:lvl4pPr>
            <a:lvl5pPr marL="1828765" indent="0">
              <a:buNone/>
              <a:defRPr sz="2000"/>
            </a:lvl5pPr>
            <a:lvl6pPr marL="2285956" indent="0">
              <a:buNone/>
              <a:defRPr sz="2000"/>
            </a:lvl6pPr>
            <a:lvl7pPr marL="2743147" indent="0">
              <a:buNone/>
              <a:defRPr sz="2000"/>
            </a:lvl7pPr>
            <a:lvl8pPr marL="3200338" indent="0">
              <a:buNone/>
              <a:defRPr sz="2000"/>
            </a:lvl8pPr>
            <a:lvl9pPr marL="365752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588" y="23698202"/>
            <a:ext cx="12831762" cy="3554413"/>
          </a:xfrm>
        </p:spPr>
        <p:txBody>
          <a:bodyPr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4" indent="0">
              <a:buNone/>
              <a:defRPr sz="900"/>
            </a:lvl4pPr>
            <a:lvl5pPr marL="1828765" indent="0">
              <a:buNone/>
              <a:defRPr sz="900"/>
            </a:lvl5pPr>
            <a:lvl6pPr marL="2285956" indent="0">
              <a:buNone/>
              <a:defRPr sz="900"/>
            </a:lvl6pPr>
            <a:lvl7pPr marL="2743147" indent="0">
              <a:buNone/>
              <a:defRPr sz="900"/>
            </a:lvl7pPr>
            <a:lvl8pPr marL="3200338" indent="0">
              <a:buNone/>
              <a:defRPr sz="900"/>
            </a:lvl8pPr>
            <a:lvl9pPr marL="36575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A3407-6A23-4165-9814-B2F7C5B72E6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96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9975" y="1212852"/>
            <a:ext cx="19246850" cy="50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5226" tIns="147613" rIns="295226" bIns="1476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975" y="7064375"/>
            <a:ext cx="19246850" cy="1998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5226" tIns="147613" rIns="295226" bIns="1476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975" y="27574875"/>
            <a:ext cx="4989513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5226" tIns="147613" rIns="295226" bIns="147613" numCol="1" anchor="t" anchorCtr="0" compatLnSpc="1">
            <a:prstTxWarp prst="textNoShape">
              <a:avLst/>
            </a:prstTxWarp>
          </a:bodyPr>
          <a:lstStyle>
            <a:lvl1pPr defTabSz="2951106">
              <a:defRPr sz="46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5675" y="27574875"/>
            <a:ext cx="677545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5226" tIns="147613" rIns="295226" bIns="147613" numCol="1" anchor="t" anchorCtr="0" compatLnSpc="1">
            <a:prstTxWarp prst="textNoShape">
              <a:avLst/>
            </a:prstTxWarp>
          </a:bodyPr>
          <a:lstStyle>
            <a:lvl1pPr algn="ctr" defTabSz="2951106">
              <a:defRPr sz="46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313" y="27574875"/>
            <a:ext cx="4989512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5226" tIns="147613" rIns="295226" bIns="147613" numCol="1" anchor="t" anchorCtr="0" compatLnSpc="1">
            <a:prstTxWarp prst="textNoShape">
              <a:avLst/>
            </a:prstTxWarp>
          </a:bodyPr>
          <a:lstStyle>
            <a:lvl1pPr algn="r" defTabSz="2951106">
              <a:defRPr sz="4600"/>
            </a:lvl1pPr>
          </a:lstStyle>
          <a:p>
            <a:fld id="{432FFC9C-1D67-4863-8E21-9E779858BBC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1106" rtl="0" eaLnBrk="1" fontAlgn="base" hangingPunct="1">
        <a:spcBef>
          <a:spcPct val="0"/>
        </a:spcBef>
        <a:spcAft>
          <a:spcPct val="0"/>
        </a:spcAft>
        <a:defRPr sz="14200">
          <a:solidFill>
            <a:srgbClr val="333399"/>
          </a:solidFill>
          <a:latin typeface="+mj-lt"/>
          <a:ea typeface="+mj-ea"/>
          <a:cs typeface="+mj-cs"/>
        </a:defRPr>
      </a:lvl1pPr>
      <a:lvl2pPr algn="ctr" defTabSz="2951106" rtl="0" eaLnBrk="1" fontAlgn="base" hangingPunct="1">
        <a:spcBef>
          <a:spcPct val="0"/>
        </a:spcBef>
        <a:spcAft>
          <a:spcPct val="0"/>
        </a:spcAft>
        <a:defRPr sz="14200">
          <a:solidFill>
            <a:srgbClr val="333399"/>
          </a:solidFill>
          <a:latin typeface="Arial" charset="0"/>
        </a:defRPr>
      </a:lvl2pPr>
      <a:lvl3pPr algn="ctr" defTabSz="2951106" rtl="0" eaLnBrk="1" fontAlgn="base" hangingPunct="1">
        <a:spcBef>
          <a:spcPct val="0"/>
        </a:spcBef>
        <a:spcAft>
          <a:spcPct val="0"/>
        </a:spcAft>
        <a:defRPr sz="14200">
          <a:solidFill>
            <a:srgbClr val="333399"/>
          </a:solidFill>
          <a:latin typeface="Arial" charset="0"/>
        </a:defRPr>
      </a:lvl3pPr>
      <a:lvl4pPr algn="ctr" defTabSz="2951106" rtl="0" eaLnBrk="1" fontAlgn="base" hangingPunct="1">
        <a:spcBef>
          <a:spcPct val="0"/>
        </a:spcBef>
        <a:spcAft>
          <a:spcPct val="0"/>
        </a:spcAft>
        <a:defRPr sz="14200">
          <a:solidFill>
            <a:srgbClr val="333399"/>
          </a:solidFill>
          <a:latin typeface="Arial" charset="0"/>
        </a:defRPr>
      </a:lvl4pPr>
      <a:lvl5pPr algn="ctr" defTabSz="2951106" rtl="0" eaLnBrk="1" fontAlgn="base" hangingPunct="1">
        <a:spcBef>
          <a:spcPct val="0"/>
        </a:spcBef>
        <a:spcAft>
          <a:spcPct val="0"/>
        </a:spcAft>
        <a:defRPr sz="14200">
          <a:solidFill>
            <a:srgbClr val="333399"/>
          </a:solidFill>
          <a:latin typeface="Arial" charset="0"/>
        </a:defRPr>
      </a:lvl5pPr>
      <a:lvl6pPr marL="457191" algn="ctr" defTabSz="2951106" rtl="0" eaLnBrk="1" fontAlgn="base" hangingPunct="1">
        <a:spcBef>
          <a:spcPct val="0"/>
        </a:spcBef>
        <a:spcAft>
          <a:spcPct val="0"/>
        </a:spcAft>
        <a:defRPr sz="14200">
          <a:solidFill>
            <a:srgbClr val="333399"/>
          </a:solidFill>
          <a:latin typeface="Arial" charset="0"/>
        </a:defRPr>
      </a:lvl6pPr>
      <a:lvl7pPr marL="914382" algn="ctr" defTabSz="2951106" rtl="0" eaLnBrk="1" fontAlgn="base" hangingPunct="1">
        <a:spcBef>
          <a:spcPct val="0"/>
        </a:spcBef>
        <a:spcAft>
          <a:spcPct val="0"/>
        </a:spcAft>
        <a:defRPr sz="14200">
          <a:solidFill>
            <a:srgbClr val="333399"/>
          </a:solidFill>
          <a:latin typeface="Arial" charset="0"/>
        </a:defRPr>
      </a:lvl7pPr>
      <a:lvl8pPr marL="1371574" algn="ctr" defTabSz="2951106" rtl="0" eaLnBrk="1" fontAlgn="base" hangingPunct="1">
        <a:spcBef>
          <a:spcPct val="0"/>
        </a:spcBef>
        <a:spcAft>
          <a:spcPct val="0"/>
        </a:spcAft>
        <a:defRPr sz="14200">
          <a:solidFill>
            <a:srgbClr val="333399"/>
          </a:solidFill>
          <a:latin typeface="Arial" charset="0"/>
        </a:defRPr>
      </a:lvl8pPr>
      <a:lvl9pPr marL="1828765" algn="ctr" defTabSz="2951106" rtl="0" eaLnBrk="1" fontAlgn="base" hangingPunct="1">
        <a:spcBef>
          <a:spcPct val="0"/>
        </a:spcBef>
        <a:spcAft>
          <a:spcPct val="0"/>
        </a:spcAft>
        <a:defRPr sz="14200">
          <a:solidFill>
            <a:srgbClr val="333399"/>
          </a:solidFill>
          <a:latin typeface="Arial" charset="0"/>
        </a:defRPr>
      </a:lvl9pPr>
    </p:titleStyle>
    <p:bodyStyle>
      <a:lvl1pPr marL="1106466" indent="-1106466" algn="l" defTabSz="2951106" rtl="0" eaLnBrk="1" fontAlgn="base" hangingPunct="1">
        <a:spcBef>
          <a:spcPct val="20000"/>
        </a:spcBef>
        <a:spcAft>
          <a:spcPct val="0"/>
        </a:spcAft>
        <a:buChar char="•"/>
        <a:defRPr sz="10399">
          <a:solidFill>
            <a:srgbClr val="333399"/>
          </a:solidFill>
          <a:latin typeface="+mn-lt"/>
          <a:ea typeface="+mn-ea"/>
          <a:cs typeface="+mn-cs"/>
        </a:defRPr>
      </a:lvl1pPr>
      <a:lvl2pPr marL="2398667" indent="-922320" algn="l" defTabSz="2951106" rtl="0" eaLnBrk="1" fontAlgn="base" hangingPunct="1">
        <a:spcBef>
          <a:spcPct val="20000"/>
        </a:spcBef>
        <a:spcAft>
          <a:spcPct val="0"/>
        </a:spcAft>
        <a:buChar char="–"/>
        <a:defRPr sz="9000">
          <a:solidFill>
            <a:srgbClr val="333399"/>
          </a:solidFill>
          <a:latin typeface="+mn-lt"/>
        </a:defRPr>
      </a:lvl2pPr>
      <a:lvl3pPr marL="3689278" indent="-738174" algn="l" defTabSz="2951106" rtl="0" eaLnBrk="1" fontAlgn="base" hangingPunct="1">
        <a:spcBef>
          <a:spcPct val="20000"/>
        </a:spcBef>
        <a:spcAft>
          <a:spcPct val="0"/>
        </a:spcAft>
        <a:buChar char="•"/>
        <a:defRPr sz="7700">
          <a:solidFill>
            <a:srgbClr val="333399"/>
          </a:solidFill>
          <a:latin typeface="+mn-lt"/>
        </a:defRPr>
      </a:lvl3pPr>
      <a:lvl4pPr marL="5165625" indent="-738174" algn="l" defTabSz="2951106" rtl="0" eaLnBrk="1" fontAlgn="base" hangingPunct="1">
        <a:spcBef>
          <a:spcPct val="20000"/>
        </a:spcBef>
        <a:spcAft>
          <a:spcPct val="0"/>
        </a:spcAft>
        <a:buChar char="–"/>
        <a:defRPr sz="6500">
          <a:solidFill>
            <a:srgbClr val="333399"/>
          </a:solidFill>
          <a:latin typeface="+mn-lt"/>
        </a:defRPr>
      </a:lvl4pPr>
      <a:lvl5pPr marL="6643559" indent="-738174" algn="l" defTabSz="2951106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rgbClr val="333399"/>
          </a:solidFill>
          <a:latin typeface="+mn-lt"/>
        </a:defRPr>
      </a:lvl5pPr>
      <a:lvl6pPr marL="7100750" indent="-738174" algn="l" defTabSz="2951106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rgbClr val="333399"/>
          </a:solidFill>
          <a:latin typeface="+mn-lt"/>
        </a:defRPr>
      </a:lvl6pPr>
      <a:lvl7pPr marL="7557942" indent="-738174" algn="l" defTabSz="2951106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rgbClr val="333399"/>
          </a:solidFill>
          <a:latin typeface="+mn-lt"/>
        </a:defRPr>
      </a:lvl7pPr>
      <a:lvl8pPr marL="8015133" indent="-738174" algn="l" defTabSz="2951106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rgbClr val="333399"/>
          </a:solidFill>
          <a:latin typeface="+mn-lt"/>
        </a:defRPr>
      </a:lvl8pPr>
      <a:lvl9pPr marL="8472324" indent="-738174" algn="l" defTabSz="2951106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5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7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8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9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0.jpg"/><Relationship Id="rId18" Type="http://schemas.openxmlformats.org/officeDocument/2006/relationships/image" Target="../media/image15.tiff"/><Relationship Id="rId3" Type="http://schemas.openxmlformats.org/officeDocument/2006/relationships/image" Target="../media/image1.jpg"/><Relationship Id="rId21" Type="http://schemas.openxmlformats.org/officeDocument/2006/relationships/image" Target="../media/image18.jpe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20" Type="http://schemas.openxmlformats.org/officeDocument/2006/relationships/image" Target="../media/image17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id="{D854F53A-5CE2-4148-8D81-67286CA44B8E}"/>
              </a:ext>
            </a:extLst>
          </p:cNvPr>
          <p:cNvSpPr>
            <a:spLocks noChangeAspect="1"/>
          </p:cNvSpPr>
          <p:nvPr/>
        </p:nvSpPr>
        <p:spPr bwMode="auto">
          <a:xfrm>
            <a:off x="16213534" y="16691022"/>
            <a:ext cx="4500000" cy="280000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2951106"/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 defTabSz="2951106"/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re-planning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FF96ADA-8312-40AC-A6BD-9E345ED8AEE5}"/>
              </a:ext>
            </a:extLst>
          </p:cNvPr>
          <p:cNvSpPr>
            <a:spLocks noChangeAspect="1"/>
          </p:cNvSpPr>
          <p:nvPr/>
        </p:nvSpPr>
        <p:spPr bwMode="auto">
          <a:xfrm>
            <a:off x="12335678" y="16691022"/>
            <a:ext cx="4500000" cy="280000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2951106"/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Learning from scarce observations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E8136B3-946E-472D-8D55-9544C02331E4}"/>
              </a:ext>
            </a:extLst>
          </p:cNvPr>
          <p:cNvSpPr>
            <a:spLocks noChangeAspect="1"/>
          </p:cNvSpPr>
          <p:nvPr/>
        </p:nvSpPr>
        <p:spPr bwMode="auto">
          <a:xfrm>
            <a:off x="8457823" y="16691022"/>
            <a:ext cx="4500000" cy="280000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2951106"/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Perturbations,</a:t>
            </a:r>
            <a:b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Trebuchet MS" panose="020B0603020202020204" pitchFamily="34" charset="0"/>
              </a:rPr>
              <a:t>e.g. sensing &amp; grip uncertainties, object occlusions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1788D419-1127-49E7-B2A1-5546D80E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3515" y="20644934"/>
            <a:ext cx="252212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5226" tIns="147613" rIns="295226" bIns="147613" numCol="1" anchor="t" anchorCtr="0" compatLnSpc="1">
            <a:prstTxWarp prst="textNoShape">
              <a:avLst/>
            </a:prstTxWarp>
          </a:bodyPr>
          <a:lstStyle>
            <a:lvl1pPr marL="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4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9000">
                <a:solidFill>
                  <a:srgbClr val="333399"/>
                </a:solidFill>
                <a:latin typeface="+mn-lt"/>
              </a:defRPr>
            </a:lvl2pPr>
            <a:lvl3pPr marL="914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7700">
                <a:solidFill>
                  <a:srgbClr val="333399"/>
                </a:solidFill>
                <a:latin typeface="+mn-lt"/>
              </a:defRPr>
            </a:lvl3pPr>
            <a:lvl4pPr marL="1371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4pPr>
            <a:lvl5pPr marL="18288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5pPr>
            <a:lvl6pPr marL="22860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6pPr>
            <a:lvl7pPr marL="2743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7pPr>
            <a:lvl8pPr marL="3200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8pPr>
            <a:lvl9pPr marL="3657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9pPr>
          </a:lstStyle>
          <a:p>
            <a:pPr algn="just">
              <a:spcBef>
                <a:spcPts val="500"/>
              </a:spcBef>
            </a:pPr>
            <a:r>
              <a:rPr lang="en-US" sz="3600" b="1" dirty="0">
                <a:solidFill>
                  <a:srgbClr val="129FB1"/>
                </a:solidFill>
                <a:latin typeface="Trebuchet MS" panose="020B0603020202020204" pitchFamily="34" charset="0"/>
              </a:rPr>
              <a:t>Sponsors</a:t>
            </a:r>
          </a:p>
          <a:p>
            <a:pPr algn="just">
              <a:spcBef>
                <a:spcPts val="500"/>
              </a:spcBef>
            </a:pPr>
            <a:endParaRPr lang="en-GB" sz="2800" kern="0" dirty="0">
              <a:solidFill>
                <a:srgbClr val="129FB1"/>
              </a:solidFill>
              <a:latin typeface="Trebuchet MS" panose="020B0603020202020204" pitchFamily="34" charset="0"/>
            </a:endParaRPr>
          </a:p>
        </p:txBody>
      </p:sp>
      <p:sp>
        <p:nvSpPr>
          <p:cNvPr id="257" name="Rectangle 3"/>
          <p:cNvSpPr>
            <a:spLocks noChangeArrowheads="1"/>
          </p:cNvSpPr>
          <p:nvPr/>
        </p:nvSpPr>
        <p:spPr bwMode="auto">
          <a:xfrm>
            <a:off x="509609" y="1726444"/>
            <a:ext cx="2042487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GB" sz="5400" b="1" dirty="0">
                <a:solidFill>
                  <a:srgbClr val="129FB1"/>
                </a:solidFill>
                <a:latin typeface="Trebuchet MS" panose="020B0603020202020204" pitchFamily="34" charset="0"/>
              </a:rPr>
              <a:t>CORSMAL</a:t>
            </a:r>
          </a:p>
          <a:p>
            <a:pPr algn="ctr"/>
            <a:r>
              <a:rPr lang="en-GB" sz="5100" dirty="0">
                <a:solidFill>
                  <a:srgbClr val="129FB1"/>
                </a:solidFill>
                <a:latin typeface="Trebuchet MS" panose="020B0603020202020204" pitchFamily="34" charset="0"/>
              </a:rPr>
              <a:t>Collaborative Object Recognition, Shared Manipulation And Learning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607E7B4-5D0D-144B-BEEB-540E3693B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015" y="26288435"/>
            <a:ext cx="3721499" cy="930375"/>
          </a:xfrm>
          <a:prstGeom prst="rect">
            <a:avLst/>
          </a:prstGeom>
        </p:spPr>
      </p:pic>
      <p:pic>
        <p:nvPicPr>
          <p:cNvPr id="49" name="Picture 48" descr="A close up of a sign&#10;&#10;Description automatically generated">
            <a:extLst>
              <a:ext uri="{FF2B5EF4-FFF2-40B4-BE49-F238E27FC236}">
                <a16:creationId xmlns:a16="http://schemas.microsoft.com/office/drawing/2014/main" id="{226157C3-103C-1643-9C0B-A4BD1599A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012" y="21885732"/>
            <a:ext cx="3475944" cy="1390377"/>
          </a:xfrm>
          <a:prstGeom prst="rect">
            <a:avLst/>
          </a:prstGeom>
        </p:spPr>
      </p:pic>
      <p:pic>
        <p:nvPicPr>
          <p:cNvPr id="55" name="Picture 54" descr="A close up of a sign&#10;&#10;Description automatically generated">
            <a:extLst>
              <a:ext uri="{FF2B5EF4-FFF2-40B4-BE49-F238E27FC236}">
                <a16:creationId xmlns:a16="http://schemas.microsoft.com/office/drawing/2014/main" id="{47E83CAF-BCE3-ED47-AC1E-5E97A4772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012" y="24146434"/>
            <a:ext cx="2859808" cy="1224597"/>
          </a:xfrm>
          <a:prstGeom prst="rect">
            <a:avLst/>
          </a:prstGeom>
        </p:spPr>
      </p:pic>
      <p:sp>
        <p:nvSpPr>
          <p:cNvPr id="39" name="Rectangle 3">
            <a:extLst>
              <a:ext uri="{FF2B5EF4-FFF2-40B4-BE49-F238E27FC236}">
                <a16:creationId xmlns:a16="http://schemas.microsoft.com/office/drawing/2014/main" id="{FE85D0CF-FFB9-4FEB-AD2B-342F005F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22" y="12979555"/>
            <a:ext cx="20125510" cy="320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5226" tIns="147613" rIns="295226" bIns="147613" numCol="1" anchor="t" anchorCtr="0" compatLnSpc="1">
            <a:prstTxWarp prst="textNoShape">
              <a:avLst/>
            </a:prstTxWarp>
          </a:bodyPr>
          <a:lstStyle>
            <a:lvl1pPr marL="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4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9000">
                <a:solidFill>
                  <a:srgbClr val="333399"/>
                </a:solidFill>
                <a:latin typeface="+mn-lt"/>
              </a:defRPr>
            </a:lvl2pPr>
            <a:lvl3pPr marL="914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7700">
                <a:solidFill>
                  <a:srgbClr val="333399"/>
                </a:solidFill>
                <a:latin typeface="+mn-lt"/>
              </a:defRPr>
            </a:lvl3pPr>
            <a:lvl4pPr marL="1371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4pPr>
            <a:lvl5pPr marL="18288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5pPr>
            <a:lvl6pPr marL="22860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6pPr>
            <a:lvl7pPr marL="2743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7pPr>
            <a:lvl8pPr marL="3200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8pPr>
            <a:lvl9pPr marL="3657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9pPr>
          </a:lstStyle>
          <a:p>
            <a:pPr algn="just">
              <a:spcBef>
                <a:spcPts val="500"/>
              </a:spcBef>
            </a:pPr>
            <a:r>
              <a:rPr lang="en-GB" sz="3600" b="1" dirty="0">
                <a:solidFill>
                  <a:srgbClr val="129FB1"/>
                </a:solidFill>
                <a:latin typeface="Trebuchet MS" panose="020B0603020202020204" pitchFamily="34" charset="0"/>
              </a:rPr>
              <a:t>Objectives &amp; Challenges</a:t>
            </a:r>
          </a:p>
          <a:p>
            <a:pPr algn="just">
              <a:spcBef>
                <a:spcPts val="500"/>
              </a:spcBef>
            </a:pPr>
            <a:endParaRPr lang="en-GB" sz="2800" b="1" dirty="0">
              <a:solidFill>
                <a:srgbClr val="129FB1"/>
              </a:solidFill>
              <a:latin typeface="Trebuchet MS" panose="020B0603020202020204" pitchFamily="34" charset="0"/>
            </a:endParaRPr>
          </a:p>
          <a:p>
            <a:pPr marL="179997" indent="-457191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32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to</a:t>
            </a:r>
            <a:r>
              <a:rPr lang="en-GB" sz="3200" b="1" kern="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GB" sz="3200" b="1" kern="0" dirty="0">
                <a:solidFill>
                  <a:srgbClr val="CF2C85"/>
                </a:solidFill>
                <a:latin typeface="Trebuchet MS" panose="020B0603020202020204" pitchFamily="34" charset="0"/>
              </a:rPr>
              <a:t>infer</a:t>
            </a:r>
            <a:r>
              <a:rPr lang="en-GB" sz="32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object </a:t>
            </a:r>
            <a:r>
              <a:rPr lang="en-GB" sz="3200" b="1" kern="0" dirty="0">
                <a:solidFill>
                  <a:srgbClr val="CF2C85"/>
                </a:solidFill>
                <a:latin typeface="Trebuchet MS" panose="020B0603020202020204" pitchFamily="34" charset="0"/>
              </a:rPr>
              <a:t>content</a:t>
            </a:r>
            <a:r>
              <a:rPr lang="en-GB" sz="32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by observing the way the human manipulates it</a:t>
            </a:r>
            <a:endParaRPr lang="en-GB" sz="3200" kern="0" dirty="0">
              <a:solidFill>
                <a:srgbClr val="000000"/>
              </a:solidFill>
              <a:latin typeface="Trebuchet MS" panose="020B0603020202020204" pitchFamily="34" charset="0"/>
              <a:cs typeface="Arial"/>
            </a:endParaRPr>
          </a:p>
          <a:p>
            <a:pPr marL="179997" indent="-457191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32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to decide the parameters for </a:t>
            </a:r>
            <a:r>
              <a:rPr lang="en-GB" sz="3200" b="1" kern="0" dirty="0">
                <a:solidFill>
                  <a:srgbClr val="CF2C85"/>
                </a:solidFill>
                <a:latin typeface="Trebuchet MS" panose="020B0603020202020204" pitchFamily="34" charset="0"/>
              </a:rPr>
              <a:t>grasping</a:t>
            </a:r>
            <a:r>
              <a:rPr lang="en-GB" sz="32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(grasping points, stiffness) based on inference of the content</a:t>
            </a:r>
          </a:p>
          <a:p>
            <a:pPr marL="179997" indent="-457191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32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to </a:t>
            </a:r>
            <a:r>
              <a:rPr lang="en-GB" sz="3200" b="1" kern="0" dirty="0">
                <a:solidFill>
                  <a:srgbClr val="CF2C85"/>
                </a:solidFill>
                <a:latin typeface="Trebuchet MS" panose="020B0603020202020204" pitchFamily="34" charset="0"/>
              </a:rPr>
              <a:t>adapt grip </a:t>
            </a:r>
            <a:r>
              <a:rPr lang="en-GB" sz="32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if the object slips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BDB5B385-1909-4744-96EC-9F72802D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23" y="4039219"/>
            <a:ext cx="20565664" cy="352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5226" tIns="147613" rIns="295226" bIns="147613" numCol="1" anchor="t" anchorCtr="0" compatLnSpc="1">
            <a:prstTxWarp prst="textNoShape">
              <a:avLst/>
            </a:prstTxWarp>
          </a:bodyPr>
          <a:lstStyle>
            <a:lvl1pPr marL="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4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9000">
                <a:solidFill>
                  <a:srgbClr val="333399"/>
                </a:solidFill>
                <a:latin typeface="+mn-lt"/>
              </a:defRPr>
            </a:lvl2pPr>
            <a:lvl3pPr marL="914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7700">
                <a:solidFill>
                  <a:srgbClr val="333399"/>
                </a:solidFill>
                <a:latin typeface="+mn-lt"/>
              </a:defRPr>
            </a:lvl3pPr>
            <a:lvl4pPr marL="1371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4pPr>
            <a:lvl5pPr marL="18288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5pPr>
            <a:lvl6pPr marL="22860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6pPr>
            <a:lvl7pPr marL="2743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7pPr>
            <a:lvl8pPr marL="3200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8pPr>
            <a:lvl9pPr marL="3657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9pPr>
          </a:lstStyle>
          <a:p>
            <a:pPr algn="just">
              <a:spcBef>
                <a:spcPts val="500"/>
              </a:spcBef>
            </a:pPr>
            <a:r>
              <a:rPr lang="en-GB" sz="3600" b="1" dirty="0">
                <a:solidFill>
                  <a:srgbClr val="129FB1"/>
                </a:solidFill>
                <a:latin typeface="Trebuchet MS" panose="020B0603020202020204" pitchFamily="34" charset="0"/>
              </a:rPr>
              <a:t>Scope</a:t>
            </a:r>
          </a:p>
          <a:p>
            <a:pPr algn="just">
              <a:spcBef>
                <a:spcPts val="500"/>
              </a:spcBef>
            </a:pPr>
            <a:endParaRPr 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lvl="1" algn="l" defTabSz="914382">
              <a:spcBef>
                <a:spcPts val="500"/>
              </a:spcBef>
              <a:defRPr/>
            </a:pPr>
            <a:r>
              <a:rPr lang="en-US" sz="3200" dirty="0">
                <a:solidFill>
                  <a:srgbClr val="000000"/>
                </a:solidFill>
                <a:latin typeface="Trebuchet MS" panose="020B0603020202020204" pitchFamily="34" charset="0"/>
              </a:rPr>
              <a:t>Exploring the fusion of </a:t>
            </a:r>
            <a:r>
              <a:rPr lang="en-US" sz="3200" b="1" dirty="0">
                <a:solidFill>
                  <a:srgbClr val="CF2C85"/>
                </a:solidFill>
                <a:latin typeface="Trebuchet MS" panose="020B0603020202020204" pitchFamily="34" charset="0"/>
              </a:rPr>
              <a:t>multiple sensing modalities</a:t>
            </a:r>
            <a:r>
              <a:rPr lang="en-US" sz="3200" dirty="0">
                <a:solidFill>
                  <a:srgbClr val="CF2C85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rebuchet MS" panose="020B0603020202020204" pitchFamily="34" charset="0"/>
              </a:rPr>
              <a:t>(touch, sound, and vision) to accurately and robustly estimate the </a:t>
            </a:r>
            <a:r>
              <a:rPr lang="en-US" sz="3200" b="1" dirty="0">
                <a:solidFill>
                  <a:srgbClr val="CF2C85"/>
                </a:solidFill>
                <a:latin typeface="Trebuchet MS" panose="020B0603020202020204" pitchFamily="34" charset="0"/>
              </a:rPr>
              <a:t>physical properties </a:t>
            </a:r>
            <a:r>
              <a:rPr lang="en-US" sz="3200" dirty="0">
                <a:solidFill>
                  <a:srgbClr val="000000"/>
                </a:solidFill>
                <a:latin typeface="Trebuchet MS" panose="020B0603020202020204" pitchFamily="34" charset="0"/>
              </a:rPr>
              <a:t>of objects in noisy and potentially ambiguous environments</a:t>
            </a:r>
          </a:p>
          <a:p>
            <a:pPr marL="0" lvl="1" algn="l" defTabSz="914382">
              <a:spcBef>
                <a:spcPts val="500"/>
              </a:spcBef>
              <a:defRPr/>
            </a:pPr>
            <a:endParaRPr 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lvl="1" algn="l" defTabSz="914382">
              <a:spcBef>
                <a:spcPts val="500"/>
              </a:spcBef>
              <a:defRPr/>
            </a:pPr>
            <a:r>
              <a:rPr lang="en-GB" sz="32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Designing a f</a:t>
            </a:r>
            <a:r>
              <a:rPr lang="en-GB" sz="3200" kern="0" dirty="0">
                <a:solidFill>
                  <a:schemeClr val="tx1"/>
                </a:solidFill>
                <a:latin typeface="Trebuchet MS" panose="020B0603020202020204" pitchFamily="34" charset="0"/>
              </a:rPr>
              <a:t>ramework and creating a dataset</a:t>
            </a:r>
            <a:r>
              <a:rPr lang="en-GB" sz="32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for </a:t>
            </a:r>
            <a:r>
              <a:rPr lang="en-GB" sz="3200" b="1" kern="0" dirty="0">
                <a:solidFill>
                  <a:srgbClr val="CF2C85"/>
                </a:solidFill>
                <a:latin typeface="Trebuchet MS" panose="020B0603020202020204" pitchFamily="34" charset="0"/>
              </a:rPr>
              <a:t>recognition</a:t>
            </a:r>
            <a:r>
              <a:rPr lang="en-GB" sz="32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and </a:t>
            </a:r>
            <a:r>
              <a:rPr lang="en-GB" sz="3200" b="1" kern="0" dirty="0">
                <a:solidFill>
                  <a:srgbClr val="CF2C85"/>
                </a:solidFill>
                <a:latin typeface="Trebuchet MS" panose="020B0603020202020204" pitchFamily="34" charset="0"/>
              </a:rPr>
              <a:t>manipulation</a:t>
            </a:r>
            <a:r>
              <a:rPr lang="en-GB" sz="32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of objects</a:t>
            </a:r>
            <a:endParaRPr lang="en-GB" sz="3200" kern="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B010D11E-F887-403E-B596-20FF80688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35" y="24218732"/>
            <a:ext cx="2681370" cy="1080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C8EAE7C-2D13-40E3-9DA2-964C06C0E1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2" b="19801"/>
          <a:stretch/>
        </p:blipFill>
        <p:spPr>
          <a:xfrm>
            <a:off x="991535" y="26405472"/>
            <a:ext cx="2938162" cy="813336"/>
          </a:xfrm>
          <a:prstGeom prst="rect">
            <a:avLst/>
          </a:prstGeom>
        </p:spPr>
      </p:pic>
      <p:pic>
        <p:nvPicPr>
          <p:cNvPr id="7" name="Picture 7" descr="A picture containing tableware&#10;&#10;Description generated with very high confidence">
            <a:extLst>
              <a:ext uri="{FF2B5EF4-FFF2-40B4-BE49-F238E27FC236}">
                <a16:creationId xmlns:a16="http://schemas.microsoft.com/office/drawing/2014/main" id="{1D46CB19-5D10-43EC-AEB5-C5F57F7D02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990" y="206044"/>
            <a:ext cx="4017194" cy="1061698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9867E28-3EEE-448E-9560-E046C86987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535" y="21885729"/>
            <a:ext cx="3723474" cy="1008000"/>
          </a:xfrm>
          <a:prstGeom prst="rect">
            <a:avLst/>
          </a:prstGeom>
        </p:spPr>
      </p:pic>
      <p:pic>
        <p:nvPicPr>
          <p:cNvPr id="1028" name="Picture 4" descr="CORSMAL">
            <a:extLst>
              <a:ext uri="{FF2B5EF4-FFF2-40B4-BE49-F238E27FC236}">
                <a16:creationId xmlns:a16="http://schemas.microsoft.com/office/drawing/2014/main" id="{57E8CAB1-C1E8-4D1D-86FE-63FCCCF84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021" y="28216653"/>
            <a:ext cx="5648466" cy="17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80A94-4791-4F5D-92B7-84BC7F90D5A3}"/>
              </a:ext>
            </a:extLst>
          </p:cNvPr>
          <p:cNvSpPr/>
          <p:nvPr/>
        </p:nvSpPr>
        <p:spPr>
          <a:xfrm>
            <a:off x="7211885" y="28889516"/>
            <a:ext cx="6323826" cy="646986"/>
          </a:xfrm>
          <a:prstGeom prst="round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129FB1"/>
                </a:solidFill>
                <a:latin typeface="Trebuchet MS" panose="020B0603020202020204" pitchFamily="34" charset="0"/>
              </a:rPr>
              <a:t>http://corsmal.eecs.qmul.ac.uk</a:t>
            </a:r>
            <a:endParaRPr lang="en-GB" sz="3200" b="1" dirty="0">
              <a:solidFill>
                <a:srgbClr val="129FB1"/>
              </a:solidFill>
              <a:latin typeface="Trebuchet MS" panose="020B0603020202020204" pitchFamily="34" charset="0"/>
            </a:endParaRPr>
          </a:p>
        </p:txBody>
      </p:sp>
      <p:pic>
        <p:nvPicPr>
          <p:cNvPr id="12" name="Picture 2" descr="http://lasa.epfl.ch/research_new/grasping/images/1.jpg">
            <a:extLst>
              <a:ext uri="{FF2B5EF4-FFF2-40B4-BE49-F238E27FC236}">
                <a16:creationId xmlns:a16="http://schemas.microsoft.com/office/drawing/2014/main" id="{6A5A811D-4ECF-47E5-A659-7797EC3786BA}"/>
              </a:ext>
            </a:extLst>
          </p:cNvPr>
          <p:cNvPicPr>
            <a:picLocks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8" b="14844"/>
          <a:stretch/>
        </p:blipFill>
        <p:spPr bwMode="auto">
          <a:xfrm>
            <a:off x="6341414" y="7842460"/>
            <a:ext cx="8180326" cy="53335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3">
            <a:extLst>
              <a:ext uri="{FF2B5EF4-FFF2-40B4-BE49-F238E27FC236}">
                <a16:creationId xmlns:a16="http://schemas.microsoft.com/office/drawing/2014/main" id="{268B1BFC-61C7-4E46-A011-1E721F2A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97" y="20644934"/>
            <a:ext cx="287333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5226" tIns="147613" rIns="295226" bIns="147613" numCol="1" anchor="t" anchorCtr="0" compatLnSpc="1">
            <a:prstTxWarp prst="textNoShape">
              <a:avLst/>
            </a:prstTxWarp>
          </a:bodyPr>
          <a:lstStyle>
            <a:lvl1pPr marL="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4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9000">
                <a:solidFill>
                  <a:srgbClr val="333399"/>
                </a:solidFill>
                <a:latin typeface="+mn-lt"/>
              </a:defRPr>
            </a:lvl2pPr>
            <a:lvl3pPr marL="914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7700">
                <a:solidFill>
                  <a:srgbClr val="333399"/>
                </a:solidFill>
                <a:latin typeface="+mn-lt"/>
              </a:defRPr>
            </a:lvl3pPr>
            <a:lvl4pPr marL="1371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4pPr>
            <a:lvl5pPr marL="18288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5pPr>
            <a:lvl6pPr marL="22860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6pPr>
            <a:lvl7pPr marL="2743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7pPr>
            <a:lvl8pPr marL="3200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8pPr>
            <a:lvl9pPr marL="3657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9pPr>
          </a:lstStyle>
          <a:p>
            <a:pPr algn="just">
              <a:spcBef>
                <a:spcPts val="500"/>
              </a:spcBef>
            </a:pPr>
            <a:r>
              <a:rPr lang="en-US" sz="3600" b="1" kern="0" dirty="0">
                <a:solidFill>
                  <a:srgbClr val="129FB1"/>
                </a:solidFill>
                <a:latin typeface="Trebuchet MS" panose="020B0603020202020204" pitchFamily="34" charset="0"/>
              </a:rPr>
              <a:t>Partners</a:t>
            </a:r>
          </a:p>
          <a:p>
            <a:pPr algn="just">
              <a:spcBef>
                <a:spcPts val="500"/>
              </a:spcBef>
            </a:pPr>
            <a:endParaRPr lang="en-GB" sz="2800" kern="0" dirty="0">
              <a:solidFill>
                <a:srgbClr val="129FB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C5EC400-811E-479A-B7A3-BDE2D65C1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815" y="20644934"/>
            <a:ext cx="216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5226" tIns="147613" rIns="295226" bIns="147613" numCol="1" anchor="t" anchorCtr="0" compatLnSpc="1">
            <a:prstTxWarp prst="textNoShape">
              <a:avLst/>
            </a:prstTxWarp>
          </a:bodyPr>
          <a:lstStyle>
            <a:lvl1pPr marL="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4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9000">
                <a:solidFill>
                  <a:srgbClr val="333399"/>
                </a:solidFill>
                <a:latin typeface="+mn-lt"/>
              </a:defRPr>
            </a:lvl2pPr>
            <a:lvl3pPr marL="914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7700">
                <a:solidFill>
                  <a:srgbClr val="333399"/>
                </a:solidFill>
                <a:latin typeface="+mn-lt"/>
              </a:defRPr>
            </a:lvl3pPr>
            <a:lvl4pPr marL="1371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4pPr>
            <a:lvl5pPr marL="18288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5pPr>
            <a:lvl6pPr marL="22860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6pPr>
            <a:lvl7pPr marL="2743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7pPr>
            <a:lvl8pPr marL="3200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8pPr>
            <a:lvl9pPr marL="3657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9pPr>
          </a:lstStyle>
          <a:p>
            <a:pPr algn="just">
              <a:spcBef>
                <a:spcPts val="500"/>
              </a:spcBef>
            </a:pPr>
            <a:r>
              <a:rPr lang="en-US" sz="3600" b="1" kern="0" dirty="0">
                <a:solidFill>
                  <a:srgbClr val="129FB1"/>
                </a:solidFill>
                <a:latin typeface="Trebuchet MS" panose="020B0603020202020204" pitchFamily="34" charset="0"/>
              </a:rPr>
              <a:t>Team</a:t>
            </a:r>
            <a:endParaRPr lang="en-GB" sz="3600" kern="0" dirty="0">
              <a:solidFill>
                <a:srgbClr val="129FB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DF5709B-708C-4545-99FF-377AA8A9D9D3}"/>
              </a:ext>
            </a:extLst>
          </p:cNvPr>
          <p:cNvGrpSpPr/>
          <p:nvPr/>
        </p:nvGrpSpPr>
        <p:grpSpPr>
          <a:xfrm>
            <a:off x="5928147" y="21866316"/>
            <a:ext cx="9150311" cy="5867946"/>
            <a:chOff x="990508" y="22198115"/>
            <a:chExt cx="9150311" cy="5867946"/>
          </a:xfrm>
        </p:grpSpPr>
        <p:pic>
          <p:nvPicPr>
            <p:cNvPr id="71" name="Picture 70" descr="A person wearing a suit and tie&#10;&#10;Description automatically generated">
              <a:extLst>
                <a:ext uri="{FF2B5EF4-FFF2-40B4-BE49-F238E27FC236}">
                  <a16:creationId xmlns:a16="http://schemas.microsoft.com/office/drawing/2014/main" id="{AF8CBC50-CE51-4060-800E-93A989CC5847}"/>
                </a:ext>
              </a:extLst>
            </p:cNvPr>
            <p:cNvPicPr>
              <a:picLocks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" t="2505" r="-1714" b="19709"/>
            <a:stretch/>
          </p:blipFill>
          <p:spPr>
            <a:xfrm>
              <a:off x="1024417" y="22198115"/>
              <a:ext cx="1800000" cy="2160000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562E392-EE93-45C5-A6BC-16FC9026C75E}"/>
                </a:ext>
              </a:extLst>
            </p:cNvPr>
            <p:cNvSpPr/>
            <p:nvPr/>
          </p:nvSpPr>
          <p:spPr>
            <a:xfrm>
              <a:off x="992912" y="24435278"/>
              <a:ext cx="18614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A. Cavallaro</a:t>
              </a:r>
              <a:endParaRPr lang="en-GB" dirty="0">
                <a:latin typeface="Trebuchet MS" panose="020B0603020202020204" pitchFamily="34" charset="0"/>
              </a:endParaRPr>
            </a:p>
          </p:txBody>
        </p:sp>
        <p:pic>
          <p:nvPicPr>
            <p:cNvPr id="74" name="Picture 2" descr="https://www.sems.qmul.ac.uk/content/staff/images/k_althoefer_qmul_ac_uk-original.jpg">
              <a:extLst>
                <a:ext uri="{FF2B5EF4-FFF2-40B4-BE49-F238E27FC236}">
                  <a16:creationId xmlns:a16="http://schemas.microsoft.com/office/drawing/2014/main" id="{1574A9D7-B1C4-4B09-8844-BE40B40A1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855" y="25374296"/>
              <a:ext cx="1809124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AFAA90D-DDBD-4BD1-B991-2B4C4900D61C}"/>
                </a:ext>
              </a:extLst>
            </p:cNvPr>
            <p:cNvSpPr/>
            <p:nvPr/>
          </p:nvSpPr>
          <p:spPr>
            <a:xfrm>
              <a:off x="990508" y="27604396"/>
              <a:ext cx="18678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K. </a:t>
              </a:r>
              <a:r>
                <a:rPr lang="en-GB" kern="0" dirty="0" err="1">
                  <a:solidFill>
                    <a:srgbClr val="000000"/>
                  </a:solidFill>
                  <a:latin typeface="Trebuchet MS" panose="020B0603020202020204" pitchFamily="34" charset="0"/>
                </a:rPr>
                <a:t>Althoefer</a:t>
              </a:r>
              <a:endParaRPr lang="en-GB" dirty="0">
                <a:latin typeface="Trebuchet MS" panose="020B0603020202020204" pitchFamily="34" charset="0"/>
              </a:endParaRPr>
            </a:p>
          </p:txBody>
        </p:sp>
        <p:pic>
          <p:nvPicPr>
            <p:cNvPr id="76" name="Picture 75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285E1327-4DD5-4360-82F3-C03993AA2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8" t="7758" r="10433" b="10752"/>
            <a:stretch/>
          </p:blipFill>
          <p:spPr>
            <a:xfrm>
              <a:off x="3284276" y="22198115"/>
              <a:ext cx="1813903" cy="2160000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5AF077B-15E3-467D-BB6B-1C962AC63471}"/>
                </a:ext>
              </a:extLst>
            </p:cNvPr>
            <p:cNvSpPr/>
            <p:nvPr/>
          </p:nvSpPr>
          <p:spPr>
            <a:xfrm>
              <a:off x="3455288" y="24435278"/>
              <a:ext cx="1471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A. </a:t>
              </a:r>
              <a:r>
                <a:rPr lang="en-GB" kern="0" dirty="0" err="1">
                  <a:solidFill>
                    <a:srgbClr val="000000"/>
                  </a:solidFill>
                  <a:latin typeface="Trebuchet MS" panose="020B0603020202020204" pitchFamily="34" charset="0"/>
                </a:rPr>
                <a:t>Billard</a:t>
              </a:r>
              <a:endParaRPr lang="en-GB" dirty="0">
                <a:latin typeface="Trebuchet MS" panose="020B0603020202020204" pitchFamily="34" charset="0"/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067618E-DF8E-4058-BC25-9396376E6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3" t="4319" r="9081" b="29038"/>
            <a:stretch/>
          </p:blipFill>
          <p:spPr>
            <a:xfrm>
              <a:off x="3284275" y="25374296"/>
              <a:ext cx="1813904" cy="2160000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6FAE215-9575-4B95-9775-E3D3EC2EEBFC}"/>
                </a:ext>
              </a:extLst>
            </p:cNvPr>
            <p:cNvSpPr/>
            <p:nvPr/>
          </p:nvSpPr>
          <p:spPr>
            <a:xfrm>
              <a:off x="2806072" y="27604396"/>
              <a:ext cx="27318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R. Sanchez-Matilla</a:t>
              </a:r>
              <a:endParaRPr lang="en-GB" dirty="0">
                <a:latin typeface="Trebuchet MS" panose="020B0603020202020204" pitchFamily="34" charset="0"/>
              </a:endParaRPr>
            </a:p>
          </p:txBody>
        </p:sp>
        <p:pic>
          <p:nvPicPr>
            <p:cNvPr id="80" name="Picture 79" descr="A person in a blue shirt&#10;&#10;Description automatically generated">
              <a:extLst>
                <a:ext uri="{FF2B5EF4-FFF2-40B4-BE49-F238E27FC236}">
                  <a16:creationId xmlns:a16="http://schemas.microsoft.com/office/drawing/2014/main" id="{323C145F-0140-4478-A1C5-9A7CE3287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3" t="3652" r="6794" b="3414"/>
            <a:stretch/>
          </p:blipFill>
          <p:spPr>
            <a:xfrm>
              <a:off x="5549155" y="22198115"/>
              <a:ext cx="1774845" cy="21600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F57C6FC-B135-4297-8BC3-50E1AC2AF0CF}"/>
                </a:ext>
              </a:extLst>
            </p:cNvPr>
            <p:cNvSpPr/>
            <p:nvPr/>
          </p:nvSpPr>
          <p:spPr>
            <a:xfrm>
              <a:off x="5549155" y="24435278"/>
              <a:ext cx="17139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P. </a:t>
              </a:r>
              <a:r>
                <a:rPr lang="en-GB" kern="0" dirty="0" err="1">
                  <a:solidFill>
                    <a:srgbClr val="000000"/>
                  </a:solidFill>
                  <a:latin typeface="Trebuchet MS" panose="020B0603020202020204" pitchFamily="34" charset="0"/>
                </a:rPr>
                <a:t>Frossard</a:t>
              </a:r>
              <a:endParaRPr lang="en-GB" dirty="0">
                <a:latin typeface="Trebuchet MS" panose="020B0603020202020204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FC2897A-9655-46E5-9C87-ABBFB7E67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3952" t="7700" r="13639" b="14866"/>
            <a:stretch/>
          </p:blipFill>
          <p:spPr>
            <a:xfrm>
              <a:off x="5546568" y="25374296"/>
              <a:ext cx="1780018" cy="2160000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A60FA7C-2D5B-4E8D-9128-DAABD57591EB}"/>
                </a:ext>
              </a:extLst>
            </p:cNvPr>
            <p:cNvSpPr/>
            <p:nvPr/>
          </p:nvSpPr>
          <p:spPr>
            <a:xfrm>
              <a:off x="5729492" y="27604396"/>
              <a:ext cx="14141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A. </a:t>
              </a:r>
              <a:r>
                <a:rPr lang="en-GB" kern="0" dirty="0" err="1">
                  <a:solidFill>
                    <a:srgbClr val="000000"/>
                  </a:solidFill>
                  <a:latin typeface="Trebuchet MS" panose="020B0603020202020204" pitchFamily="34" charset="0"/>
                </a:rPr>
                <a:t>Modas</a:t>
              </a:r>
              <a:endParaRPr lang="en-GB" dirty="0">
                <a:latin typeface="Trebuchet MS" panose="020B0603020202020204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AF1DB2BD-4087-4ACC-9B2F-CBE33DEF8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77" t="5660" r="15677" b="25694"/>
            <a:stretch/>
          </p:blipFill>
          <p:spPr>
            <a:xfrm>
              <a:off x="7872767" y="22198115"/>
              <a:ext cx="1687246" cy="2160000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F74333B-0DAB-4484-B160-66F934EE336A}"/>
                </a:ext>
              </a:extLst>
            </p:cNvPr>
            <p:cNvSpPr/>
            <p:nvPr/>
          </p:nvSpPr>
          <p:spPr>
            <a:xfrm>
              <a:off x="7716758" y="24435278"/>
              <a:ext cx="19912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V. </a:t>
              </a:r>
              <a:r>
                <a:rPr lang="en-GB" kern="0" dirty="0" err="1">
                  <a:solidFill>
                    <a:srgbClr val="000000"/>
                  </a:solidFill>
                  <a:latin typeface="Trebuchet MS" panose="020B0603020202020204" pitchFamily="34" charset="0"/>
                </a:rPr>
                <a:t>Perdereau</a:t>
              </a:r>
              <a:endParaRPr lang="en-GB" dirty="0">
                <a:latin typeface="Trebuchet MS" panose="020B0603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DA20CC-F01F-4A16-8120-92ED14BF7E0B}"/>
                </a:ext>
              </a:extLst>
            </p:cNvPr>
            <p:cNvSpPr/>
            <p:nvPr/>
          </p:nvSpPr>
          <p:spPr>
            <a:xfrm>
              <a:off x="7296771" y="27604396"/>
              <a:ext cx="28440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K. </a:t>
              </a:r>
              <a:r>
                <a:rPr lang="en-GB" kern="0" dirty="0" err="1">
                  <a:solidFill>
                    <a:srgbClr val="000000"/>
                  </a:solidFill>
                  <a:latin typeface="Trebuchet MS" panose="020B0603020202020204" pitchFamily="34" charset="0"/>
                </a:rPr>
                <a:t>Chatzilygeroudis</a:t>
              </a:r>
              <a:endParaRPr lang="en-GB" kern="0" dirty="0">
                <a:solidFill>
                  <a:srgbClr val="000000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E7B88B06-78A4-4829-A082-249D5395ED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5204" t="2054" r="14901" b="2921"/>
            <a:stretch/>
          </p:blipFill>
          <p:spPr>
            <a:xfrm>
              <a:off x="7808362" y="25374296"/>
              <a:ext cx="1816056" cy="2160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E7E33F6-9E95-4AFE-A7BE-392272990760}"/>
              </a:ext>
            </a:extLst>
          </p:cNvPr>
          <p:cNvSpPr/>
          <p:nvPr/>
        </p:nvSpPr>
        <p:spPr>
          <a:xfrm>
            <a:off x="935534" y="28674399"/>
            <a:ext cx="27991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Project start:</a:t>
            </a:r>
          </a:p>
          <a:p>
            <a:r>
              <a:rPr lang="en-GB" sz="32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February 2019</a:t>
            </a:r>
            <a:endParaRPr lang="en-GB" sz="32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FC947E8-7862-4619-9B21-AE4B432E4252}"/>
              </a:ext>
            </a:extLst>
          </p:cNvPr>
          <p:cNvSpPr>
            <a:spLocks noChangeAspect="1"/>
          </p:cNvSpPr>
          <p:nvPr/>
        </p:nvSpPr>
        <p:spPr bwMode="auto">
          <a:xfrm>
            <a:off x="4579968" y="16691022"/>
            <a:ext cx="4500000" cy="280000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2951106"/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Uncertainty in spatial &amp; temporal context, changes in viewpoint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0F1DA43-C383-4E7F-8B47-604C5702FE09}"/>
              </a:ext>
            </a:extLst>
          </p:cNvPr>
          <p:cNvSpPr>
            <a:spLocks noChangeAspect="1"/>
          </p:cNvSpPr>
          <p:nvPr/>
        </p:nvSpPr>
        <p:spPr bwMode="auto">
          <a:xfrm>
            <a:off x="702113" y="16691022"/>
            <a:ext cx="4500000" cy="280000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2951106"/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Variability of physical &amp; visual properties of objects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F6CAFA-B83E-40F6-9F64-CA30457EAF50}"/>
              </a:ext>
            </a:extLst>
          </p:cNvPr>
          <p:cNvGrpSpPr/>
          <p:nvPr/>
        </p:nvGrpSpPr>
        <p:grpSpPr>
          <a:xfrm>
            <a:off x="18310161" y="214990"/>
            <a:ext cx="2609138" cy="1074267"/>
            <a:chOff x="18310161" y="65090"/>
            <a:chExt cx="2609138" cy="10742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8C1587-92D2-4E71-8036-9F48E22D8F8A}"/>
                </a:ext>
              </a:extLst>
            </p:cNvPr>
            <p:cNvGrpSpPr/>
            <p:nvPr/>
          </p:nvGrpSpPr>
          <p:grpSpPr>
            <a:xfrm>
              <a:off x="18310161" y="204380"/>
              <a:ext cx="2609138" cy="934977"/>
              <a:chOff x="18310161" y="204380"/>
              <a:chExt cx="2609138" cy="934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FD7280-A6D4-447D-AE0E-C653E0EEC4BF}"/>
                  </a:ext>
                </a:extLst>
              </p:cNvPr>
              <p:cNvSpPr/>
              <p:nvPr/>
            </p:nvSpPr>
            <p:spPr>
              <a:xfrm>
                <a:off x="18988962" y="554582"/>
                <a:ext cx="19303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3200" dirty="0">
                    <a:solidFill>
                      <a:srgbClr val="129FB1"/>
                    </a:solidFill>
                    <a:latin typeface="Trebuchet MS" panose="020B0603020202020204" pitchFamily="34" charset="0"/>
                  </a:rPr>
                  <a:t>@</a:t>
                </a:r>
                <a:r>
                  <a:rPr lang="en-GB" sz="3200" dirty="0" err="1">
                    <a:solidFill>
                      <a:srgbClr val="129FB1"/>
                    </a:solidFill>
                    <a:latin typeface="Trebuchet MS" panose="020B0603020202020204" pitchFamily="34" charset="0"/>
                  </a:rPr>
                  <a:t>corsmal</a:t>
                </a:r>
                <a:endParaRPr lang="en-GB" sz="3200" dirty="0">
                  <a:solidFill>
                    <a:srgbClr val="129FB1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1026" name="Picture 2" descr="Image result for twitter black">
                <a:extLst>
                  <a:ext uri="{FF2B5EF4-FFF2-40B4-BE49-F238E27FC236}">
                    <a16:creationId xmlns:a16="http://schemas.microsoft.com/office/drawing/2014/main" id="{09D9AD86-61D6-4371-BCC3-5896742457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24" t="15872" r="9194" b="20269"/>
              <a:stretch/>
            </p:blipFill>
            <p:spPr bwMode="auto">
              <a:xfrm>
                <a:off x="18310161" y="204380"/>
                <a:ext cx="802922" cy="694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B171CA-A37B-4C41-A51F-66FB532DF96B}"/>
                </a:ext>
              </a:extLst>
            </p:cNvPr>
            <p:cNvSpPr/>
            <p:nvPr/>
          </p:nvSpPr>
          <p:spPr>
            <a:xfrm>
              <a:off x="19113083" y="65090"/>
              <a:ext cx="17620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follow us!</a:t>
              </a:r>
              <a:endParaRPr lang="en-GB" sz="28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search Open Day 201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1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1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Open Day 2010</Template>
  <TotalTime>605</TotalTime>
  <Words>169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Research Open Day 2010</vt:lpstr>
      <vt:lpstr>PowerPoint Presentation</vt:lpstr>
    </vt:vector>
  </TitlesOfParts>
  <Company>Queen Mary, University of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Wang</dc:creator>
  <cp:lastModifiedBy>Changjae Oh</cp:lastModifiedBy>
  <cp:revision>109</cp:revision>
  <cp:lastPrinted>2017-02-27T17:08:57Z</cp:lastPrinted>
  <dcterms:created xsi:type="dcterms:W3CDTF">2012-06-11T23:16:22Z</dcterms:created>
  <dcterms:modified xsi:type="dcterms:W3CDTF">2019-03-28T17:47:10Z</dcterms:modified>
</cp:coreProperties>
</file>