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0"/>
  </p:notesMasterIdLst>
  <p:handoutMasterIdLst>
    <p:handoutMasterId r:id="rId21"/>
  </p:handoutMasterIdLst>
  <p:sldIdLst>
    <p:sldId id="277" r:id="rId4"/>
    <p:sldId id="399" r:id="rId5"/>
    <p:sldId id="400" r:id="rId6"/>
    <p:sldId id="417" r:id="rId7"/>
    <p:sldId id="401" r:id="rId8"/>
    <p:sldId id="402" r:id="rId9"/>
    <p:sldId id="418" r:id="rId10"/>
    <p:sldId id="403" r:id="rId11"/>
    <p:sldId id="411" r:id="rId12"/>
    <p:sldId id="412" r:id="rId13"/>
    <p:sldId id="404" r:id="rId14"/>
    <p:sldId id="405" r:id="rId15"/>
    <p:sldId id="415" r:id="rId16"/>
    <p:sldId id="419" r:id="rId17"/>
    <p:sldId id="406" r:id="rId18"/>
    <p:sldId id="41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66" d="100"/>
          <a:sy n="66" d="100"/>
        </p:scale>
        <p:origin x="856" y="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4/29/2024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734317" y="1766315"/>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Artificial Intelligence and Machine Learning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913281" y="443068"/>
            <a:ext cx="10563525" cy="1323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000" b="1" dirty="0">
                <a:latin typeface="Times New Roman" panose="02020603050405020304" pitchFamily="18" charset="0"/>
                <a:cs typeface="Times New Roman" panose="02020603050405020304" pitchFamily="18" charset="0"/>
              </a:rPr>
              <a:t>Demand-Side Management through Machine Learning</a:t>
            </a: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2933816" cy="1323439"/>
          </a:xfrm>
          <a:prstGeom prst="rect">
            <a:avLst/>
          </a:prstGeom>
          <a:noFill/>
        </p:spPr>
        <p:txBody>
          <a:bodyPr wrap="none" lIns="91440" tIns="45720" rIns="91440" bIns="45720" rtlCol="0" anchor="t">
            <a:spAutoFit/>
          </a:bodyPr>
          <a:lstStyle/>
          <a:p>
            <a:r>
              <a:rPr lang="en-US" sz="2000" b="1" dirty="0"/>
              <a:t>Submitted by: </a:t>
            </a:r>
          </a:p>
          <a:p>
            <a:r>
              <a:rPr lang="en-US" sz="2000" dirty="0"/>
              <a:t>Rishabh Joshi, 20BCS6869 </a:t>
            </a:r>
            <a:endParaRPr lang="en-US" sz="2000" dirty="0">
              <a:cs typeface="Calibri"/>
            </a:endParaRPr>
          </a:p>
          <a:p>
            <a:r>
              <a:rPr lang="en-US" sz="2000" dirty="0"/>
              <a:t>Rahul Kumar, 20BCS6861</a:t>
            </a:r>
          </a:p>
          <a:p>
            <a:endParaRPr lang="en-US" sz="2000" dirty="0"/>
          </a:p>
        </p:txBody>
      </p:sp>
      <p:sp>
        <p:nvSpPr>
          <p:cNvPr id="6" name="TextBox 5"/>
          <p:cNvSpPr txBox="1"/>
          <p:nvPr/>
        </p:nvSpPr>
        <p:spPr>
          <a:xfrm>
            <a:off x="7681250" y="4725655"/>
            <a:ext cx="2971326" cy="707886"/>
          </a:xfrm>
          <a:prstGeom prst="rect">
            <a:avLst/>
          </a:prstGeom>
          <a:noFill/>
        </p:spPr>
        <p:txBody>
          <a:bodyPr wrap="none" lIns="91440" tIns="45720" rIns="91440" bIns="45720" rtlCol="0" anchor="t">
            <a:spAutoFit/>
          </a:bodyPr>
          <a:lstStyle/>
          <a:p>
            <a:r>
              <a:rPr lang="en-US" sz="2000" b="1" dirty="0"/>
              <a:t>Under the Supervision of: </a:t>
            </a:r>
            <a:endParaRPr lang="en-US" sz="2000" dirty="0"/>
          </a:p>
          <a:p>
            <a:r>
              <a:rPr lang="en-IN" sz="2000" dirty="0"/>
              <a:t>    Mr. Prabjot Singh Bali</a:t>
            </a:r>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CEFD-AD3A-9EAF-C048-8FAE8DD1DEF1}"/>
              </a:ext>
            </a:extLst>
          </p:cNvPr>
          <p:cNvSpPr>
            <a:spLocks noGrp="1"/>
          </p:cNvSpPr>
          <p:nvPr>
            <p:ph type="title"/>
          </p:nvPr>
        </p:nvSpPr>
        <p:spPr/>
        <p:txBody>
          <a:bodyPr/>
          <a:lstStyle/>
          <a:p>
            <a:r>
              <a:rPr lang="en-US" b="1" dirty="0">
                <a:cs typeface="Calibri Light"/>
              </a:rPr>
              <a:t>                             Results</a:t>
            </a:r>
            <a:endParaRPr lang="en-US" dirty="0">
              <a:cs typeface="Calibri Light"/>
            </a:endParaRPr>
          </a:p>
        </p:txBody>
      </p:sp>
      <p:pic>
        <p:nvPicPr>
          <p:cNvPr id="6" name="Content Placeholder 5">
            <a:extLst>
              <a:ext uri="{FF2B5EF4-FFF2-40B4-BE49-F238E27FC236}">
                <a16:creationId xmlns:a16="http://schemas.microsoft.com/office/drawing/2014/main" id="{4B81362C-A31D-C502-E472-A5CCC511D1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5734" y="1606021"/>
            <a:ext cx="7086600" cy="3321579"/>
          </a:xfrm>
        </p:spPr>
      </p:pic>
      <p:sp>
        <p:nvSpPr>
          <p:cNvPr id="4" name="Slide Number Placeholder 3">
            <a:extLst>
              <a:ext uri="{FF2B5EF4-FFF2-40B4-BE49-F238E27FC236}">
                <a16:creationId xmlns:a16="http://schemas.microsoft.com/office/drawing/2014/main" id="{ABAD5270-8FD6-6CC6-12C9-60E57079AA0C}"/>
              </a:ext>
            </a:extLst>
          </p:cNvPr>
          <p:cNvSpPr>
            <a:spLocks noGrp="1"/>
          </p:cNvSpPr>
          <p:nvPr>
            <p:ph type="sldNum" sz="quarter" idx="12"/>
          </p:nvPr>
        </p:nvSpPr>
        <p:spPr/>
        <p:txBody>
          <a:bodyPr/>
          <a:lstStyle/>
          <a:p>
            <a:fld id="{BDCDBBEF-AA6C-4BA6-85B2-A17D7F280E38}" type="slidenum">
              <a:rPr lang="en-US" smtClean="0"/>
              <a:pPr/>
              <a:t>10</a:t>
            </a:fld>
            <a:endParaRPr lang="en-US"/>
          </a:p>
        </p:txBody>
      </p:sp>
      <p:sp>
        <p:nvSpPr>
          <p:cNvPr id="8" name="TextBox 7">
            <a:extLst>
              <a:ext uri="{FF2B5EF4-FFF2-40B4-BE49-F238E27FC236}">
                <a16:creationId xmlns:a16="http://schemas.microsoft.com/office/drawing/2014/main" id="{E8410959-1E96-C4D3-0CCE-FCC93DC01768}"/>
              </a:ext>
            </a:extLst>
          </p:cNvPr>
          <p:cNvSpPr txBox="1"/>
          <p:nvPr/>
        </p:nvSpPr>
        <p:spPr>
          <a:xfrm flipH="1">
            <a:off x="1845734" y="5130800"/>
            <a:ext cx="7645401" cy="646331"/>
          </a:xfrm>
          <a:prstGeom prst="rect">
            <a:avLst/>
          </a:prstGeom>
          <a:noFill/>
        </p:spPr>
        <p:txBody>
          <a:bodyPr wrap="square" rtlCol="0">
            <a:spAutoFit/>
          </a:bodyPr>
          <a:lstStyle/>
          <a:p>
            <a:r>
              <a:rPr lang="en-US" dirty="0"/>
              <a:t>This visual shows the average consumption of electricity starting from 12AM ending again at 12AM.</a:t>
            </a:r>
            <a:endParaRPr lang="en-IN" dirty="0"/>
          </a:p>
        </p:txBody>
      </p:sp>
    </p:spTree>
    <p:extLst>
      <p:ext uri="{BB962C8B-B14F-4D97-AF65-F5344CB8AC3E}">
        <p14:creationId xmlns:p14="http://schemas.microsoft.com/office/powerpoint/2010/main" val="4003243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Results and Outputs</a:t>
            </a:r>
          </a:p>
        </p:txBody>
      </p:sp>
      <p:pic>
        <p:nvPicPr>
          <p:cNvPr id="6" name="Content Placeholder 5">
            <a:extLst>
              <a:ext uri="{FF2B5EF4-FFF2-40B4-BE49-F238E27FC236}">
                <a16:creationId xmlns:a16="http://schemas.microsoft.com/office/drawing/2014/main" id="{A46EBB68-5762-5B84-3884-3B04BFC5C7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5534" y="1707621"/>
            <a:ext cx="6985000" cy="2941108"/>
          </a:xfrm>
        </p:spPr>
      </p:pic>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
        <p:nvSpPr>
          <p:cNvPr id="7" name="TextBox 6">
            <a:extLst>
              <a:ext uri="{FF2B5EF4-FFF2-40B4-BE49-F238E27FC236}">
                <a16:creationId xmlns:a16="http://schemas.microsoft.com/office/drawing/2014/main" id="{A0D07601-1A3E-EF34-F497-71E845CE0C60}"/>
              </a:ext>
            </a:extLst>
          </p:cNvPr>
          <p:cNvSpPr txBox="1"/>
          <p:nvPr/>
        </p:nvSpPr>
        <p:spPr>
          <a:xfrm>
            <a:off x="1828801" y="5012267"/>
            <a:ext cx="7112000" cy="923330"/>
          </a:xfrm>
          <a:prstGeom prst="rect">
            <a:avLst/>
          </a:prstGeom>
          <a:noFill/>
        </p:spPr>
        <p:txBody>
          <a:bodyPr wrap="square" rtlCol="0">
            <a:spAutoFit/>
          </a:bodyPr>
          <a:lstStyle/>
          <a:p>
            <a:r>
              <a:rPr lang="en-US" dirty="0"/>
              <a:t>This is a plot of energy consumption over a span of 4 years. It is clear that the electricity usage increases with months, and decreases at the end of the year.</a:t>
            </a:r>
            <a:endParaRPr lang="en-IN" dirty="0"/>
          </a:p>
        </p:txBody>
      </p:sp>
    </p:spTree>
    <p:extLst>
      <p:ext uri="{BB962C8B-B14F-4D97-AF65-F5344CB8AC3E}">
        <p14:creationId xmlns:p14="http://schemas.microsoft.com/office/powerpoint/2010/main" val="4003662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Results and Outputs</a:t>
            </a:r>
          </a:p>
        </p:txBody>
      </p:sp>
      <p:pic>
        <p:nvPicPr>
          <p:cNvPr id="6" name="Content Placeholder 5">
            <a:extLst>
              <a:ext uri="{FF2B5EF4-FFF2-40B4-BE49-F238E27FC236}">
                <a16:creationId xmlns:a16="http://schemas.microsoft.com/office/drawing/2014/main" id="{743FC413-B6B3-C505-C178-7315D16C08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0241" y="1825625"/>
            <a:ext cx="4065759" cy="2911475"/>
          </a:xfrm>
        </p:spPr>
      </p:pic>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pic>
        <p:nvPicPr>
          <p:cNvPr id="8" name="Picture 7">
            <a:extLst>
              <a:ext uri="{FF2B5EF4-FFF2-40B4-BE49-F238E27FC236}">
                <a16:creationId xmlns:a16="http://schemas.microsoft.com/office/drawing/2014/main" id="{905DFBF1-286E-8FC7-194D-8788679582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241" y="1690688"/>
            <a:ext cx="4238017" cy="3046412"/>
          </a:xfrm>
          <a:prstGeom prst="rect">
            <a:avLst/>
          </a:prstGeom>
        </p:spPr>
      </p:pic>
      <p:sp>
        <p:nvSpPr>
          <p:cNvPr id="9" name="TextBox 8">
            <a:extLst>
              <a:ext uri="{FF2B5EF4-FFF2-40B4-BE49-F238E27FC236}">
                <a16:creationId xmlns:a16="http://schemas.microsoft.com/office/drawing/2014/main" id="{D4DA64B9-BE55-25DE-9AA5-85C35A6C7377}"/>
              </a:ext>
            </a:extLst>
          </p:cNvPr>
          <p:cNvSpPr txBox="1"/>
          <p:nvPr/>
        </p:nvSpPr>
        <p:spPr>
          <a:xfrm flipH="1">
            <a:off x="2382519" y="5223933"/>
            <a:ext cx="8235739" cy="646331"/>
          </a:xfrm>
          <a:prstGeom prst="rect">
            <a:avLst/>
          </a:prstGeom>
          <a:noFill/>
        </p:spPr>
        <p:txBody>
          <a:bodyPr wrap="square" rtlCol="0">
            <a:spAutoFit/>
          </a:bodyPr>
          <a:lstStyle/>
          <a:p>
            <a:r>
              <a:rPr lang="en-US" dirty="0"/>
              <a:t>The FFT algorithm is used here to filter out some frequencies from the signal, whose presence in the data is negligible. This gives a better understanding of the data.</a:t>
            </a:r>
            <a:endParaRPr lang="en-IN" dirty="0"/>
          </a:p>
        </p:txBody>
      </p:sp>
    </p:spTree>
    <p:extLst>
      <p:ext uri="{BB962C8B-B14F-4D97-AF65-F5344CB8AC3E}">
        <p14:creationId xmlns:p14="http://schemas.microsoft.com/office/powerpoint/2010/main" val="880465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978A-95C7-9F37-41B5-77C7093845C9}"/>
              </a:ext>
            </a:extLst>
          </p:cNvPr>
          <p:cNvSpPr>
            <a:spLocks noGrp="1"/>
          </p:cNvSpPr>
          <p:nvPr>
            <p:ph type="title"/>
          </p:nvPr>
        </p:nvSpPr>
        <p:spPr/>
        <p:txBody>
          <a:bodyPr/>
          <a:lstStyle/>
          <a:p>
            <a:r>
              <a:rPr lang="en-US" dirty="0"/>
              <a:t>		</a:t>
            </a:r>
            <a:r>
              <a:rPr lang="en-US" b="1" dirty="0"/>
              <a:t>Results and Outputs</a:t>
            </a:r>
            <a:endParaRPr lang="en-IN" b="1" dirty="0"/>
          </a:p>
        </p:txBody>
      </p:sp>
      <p:sp>
        <p:nvSpPr>
          <p:cNvPr id="3" name="Slide Number Placeholder 2">
            <a:extLst>
              <a:ext uri="{FF2B5EF4-FFF2-40B4-BE49-F238E27FC236}">
                <a16:creationId xmlns:a16="http://schemas.microsoft.com/office/drawing/2014/main" id="{93787CC9-5D19-1A44-5C8F-3575B9EB63BB}"/>
              </a:ext>
            </a:extLst>
          </p:cNvPr>
          <p:cNvSpPr>
            <a:spLocks noGrp="1"/>
          </p:cNvSpPr>
          <p:nvPr>
            <p:ph type="sldNum" sz="quarter" idx="12"/>
          </p:nvPr>
        </p:nvSpPr>
        <p:spPr/>
        <p:txBody>
          <a:bodyPr/>
          <a:lstStyle/>
          <a:p>
            <a:fld id="{BDCDBBEF-AA6C-4BA6-85B2-A17D7F280E38}" type="slidenum">
              <a:rPr lang="en-US" smtClean="0"/>
              <a:pPr/>
              <a:t>13</a:t>
            </a:fld>
            <a:endParaRPr lang="en-US"/>
          </a:p>
        </p:txBody>
      </p:sp>
      <p:pic>
        <p:nvPicPr>
          <p:cNvPr id="5" name="Picture 4">
            <a:extLst>
              <a:ext uri="{FF2B5EF4-FFF2-40B4-BE49-F238E27FC236}">
                <a16:creationId xmlns:a16="http://schemas.microsoft.com/office/drawing/2014/main" id="{9AC54EE5-A175-E6CA-DD61-8FC226854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200" y="1690688"/>
            <a:ext cx="3881437" cy="2756167"/>
          </a:xfrm>
          <a:prstGeom prst="rect">
            <a:avLst/>
          </a:prstGeom>
        </p:spPr>
      </p:pic>
      <p:pic>
        <p:nvPicPr>
          <p:cNvPr id="7" name="Picture 6">
            <a:extLst>
              <a:ext uri="{FF2B5EF4-FFF2-40B4-BE49-F238E27FC236}">
                <a16:creationId xmlns:a16="http://schemas.microsoft.com/office/drawing/2014/main" id="{512CEE4E-8443-AB69-9712-76A9758D3C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4753" y="1690689"/>
            <a:ext cx="3881437" cy="2759692"/>
          </a:xfrm>
          <a:prstGeom prst="rect">
            <a:avLst/>
          </a:prstGeom>
        </p:spPr>
      </p:pic>
      <p:sp>
        <p:nvSpPr>
          <p:cNvPr id="8" name="TextBox 7">
            <a:extLst>
              <a:ext uri="{FF2B5EF4-FFF2-40B4-BE49-F238E27FC236}">
                <a16:creationId xmlns:a16="http://schemas.microsoft.com/office/drawing/2014/main" id="{A98CA287-6ADD-2700-D618-1963CE7F50F1}"/>
              </a:ext>
            </a:extLst>
          </p:cNvPr>
          <p:cNvSpPr txBox="1"/>
          <p:nvPr/>
        </p:nvSpPr>
        <p:spPr>
          <a:xfrm flipH="1">
            <a:off x="1871133" y="4978400"/>
            <a:ext cx="7840134" cy="923330"/>
          </a:xfrm>
          <a:prstGeom prst="rect">
            <a:avLst/>
          </a:prstGeom>
          <a:noFill/>
        </p:spPr>
        <p:txBody>
          <a:bodyPr wrap="square" rtlCol="0">
            <a:spAutoFit/>
          </a:bodyPr>
          <a:lstStyle/>
          <a:p>
            <a:r>
              <a:rPr lang="en-US" dirty="0"/>
              <a:t>After performing rolling mean operations on the data, we fit a polynomial curve and a sinusoidal curve to the data. First plot is a sinusoidal fit, the second one is a polynomial fit.</a:t>
            </a:r>
            <a:endParaRPr lang="en-IN" dirty="0"/>
          </a:p>
        </p:txBody>
      </p:sp>
    </p:spTree>
    <p:extLst>
      <p:ext uri="{BB962C8B-B14F-4D97-AF65-F5344CB8AC3E}">
        <p14:creationId xmlns:p14="http://schemas.microsoft.com/office/powerpoint/2010/main" val="1280348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87682-CBDB-D257-FE9D-4ADEFC207573}"/>
              </a:ext>
            </a:extLst>
          </p:cNvPr>
          <p:cNvSpPr>
            <a:spLocks noGrp="1"/>
          </p:cNvSpPr>
          <p:nvPr>
            <p:ph type="title"/>
          </p:nvPr>
        </p:nvSpPr>
        <p:spPr>
          <a:xfrm>
            <a:off x="838200" y="374750"/>
            <a:ext cx="10515600" cy="1325563"/>
          </a:xfrm>
        </p:spPr>
        <p:txBody>
          <a:bodyPr>
            <a:normAutofit/>
          </a:bodyPr>
          <a:lstStyle/>
          <a:p>
            <a:r>
              <a:rPr lang="en-IN" sz="5400" b="1" dirty="0"/>
              <a:t>Conclusion</a:t>
            </a:r>
          </a:p>
        </p:txBody>
      </p:sp>
      <p:sp>
        <p:nvSpPr>
          <p:cNvPr id="3" name="Slide Number Placeholder 2">
            <a:extLst>
              <a:ext uri="{FF2B5EF4-FFF2-40B4-BE49-F238E27FC236}">
                <a16:creationId xmlns:a16="http://schemas.microsoft.com/office/drawing/2014/main" id="{D1CF30E8-8DE1-C0C0-C654-727998CCDEFD}"/>
              </a:ext>
            </a:extLst>
          </p:cNvPr>
          <p:cNvSpPr>
            <a:spLocks noGrp="1"/>
          </p:cNvSpPr>
          <p:nvPr>
            <p:ph type="sldNum" sz="quarter" idx="12"/>
          </p:nvPr>
        </p:nvSpPr>
        <p:spPr/>
        <p:txBody>
          <a:bodyPr/>
          <a:lstStyle/>
          <a:p>
            <a:fld id="{BDCDBBEF-AA6C-4BA6-85B2-A17D7F280E38}" type="slidenum">
              <a:rPr lang="en-US" smtClean="0"/>
              <a:pPr/>
              <a:t>14</a:t>
            </a:fld>
            <a:endParaRPr lang="en-US"/>
          </a:p>
        </p:txBody>
      </p:sp>
      <p:sp>
        <p:nvSpPr>
          <p:cNvPr id="5" name="TextBox 4">
            <a:extLst>
              <a:ext uri="{FF2B5EF4-FFF2-40B4-BE49-F238E27FC236}">
                <a16:creationId xmlns:a16="http://schemas.microsoft.com/office/drawing/2014/main" id="{90255E3D-71D2-76C0-4726-5A4AF988AF64}"/>
              </a:ext>
            </a:extLst>
          </p:cNvPr>
          <p:cNvSpPr txBox="1"/>
          <p:nvPr/>
        </p:nvSpPr>
        <p:spPr>
          <a:xfrm>
            <a:off x="539015" y="2117558"/>
            <a:ext cx="11136429" cy="4093428"/>
          </a:xfrm>
          <a:prstGeom prst="rect">
            <a:avLst/>
          </a:prstGeom>
          <a:noFill/>
        </p:spPr>
        <p:txBody>
          <a:bodyPr wrap="square">
            <a:spAutoFit/>
          </a:bodyPr>
          <a:lstStyle/>
          <a:p>
            <a:pPr marL="457200" indent="-457200" algn="just">
              <a:buAutoNum type="arabicPeriod"/>
            </a:pPr>
            <a:r>
              <a:rPr lang="en-US" sz="2000" dirty="0">
                <a:latin typeface="Times New Roman" panose="02020603050405020304" pitchFamily="18" charset="0"/>
                <a:cs typeface="Times New Roman" panose="02020603050405020304" pitchFamily="18" charset="0"/>
              </a:rPr>
              <a:t>This project explored the potential of signal processing techniques for predicting demand-side electricity consumption. By leveraging techniques like e.g., Fast Fourier Transform, polynomial regression, sinusoidal fitting, we were able to develop a model that can forecast future electricity consumption patterns. The results demonstrate the effectiveness of signal processing in extracting valuable insights from historical consumption data.</a:t>
            </a:r>
          </a:p>
          <a:p>
            <a:pPr marL="457200" indent="-457200" algn="jus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buAutoNum type="arabicPeriod"/>
            </a:pPr>
            <a:r>
              <a:rPr lang="en-US" sz="2000" dirty="0">
                <a:latin typeface="Times New Roman" panose="02020603050405020304" pitchFamily="18" charset="0"/>
                <a:cs typeface="Times New Roman" panose="02020603050405020304" pitchFamily="18" charset="0"/>
              </a:rPr>
              <a:t>We employed various signal processing techniques in our approach. The Fast Fourier Transform (FFT) was particularly useful for breaking down historical consumption data into its basic frequency components. This decomposition helped us identify hidden patterns and regular fluctuations within the data, revealing factors that influence how electricity demand changes over time.</a:t>
            </a: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7289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Future Scope</a:t>
            </a:r>
          </a:p>
        </p:txBody>
      </p:sp>
      <p:sp>
        <p:nvSpPr>
          <p:cNvPr id="3" name="Content Placeholder 2"/>
          <p:cNvSpPr>
            <a:spLocks noGrp="1"/>
          </p:cNvSpPr>
          <p:nvPr>
            <p:ph idx="1"/>
          </p:nvPr>
        </p:nvSpPr>
        <p:spPr>
          <a:xfrm>
            <a:off x="838200" y="1825625"/>
            <a:ext cx="10515600" cy="3152775"/>
          </a:xfrm>
        </p:spPr>
        <p:txBody>
          <a:bodyPr vert="horz" lIns="91440" tIns="45720" rIns="91440" bIns="45720" rtlCol="0" anchor="t">
            <a:normAutofit/>
          </a:bodyPr>
          <a:lstStyle/>
          <a:p>
            <a:pPr marL="0" indent="0">
              <a:buNone/>
            </a:pPr>
            <a:r>
              <a:rPr lang="en-US" sz="2000" b="1" i="0" dirty="0">
                <a:solidFill>
                  <a:srgbClr val="0D0D0D"/>
                </a:solidFill>
                <a:effectLst/>
                <a:latin typeface="Times New Roman" panose="02020603050405020304" pitchFamily="18" charset="0"/>
                <a:cs typeface="Times New Roman" panose="02020603050405020304" pitchFamily="18" charset="0"/>
              </a:rPr>
              <a:t>It was clear that the data had a clear pattern in it. By utilizing the operations of Linear Algebra, we were able to filter out the data and finally get a pattern in the usage of electricity all over the year.</a:t>
            </a:r>
          </a:p>
          <a:p>
            <a:pPr marL="342900" indent="-342900"/>
            <a:r>
              <a:rPr lang="en-US" sz="1800" i="0" dirty="0">
                <a:solidFill>
                  <a:srgbClr val="0D0D0D"/>
                </a:solidFill>
                <a:effectLst/>
                <a:latin typeface="Times New Roman" panose="02020603050405020304" pitchFamily="18" charset="0"/>
                <a:cs typeface="Times New Roman" panose="02020603050405020304" pitchFamily="18" charset="0"/>
              </a:rPr>
              <a:t>In future, we can use some more rigorous libraries like </a:t>
            </a:r>
            <a:r>
              <a:rPr lang="en-US" sz="1800" i="0" dirty="0" err="1">
                <a:solidFill>
                  <a:srgbClr val="0D0D0D"/>
                </a:solidFill>
                <a:effectLst/>
                <a:latin typeface="Times New Roman" panose="02020603050405020304" pitchFamily="18" charset="0"/>
                <a:cs typeface="Times New Roman" panose="02020603050405020304" pitchFamily="18" charset="0"/>
              </a:rPr>
              <a:t>PyTorch</a:t>
            </a:r>
            <a:r>
              <a:rPr lang="en-US" sz="1800" i="0" dirty="0">
                <a:solidFill>
                  <a:srgbClr val="0D0D0D"/>
                </a:solidFill>
                <a:effectLst/>
                <a:latin typeface="Times New Roman" panose="02020603050405020304" pitchFamily="18" charset="0"/>
                <a:cs typeface="Times New Roman" panose="02020603050405020304" pitchFamily="18" charset="0"/>
              </a:rPr>
              <a:t> and TensorFlow to apply some deep learning methods to fit the data.</a:t>
            </a:r>
            <a:endParaRPr lang="en-US" sz="1800" dirty="0">
              <a:solidFill>
                <a:srgbClr val="0D0D0D"/>
              </a:solidFill>
              <a:latin typeface="Times New Roman" panose="02020603050405020304" pitchFamily="18" charset="0"/>
              <a:cs typeface="Times New Roman" panose="02020603050405020304" pitchFamily="18" charset="0"/>
            </a:endParaRPr>
          </a:p>
          <a:p>
            <a:pPr marL="342900" indent="-342900"/>
            <a:r>
              <a:rPr lang="en-US" sz="1800" i="0" dirty="0">
                <a:solidFill>
                  <a:srgbClr val="0D0D0D"/>
                </a:solidFill>
                <a:effectLst/>
                <a:latin typeface="Times New Roman" panose="02020603050405020304" pitchFamily="18" charset="0"/>
                <a:cs typeface="Times New Roman" panose="02020603050405020304" pitchFamily="18" charset="0"/>
              </a:rPr>
              <a:t>There might be the use of some unsupervised algorithms in the data like KNN or DBSCAN, so we might use them to cluster the data if we find any relations among the clusters.</a:t>
            </a:r>
          </a:p>
          <a:p>
            <a:pPr marL="342900" indent="-342900"/>
            <a:r>
              <a:rPr lang="en-US" sz="1800" dirty="0">
                <a:solidFill>
                  <a:srgbClr val="0D0D0D"/>
                </a:solidFill>
                <a:latin typeface="Times New Roman" panose="02020603050405020304" pitchFamily="18" charset="0"/>
                <a:cs typeface="Times New Roman" panose="02020603050405020304" pitchFamily="18" charset="0"/>
              </a:rPr>
              <a:t>Many RNN based algorithms and LSTM are also used for time series data. Deep learning libraries contain these kind of algorithm, so that can also be used.</a:t>
            </a:r>
            <a:endParaRPr lang="en-US" sz="1800" i="0" dirty="0">
              <a:solidFill>
                <a:srgbClr val="0D0D0D"/>
              </a:solidFill>
              <a:effectLst/>
              <a:latin typeface="Times New Roman" panose="02020603050405020304" pitchFamily="18" charset="0"/>
              <a:cs typeface="Times New Roman" panose="02020603050405020304" pitchFamily="18" charset="0"/>
            </a:endParaRPr>
          </a:p>
          <a:p>
            <a:pPr marL="0" indent="0">
              <a:buNone/>
            </a:pPr>
            <a:endParaRPr lang="en-IN" sz="1800" i="0" dirty="0">
              <a:solidFill>
                <a:srgbClr val="0D0D0D"/>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1952428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84649-B51A-83F8-730D-11810389BAD9}"/>
              </a:ext>
            </a:extLst>
          </p:cNvPr>
          <p:cNvSpPr>
            <a:spLocks noGrp="1"/>
          </p:cNvSpPr>
          <p:nvPr>
            <p:ph type="title"/>
          </p:nvPr>
        </p:nvSpPr>
        <p:spPr/>
        <p:txBody>
          <a:bodyPr/>
          <a:lstStyle/>
          <a:p>
            <a:r>
              <a:rPr lang="en-US" b="1" dirty="0">
                <a:cs typeface="Calibri Light"/>
              </a:rPr>
              <a:t>				References</a:t>
            </a:r>
            <a:endParaRPr lang="en-US" dirty="0"/>
          </a:p>
        </p:txBody>
      </p:sp>
      <p:sp>
        <p:nvSpPr>
          <p:cNvPr id="3" name="Content Placeholder 2">
            <a:extLst>
              <a:ext uri="{FF2B5EF4-FFF2-40B4-BE49-F238E27FC236}">
                <a16:creationId xmlns:a16="http://schemas.microsoft.com/office/drawing/2014/main" id="{AAAD0848-C2C8-88E7-98B1-3A2E0D2EEBA0}"/>
              </a:ext>
            </a:extLst>
          </p:cNvPr>
          <p:cNvSpPr>
            <a:spLocks noGrp="1"/>
          </p:cNvSpPr>
          <p:nvPr>
            <p:ph idx="1"/>
          </p:nvPr>
        </p:nvSpPr>
        <p:spPr/>
        <p:txBody>
          <a:bodyPr vert="horz" lIns="91440" tIns="45720" rIns="91440" bIns="45720" rtlCol="0" anchor="t">
            <a:normAutofit/>
          </a:bodyPr>
          <a:lstStyle/>
          <a:p>
            <a:r>
              <a:rPr lang="en-IN" sz="2000" dirty="0">
                <a:latin typeface="Times New Roman" panose="02020603050405020304" pitchFamily="18" charset="0"/>
                <a:cs typeface="Times New Roman" panose="02020603050405020304" pitchFamily="18" charset="0"/>
              </a:rPr>
              <a:t>Power Consumption Prediction in Urban Areas using Machine Learning as a Strategy towards Smart Cities, AJBAR Vol 1(1), 2022: 11-24, ISSN: 2811-2881. 35 </a:t>
            </a:r>
          </a:p>
          <a:p>
            <a:r>
              <a:rPr lang="en-IN" sz="2000" dirty="0">
                <a:latin typeface="Times New Roman" panose="02020603050405020304" pitchFamily="18" charset="0"/>
                <a:cs typeface="Times New Roman" panose="02020603050405020304" pitchFamily="18" charset="0"/>
              </a:rPr>
              <a:t> An Overview of Electricity Demand Forecasting Techniques, Vol.3, No.2, 2013-National Conference on Emerging Trends in Electrical, Instrumentation &amp; Communication Engineering. </a:t>
            </a:r>
          </a:p>
          <a:p>
            <a:r>
              <a:rPr lang="en-IN" sz="2000" dirty="0">
                <a:latin typeface="Times New Roman" panose="02020603050405020304" pitchFamily="18" charset="0"/>
                <a:cs typeface="Times New Roman" panose="02020603050405020304" pitchFamily="18" charset="0"/>
              </a:rPr>
              <a:t> A deep learning architecture for power management in smart cities, Qin Xin a, </a:t>
            </a:r>
            <a:r>
              <a:rPr lang="en-IN" sz="2000" dirty="0" err="1">
                <a:latin typeface="Times New Roman" panose="02020603050405020304" pitchFamily="18" charset="0"/>
                <a:cs typeface="Times New Roman" panose="02020603050405020304" pitchFamily="18" charset="0"/>
              </a:rPr>
              <a:t>Mamoun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Alazab</a:t>
            </a:r>
            <a:r>
              <a:rPr lang="en-IN" sz="2000" dirty="0">
                <a:latin typeface="Times New Roman" panose="02020603050405020304" pitchFamily="18" charset="0"/>
                <a:cs typeface="Times New Roman" panose="02020603050405020304" pitchFamily="18" charset="0"/>
              </a:rPr>
              <a:t> b, Vicente García Díaz c, Carlos Enrique Montenegro-Marin d, Rubén González </a:t>
            </a:r>
            <a:r>
              <a:rPr lang="en-IN" sz="2000" dirty="0" err="1">
                <a:latin typeface="Times New Roman" panose="02020603050405020304" pitchFamily="18" charset="0"/>
                <a:cs typeface="Times New Roman" panose="02020603050405020304" pitchFamily="18" charset="0"/>
              </a:rPr>
              <a:t>Crespoe</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Strategies for predictive power: Machine learning models in </a:t>
            </a:r>
            <a:r>
              <a:rPr lang="en-IN" sz="2000" dirty="0" err="1">
                <a:latin typeface="Times New Roman" panose="02020603050405020304" pitchFamily="18" charset="0"/>
                <a:cs typeface="Times New Roman" panose="02020603050405020304" pitchFamily="18" charset="0"/>
              </a:rPr>
              <a:t>cityscale</a:t>
            </a:r>
            <a:r>
              <a:rPr lang="en-IN" sz="2000" dirty="0">
                <a:latin typeface="Times New Roman" panose="02020603050405020304" pitchFamily="18" charset="0"/>
                <a:cs typeface="Times New Roman" panose="02020603050405020304" pitchFamily="18" charset="0"/>
              </a:rPr>
              <a:t> load forecasting, e-Prime - Advances in Electrical Engineering, Electronics and Energy, Volume 6, December 2023, 100392</a:t>
            </a:r>
          </a:p>
          <a:p>
            <a:r>
              <a:rPr lang="en-IN" sz="2000" dirty="0">
                <a:latin typeface="Times New Roman" panose="02020603050405020304" pitchFamily="18" charset="0"/>
                <a:cs typeface="Times New Roman" panose="02020603050405020304" pitchFamily="18" charset="0"/>
              </a:rPr>
              <a:t> Machine learning for modern power distribution systems: Progress and perspectives ,Marija </a:t>
            </a:r>
            <a:r>
              <a:rPr lang="en-IN" sz="2000" dirty="0" err="1">
                <a:latin typeface="Times New Roman" panose="02020603050405020304" pitchFamily="18" charset="0"/>
                <a:cs typeface="Times New Roman" panose="02020603050405020304" pitchFamily="18" charset="0"/>
              </a:rPr>
              <a:t>Marković</a:t>
            </a:r>
            <a:r>
              <a:rPr lang="en-IN" sz="2000" dirty="0">
                <a:latin typeface="Times New Roman" panose="02020603050405020304" pitchFamily="18" charset="0"/>
                <a:cs typeface="Times New Roman" panose="02020603050405020304" pitchFamily="18" charset="0"/>
              </a:rPr>
              <a:t>, Matthew </a:t>
            </a:r>
            <a:r>
              <a:rPr lang="en-IN" sz="2000" dirty="0" err="1">
                <a:latin typeface="Times New Roman" panose="02020603050405020304" pitchFamily="18" charset="0"/>
                <a:cs typeface="Times New Roman" panose="02020603050405020304" pitchFamily="18" charset="0"/>
              </a:rPr>
              <a:t>Bossart</a:t>
            </a:r>
            <a:r>
              <a:rPr lang="en-IN" sz="2000" dirty="0">
                <a:latin typeface="Times New Roman" panose="02020603050405020304" pitchFamily="18" charset="0"/>
                <a:cs typeface="Times New Roman" panose="02020603050405020304" pitchFamily="18" charset="0"/>
              </a:rPr>
              <a:t>, Bri-Mathias Hodge. Journal of Renewable and Sustainable </a:t>
            </a:r>
            <a:r>
              <a:rPr lang="en-IN" sz="2000" err="1">
                <a:latin typeface="Times New Roman" panose="02020603050405020304" pitchFamily="18" charset="0"/>
                <a:cs typeface="Times New Roman" panose="02020603050405020304" pitchFamily="18" charset="0"/>
              </a:rPr>
              <a:t>Energy</a:t>
            </a:r>
            <a:r>
              <a:rPr lang="en-IN" sz="2000">
                <a:latin typeface="Times New Roman" panose="02020603050405020304" pitchFamily="18" charset="0"/>
                <a:cs typeface="Times New Roman" panose="02020603050405020304" pitchFamily="18" charset="0"/>
              </a:rPr>
              <a:t>, Volume </a:t>
            </a:r>
            <a:r>
              <a:rPr lang="en-IN" sz="2000" dirty="0">
                <a:latin typeface="Times New Roman" panose="02020603050405020304" pitchFamily="18" charset="0"/>
                <a:cs typeface="Times New Roman" panose="02020603050405020304" pitchFamily="18" charset="0"/>
              </a:rPr>
              <a:t>15, Issue 3 May 2023</a:t>
            </a:r>
            <a:endParaRPr lang="en-US" sz="2000" u="sng" dirty="0">
              <a:latin typeface="Times New Roman" panose="02020603050405020304" pitchFamily="18" charset="0"/>
              <a:ea typeface="+mn-lt"/>
              <a:cs typeface="Times New Roman" panose="02020603050405020304" pitchFamily="18" charset="0"/>
            </a:endParaRPr>
          </a:p>
        </p:txBody>
      </p:sp>
      <p:sp>
        <p:nvSpPr>
          <p:cNvPr id="4" name="Slide Number Placeholder 3">
            <a:extLst>
              <a:ext uri="{FF2B5EF4-FFF2-40B4-BE49-F238E27FC236}">
                <a16:creationId xmlns:a16="http://schemas.microsoft.com/office/drawing/2014/main" id="{9A7B1BA7-21C6-9F9B-1401-74DEE8D21A3D}"/>
              </a:ext>
            </a:extLst>
          </p:cNvPr>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919245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Project</a:t>
            </a:r>
          </a:p>
        </p:txBody>
      </p:sp>
      <p:sp>
        <p:nvSpPr>
          <p:cNvPr id="3" name="Content Placeholder 2"/>
          <p:cNvSpPr>
            <a:spLocks noGrp="1"/>
          </p:cNvSpPr>
          <p:nvPr>
            <p:ph idx="1"/>
          </p:nvPr>
        </p:nvSpPr>
        <p:spPr/>
        <p:txBody>
          <a:bodyPr vert="horz" lIns="91440" tIns="45720" rIns="91440" bIns="45720" rtlCol="0" anchor="t">
            <a:normAutofit/>
          </a:bodyPr>
          <a:lstStyle/>
          <a:p>
            <a:pPr>
              <a:lnSpc>
                <a:spcPct val="100000"/>
              </a:lnSpc>
            </a:pPr>
            <a:r>
              <a:rPr lang="en-US" sz="2400" dirty="0"/>
              <a:t>Every household requires the need of electricity.</a:t>
            </a:r>
          </a:p>
          <a:p>
            <a:pPr>
              <a:lnSpc>
                <a:spcPct val="100000"/>
              </a:lnSpc>
            </a:pPr>
            <a:r>
              <a:rPr lang="en-US" sz="2400" dirty="0"/>
              <a:t>Electricity is required for basic things like: Glowing bulb, watching TV and also needed to charge the phones, using washing machine and other integral parts of our lives.</a:t>
            </a:r>
          </a:p>
          <a:p>
            <a:pPr>
              <a:lnSpc>
                <a:spcPct val="100000"/>
              </a:lnSpc>
            </a:pPr>
            <a:r>
              <a:rPr lang="en-US" sz="2400" dirty="0"/>
              <a:t>With this project in hand, we wanted to find the patterns in the usage of electricity based on the time of the year, and the usage of electricity based on the time of the day.</a:t>
            </a:r>
          </a:p>
          <a:p>
            <a:pPr>
              <a:lnSpc>
                <a:spcPct val="100000"/>
              </a:lnSpc>
            </a:pPr>
            <a:r>
              <a:rPr lang="en-US" sz="2400" dirty="0"/>
              <a:t>The first challenge that we faced while building the project is to understand the behavior of the data. The size of data was around 150MB, therefore it had millions of rows and many columns.</a:t>
            </a:r>
            <a:endParaRPr lang="en-US" sz="2400" dirty="0">
              <a:ea typeface="+mn-lt"/>
              <a:cs typeface="+mn-lt"/>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B65B9B-AC24-3126-C746-C715F097E15B}"/>
              </a:ext>
            </a:extLst>
          </p:cNvPr>
          <p:cNvSpPr>
            <a:spLocks noGrp="1"/>
          </p:cNvSpPr>
          <p:nvPr>
            <p:ph type="sldNum" sz="quarter" idx="12"/>
          </p:nvPr>
        </p:nvSpPr>
        <p:spPr/>
        <p:txBody>
          <a:bodyPr/>
          <a:lstStyle/>
          <a:p>
            <a:fld id="{BDCDBBEF-AA6C-4BA6-85B2-A17D7F280E38}" type="slidenum">
              <a:rPr lang="en-US" smtClean="0"/>
              <a:pPr/>
              <a:t>4</a:t>
            </a:fld>
            <a:endParaRPr lang="en-US"/>
          </a:p>
        </p:txBody>
      </p:sp>
      <p:sp>
        <p:nvSpPr>
          <p:cNvPr id="4" name="TextBox 3">
            <a:extLst>
              <a:ext uri="{FF2B5EF4-FFF2-40B4-BE49-F238E27FC236}">
                <a16:creationId xmlns:a16="http://schemas.microsoft.com/office/drawing/2014/main" id="{66CC69CB-76C7-8AEF-17C7-64AA4651B19F}"/>
              </a:ext>
            </a:extLst>
          </p:cNvPr>
          <p:cNvSpPr txBox="1"/>
          <p:nvPr/>
        </p:nvSpPr>
        <p:spPr>
          <a:xfrm>
            <a:off x="924026" y="770021"/>
            <a:ext cx="5024388" cy="3385542"/>
          </a:xfrm>
          <a:prstGeom prst="rect">
            <a:avLst/>
          </a:prstGeom>
          <a:noFill/>
        </p:spPr>
        <p:txBody>
          <a:bodyPr wrap="square">
            <a:spAutoFit/>
          </a:bodyPr>
          <a:lstStyle/>
          <a:p>
            <a:r>
              <a:rPr lang="en-US" dirty="0"/>
              <a:t>1.1 </a:t>
            </a:r>
            <a:r>
              <a:rPr lang="en-US" b="1" dirty="0"/>
              <a:t>Machine Learning </a:t>
            </a:r>
          </a:p>
          <a:p>
            <a:endParaRPr lang="en-US" dirty="0"/>
          </a:p>
          <a:p>
            <a:endParaRPr lang="en-US" dirty="0"/>
          </a:p>
          <a:p>
            <a:pPr algn="just"/>
            <a:r>
              <a:rPr lang="en-US" sz="2000" dirty="0">
                <a:latin typeface="Times New Roman" panose="02020603050405020304" pitchFamily="18" charset="0"/>
                <a:cs typeface="Times New Roman" panose="02020603050405020304" pitchFamily="18" charset="0"/>
              </a:rPr>
              <a:t>Machine learning (ML) is a powerful subfield of artificial intelligence (AI) that empowers computers to learn from data without explicit programming. Unlike traditional software that relies on pre-defined rules, ML algorithms are like students constantly studying and improving based on the information they're exposed to. </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270E124-CA80-4004-BC06-21DE2FE28D35}"/>
              </a:ext>
            </a:extLst>
          </p:cNvPr>
          <p:cNvSpPr txBox="1"/>
          <p:nvPr/>
        </p:nvSpPr>
        <p:spPr>
          <a:xfrm>
            <a:off x="5948414" y="702645"/>
            <a:ext cx="5977286" cy="5232202"/>
          </a:xfrm>
          <a:prstGeom prst="rect">
            <a:avLst/>
          </a:prstGeom>
          <a:noFill/>
        </p:spPr>
        <p:txBody>
          <a:bodyPr wrap="square">
            <a:spAutoFit/>
          </a:bodyPr>
          <a:lstStyle/>
          <a:p>
            <a:r>
              <a:rPr lang="en-US" dirty="0"/>
              <a:t>1.2 </a:t>
            </a:r>
            <a:r>
              <a:rPr lang="en-US" b="1" dirty="0"/>
              <a:t>Fourier Transform </a:t>
            </a:r>
          </a:p>
          <a:p>
            <a:endParaRPr lang="en-US" dirty="0"/>
          </a:p>
          <a:p>
            <a:endParaRPr lang="en-US" dirty="0"/>
          </a:p>
          <a:p>
            <a:pPr algn="just"/>
            <a:r>
              <a:rPr lang="en-US" sz="2000" dirty="0">
                <a:latin typeface="Times New Roman" panose="02020603050405020304" pitchFamily="18" charset="0"/>
                <a:cs typeface="Times New Roman" panose="02020603050405020304" pitchFamily="18" charset="0"/>
              </a:rPr>
              <a:t>The Fourier Transform (FT) is a powerful mathematical tool used to analyze signals, often those that appear complex at first glance. Imagine a sound wave – like the roar of a crowd at a sporting event. It might seem like a chaotic jumble of noise, but the FT can break it down into its fundamental building blocks: Frequencies.   Think of a sound wave as a musical composition. Each instrument plays at a specific frequency, creating its unique tone. The FT acts like a conductor, revealing the individual frequencies present in the overall sound and their relative strengths. It tells us how much each frequency contributes to the overall sound wave, similar to a spectrum analyzer showing the intensity of different colors in a beam of light.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0913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3100" b="1" dirty="0">
                <a:solidFill>
                  <a:srgbClr val="FFFFFF"/>
                </a:solidFill>
              </a:rPr>
              <a:t>                 Problem Formulation</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Content Placeholder 2"/>
          <p:cNvSpPr>
            <a:spLocks noGrp="1"/>
          </p:cNvSpPr>
          <p:nvPr>
            <p:ph idx="1"/>
          </p:nvPr>
        </p:nvSpPr>
        <p:spPr>
          <a:xfrm>
            <a:off x="4477834" y="1658408"/>
            <a:ext cx="7027332" cy="3956327"/>
          </a:xfrm>
        </p:spPr>
        <p:txBody>
          <a:bodyPr vert="horz" lIns="91440" tIns="45720" rIns="91440" bIns="45720" rtlCol="0" anchor="ctr">
            <a:normAutofit fontScale="55000" lnSpcReduction="20000"/>
          </a:bodyPr>
          <a:lstStyle/>
          <a:p>
            <a:pPr>
              <a:lnSpc>
                <a:spcPct val="100000"/>
              </a:lnSpc>
            </a:pPr>
            <a:endParaRPr lang="en-US" sz="2400" b="1" dirty="0"/>
          </a:p>
          <a:p>
            <a:pPr>
              <a:lnSpc>
                <a:spcPct val="100000"/>
              </a:lnSpc>
            </a:pPr>
            <a:endParaRPr lang="en-US" sz="2400" b="1" dirty="0"/>
          </a:p>
          <a:p>
            <a:pPr>
              <a:lnSpc>
                <a:spcPct val="100000"/>
              </a:lnSpc>
            </a:pPr>
            <a:r>
              <a:rPr lang="en-US" sz="3300" b="1" dirty="0">
                <a:latin typeface="Times New Roman" panose="02020603050405020304" pitchFamily="18" charset="0"/>
                <a:cs typeface="Times New Roman" panose="02020603050405020304" pitchFamily="18" charset="0"/>
              </a:rPr>
              <a:t>The usage of electricity changes frequently everyday.</a:t>
            </a:r>
          </a:p>
          <a:p>
            <a:pPr>
              <a:lnSpc>
                <a:spcPct val="100000"/>
              </a:lnSpc>
            </a:pPr>
            <a:r>
              <a:rPr lang="en-US" sz="3300" b="1" dirty="0">
                <a:latin typeface="Times New Roman" panose="02020603050405020304" pitchFamily="18" charset="0"/>
                <a:cs typeface="Times New Roman" panose="02020603050405020304" pitchFamily="18" charset="0"/>
              </a:rPr>
              <a:t>It is not possible to accurately predict the everyday electricity usage, for that kind of situation we need quantitative analysis.</a:t>
            </a:r>
          </a:p>
          <a:p>
            <a:pPr>
              <a:lnSpc>
                <a:spcPct val="100000"/>
              </a:lnSpc>
            </a:pPr>
            <a:r>
              <a:rPr lang="en-US" sz="3300" b="1" dirty="0">
                <a:latin typeface="Times New Roman" panose="02020603050405020304" pitchFamily="18" charset="0"/>
                <a:cs typeface="Times New Roman" panose="02020603050405020304" pitchFamily="18" charset="0"/>
              </a:rPr>
              <a:t>Maybe there is a way of finding a pattern in the usage of electricity by the month, or some pattern in the usage according to the time.</a:t>
            </a:r>
          </a:p>
          <a:p>
            <a:pPr>
              <a:lnSpc>
                <a:spcPct val="100000"/>
              </a:lnSpc>
            </a:pPr>
            <a:r>
              <a:rPr lang="en-US" sz="3300" b="1" dirty="0">
                <a:latin typeface="Times New Roman" panose="02020603050405020304" pitchFamily="18" charset="0"/>
                <a:cs typeface="Times New Roman" panose="02020603050405020304" pitchFamily="18" charset="0"/>
              </a:rPr>
              <a:t>Finding a rough pattern can help us analyze the usage of energy better.</a:t>
            </a:r>
          </a:p>
          <a:p>
            <a:pPr>
              <a:lnSpc>
                <a:spcPct val="100000"/>
              </a:lnSpc>
            </a:pPr>
            <a:r>
              <a:rPr lang="en-US" sz="3300" b="1" dirty="0">
                <a:latin typeface="Times New Roman" panose="02020603050405020304" pitchFamily="18" charset="0"/>
                <a:cs typeface="Times New Roman" panose="02020603050405020304" pitchFamily="18" charset="0"/>
              </a:rPr>
              <a:t>The dataset we will be using might not be cleaned. We have to find the important features in the data, and use them for pattern analysis.</a:t>
            </a:r>
          </a:p>
          <a:p>
            <a:pPr>
              <a:lnSpc>
                <a:spcPct val="100000"/>
              </a:lnSpc>
            </a:pPr>
            <a:r>
              <a:rPr lang="en-US" sz="3300" b="1" dirty="0">
                <a:latin typeface="Times New Roman" panose="02020603050405020304" pitchFamily="18" charset="0"/>
                <a:cs typeface="Times New Roman" panose="02020603050405020304" pitchFamily="18" charset="0"/>
              </a:rPr>
              <a:t>Once we find a pattern, we can apply some optimizations like curve fitting and regression analysis to get better grip in data.</a:t>
            </a:r>
            <a:endParaRPr lang="en-US" sz="3300" dirty="0">
              <a:latin typeface="Times New Roman" panose="02020603050405020304" pitchFamily="18" charset="0"/>
              <a:cs typeface="Times New Roman" panose="02020603050405020304" pitchFamily="18" charset="0"/>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12"/>
          </p:nvPr>
        </p:nvSpPr>
        <p:spPr>
          <a:xfrm>
            <a:off x="9541564" y="6356350"/>
            <a:ext cx="1812235" cy="365125"/>
          </a:xfrm>
        </p:spPr>
        <p:txBody>
          <a:bodyPr>
            <a:normAutofit/>
          </a:bodyPr>
          <a:lstStyle/>
          <a:p>
            <a:pPr>
              <a:spcAft>
                <a:spcPts val="600"/>
              </a:spcAft>
            </a:pPr>
            <a:fld id="{BDCDBBEF-AA6C-4BA6-85B2-A17D7F280E38}" type="slidenum">
              <a:rPr lang="en-US" smtClean="0"/>
              <a:pPr>
                <a:spcAft>
                  <a:spcPts val="600"/>
                </a:spcAft>
              </a:pPr>
              <a:t>5</a:t>
            </a:fld>
            <a:endParaRPr lang="en-US"/>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Objectives of the Work</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The objectives of our project is to find the patterns in the usage of electricity in an average household.</a:t>
            </a:r>
          </a:p>
          <a:p>
            <a:r>
              <a:rPr lang="en-US" dirty="0"/>
              <a:t>Finding the time at which we utilize the energy the most, can help stations to better store the electricity, so that the voltage at the given time doesn’t become very low.</a:t>
            </a:r>
            <a:endParaRPr lang="en-IN" dirty="0"/>
          </a:p>
          <a:p>
            <a:r>
              <a:rPr lang="en-US" dirty="0"/>
              <a:t>Better understand the requirement of the electricity based on the time of the year, and the time of utilization.</a:t>
            </a:r>
            <a:endParaRPr lang="en-IN" dirty="0"/>
          </a:p>
          <a:p>
            <a:r>
              <a:rPr lang="en-US" dirty="0"/>
              <a:t>This project can help predict the usage at the given time ahead-of-time, which can help calculate the cost of doing beforehand.</a:t>
            </a:r>
            <a:endParaRPr lang="en-US" dirty="0">
              <a:ea typeface="+mn-lt"/>
              <a:cs typeface="+mn-lt"/>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D5B92-FC6F-9E64-D231-FC1A3BA23A3C}"/>
              </a:ext>
            </a:extLst>
          </p:cNvPr>
          <p:cNvSpPr>
            <a:spLocks noGrp="1"/>
          </p:cNvSpPr>
          <p:nvPr>
            <p:ph type="title"/>
          </p:nvPr>
        </p:nvSpPr>
        <p:spPr/>
        <p:txBody>
          <a:bodyPr/>
          <a:lstStyle/>
          <a:p>
            <a:r>
              <a:rPr lang="en-US" b="1" dirty="0"/>
              <a:t>Methodology</a:t>
            </a:r>
            <a:endParaRPr lang="en-IN" dirty="0"/>
          </a:p>
        </p:txBody>
      </p:sp>
      <p:sp>
        <p:nvSpPr>
          <p:cNvPr id="3" name="Content Placeholder 2">
            <a:extLst>
              <a:ext uri="{FF2B5EF4-FFF2-40B4-BE49-F238E27FC236}">
                <a16:creationId xmlns:a16="http://schemas.microsoft.com/office/drawing/2014/main" id="{08417F4D-47CA-1399-FBE7-36E1E65A51DE}"/>
              </a:ext>
            </a:extLst>
          </p:cNvPr>
          <p:cNvSpPr>
            <a:spLocks noGrp="1"/>
          </p:cNvSpPr>
          <p:nvPr>
            <p:ph idx="1"/>
          </p:nvPr>
        </p:nvSpPr>
        <p:spPr/>
        <p:txBody>
          <a:bodyPr>
            <a:normAutofit lnSpcReduction="10000"/>
          </a:bodyPr>
          <a:lstStyle/>
          <a:p>
            <a:r>
              <a:rPr lang="en-US" b="1" dirty="0"/>
              <a:t>This architecture involves several steps:</a:t>
            </a:r>
          </a:p>
          <a:p>
            <a:pPr marL="0" indent="0">
              <a:buNone/>
            </a:pPr>
            <a:r>
              <a:rPr lang="en-US" dirty="0"/>
              <a:t>• Data Collection: </a:t>
            </a:r>
          </a:p>
          <a:p>
            <a:pPr marL="0" indent="0">
              <a:buNone/>
            </a:pPr>
            <a:r>
              <a:rPr lang="en-US" dirty="0"/>
              <a:t>• Data Preprocessing: </a:t>
            </a:r>
          </a:p>
          <a:p>
            <a:pPr marL="0" indent="0">
              <a:buNone/>
            </a:pPr>
            <a:r>
              <a:rPr lang="en-US" dirty="0"/>
              <a:t>• Feature Engineering: </a:t>
            </a:r>
          </a:p>
          <a:p>
            <a:pPr marL="0" indent="0">
              <a:buNone/>
            </a:pPr>
            <a:r>
              <a:rPr lang="en-US" dirty="0"/>
              <a:t>• Machine Learning Model Training: </a:t>
            </a:r>
          </a:p>
          <a:p>
            <a:pPr marL="0" indent="0">
              <a:buNone/>
            </a:pPr>
            <a:r>
              <a:rPr lang="en-US" dirty="0"/>
              <a:t>• Model Evaluation: </a:t>
            </a:r>
          </a:p>
          <a:p>
            <a:pPr marL="0" indent="0">
              <a:buNone/>
            </a:pPr>
            <a:r>
              <a:rPr lang="en-US" dirty="0"/>
              <a:t>• Deployment: </a:t>
            </a:r>
          </a:p>
          <a:p>
            <a:pPr marL="0" indent="0">
              <a:buNone/>
            </a:pPr>
            <a:r>
              <a:rPr lang="en-US" dirty="0"/>
              <a:t>• User Interface: </a:t>
            </a:r>
          </a:p>
          <a:p>
            <a:pPr marL="0" indent="0">
              <a:buNone/>
            </a:pPr>
            <a:r>
              <a:rPr lang="en-US" dirty="0"/>
              <a:t>• Monitoring and Maintenance:</a:t>
            </a:r>
            <a:endParaRPr lang="en-IN" dirty="0"/>
          </a:p>
        </p:txBody>
      </p:sp>
      <p:sp>
        <p:nvSpPr>
          <p:cNvPr id="4" name="Slide Number Placeholder 3">
            <a:extLst>
              <a:ext uri="{FF2B5EF4-FFF2-40B4-BE49-F238E27FC236}">
                <a16:creationId xmlns:a16="http://schemas.microsoft.com/office/drawing/2014/main" id="{0459E00A-5040-2259-D338-B296EA6537E2}"/>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1828568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Methodology</a:t>
            </a: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sz="2000" dirty="0"/>
              <a:t>We start by getting the data about the electricity consumption by an average household over a long period of time.</a:t>
            </a:r>
            <a:endParaRPr lang="en-US" sz="2000" dirty="0">
              <a:ea typeface="+mn-lt"/>
              <a:cs typeface="+mn-lt"/>
            </a:endParaRPr>
          </a:p>
          <a:p>
            <a:r>
              <a:rPr lang="en-US" sz="2000" dirty="0"/>
              <a:t>Since the data can have many rows and columns, we need to select the appropriate features for prediction.</a:t>
            </a:r>
            <a:endParaRPr lang="en-US" sz="2000" dirty="0">
              <a:cs typeface="Calibri"/>
            </a:endParaRPr>
          </a:p>
          <a:p>
            <a:r>
              <a:rPr lang="en-US" sz="2000" dirty="0"/>
              <a:t>After selecting the appropriate feature, we try to reduce the unwanted electricity spikes in the data using the method of signal analysis.</a:t>
            </a:r>
          </a:p>
          <a:p>
            <a:r>
              <a:rPr lang="en-US" sz="2000" dirty="0"/>
              <a:t>By applying FFT and IFFT, we find a pattern in the usage of data, that shows some pattern in the usage of energy.</a:t>
            </a:r>
          </a:p>
          <a:p>
            <a:r>
              <a:rPr lang="en-US" sz="2000" dirty="0"/>
              <a:t>Then, we apply optimization techniques to further increase the accuracy of data. This include curve fitting using polynomial and sinusoidal methods.</a:t>
            </a:r>
          </a:p>
          <a:p>
            <a:r>
              <a:rPr lang="en-US" sz="2000" dirty="0"/>
              <a:t>Fine tune some parameters like the degree of curve used for optimization and the noise datapoints to be removed from the data.</a:t>
            </a:r>
          </a:p>
          <a:p>
            <a:r>
              <a:rPr lang="en-US" sz="2000" dirty="0"/>
              <a:t>Evaluate the performance of the curve in predicting the energy consumption in the given time. </a:t>
            </a:r>
          </a:p>
          <a:p>
            <a:endParaRPr lang="en-US" sz="1600" dirty="0"/>
          </a:p>
          <a:p>
            <a:endParaRPr lang="en-US" sz="1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228524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708F1-6560-FF12-7122-E716257FE6AA}"/>
              </a:ext>
            </a:extLst>
          </p:cNvPr>
          <p:cNvSpPr>
            <a:spLocks noGrp="1"/>
          </p:cNvSpPr>
          <p:nvPr>
            <p:ph type="title"/>
          </p:nvPr>
        </p:nvSpPr>
        <p:spPr/>
        <p:txBody>
          <a:bodyPr/>
          <a:lstStyle/>
          <a:p>
            <a:r>
              <a:rPr lang="en-US" b="1" dirty="0">
                <a:cs typeface="Calibri Light"/>
              </a:rPr>
              <a:t>				Methodology</a:t>
            </a:r>
            <a:endParaRPr lang="en-US" dirty="0"/>
          </a:p>
        </p:txBody>
      </p:sp>
      <p:sp>
        <p:nvSpPr>
          <p:cNvPr id="3" name="Content Placeholder 2">
            <a:extLst>
              <a:ext uri="{FF2B5EF4-FFF2-40B4-BE49-F238E27FC236}">
                <a16:creationId xmlns:a16="http://schemas.microsoft.com/office/drawing/2014/main" id="{CF79C134-3B4F-A5A0-F219-7F15063ADAE4}"/>
              </a:ext>
            </a:extLst>
          </p:cNvPr>
          <p:cNvSpPr>
            <a:spLocks noGrp="1"/>
          </p:cNvSpPr>
          <p:nvPr>
            <p:ph idx="1"/>
          </p:nvPr>
        </p:nvSpPr>
        <p:spPr>
          <a:xfrm>
            <a:off x="838200" y="1434164"/>
            <a:ext cx="10515600" cy="5139891"/>
          </a:xfrm>
        </p:spPr>
        <p:txBody>
          <a:bodyPr vert="horz" lIns="91440" tIns="45720" rIns="91440" bIns="45720" rtlCol="0" anchor="t">
            <a:normAutofit/>
          </a:bodyPr>
          <a:lstStyle/>
          <a:p>
            <a:r>
              <a:rPr lang="en-US" sz="2400" dirty="0"/>
              <a:t>Since, the data size is very large. We start by converting the data into an SQLite table.</a:t>
            </a:r>
            <a:endParaRPr lang="en-US" sz="2400" b="1" dirty="0"/>
          </a:p>
          <a:p>
            <a:r>
              <a:rPr lang="en-IN" sz="2400" dirty="0"/>
              <a:t>SQLite is a database engine, used in many programs to store the state of a program, or performing queries on the data, of which, the size is very large. </a:t>
            </a:r>
            <a:endParaRPr lang="en-US" sz="2400" b="1" dirty="0"/>
          </a:p>
          <a:p>
            <a:r>
              <a:rPr lang="en-IN" sz="2400" dirty="0"/>
              <a:t>We use SQLite to import our table into Python, and start by recognizing the unwanted values and removing them.</a:t>
            </a:r>
          </a:p>
          <a:p>
            <a:r>
              <a:rPr lang="en-IN" sz="2400" dirty="0"/>
              <a:t>Since we need to find pattern in the usage of electricity, we need some numerical methods like average, deviation and convolution to better identify the patterns.</a:t>
            </a:r>
          </a:p>
          <a:p>
            <a:r>
              <a:rPr lang="en-US" sz="2400" dirty="0"/>
              <a:t>After applying these techniques, we have to analyze the pattern visually tog  get better understand the data.</a:t>
            </a:r>
          </a:p>
          <a:p>
            <a:pPr marL="0" indent="0">
              <a:buNone/>
            </a:pPr>
            <a:r>
              <a:rPr lang="en-US" sz="2400" b="1" dirty="0"/>
              <a:t>Libraries Used: </a:t>
            </a:r>
          </a:p>
          <a:p>
            <a:pPr marL="0" indent="0">
              <a:buNone/>
            </a:pPr>
            <a:r>
              <a:rPr lang="en-US" sz="1900" dirty="0"/>
              <a:t>There were many libraries used in the project, without them the analysis of data would not be possible. Some of the libraries used for the project are : NumPy, SciPy, </a:t>
            </a:r>
            <a:r>
              <a:rPr lang="en-US" sz="1900" dirty="0" err="1"/>
              <a:t>Vedo</a:t>
            </a:r>
            <a:r>
              <a:rPr lang="en-US" sz="1900" dirty="0"/>
              <a:t>, SQLite and Scikit-learn.</a:t>
            </a:r>
          </a:p>
          <a:p>
            <a:pPr marL="0" indent="0">
              <a:buNone/>
            </a:pPr>
            <a:endParaRPr lang="en-US" sz="2400" dirty="0">
              <a:ea typeface="+mn-lt"/>
              <a:cs typeface="+mn-lt"/>
            </a:endParaRPr>
          </a:p>
        </p:txBody>
      </p:sp>
      <p:sp>
        <p:nvSpPr>
          <p:cNvPr id="4" name="Slide Number Placeholder 3">
            <a:extLst>
              <a:ext uri="{FF2B5EF4-FFF2-40B4-BE49-F238E27FC236}">
                <a16:creationId xmlns:a16="http://schemas.microsoft.com/office/drawing/2014/main" id="{FDBEDD35-B28B-708E-D6D6-A757AA9467F6}"/>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235736474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6329</TotalTime>
  <Words>1577</Words>
  <Application>Microsoft Office PowerPoint</Application>
  <PresentationFormat>Widescreen</PresentationFormat>
  <Paragraphs>115</Paragraphs>
  <Slides>16</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16</vt:i4>
      </vt:variant>
    </vt:vector>
  </HeadingPairs>
  <TitlesOfParts>
    <vt:vector size="24" baseType="lpstr">
      <vt:lpstr>Arial</vt:lpstr>
      <vt:lpstr>Calibri</vt:lpstr>
      <vt:lpstr>Calibri Light</vt:lpstr>
      <vt:lpstr>Casper</vt:lpstr>
      <vt:lpstr>Times New Roman</vt:lpstr>
      <vt:lpstr>1_Office Theme</vt:lpstr>
      <vt:lpstr>2_Office Theme</vt:lpstr>
      <vt:lpstr>Contents Slide Master</vt:lpstr>
      <vt:lpstr>PowerPoint Presentation</vt:lpstr>
      <vt:lpstr>Outline</vt:lpstr>
      <vt:lpstr>Introduction to Project</vt:lpstr>
      <vt:lpstr>PowerPoint Presentation</vt:lpstr>
      <vt:lpstr>                 Problem Formulation</vt:lpstr>
      <vt:lpstr>  Objectives of the Work</vt:lpstr>
      <vt:lpstr>Methodology</vt:lpstr>
      <vt:lpstr>    Methodology</vt:lpstr>
      <vt:lpstr>    Methodology</vt:lpstr>
      <vt:lpstr>                             Results</vt:lpstr>
      <vt:lpstr>   Results and Outputs</vt:lpstr>
      <vt:lpstr>                    Results and Outputs</vt:lpstr>
      <vt:lpstr>  Results and Outputs</vt:lpstr>
      <vt:lpstr>Conclusion</vt:lpstr>
      <vt:lpstr>   Future Scope</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RAHUL KUMAR</cp:lastModifiedBy>
  <cp:revision>728</cp:revision>
  <dcterms:created xsi:type="dcterms:W3CDTF">2019-01-09T10:33:58Z</dcterms:created>
  <dcterms:modified xsi:type="dcterms:W3CDTF">2024-04-29T17:57:07Z</dcterms:modified>
</cp:coreProperties>
</file>