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A2FAA-ADEF-4302-BB9F-3EF47D7E5DBB}" v="18" dt="2025-02-09T15:47:58.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5400" autoAdjust="0"/>
  </p:normalViewPr>
  <p:slideViewPr>
    <p:cSldViewPr snapToGrid="0">
      <p:cViewPr>
        <p:scale>
          <a:sx n="44" d="100"/>
          <a:sy n="44" d="100"/>
        </p:scale>
        <p:origin x="2868" y="1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3AF9D-1AFB-4FF2-8612-10547E51CAD3}" type="datetimeFigureOut">
              <a:rPr lang="en-GB" smtClean="0"/>
              <a:t>09/02/2025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E6292-AA4D-40A9-9791-B76C98E34DC7}" type="slidenum">
              <a:rPr lang="en-GB" smtClean="0"/>
              <a:t>‹#›</a:t>
            </a:fld>
            <a:endParaRPr lang="en-GB"/>
          </a:p>
        </p:txBody>
      </p:sp>
    </p:spTree>
    <p:extLst>
      <p:ext uri="{BB962C8B-B14F-4D97-AF65-F5344CB8AC3E}">
        <p14:creationId xmlns:p14="http://schemas.microsoft.com/office/powerpoint/2010/main" val="181255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will go over my design choices for my perfume e-commerce website. I will be explaining how each section was designed for usability, branding and responsiveness.</a:t>
            </a:r>
          </a:p>
        </p:txBody>
      </p:sp>
      <p:sp>
        <p:nvSpPr>
          <p:cNvPr id="4" name="Slide Number Placeholder 3"/>
          <p:cNvSpPr>
            <a:spLocks noGrp="1"/>
          </p:cNvSpPr>
          <p:nvPr>
            <p:ph type="sldNum" sz="quarter" idx="5"/>
          </p:nvPr>
        </p:nvSpPr>
        <p:spPr/>
        <p:txBody>
          <a:bodyPr/>
          <a:lstStyle/>
          <a:p>
            <a:fld id="{9F4E6292-AA4D-40A9-9791-B76C98E34DC7}" type="slidenum">
              <a:rPr lang="en-GB" smtClean="0"/>
              <a:t>1</a:t>
            </a:fld>
            <a:endParaRPr lang="en-GB"/>
          </a:p>
        </p:txBody>
      </p:sp>
    </p:spTree>
    <p:extLst>
      <p:ext uri="{BB962C8B-B14F-4D97-AF65-F5344CB8AC3E}">
        <p14:creationId xmlns:p14="http://schemas.microsoft.com/office/powerpoint/2010/main" val="53598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Contact Us Form follows a clean and straightforward design to enhance usability. The </a:t>
            </a:r>
            <a:r>
              <a:rPr lang="en-GB" dirty="0" err="1"/>
              <a:t>centered</a:t>
            </a:r>
            <a:r>
              <a:rPr lang="en-GB" dirty="0"/>
              <a:t> layout draws attention to the form. The soft background contrast enhances text visibility without straining the eyes. Well-</a:t>
            </a:r>
            <a:r>
              <a:rPr lang="en-GB" dirty="0" err="1"/>
              <a:t>labeled</a:t>
            </a:r>
            <a:r>
              <a:rPr lang="en-GB" dirty="0"/>
              <a:t> fields make filling out the form intuitive, and the styled submit button keeps branding consistent. Proper spacing between form elements improves the overall user experience by maintaining a neat and organized appearance.</a:t>
            </a:r>
          </a:p>
        </p:txBody>
      </p:sp>
      <p:sp>
        <p:nvSpPr>
          <p:cNvPr id="4" name="Slide Number Placeholder 3"/>
          <p:cNvSpPr>
            <a:spLocks noGrp="1"/>
          </p:cNvSpPr>
          <p:nvPr>
            <p:ph type="sldNum" sz="quarter" idx="5"/>
          </p:nvPr>
        </p:nvSpPr>
        <p:spPr/>
        <p:txBody>
          <a:bodyPr/>
          <a:lstStyle/>
          <a:p>
            <a:fld id="{9F4E6292-AA4D-40A9-9791-B76C98E34DC7}" type="slidenum">
              <a:rPr lang="en-GB" smtClean="0"/>
              <a:t>10</a:t>
            </a:fld>
            <a:endParaRPr lang="en-GB"/>
          </a:p>
        </p:txBody>
      </p:sp>
    </p:spTree>
    <p:extLst>
      <p:ext uri="{BB962C8B-B14F-4D97-AF65-F5344CB8AC3E}">
        <p14:creationId xmlns:p14="http://schemas.microsoft.com/office/powerpoint/2010/main" val="1861563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FAQ section was designed using an accordion format to keep the page organized and clutter-free. Users can expand only the questions they need, making it easier to find relevant information. The consistent styling aligns with the website’s overall aesthetic, ensuring a seamless experience. A </a:t>
            </a:r>
            <a:r>
              <a:rPr lang="en-GB" dirty="0" err="1"/>
              <a:t>centered</a:t>
            </a:r>
            <a:r>
              <a:rPr lang="en-GB" dirty="0"/>
              <a:t> layout keeps the section structured, while dark mode compatibility enhances readability across different lighting conditions.</a:t>
            </a:r>
          </a:p>
        </p:txBody>
      </p:sp>
      <p:sp>
        <p:nvSpPr>
          <p:cNvPr id="4" name="Slide Number Placeholder 3"/>
          <p:cNvSpPr>
            <a:spLocks noGrp="1"/>
          </p:cNvSpPr>
          <p:nvPr>
            <p:ph type="sldNum" sz="quarter" idx="5"/>
          </p:nvPr>
        </p:nvSpPr>
        <p:spPr/>
        <p:txBody>
          <a:bodyPr/>
          <a:lstStyle/>
          <a:p>
            <a:fld id="{9F4E6292-AA4D-40A9-9791-B76C98E34DC7}" type="slidenum">
              <a:rPr lang="en-GB" smtClean="0"/>
              <a:t>11</a:t>
            </a:fld>
            <a:endParaRPr lang="en-GB"/>
          </a:p>
        </p:txBody>
      </p:sp>
    </p:spTree>
    <p:extLst>
      <p:ext uri="{BB962C8B-B14F-4D97-AF65-F5344CB8AC3E}">
        <p14:creationId xmlns:p14="http://schemas.microsoft.com/office/powerpoint/2010/main" val="2242309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map is fully interactive, allowing users to zoom and move for better navigation. A custom marker featuring the website’s logo highlights the store’s exact location, making it easy to identify. The design remains minimalist, keeping the focus on functionality.</a:t>
            </a:r>
          </a:p>
        </p:txBody>
      </p:sp>
      <p:sp>
        <p:nvSpPr>
          <p:cNvPr id="4" name="Slide Number Placeholder 3"/>
          <p:cNvSpPr>
            <a:spLocks noGrp="1"/>
          </p:cNvSpPr>
          <p:nvPr>
            <p:ph type="sldNum" sz="quarter" idx="5"/>
          </p:nvPr>
        </p:nvSpPr>
        <p:spPr/>
        <p:txBody>
          <a:bodyPr/>
          <a:lstStyle/>
          <a:p>
            <a:fld id="{9F4E6292-AA4D-40A9-9791-B76C98E34DC7}" type="slidenum">
              <a:rPr lang="en-GB" smtClean="0"/>
              <a:t>12</a:t>
            </a:fld>
            <a:endParaRPr lang="en-GB"/>
          </a:p>
        </p:txBody>
      </p:sp>
    </p:spTree>
    <p:extLst>
      <p:ext uri="{BB962C8B-B14F-4D97-AF65-F5344CB8AC3E}">
        <p14:creationId xmlns:p14="http://schemas.microsoft.com/office/powerpoint/2010/main" val="2371149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login form was designed to be minimalist and user-friendly, ensuring users can log in without distractions. The blurred background effect keeps the form readable while maintaining a modern, sleek look. The form is </a:t>
            </a:r>
            <a:r>
              <a:rPr lang="en-GB" dirty="0" err="1"/>
              <a:t>centered</a:t>
            </a:r>
            <a:r>
              <a:rPr lang="en-GB" dirty="0"/>
              <a:t>, creating a structured and visually balanced layout. Having a protected password is included for security, but its design remains clear and non-intrusive. The small footer keeps the page clean, preventing unnecessary distractions from the login process.</a:t>
            </a:r>
          </a:p>
        </p:txBody>
      </p:sp>
      <p:sp>
        <p:nvSpPr>
          <p:cNvPr id="4" name="Slide Number Placeholder 3"/>
          <p:cNvSpPr>
            <a:spLocks noGrp="1"/>
          </p:cNvSpPr>
          <p:nvPr>
            <p:ph type="sldNum" sz="quarter" idx="5"/>
          </p:nvPr>
        </p:nvSpPr>
        <p:spPr/>
        <p:txBody>
          <a:bodyPr/>
          <a:lstStyle/>
          <a:p>
            <a:fld id="{9F4E6292-AA4D-40A9-9791-B76C98E34DC7}" type="slidenum">
              <a:rPr lang="en-GB" smtClean="0"/>
              <a:t>13</a:t>
            </a:fld>
            <a:endParaRPr lang="en-GB"/>
          </a:p>
        </p:txBody>
      </p:sp>
    </p:spTree>
    <p:extLst>
      <p:ext uri="{BB962C8B-B14F-4D97-AF65-F5344CB8AC3E}">
        <p14:creationId xmlns:p14="http://schemas.microsoft.com/office/powerpoint/2010/main" val="2612449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register form was designed to be structured and easy to navigate, ensuring a smooth user experience. A blurred background effect was used to keep the form readable while maintaining an aesthetically pleasing design. Consistent input field styling ensures a professional and cohesive appearance. Password and confirm password fields are clearly separated, reducing confusion. Sufficient spacing between form elements prevents visual clutter, making the form easier to fill out. The minimal footer ensures the user's attention remains on completing their registration.</a:t>
            </a:r>
          </a:p>
        </p:txBody>
      </p:sp>
      <p:sp>
        <p:nvSpPr>
          <p:cNvPr id="4" name="Slide Number Placeholder 3"/>
          <p:cNvSpPr>
            <a:spLocks noGrp="1"/>
          </p:cNvSpPr>
          <p:nvPr>
            <p:ph type="sldNum" sz="quarter" idx="5"/>
          </p:nvPr>
        </p:nvSpPr>
        <p:spPr/>
        <p:txBody>
          <a:bodyPr/>
          <a:lstStyle/>
          <a:p>
            <a:fld id="{9F4E6292-AA4D-40A9-9791-B76C98E34DC7}" type="slidenum">
              <a:rPr lang="en-GB" smtClean="0"/>
              <a:t>14</a:t>
            </a:fld>
            <a:endParaRPr lang="en-GB"/>
          </a:p>
        </p:txBody>
      </p:sp>
    </p:spTree>
    <p:extLst>
      <p:ext uri="{BB962C8B-B14F-4D97-AF65-F5344CB8AC3E}">
        <p14:creationId xmlns:p14="http://schemas.microsoft.com/office/powerpoint/2010/main" val="415628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navigation was designed to be a clean and user-friendly, making it easy for users to explore the website.  On desktops, the menu is fully visible for quick access, while on mobiles, a hamburger menu keeps the layout interface tidy. The dark mode toggle was included for accessibility and aesthetic purposes., ensuring the website maintains a sophisticated and visually appealing look in both light and dark mode. The golden yellow active state helps users identify their current page, while the pink hover effect provides visual feedback for interactions. The right-aligned login, sign-up, and dark mode toggle create a well-structured and balanced layout, ensuring clear spacing and easy access to essential features. Dark mode enhances readability in various lighting conditions, contributing to the overall sophisticated aesthetic.</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9F4E6292-AA4D-40A9-9791-B76C98E34DC7}" type="slidenum">
              <a:rPr lang="en-GB" smtClean="0"/>
              <a:t>2</a:t>
            </a:fld>
            <a:endParaRPr lang="en-GB"/>
          </a:p>
        </p:txBody>
      </p:sp>
    </p:spTree>
    <p:extLst>
      <p:ext uri="{BB962C8B-B14F-4D97-AF65-F5344CB8AC3E}">
        <p14:creationId xmlns:p14="http://schemas.microsoft.com/office/powerpoint/2010/main" val="168576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homepage carousel was designed to be visually immersive, reinforcing the brand’s luxurious feel. On desktop, full-width images create a high-end shopping experience, while on mobile, the layout adapts for optimal viewing. Smooth transitions enhance user experience by making navigation seamless, and minimal text overlay keeps the focus on the high-quality visuals without cluttering the design.</a:t>
            </a:r>
          </a:p>
        </p:txBody>
      </p:sp>
      <p:sp>
        <p:nvSpPr>
          <p:cNvPr id="4" name="Slide Number Placeholder 3"/>
          <p:cNvSpPr>
            <a:spLocks noGrp="1"/>
          </p:cNvSpPr>
          <p:nvPr>
            <p:ph type="sldNum" sz="quarter" idx="5"/>
          </p:nvPr>
        </p:nvSpPr>
        <p:spPr/>
        <p:txBody>
          <a:bodyPr/>
          <a:lstStyle/>
          <a:p>
            <a:fld id="{9F4E6292-AA4D-40A9-9791-B76C98E34DC7}" type="slidenum">
              <a:rPr lang="en-GB" smtClean="0"/>
              <a:t>3</a:t>
            </a:fld>
            <a:endParaRPr lang="en-GB"/>
          </a:p>
        </p:txBody>
      </p:sp>
    </p:spTree>
    <p:extLst>
      <p:ext uri="{BB962C8B-B14F-4D97-AF65-F5344CB8AC3E}">
        <p14:creationId xmlns:p14="http://schemas.microsoft.com/office/powerpoint/2010/main" val="3203757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About Us section is </a:t>
            </a:r>
            <a:r>
              <a:rPr lang="en-GB" dirty="0" err="1"/>
              <a:t>centered</a:t>
            </a:r>
            <a:r>
              <a:rPr lang="en-GB" dirty="0"/>
              <a:t> to ensure it stands out and captures attention. The combination of text and an image creates a balanced, structured layout, making it easy to read. Keeping the text concise prevents overwhelming the user while still sharing key brand details. The neutral background enhances readability and keeps the focus on the content.</a:t>
            </a:r>
          </a:p>
        </p:txBody>
      </p:sp>
      <p:sp>
        <p:nvSpPr>
          <p:cNvPr id="4" name="Slide Number Placeholder 3"/>
          <p:cNvSpPr>
            <a:spLocks noGrp="1"/>
          </p:cNvSpPr>
          <p:nvPr>
            <p:ph type="sldNum" sz="quarter" idx="5"/>
          </p:nvPr>
        </p:nvSpPr>
        <p:spPr/>
        <p:txBody>
          <a:bodyPr/>
          <a:lstStyle/>
          <a:p>
            <a:fld id="{9F4E6292-AA4D-40A9-9791-B76C98E34DC7}" type="slidenum">
              <a:rPr lang="en-GB" smtClean="0"/>
              <a:t>4</a:t>
            </a:fld>
            <a:endParaRPr lang="en-GB"/>
          </a:p>
        </p:txBody>
      </p:sp>
    </p:spTree>
    <p:extLst>
      <p:ext uri="{BB962C8B-B14F-4D97-AF65-F5344CB8AC3E}">
        <p14:creationId xmlns:p14="http://schemas.microsoft.com/office/powerpoint/2010/main" val="240605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menu cards were designed to offer a simple and visual way to navigate different product categories. The consistent card sizing ensures a clean and structured look, while minimal text keeps the focus on the product images. This approach makes browsing intuitive, allowing users to quickly find the category they’re interested in. </a:t>
            </a:r>
          </a:p>
        </p:txBody>
      </p:sp>
      <p:sp>
        <p:nvSpPr>
          <p:cNvPr id="4" name="Slide Number Placeholder 3"/>
          <p:cNvSpPr>
            <a:spLocks noGrp="1"/>
          </p:cNvSpPr>
          <p:nvPr>
            <p:ph type="sldNum" sz="quarter" idx="5"/>
          </p:nvPr>
        </p:nvSpPr>
        <p:spPr/>
        <p:txBody>
          <a:bodyPr/>
          <a:lstStyle/>
          <a:p>
            <a:fld id="{9F4E6292-AA4D-40A9-9791-B76C98E34DC7}" type="slidenum">
              <a:rPr lang="en-GB" smtClean="0"/>
              <a:t>5</a:t>
            </a:fld>
            <a:endParaRPr lang="en-GB"/>
          </a:p>
        </p:txBody>
      </p:sp>
    </p:spTree>
    <p:extLst>
      <p:ext uri="{BB962C8B-B14F-4D97-AF65-F5344CB8AC3E}">
        <p14:creationId xmlns:p14="http://schemas.microsoft.com/office/powerpoint/2010/main" val="377652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footer is designed for accessibility, providing quick access to policies and legal information while maintaining a clean, structured layout. The login/signup footer is intentionally minimalistic, reducing distractions to help users focus on filling out forms. Both footers use a dark background for readability and aesthetic consistency across the website.</a:t>
            </a:r>
          </a:p>
        </p:txBody>
      </p:sp>
      <p:sp>
        <p:nvSpPr>
          <p:cNvPr id="4" name="Slide Number Placeholder 3"/>
          <p:cNvSpPr>
            <a:spLocks noGrp="1"/>
          </p:cNvSpPr>
          <p:nvPr>
            <p:ph type="sldNum" sz="quarter" idx="5"/>
          </p:nvPr>
        </p:nvSpPr>
        <p:spPr/>
        <p:txBody>
          <a:bodyPr/>
          <a:lstStyle/>
          <a:p>
            <a:fld id="{9F4E6292-AA4D-40A9-9791-B76C98E34DC7}" type="slidenum">
              <a:rPr lang="en-GB" smtClean="0"/>
              <a:t>6</a:t>
            </a:fld>
            <a:endParaRPr lang="en-GB"/>
          </a:p>
        </p:txBody>
      </p:sp>
    </p:spTree>
    <p:extLst>
      <p:ext uri="{BB962C8B-B14F-4D97-AF65-F5344CB8AC3E}">
        <p14:creationId xmlns:p14="http://schemas.microsoft.com/office/powerpoint/2010/main" val="158865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grid layout was chosen to present products in a structured and visually appealing way, making them easier to browse through. Having consistent image sixes maintain a professional and organised look across the page. The product titles and scent notes help users quickly identify key information without needing to click into each product. </a:t>
            </a:r>
          </a:p>
        </p:txBody>
      </p:sp>
      <p:sp>
        <p:nvSpPr>
          <p:cNvPr id="4" name="Slide Number Placeholder 3"/>
          <p:cNvSpPr>
            <a:spLocks noGrp="1"/>
          </p:cNvSpPr>
          <p:nvPr>
            <p:ph type="sldNum" sz="quarter" idx="5"/>
          </p:nvPr>
        </p:nvSpPr>
        <p:spPr/>
        <p:txBody>
          <a:bodyPr/>
          <a:lstStyle/>
          <a:p>
            <a:fld id="{9F4E6292-AA4D-40A9-9791-B76C98E34DC7}" type="slidenum">
              <a:rPr lang="en-GB" smtClean="0"/>
              <a:t>7</a:t>
            </a:fld>
            <a:endParaRPr lang="en-GB"/>
          </a:p>
        </p:txBody>
      </p:sp>
    </p:spTree>
    <p:extLst>
      <p:ext uri="{BB962C8B-B14F-4D97-AF65-F5344CB8AC3E}">
        <p14:creationId xmlns:p14="http://schemas.microsoft.com/office/powerpoint/2010/main" val="2279794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large product image is the focal point, helping users see the fragrance design in detail. A clear information structure ensures the product name, description and price are easy to read. The size selection and quantity options provide flexibility, improving the shopping experience. The add to basket button is prominent, making it easy for users to proceed with their purchase.</a:t>
            </a:r>
          </a:p>
        </p:txBody>
      </p:sp>
      <p:sp>
        <p:nvSpPr>
          <p:cNvPr id="4" name="Slide Number Placeholder 3"/>
          <p:cNvSpPr>
            <a:spLocks noGrp="1"/>
          </p:cNvSpPr>
          <p:nvPr>
            <p:ph type="sldNum" sz="quarter" idx="5"/>
          </p:nvPr>
        </p:nvSpPr>
        <p:spPr/>
        <p:txBody>
          <a:bodyPr/>
          <a:lstStyle/>
          <a:p>
            <a:fld id="{9F4E6292-AA4D-40A9-9791-B76C98E34DC7}" type="slidenum">
              <a:rPr lang="en-GB" smtClean="0"/>
              <a:t>8</a:t>
            </a:fld>
            <a:endParaRPr lang="en-GB"/>
          </a:p>
        </p:txBody>
      </p:sp>
    </p:spTree>
    <p:extLst>
      <p:ext uri="{BB962C8B-B14F-4D97-AF65-F5344CB8AC3E}">
        <p14:creationId xmlns:p14="http://schemas.microsoft.com/office/powerpoint/2010/main" val="1378775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table layout keeps the cart organized, allowing users to see all essential details .The quantity adjustment and remove button improve usability, making it easy to manage items before checkout. A clear total price display helps users keep track of costs, while the prominent checkout button guides them to the final purchase stage effortlessly.</a:t>
            </a:r>
          </a:p>
        </p:txBody>
      </p:sp>
      <p:sp>
        <p:nvSpPr>
          <p:cNvPr id="4" name="Slide Number Placeholder 3"/>
          <p:cNvSpPr>
            <a:spLocks noGrp="1"/>
          </p:cNvSpPr>
          <p:nvPr>
            <p:ph type="sldNum" sz="quarter" idx="5"/>
          </p:nvPr>
        </p:nvSpPr>
        <p:spPr/>
        <p:txBody>
          <a:bodyPr/>
          <a:lstStyle/>
          <a:p>
            <a:fld id="{9F4E6292-AA4D-40A9-9791-B76C98E34DC7}" type="slidenum">
              <a:rPr lang="en-GB" smtClean="0"/>
              <a:t>9</a:t>
            </a:fld>
            <a:endParaRPr lang="en-GB"/>
          </a:p>
        </p:txBody>
      </p:sp>
    </p:spTree>
    <p:extLst>
      <p:ext uri="{BB962C8B-B14F-4D97-AF65-F5344CB8AC3E}">
        <p14:creationId xmlns:p14="http://schemas.microsoft.com/office/powerpoint/2010/main" val="311493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09/02/2025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09/02/2025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09/02/2025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House of Perfumes</a:t>
            </a:r>
          </a:p>
        </p:txBody>
      </p:sp>
      <p:sp>
        <p:nvSpPr>
          <p:cNvPr id="3" name="Subtitle 2"/>
          <p:cNvSpPr>
            <a:spLocks noGrp="1"/>
          </p:cNvSpPr>
          <p:nvPr>
            <p:ph type="subTitle" idx="1"/>
          </p:nvPr>
        </p:nvSpPr>
        <p:spPr/>
        <p:txBody>
          <a:bodyPr/>
          <a:lstStyle/>
          <a:p>
            <a:r>
              <a:rPr lang="en-GB" dirty="0"/>
              <a:t>By Ria Herwadkar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A3B7-DA66-860F-DD18-328093CD0DD4}"/>
              </a:ext>
            </a:extLst>
          </p:cNvPr>
          <p:cNvSpPr>
            <a:spLocks noGrp="1"/>
          </p:cNvSpPr>
          <p:nvPr>
            <p:ph type="title"/>
          </p:nvPr>
        </p:nvSpPr>
        <p:spPr/>
        <p:txBody>
          <a:bodyPr/>
          <a:lstStyle/>
          <a:p>
            <a:r>
              <a:rPr lang="en-GB" dirty="0"/>
              <a:t>Contact Us Form</a:t>
            </a:r>
          </a:p>
        </p:txBody>
      </p:sp>
      <p:pic>
        <p:nvPicPr>
          <p:cNvPr id="5" name="Content Placeholder 4">
            <a:extLst>
              <a:ext uri="{FF2B5EF4-FFF2-40B4-BE49-F238E27FC236}">
                <a16:creationId xmlns:a16="http://schemas.microsoft.com/office/drawing/2014/main" id="{61669E69-2D36-99A9-AF97-04EE9E053EB1}"/>
              </a:ext>
            </a:extLst>
          </p:cNvPr>
          <p:cNvPicPr>
            <a:picLocks noGrp="1" noChangeAspect="1"/>
          </p:cNvPicPr>
          <p:nvPr>
            <p:ph idx="1"/>
          </p:nvPr>
        </p:nvPicPr>
        <p:blipFill>
          <a:blip r:embed="rId3"/>
          <a:stretch>
            <a:fillRect/>
          </a:stretch>
        </p:blipFill>
        <p:spPr>
          <a:xfrm>
            <a:off x="6401978" y="818159"/>
            <a:ext cx="4951822" cy="5674716"/>
          </a:xfrm>
        </p:spPr>
      </p:pic>
      <p:sp>
        <p:nvSpPr>
          <p:cNvPr id="6" name="TextBox 5">
            <a:extLst>
              <a:ext uri="{FF2B5EF4-FFF2-40B4-BE49-F238E27FC236}">
                <a16:creationId xmlns:a16="http://schemas.microsoft.com/office/drawing/2014/main" id="{3405A7D3-24D1-06A6-4529-F25FBE533CFC}"/>
              </a:ext>
            </a:extLst>
          </p:cNvPr>
          <p:cNvSpPr txBox="1"/>
          <p:nvPr/>
        </p:nvSpPr>
        <p:spPr>
          <a:xfrm>
            <a:off x="838200" y="1690688"/>
            <a:ext cx="4951822" cy="3416320"/>
          </a:xfrm>
          <a:prstGeom prst="rect">
            <a:avLst/>
          </a:prstGeom>
          <a:noFill/>
        </p:spPr>
        <p:txBody>
          <a:bodyPr wrap="square" rtlCol="0">
            <a:spAutoFit/>
          </a:bodyPr>
          <a:lstStyle/>
          <a:p>
            <a:r>
              <a:rPr lang="en-GB" dirty="0"/>
              <a:t>Minimalist Design: Keeps the form clean and easy to read.</a:t>
            </a:r>
          </a:p>
          <a:p>
            <a:r>
              <a:rPr lang="en-GB" dirty="0" err="1"/>
              <a:t>Centered</a:t>
            </a:r>
            <a:r>
              <a:rPr lang="en-GB" dirty="0"/>
              <a:t> Layout: Draws focus to the form, making it the main point of interaction.</a:t>
            </a:r>
          </a:p>
          <a:p>
            <a:r>
              <a:rPr lang="en-GB" dirty="0"/>
              <a:t>Soft Background Contrast: Ensures readability while maintaining aesthetics.</a:t>
            </a:r>
          </a:p>
          <a:p>
            <a:r>
              <a:rPr lang="en-GB" dirty="0"/>
              <a:t>Clear Field Labels: Helps users understand where to input their details.</a:t>
            </a:r>
          </a:p>
          <a:p>
            <a:r>
              <a:rPr lang="en-GB" dirty="0"/>
              <a:t>Consistent Button Styling: Matches the overall website design for visual cohesion.</a:t>
            </a:r>
          </a:p>
          <a:p>
            <a:r>
              <a:rPr lang="en-GB" dirty="0"/>
              <a:t>Spacing Between Elements: Prevents a cluttered appearance and improves usability.</a:t>
            </a:r>
          </a:p>
        </p:txBody>
      </p:sp>
    </p:spTree>
    <p:extLst>
      <p:ext uri="{BB962C8B-B14F-4D97-AF65-F5344CB8AC3E}">
        <p14:creationId xmlns:p14="http://schemas.microsoft.com/office/powerpoint/2010/main" val="147531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258B-994B-E224-526C-9AD378DBAC01}"/>
              </a:ext>
            </a:extLst>
          </p:cNvPr>
          <p:cNvSpPr>
            <a:spLocks noGrp="1"/>
          </p:cNvSpPr>
          <p:nvPr>
            <p:ph type="title"/>
          </p:nvPr>
        </p:nvSpPr>
        <p:spPr/>
        <p:txBody>
          <a:bodyPr/>
          <a:lstStyle/>
          <a:p>
            <a:r>
              <a:rPr lang="en-GB" dirty="0"/>
              <a:t>FAQ</a:t>
            </a:r>
          </a:p>
        </p:txBody>
      </p:sp>
      <p:pic>
        <p:nvPicPr>
          <p:cNvPr id="5" name="Content Placeholder 4">
            <a:extLst>
              <a:ext uri="{FF2B5EF4-FFF2-40B4-BE49-F238E27FC236}">
                <a16:creationId xmlns:a16="http://schemas.microsoft.com/office/drawing/2014/main" id="{E3B56105-30B9-4B4D-B0E0-6A5156D88958}"/>
              </a:ext>
            </a:extLst>
          </p:cNvPr>
          <p:cNvPicPr>
            <a:picLocks noGrp="1" noChangeAspect="1"/>
          </p:cNvPicPr>
          <p:nvPr>
            <p:ph idx="1"/>
          </p:nvPr>
        </p:nvPicPr>
        <p:blipFill>
          <a:blip r:embed="rId3"/>
          <a:stretch>
            <a:fillRect/>
          </a:stretch>
        </p:blipFill>
        <p:spPr>
          <a:xfrm>
            <a:off x="5505872" y="1690688"/>
            <a:ext cx="6026896" cy="3873326"/>
          </a:xfrm>
        </p:spPr>
      </p:pic>
      <p:sp>
        <p:nvSpPr>
          <p:cNvPr id="6" name="TextBox 5">
            <a:extLst>
              <a:ext uri="{FF2B5EF4-FFF2-40B4-BE49-F238E27FC236}">
                <a16:creationId xmlns:a16="http://schemas.microsoft.com/office/drawing/2014/main" id="{15288463-B04A-9638-63AB-D86C3CC7AC8D}"/>
              </a:ext>
            </a:extLst>
          </p:cNvPr>
          <p:cNvSpPr txBox="1"/>
          <p:nvPr/>
        </p:nvSpPr>
        <p:spPr>
          <a:xfrm>
            <a:off x="631371" y="1690688"/>
            <a:ext cx="4267200" cy="2308324"/>
          </a:xfrm>
          <a:prstGeom prst="rect">
            <a:avLst/>
          </a:prstGeom>
          <a:noFill/>
        </p:spPr>
        <p:txBody>
          <a:bodyPr wrap="square" rtlCol="0">
            <a:spAutoFit/>
          </a:bodyPr>
          <a:lstStyle/>
          <a:p>
            <a:r>
              <a:rPr lang="en-GB" dirty="0"/>
              <a:t>Accordion Format: Keeps the page clean and organized by collapsing answers.</a:t>
            </a:r>
          </a:p>
          <a:p>
            <a:r>
              <a:rPr lang="en-GB" dirty="0"/>
              <a:t>Expandable Questions: Allows users to access only the information they need.</a:t>
            </a:r>
          </a:p>
          <a:p>
            <a:r>
              <a:rPr lang="en-GB" dirty="0"/>
              <a:t>Consistent Styling: Matches the rest of the website’s design for cohesion.</a:t>
            </a:r>
          </a:p>
          <a:p>
            <a:r>
              <a:rPr lang="en-GB" dirty="0" err="1"/>
              <a:t>Centered</a:t>
            </a:r>
            <a:r>
              <a:rPr lang="en-GB" dirty="0"/>
              <a:t> Layout: Ensures a balanced and structured appearance.</a:t>
            </a:r>
          </a:p>
        </p:txBody>
      </p:sp>
    </p:spTree>
    <p:extLst>
      <p:ext uri="{BB962C8B-B14F-4D97-AF65-F5344CB8AC3E}">
        <p14:creationId xmlns:p14="http://schemas.microsoft.com/office/powerpoint/2010/main" val="3724777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60B9-F253-861B-D7FA-C9BB38DA1549}"/>
              </a:ext>
            </a:extLst>
          </p:cNvPr>
          <p:cNvSpPr>
            <a:spLocks noGrp="1"/>
          </p:cNvSpPr>
          <p:nvPr>
            <p:ph type="title"/>
          </p:nvPr>
        </p:nvSpPr>
        <p:spPr/>
        <p:txBody>
          <a:bodyPr/>
          <a:lstStyle/>
          <a:p>
            <a:r>
              <a:rPr lang="en-GB" dirty="0"/>
              <a:t>Interactive Map</a:t>
            </a:r>
          </a:p>
        </p:txBody>
      </p:sp>
      <p:pic>
        <p:nvPicPr>
          <p:cNvPr id="7" name="Picture 6">
            <a:extLst>
              <a:ext uri="{FF2B5EF4-FFF2-40B4-BE49-F238E27FC236}">
                <a16:creationId xmlns:a16="http://schemas.microsoft.com/office/drawing/2014/main" id="{2BE7692E-5030-8656-BBBD-411D931DC49F}"/>
              </a:ext>
            </a:extLst>
          </p:cNvPr>
          <p:cNvPicPr>
            <a:picLocks noChangeAspect="1"/>
          </p:cNvPicPr>
          <p:nvPr/>
        </p:nvPicPr>
        <p:blipFill>
          <a:blip r:embed="rId3"/>
          <a:stretch>
            <a:fillRect/>
          </a:stretch>
        </p:blipFill>
        <p:spPr>
          <a:xfrm>
            <a:off x="7108822" y="1445960"/>
            <a:ext cx="4244978" cy="5122620"/>
          </a:xfrm>
          <a:prstGeom prst="rect">
            <a:avLst/>
          </a:prstGeom>
        </p:spPr>
      </p:pic>
      <p:sp>
        <p:nvSpPr>
          <p:cNvPr id="13" name="TextBox 12">
            <a:extLst>
              <a:ext uri="{FF2B5EF4-FFF2-40B4-BE49-F238E27FC236}">
                <a16:creationId xmlns:a16="http://schemas.microsoft.com/office/drawing/2014/main" id="{FA7810CA-BB4D-0E97-3A0E-9942D4DD69F9}"/>
              </a:ext>
            </a:extLst>
          </p:cNvPr>
          <p:cNvSpPr txBox="1"/>
          <p:nvPr/>
        </p:nvSpPr>
        <p:spPr>
          <a:xfrm>
            <a:off x="674914" y="1690688"/>
            <a:ext cx="5812972" cy="1754326"/>
          </a:xfrm>
          <a:prstGeom prst="rect">
            <a:avLst/>
          </a:prstGeom>
          <a:noFill/>
        </p:spPr>
        <p:txBody>
          <a:bodyPr wrap="square" rtlCol="0">
            <a:spAutoFit/>
          </a:bodyPr>
          <a:lstStyle/>
          <a:p>
            <a:r>
              <a:rPr lang="en-GB" dirty="0"/>
              <a:t>Interactive Map: Allows users to zoom and move the map for better navigation.</a:t>
            </a:r>
          </a:p>
          <a:p>
            <a:r>
              <a:rPr lang="en-GB" dirty="0"/>
              <a:t>Custom Marker: Highlights the store’s exact location for clear identification.</a:t>
            </a:r>
          </a:p>
          <a:p>
            <a:r>
              <a:rPr lang="en-GB" dirty="0"/>
              <a:t>Minimalist Design: Keeps the focus on usability without unnecessary distractions.</a:t>
            </a:r>
          </a:p>
        </p:txBody>
      </p:sp>
    </p:spTree>
    <p:extLst>
      <p:ext uri="{BB962C8B-B14F-4D97-AF65-F5344CB8AC3E}">
        <p14:creationId xmlns:p14="http://schemas.microsoft.com/office/powerpoint/2010/main" val="330712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E6E3-132B-83D8-B767-ABE5F0FEE18B}"/>
              </a:ext>
            </a:extLst>
          </p:cNvPr>
          <p:cNvSpPr>
            <a:spLocks noGrp="1"/>
          </p:cNvSpPr>
          <p:nvPr>
            <p:ph type="title"/>
          </p:nvPr>
        </p:nvSpPr>
        <p:spPr/>
        <p:txBody>
          <a:bodyPr/>
          <a:lstStyle/>
          <a:p>
            <a:r>
              <a:rPr lang="en-GB" dirty="0"/>
              <a:t>Login Form</a:t>
            </a:r>
          </a:p>
        </p:txBody>
      </p:sp>
      <p:pic>
        <p:nvPicPr>
          <p:cNvPr id="7" name="Picture 6">
            <a:extLst>
              <a:ext uri="{FF2B5EF4-FFF2-40B4-BE49-F238E27FC236}">
                <a16:creationId xmlns:a16="http://schemas.microsoft.com/office/drawing/2014/main" id="{1EA89688-A79A-B723-47C1-A1F2F8B909A6}"/>
              </a:ext>
            </a:extLst>
          </p:cNvPr>
          <p:cNvPicPr>
            <a:picLocks noChangeAspect="1"/>
          </p:cNvPicPr>
          <p:nvPr/>
        </p:nvPicPr>
        <p:blipFill>
          <a:blip r:embed="rId3"/>
          <a:stretch>
            <a:fillRect/>
          </a:stretch>
        </p:blipFill>
        <p:spPr>
          <a:xfrm>
            <a:off x="8195307" y="590324"/>
            <a:ext cx="3158493" cy="5812971"/>
          </a:xfrm>
          <a:prstGeom prst="rect">
            <a:avLst/>
          </a:prstGeom>
        </p:spPr>
      </p:pic>
      <p:sp>
        <p:nvSpPr>
          <p:cNvPr id="8" name="TextBox 7">
            <a:extLst>
              <a:ext uri="{FF2B5EF4-FFF2-40B4-BE49-F238E27FC236}">
                <a16:creationId xmlns:a16="http://schemas.microsoft.com/office/drawing/2014/main" id="{FF38D0F6-DF33-525B-3A67-978E9BE54181}"/>
              </a:ext>
            </a:extLst>
          </p:cNvPr>
          <p:cNvSpPr txBox="1"/>
          <p:nvPr/>
        </p:nvSpPr>
        <p:spPr>
          <a:xfrm>
            <a:off x="838200" y="1894114"/>
            <a:ext cx="6368143" cy="2308324"/>
          </a:xfrm>
          <a:prstGeom prst="rect">
            <a:avLst/>
          </a:prstGeom>
          <a:noFill/>
        </p:spPr>
        <p:txBody>
          <a:bodyPr wrap="square" rtlCol="0">
            <a:spAutoFit/>
          </a:bodyPr>
          <a:lstStyle/>
          <a:p>
            <a:r>
              <a:rPr lang="en-GB" dirty="0"/>
              <a:t>Minimalist Layout: Keeps the focus on logging in.</a:t>
            </a:r>
          </a:p>
          <a:p>
            <a:r>
              <a:rPr lang="en-GB" dirty="0"/>
              <a:t>Blurred Background Effect: Enhances readability while maintaining a modern aesthetic.</a:t>
            </a:r>
          </a:p>
          <a:p>
            <a:r>
              <a:rPr lang="en-GB" dirty="0" err="1"/>
              <a:t>Centered</a:t>
            </a:r>
            <a:r>
              <a:rPr lang="en-GB" dirty="0"/>
              <a:t> Form: Ensures a structured and balanced look.</a:t>
            </a:r>
          </a:p>
          <a:p>
            <a:r>
              <a:rPr lang="en-GB" dirty="0"/>
              <a:t>Protected Password: Improves security without affecting design clarity.</a:t>
            </a:r>
          </a:p>
          <a:p>
            <a:r>
              <a:rPr lang="en-GB" dirty="0"/>
              <a:t>Small Footer: Reduces unnecessary elements to keep the design clean</a:t>
            </a:r>
          </a:p>
        </p:txBody>
      </p:sp>
    </p:spTree>
    <p:extLst>
      <p:ext uri="{BB962C8B-B14F-4D97-AF65-F5344CB8AC3E}">
        <p14:creationId xmlns:p14="http://schemas.microsoft.com/office/powerpoint/2010/main" val="29385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C37B-7435-31CA-0A67-F46123780E8D}"/>
              </a:ext>
            </a:extLst>
          </p:cNvPr>
          <p:cNvSpPr>
            <a:spLocks noGrp="1"/>
          </p:cNvSpPr>
          <p:nvPr>
            <p:ph type="title"/>
          </p:nvPr>
        </p:nvSpPr>
        <p:spPr/>
        <p:txBody>
          <a:bodyPr/>
          <a:lstStyle/>
          <a:p>
            <a:r>
              <a:rPr lang="en-GB" dirty="0"/>
              <a:t>Register Form</a:t>
            </a:r>
          </a:p>
        </p:txBody>
      </p:sp>
      <p:pic>
        <p:nvPicPr>
          <p:cNvPr id="7" name="Picture 6">
            <a:extLst>
              <a:ext uri="{FF2B5EF4-FFF2-40B4-BE49-F238E27FC236}">
                <a16:creationId xmlns:a16="http://schemas.microsoft.com/office/drawing/2014/main" id="{DCFF8A87-D230-F5DE-2E10-78D1F2A097EF}"/>
              </a:ext>
            </a:extLst>
          </p:cNvPr>
          <p:cNvPicPr>
            <a:picLocks noChangeAspect="1"/>
          </p:cNvPicPr>
          <p:nvPr/>
        </p:nvPicPr>
        <p:blipFill>
          <a:blip r:embed="rId3"/>
          <a:stretch>
            <a:fillRect/>
          </a:stretch>
        </p:blipFill>
        <p:spPr>
          <a:xfrm>
            <a:off x="8045079" y="365125"/>
            <a:ext cx="2884178" cy="5994307"/>
          </a:xfrm>
          <a:prstGeom prst="rect">
            <a:avLst/>
          </a:prstGeom>
        </p:spPr>
      </p:pic>
      <p:sp>
        <p:nvSpPr>
          <p:cNvPr id="10" name="TextBox 9">
            <a:extLst>
              <a:ext uri="{FF2B5EF4-FFF2-40B4-BE49-F238E27FC236}">
                <a16:creationId xmlns:a16="http://schemas.microsoft.com/office/drawing/2014/main" id="{755BC373-FFDB-2CAA-2DA4-18A7960D12BA}"/>
              </a:ext>
            </a:extLst>
          </p:cNvPr>
          <p:cNvSpPr txBox="1"/>
          <p:nvPr/>
        </p:nvSpPr>
        <p:spPr>
          <a:xfrm>
            <a:off x="674914" y="1690688"/>
            <a:ext cx="5987143" cy="3416320"/>
          </a:xfrm>
          <a:prstGeom prst="rect">
            <a:avLst/>
          </a:prstGeom>
          <a:noFill/>
        </p:spPr>
        <p:txBody>
          <a:bodyPr wrap="square" rtlCol="0">
            <a:spAutoFit/>
          </a:bodyPr>
          <a:lstStyle/>
          <a:p>
            <a:r>
              <a:rPr lang="en-GB" dirty="0"/>
              <a:t>Structured &amp; Balanced Layout: Keeps fields organized for readability.</a:t>
            </a:r>
          </a:p>
          <a:p>
            <a:r>
              <a:rPr lang="en-GB" dirty="0"/>
              <a:t>Blurred Background Effect: Improves focus on the form while maintaining aesthetics.</a:t>
            </a:r>
          </a:p>
          <a:p>
            <a:r>
              <a:rPr lang="en-GB" dirty="0"/>
              <a:t>Consistent Input Field Styling: Creates a uniform and professional look.</a:t>
            </a:r>
          </a:p>
          <a:p>
            <a:r>
              <a:rPr lang="en-GB" dirty="0"/>
              <a:t>Password &amp; Confirm Password Fields: Ensures clarity in form completion.</a:t>
            </a:r>
          </a:p>
          <a:p>
            <a:r>
              <a:rPr lang="en-GB" dirty="0"/>
              <a:t>Spacing Between Fields: Prevents clutter and enhances readability.</a:t>
            </a:r>
          </a:p>
          <a:p>
            <a:r>
              <a:rPr lang="en-GB" dirty="0"/>
              <a:t>Minimal Footer: Maintains focus on the registration process.</a:t>
            </a:r>
          </a:p>
        </p:txBody>
      </p:sp>
    </p:spTree>
    <p:extLst>
      <p:ext uri="{BB962C8B-B14F-4D97-AF65-F5344CB8AC3E}">
        <p14:creationId xmlns:p14="http://schemas.microsoft.com/office/powerpoint/2010/main" val="252569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3C53-5947-A3B0-1CB2-134C86D198F3}"/>
              </a:ext>
            </a:extLst>
          </p:cNvPr>
          <p:cNvSpPr>
            <a:spLocks noGrp="1"/>
          </p:cNvSpPr>
          <p:nvPr>
            <p:ph type="title"/>
          </p:nvPr>
        </p:nvSpPr>
        <p:spPr/>
        <p:txBody>
          <a:bodyPr/>
          <a:lstStyle/>
          <a:p>
            <a:r>
              <a:rPr lang="en-GB" dirty="0"/>
              <a:t>Navigation Bar: Desktop</a:t>
            </a:r>
          </a:p>
        </p:txBody>
      </p:sp>
      <p:pic>
        <p:nvPicPr>
          <p:cNvPr id="5" name="Content Placeholder 4">
            <a:extLst>
              <a:ext uri="{FF2B5EF4-FFF2-40B4-BE49-F238E27FC236}">
                <a16:creationId xmlns:a16="http://schemas.microsoft.com/office/drawing/2014/main" id="{8A21164A-D0BA-C18F-B73F-73CD6DE22C90}"/>
              </a:ext>
            </a:extLst>
          </p:cNvPr>
          <p:cNvPicPr>
            <a:picLocks noGrp="1" noChangeAspect="1"/>
          </p:cNvPicPr>
          <p:nvPr>
            <p:ph idx="1"/>
          </p:nvPr>
        </p:nvPicPr>
        <p:blipFill>
          <a:blip r:embed="rId3"/>
          <a:stretch>
            <a:fillRect/>
          </a:stretch>
        </p:blipFill>
        <p:spPr>
          <a:xfrm>
            <a:off x="168749" y="4603182"/>
            <a:ext cx="8343880" cy="1128260"/>
          </a:xfrm>
        </p:spPr>
      </p:pic>
      <p:sp>
        <p:nvSpPr>
          <p:cNvPr id="9" name="TextBox 8">
            <a:extLst>
              <a:ext uri="{FF2B5EF4-FFF2-40B4-BE49-F238E27FC236}">
                <a16:creationId xmlns:a16="http://schemas.microsoft.com/office/drawing/2014/main" id="{5B242F19-2E06-EF5F-E3AD-2FE199CEC90D}"/>
              </a:ext>
            </a:extLst>
          </p:cNvPr>
          <p:cNvSpPr txBox="1"/>
          <p:nvPr/>
        </p:nvSpPr>
        <p:spPr>
          <a:xfrm>
            <a:off x="838200" y="2408271"/>
            <a:ext cx="7674428" cy="1477328"/>
          </a:xfrm>
          <a:prstGeom prst="rect">
            <a:avLst/>
          </a:prstGeom>
          <a:noFill/>
        </p:spPr>
        <p:txBody>
          <a:bodyPr wrap="square" rtlCol="0">
            <a:spAutoFit/>
          </a:bodyPr>
          <a:lstStyle/>
          <a:p>
            <a:r>
              <a:rPr lang="en-GB" dirty="0"/>
              <a:t>Clean &amp; Simple: White background blends into the page for a modern feel.</a:t>
            </a:r>
          </a:p>
          <a:p>
            <a:r>
              <a:rPr lang="en-GB" dirty="0"/>
              <a:t>Logo Placement: Top left for brand recognition.</a:t>
            </a:r>
          </a:p>
          <a:p>
            <a:r>
              <a:rPr lang="en-GB" dirty="0"/>
              <a:t>Easy Navigation: Key pages (For Him, For Her, Gifts, Cart, etc.) clearly visible.</a:t>
            </a:r>
          </a:p>
          <a:p>
            <a:r>
              <a:rPr lang="en-GB" dirty="0"/>
              <a:t>Hamburger Menu (Mobile): Saves space for smaller screens.</a:t>
            </a:r>
          </a:p>
          <a:p>
            <a:r>
              <a:rPr lang="en-GB" dirty="0"/>
              <a:t>Dark Mode Toggle: User-friendly for accessibility and aesthetics.</a:t>
            </a:r>
          </a:p>
        </p:txBody>
      </p:sp>
      <p:pic>
        <p:nvPicPr>
          <p:cNvPr id="22" name="Picture 21">
            <a:extLst>
              <a:ext uri="{FF2B5EF4-FFF2-40B4-BE49-F238E27FC236}">
                <a16:creationId xmlns:a16="http://schemas.microsoft.com/office/drawing/2014/main" id="{CA98A48D-370B-FEE8-3810-B02D235F40C5}"/>
              </a:ext>
            </a:extLst>
          </p:cNvPr>
          <p:cNvPicPr>
            <a:picLocks noChangeAspect="1"/>
          </p:cNvPicPr>
          <p:nvPr/>
        </p:nvPicPr>
        <p:blipFill>
          <a:blip r:embed="rId4"/>
          <a:stretch>
            <a:fillRect/>
          </a:stretch>
        </p:blipFill>
        <p:spPr>
          <a:xfrm>
            <a:off x="8668209" y="1690688"/>
            <a:ext cx="3172268" cy="3972479"/>
          </a:xfrm>
          <a:prstGeom prst="rect">
            <a:avLst/>
          </a:prstGeom>
        </p:spPr>
      </p:pic>
    </p:spTree>
    <p:extLst>
      <p:ext uri="{BB962C8B-B14F-4D97-AF65-F5344CB8AC3E}">
        <p14:creationId xmlns:p14="http://schemas.microsoft.com/office/powerpoint/2010/main" val="318131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6529-AC17-40C7-A064-6B6D040F4C15}"/>
              </a:ext>
            </a:extLst>
          </p:cNvPr>
          <p:cNvSpPr>
            <a:spLocks noGrp="1"/>
          </p:cNvSpPr>
          <p:nvPr>
            <p:ph type="title"/>
          </p:nvPr>
        </p:nvSpPr>
        <p:spPr/>
        <p:txBody>
          <a:bodyPr/>
          <a:lstStyle/>
          <a:p>
            <a:r>
              <a:rPr lang="en-GB" dirty="0"/>
              <a:t>Carousel</a:t>
            </a:r>
          </a:p>
        </p:txBody>
      </p:sp>
      <p:pic>
        <p:nvPicPr>
          <p:cNvPr id="5" name="Content Placeholder 4">
            <a:extLst>
              <a:ext uri="{FF2B5EF4-FFF2-40B4-BE49-F238E27FC236}">
                <a16:creationId xmlns:a16="http://schemas.microsoft.com/office/drawing/2014/main" id="{07C699B5-3D05-6338-1685-34F67965D6C0}"/>
              </a:ext>
            </a:extLst>
          </p:cNvPr>
          <p:cNvPicPr>
            <a:picLocks noGrp="1" noChangeAspect="1"/>
          </p:cNvPicPr>
          <p:nvPr>
            <p:ph idx="1"/>
          </p:nvPr>
        </p:nvPicPr>
        <p:blipFill>
          <a:blip r:embed="rId3"/>
          <a:stretch>
            <a:fillRect/>
          </a:stretch>
        </p:blipFill>
        <p:spPr>
          <a:xfrm>
            <a:off x="283028" y="3429000"/>
            <a:ext cx="7870371" cy="2546061"/>
          </a:xfrm>
        </p:spPr>
      </p:pic>
      <p:pic>
        <p:nvPicPr>
          <p:cNvPr id="7" name="Picture 6">
            <a:extLst>
              <a:ext uri="{FF2B5EF4-FFF2-40B4-BE49-F238E27FC236}">
                <a16:creationId xmlns:a16="http://schemas.microsoft.com/office/drawing/2014/main" id="{7A3CBE21-C83D-6946-9B94-500DA820A471}"/>
              </a:ext>
            </a:extLst>
          </p:cNvPr>
          <p:cNvPicPr>
            <a:picLocks noChangeAspect="1"/>
          </p:cNvPicPr>
          <p:nvPr/>
        </p:nvPicPr>
        <p:blipFill>
          <a:blip r:embed="rId4"/>
          <a:stretch>
            <a:fillRect/>
          </a:stretch>
        </p:blipFill>
        <p:spPr>
          <a:xfrm>
            <a:off x="8413250" y="3705586"/>
            <a:ext cx="3495722" cy="1992888"/>
          </a:xfrm>
          <a:prstGeom prst="rect">
            <a:avLst/>
          </a:prstGeom>
        </p:spPr>
      </p:pic>
      <p:sp>
        <p:nvSpPr>
          <p:cNvPr id="8" name="TextBox 7">
            <a:extLst>
              <a:ext uri="{FF2B5EF4-FFF2-40B4-BE49-F238E27FC236}">
                <a16:creationId xmlns:a16="http://schemas.microsoft.com/office/drawing/2014/main" id="{1F82AAD7-535C-AA3C-D3C3-DE0752836913}"/>
              </a:ext>
            </a:extLst>
          </p:cNvPr>
          <p:cNvSpPr txBox="1"/>
          <p:nvPr/>
        </p:nvSpPr>
        <p:spPr>
          <a:xfrm>
            <a:off x="500743" y="1690688"/>
            <a:ext cx="7870371" cy="1477328"/>
          </a:xfrm>
          <a:prstGeom prst="rect">
            <a:avLst/>
          </a:prstGeom>
          <a:noFill/>
        </p:spPr>
        <p:txBody>
          <a:bodyPr wrap="square" rtlCol="0">
            <a:spAutoFit/>
          </a:bodyPr>
          <a:lstStyle/>
          <a:p>
            <a:r>
              <a:rPr lang="en-GB" dirty="0"/>
              <a:t>Optimized for Mobile: Adapts images to different screen sizes for better viewing.</a:t>
            </a:r>
          </a:p>
          <a:p>
            <a:r>
              <a:rPr lang="en-GB" dirty="0"/>
              <a:t>High-quality visuals: Reinforces the brand’s premium aesthetic.</a:t>
            </a:r>
          </a:p>
          <a:p>
            <a:r>
              <a:rPr lang="en-GB" dirty="0"/>
              <a:t>Smooth transitions: Makes the experience more engaging.</a:t>
            </a:r>
          </a:p>
          <a:p>
            <a:r>
              <a:rPr lang="en-GB" dirty="0"/>
              <a:t>Minimal text overlay: Keeps focus on visuals without overwhelming the design.</a:t>
            </a:r>
          </a:p>
        </p:txBody>
      </p:sp>
    </p:spTree>
    <p:extLst>
      <p:ext uri="{BB962C8B-B14F-4D97-AF65-F5344CB8AC3E}">
        <p14:creationId xmlns:p14="http://schemas.microsoft.com/office/powerpoint/2010/main" val="124314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4E6B-59DF-1B84-C96E-358A1B579122}"/>
              </a:ext>
            </a:extLst>
          </p:cNvPr>
          <p:cNvSpPr>
            <a:spLocks noGrp="1"/>
          </p:cNvSpPr>
          <p:nvPr>
            <p:ph type="title"/>
          </p:nvPr>
        </p:nvSpPr>
        <p:spPr/>
        <p:txBody>
          <a:bodyPr/>
          <a:lstStyle/>
          <a:p>
            <a:r>
              <a:rPr lang="en-GB" dirty="0"/>
              <a:t>About us</a:t>
            </a:r>
          </a:p>
        </p:txBody>
      </p:sp>
      <p:pic>
        <p:nvPicPr>
          <p:cNvPr id="5" name="Content Placeholder 4">
            <a:extLst>
              <a:ext uri="{FF2B5EF4-FFF2-40B4-BE49-F238E27FC236}">
                <a16:creationId xmlns:a16="http://schemas.microsoft.com/office/drawing/2014/main" id="{3FAED2D2-0CA3-C345-7157-D6D21CD579AE}"/>
              </a:ext>
            </a:extLst>
          </p:cNvPr>
          <p:cNvPicPr>
            <a:picLocks noGrp="1" noChangeAspect="1"/>
          </p:cNvPicPr>
          <p:nvPr>
            <p:ph idx="1"/>
          </p:nvPr>
        </p:nvPicPr>
        <p:blipFill>
          <a:blip r:embed="rId3"/>
          <a:stretch>
            <a:fillRect/>
          </a:stretch>
        </p:blipFill>
        <p:spPr>
          <a:xfrm>
            <a:off x="8665028" y="1396970"/>
            <a:ext cx="2950029" cy="4992357"/>
          </a:xfrm>
        </p:spPr>
      </p:pic>
      <p:pic>
        <p:nvPicPr>
          <p:cNvPr id="7" name="Picture 6">
            <a:extLst>
              <a:ext uri="{FF2B5EF4-FFF2-40B4-BE49-F238E27FC236}">
                <a16:creationId xmlns:a16="http://schemas.microsoft.com/office/drawing/2014/main" id="{88F8DC7F-3EE2-0311-124C-0681A8AFAC34}"/>
              </a:ext>
            </a:extLst>
          </p:cNvPr>
          <p:cNvPicPr>
            <a:picLocks noChangeAspect="1"/>
          </p:cNvPicPr>
          <p:nvPr/>
        </p:nvPicPr>
        <p:blipFill>
          <a:blip r:embed="rId4"/>
          <a:stretch>
            <a:fillRect/>
          </a:stretch>
        </p:blipFill>
        <p:spPr>
          <a:xfrm>
            <a:off x="838200" y="3841750"/>
            <a:ext cx="5932714" cy="2547577"/>
          </a:xfrm>
          <a:prstGeom prst="rect">
            <a:avLst/>
          </a:prstGeom>
        </p:spPr>
      </p:pic>
      <p:sp>
        <p:nvSpPr>
          <p:cNvPr id="8" name="TextBox 7">
            <a:extLst>
              <a:ext uri="{FF2B5EF4-FFF2-40B4-BE49-F238E27FC236}">
                <a16:creationId xmlns:a16="http://schemas.microsoft.com/office/drawing/2014/main" id="{05EC380E-DFCF-2EB0-CCF8-24ACFCBC3779}"/>
              </a:ext>
            </a:extLst>
          </p:cNvPr>
          <p:cNvSpPr txBox="1"/>
          <p:nvPr/>
        </p:nvSpPr>
        <p:spPr>
          <a:xfrm>
            <a:off x="838200" y="1690688"/>
            <a:ext cx="6542314" cy="1200329"/>
          </a:xfrm>
          <a:prstGeom prst="rect">
            <a:avLst/>
          </a:prstGeom>
          <a:noFill/>
        </p:spPr>
        <p:txBody>
          <a:bodyPr wrap="square" rtlCol="0">
            <a:spAutoFit/>
          </a:bodyPr>
          <a:lstStyle/>
          <a:p>
            <a:r>
              <a:rPr lang="en-GB" dirty="0" err="1"/>
              <a:t>Centered</a:t>
            </a:r>
            <a:r>
              <a:rPr lang="en-GB" dirty="0"/>
              <a:t> for Emphasis: Draws attention to the brand’s story.</a:t>
            </a:r>
          </a:p>
          <a:p>
            <a:r>
              <a:rPr lang="en-GB" dirty="0"/>
              <a:t>Text &amp; Image Balance: Creates a structured, easy-to-read layout.</a:t>
            </a:r>
          </a:p>
          <a:p>
            <a:r>
              <a:rPr lang="en-GB" dirty="0"/>
              <a:t>Limited Text Length: Keeps it concise and engaging.</a:t>
            </a:r>
          </a:p>
          <a:p>
            <a:r>
              <a:rPr lang="en-GB" dirty="0"/>
              <a:t>Neutral Background: Ensures readability without distractions.</a:t>
            </a:r>
          </a:p>
        </p:txBody>
      </p:sp>
    </p:spTree>
    <p:extLst>
      <p:ext uri="{BB962C8B-B14F-4D97-AF65-F5344CB8AC3E}">
        <p14:creationId xmlns:p14="http://schemas.microsoft.com/office/powerpoint/2010/main" val="185930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0C12-F473-F723-C174-CE5177B554E9}"/>
              </a:ext>
            </a:extLst>
          </p:cNvPr>
          <p:cNvSpPr>
            <a:spLocks noGrp="1"/>
          </p:cNvSpPr>
          <p:nvPr>
            <p:ph type="title"/>
          </p:nvPr>
        </p:nvSpPr>
        <p:spPr/>
        <p:txBody>
          <a:bodyPr/>
          <a:lstStyle/>
          <a:p>
            <a:r>
              <a:rPr lang="en-GB" dirty="0"/>
              <a:t>Menu Cards</a:t>
            </a:r>
          </a:p>
        </p:txBody>
      </p:sp>
      <p:pic>
        <p:nvPicPr>
          <p:cNvPr id="5" name="Content Placeholder 4">
            <a:extLst>
              <a:ext uri="{FF2B5EF4-FFF2-40B4-BE49-F238E27FC236}">
                <a16:creationId xmlns:a16="http://schemas.microsoft.com/office/drawing/2014/main" id="{3FDAA944-5101-3500-DE64-70F60178B7B1}"/>
              </a:ext>
            </a:extLst>
          </p:cNvPr>
          <p:cNvPicPr>
            <a:picLocks noGrp="1" noChangeAspect="1"/>
          </p:cNvPicPr>
          <p:nvPr>
            <p:ph idx="1"/>
          </p:nvPr>
        </p:nvPicPr>
        <p:blipFill>
          <a:blip r:embed="rId3"/>
          <a:stretch>
            <a:fillRect/>
          </a:stretch>
        </p:blipFill>
        <p:spPr>
          <a:xfrm>
            <a:off x="9063690" y="1454006"/>
            <a:ext cx="2524597" cy="4351338"/>
          </a:xfrm>
        </p:spPr>
      </p:pic>
      <p:pic>
        <p:nvPicPr>
          <p:cNvPr id="7" name="Picture 6">
            <a:extLst>
              <a:ext uri="{FF2B5EF4-FFF2-40B4-BE49-F238E27FC236}">
                <a16:creationId xmlns:a16="http://schemas.microsoft.com/office/drawing/2014/main" id="{166EDF57-1116-0DCA-6750-40F287A792F3}"/>
              </a:ext>
            </a:extLst>
          </p:cNvPr>
          <p:cNvPicPr>
            <a:picLocks noChangeAspect="1"/>
          </p:cNvPicPr>
          <p:nvPr/>
        </p:nvPicPr>
        <p:blipFill>
          <a:blip r:embed="rId4"/>
          <a:stretch>
            <a:fillRect/>
          </a:stretch>
        </p:blipFill>
        <p:spPr>
          <a:xfrm>
            <a:off x="4688000" y="1335665"/>
            <a:ext cx="4141203" cy="4824702"/>
          </a:xfrm>
          <a:prstGeom prst="rect">
            <a:avLst/>
          </a:prstGeom>
        </p:spPr>
      </p:pic>
      <p:sp>
        <p:nvSpPr>
          <p:cNvPr id="8" name="TextBox 7">
            <a:extLst>
              <a:ext uri="{FF2B5EF4-FFF2-40B4-BE49-F238E27FC236}">
                <a16:creationId xmlns:a16="http://schemas.microsoft.com/office/drawing/2014/main" id="{9C743BC1-D5F7-0270-8730-AD4BAD10F5F8}"/>
              </a:ext>
            </a:extLst>
          </p:cNvPr>
          <p:cNvSpPr txBox="1"/>
          <p:nvPr/>
        </p:nvSpPr>
        <p:spPr>
          <a:xfrm>
            <a:off x="261257" y="1690688"/>
            <a:ext cx="3875314" cy="1754326"/>
          </a:xfrm>
          <a:prstGeom prst="rect">
            <a:avLst/>
          </a:prstGeom>
          <a:noFill/>
        </p:spPr>
        <p:txBody>
          <a:bodyPr wrap="square" rtlCol="0">
            <a:spAutoFit/>
          </a:bodyPr>
          <a:lstStyle/>
          <a:p>
            <a:r>
              <a:rPr lang="en-GB" dirty="0"/>
              <a:t>Image-Based Navigation: Makes browsing categories intuitive.</a:t>
            </a:r>
          </a:p>
          <a:p>
            <a:r>
              <a:rPr lang="en-GB" dirty="0"/>
              <a:t>Consistent Card Sizing: Maintains a uniform, clean look.</a:t>
            </a:r>
          </a:p>
          <a:p>
            <a:r>
              <a:rPr lang="en-GB" dirty="0"/>
              <a:t>Minimal Text: Keeps the focus on visuals for quick decision-making.</a:t>
            </a:r>
          </a:p>
        </p:txBody>
      </p:sp>
    </p:spTree>
    <p:extLst>
      <p:ext uri="{BB962C8B-B14F-4D97-AF65-F5344CB8AC3E}">
        <p14:creationId xmlns:p14="http://schemas.microsoft.com/office/powerpoint/2010/main" val="167228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46802-AFA7-41EB-F832-288D04D738F0}"/>
              </a:ext>
            </a:extLst>
          </p:cNvPr>
          <p:cNvSpPr>
            <a:spLocks noGrp="1"/>
          </p:cNvSpPr>
          <p:nvPr>
            <p:ph type="title"/>
          </p:nvPr>
        </p:nvSpPr>
        <p:spPr/>
        <p:txBody>
          <a:bodyPr/>
          <a:lstStyle/>
          <a:p>
            <a:r>
              <a:rPr lang="en-GB" dirty="0"/>
              <a:t>Footer</a:t>
            </a:r>
          </a:p>
        </p:txBody>
      </p:sp>
      <p:pic>
        <p:nvPicPr>
          <p:cNvPr id="5" name="Content Placeholder 4">
            <a:extLst>
              <a:ext uri="{FF2B5EF4-FFF2-40B4-BE49-F238E27FC236}">
                <a16:creationId xmlns:a16="http://schemas.microsoft.com/office/drawing/2014/main" id="{2053A1F3-3DB1-DDD6-C5A3-5AB9CEB59D1C}"/>
              </a:ext>
            </a:extLst>
          </p:cNvPr>
          <p:cNvPicPr>
            <a:picLocks noGrp="1" noChangeAspect="1"/>
          </p:cNvPicPr>
          <p:nvPr>
            <p:ph idx="1"/>
          </p:nvPr>
        </p:nvPicPr>
        <p:blipFill>
          <a:blip r:embed="rId3"/>
          <a:stretch>
            <a:fillRect/>
          </a:stretch>
        </p:blipFill>
        <p:spPr>
          <a:xfrm>
            <a:off x="1270130" y="5167312"/>
            <a:ext cx="8524724" cy="1072723"/>
          </a:xfrm>
        </p:spPr>
      </p:pic>
      <p:pic>
        <p:nvPicPr>
          <p:cNvPr id="7" name="Picture 6">
            <a:extLst>
              <a:ext uri="{FF2B5EF4-FFF2-40B4-BE49-F238E27FC236}">
                <a16:creationId xmlns:a16="http://schemas.microsoft.com/office/drawing/2014/main" id="{A5ACEC16-6A4A-C3F0-AC4E-BBE5D07F7C19}"/>
              </a:ext>
            </a:extLst>
          </p:cNvPr>
          <p:cNvPicPr>
            <a:picLocks noChangeAspect="1"/>
          </p:cNvPicPr>
          <p:nvPr/>
        </p:nvPicPr>
        <p:blipFill>
          <a:blip r:embed="rId4"/>
          <a:stretch>
            <a:fillRect/>
          </a:stretch>
        </p:blipFill>
        <p:spPr>
          <a:xfrm>
            <a:off x="3201903" y="4540230"/>
            <a:ext cx="4459092" cy="497361"/>
          </a:xfrm>
          <a:prstGeom prst="rect">
            <a:avLst/>
          </a:prstGeom>
        </p:spPr>
      </p:pic>
      <p:sp>
        <p:nvSpPr>
          <p:cNvPr id="8" name="TextBox 7">
            <a:extLst>
              <a:ext uri="{FF2B5EF4-FFF2-40B4-BE49-F238E27FC236}">
                <a16:creationId xmlns:a16="http://schemas.microsoft.com/office/drawing/2014/main" id="{28551380-5694-FF9B-84C3-799CD88F02F7}"/>
              </a:ext>
            </a:extLst>
          </p:cNvPr>
          <p:cNvSpPr txBox="1"/>
          <p:nvPr/>
        </p:nvSpPr>
        <p:spPr>
          <a:xfrm>
            <a:off x="838200" y="1415143"/>
            <a:ext cx="8153400" cy="3139321"/>
          </a:xfrm>
          <a:prstGeom prst="rect">
            <a:avLst/>
          </a:prstGeom>
          <a:noFill/>
        </p:spPr>
        <p:txBody>
          <a:bodyPr wrap="square" rtlCol="0">
            <a:spAutoFit/>
          </a:bodyPr>
          <a:lstStyle/>
          <a:p>
            <a:r>
              <a:rPr lang="en-GB" dirty="0"/>
              <a:t>Dual footer system: One for the main site, another for login and signup pages.</a:t>
            </a:r>
          </a:p>
          <a:p>
            <a:r>
              <a:rPr lang="en-GB" dirty="0"/>
              <a:t>Main footer: Provides quick access to essential policies (GDPR, PETA, IFRA, etc.), ensuring transparency.</a:t>
            </a:r>
          </a:p>
          <a:p>
            <a:r>
              <a:rPr lang="en-GB" dirty="0"/>
              <a:t>Legal and location links: Helps users easily find store details and understand brand commitments.</a:t>
            </a:r>
          </a:p>
          <a:p>
            <a:r>
              <a:rPr lang="en-GB" dirty="0"/>
              <a:t>Dark background: Enhances readability and aligns with dark mode aesthetics.</a:t>
            </a:r>
          </a:p>
          <a:p>
            <a:r>
              <a:rPr lang="en-GB" dirty="0"/>
              <a:t>Evenly spaced links: Ensures a clean, uncluttered look for easy navigation.</a:t>
            </a:r>
          </a:p>
          <a:p>
            <a:r>
              <a:rPr lang="en-GB" dirty="0"/>
              <a:t>Login/signup footer: Minimal design keeps focus on form completion with fewer distractions.</a:t>
            </a:r>
          </a:p>
          <a:p>
            <a:r>
              <a:rPr lang="en-GB" dirty="0"/>
              <a:t>Consistent branding: Matches the overall theme while keeping the interface user-friendly.</a:t>
            </a:r>
          </a:p>
        </p:txBody>
      </p:sp>
    </p:spTree>
    <p:extLst>
      <p:ext uri="{BB962C8B-B14F-4D97-AF65-F5344CB8AC3E}">
        <p14:creationId xmlns:p14="http://schemas.microsoft.com/office/powerpoint/2010/main" val="194138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CE5F-DF6D-4B5B-AAED-E6D19F070176}"/>
              </a:ext>
            </a:extLst>
          </p:cNvPr>
          <p:cNvSpPr>
            <a:spLocks noGrp="1"/>
          </p:cNvSpPr>
          <p:nvPr>
            <p:ph type="title"/>
          </p:nvPr>
        </p:nvSpPr>
        <p:spPr/>
        <p:txBody>
          <a:bodyPr/>
          <a:lstStyle/>
          <a:p>
            <a:r>
              <a:rPr lang="en-GB" dirty="0"/>
              <a:t>Product Listings</a:t>
            </a:r>
          </a:p>
        </p:txBody>
      </p:sp>
      <p:pic>
        <p:nvPicPr>
          <p:cNvPr id="5" name="Content Placeholder 4">
            <a:extLst>
              <a:ext uri="{FF2B5EF4-FFF2-40B4-BE49-F238E27FC236}">
                <a16:creationId xmlns:a16="http://schemas.microsoft.com/office/drawing/2014/main" id="{48E5EA02-98A4-3959-F328-9BF6992833AF}"/>
              </a:ext>
            </a:extLst>
          </p:cNvPr>
          <p:cNvPicPr>
            <a:picLocks noGrp="1" noChangeAspect="1"/>
          </p:cNvPicPr>
          <p:nvPr>
            <p:ph idx="1"/>
          </p:nvPr>
        </p:nvPicPr>
        <p:blipFill>
          <a:blip r:embed="rId3"/>
          <a:stretch>
            <a:fillRect/>
          </a:stretch>
        </p:blipFill>
        <p:spPr>
          <a:xfrm>
            <a:off x="1469572" y="3403498"/>
            <a:ext cx="5083629" cy="3144736"/>
          </a:xfrm>
        </p:spPr>
      </p:pic>
      <p:pic>
        <p:nvPicPr>
          <p:cNvPr id="7" name="Picture 6">
            <a:extLst>
              <a:ext uri="{FF2B5EF4-FFF2-40B4-BE49-F238E27FC236}">
                <a16:creationId xmlns:a16="http://schemas.microsoft.com/office/drawing/2014/main" id="{F6A5D444-6622-2036-7FA7-DB966C9088FE}"/>
              </a:ext>
            </a:extLst>
          </p:cNvPr>
          <p:cNvPicPr>
            <a:picLocks noChangeAspect="1"/>
          </p:cNvPicPr>
          <p:nvPr/>
        </p:nvPicPr>
        <p:blipFill>
          <a:blip r:embed="rId4"/>
          <a:stretch>
            <a:fillRect/>
          </a:stretch>
        </p:blipFill>
        <p:spPr>
          <a:xfrm>
            <a:off x="8916701" y="1971245"/>
            <a:ext cx="2437099" cy="4576989"/>
          </a:xfrm>
          <a:prstGeom prst="rect">
            <a:avLst/>
          </a:prstGeom>
        </p:spPr>
      </p:pic>
      <p:sp>
        <p:nvSpPr>
          <p:cNvPr id="9" name="TextBox 8">
            <a:extLst>
              <a:ext uri="{FF2B5EF4-FFF2-40B4-BE49-F238E27FC236}">
                <a16:creationId xmlns:a16="http://schemas.microsoft.com/office/drawing/2014/main" id="{E92E5010-C19C-16FA-8258-17DB32EFCFA1}"/>
              </a:ext>
            </a:extLst>
          </p:cNvPr>
          <p:cNvSpPr txBox="1"/>
          <p:nvPr/>
        </p:nvSpPr>
        <p:spPr>
          <a:xfrm>
            <a:off x="838200" y="1502229"/>
            <a:ext cx="5715001" cy="1754326"/>
          </a:xfrm>
          <a:prstGeom prst="rect">
            <a:avLst/>
          </a:prstGeom>
          <a:noFill/>
        </p:spPr>
        <p:txBody>
          <a:bodyPr wrap="square" rtlCol="0">
            <a:spAutoFit/>
          </a:bodyPr>
          <a:lstStyle/>
          <a:p>
            <a:r>
              <a:rPr lang="en-GB" dirty="0"/>
              <a:t>Grid Layout: Organizes products neatly, making them easy to browse.</a:t>
            </a:r>
          </a:p>
          <a:p>
            <a:r>
              <a:rPr lang="en-GB" dirty="0"/>
              <a:t>Consistent Image Sizes: Maintains a professional and uniform look.</a:t>
            </a:r>
          </a:p>
          <a:p>
            <a:r>
              <a:rPr lang="en-GB" dirty="0"/>
              <a:t>Product Titles &amp; Notes: Gives users quick, relevant information.</a:t>
            </a:r>
          </a:p>
        </p:txBody>
      </p:sp>
    </p:spTree>
    <p:extLst>
      <p:ext uri="{BB962C8B-B14F-4D97-AF65-F5344CB8AC3E}">
        <p14:creationId xmlns:p14="http://schemas.microsoft.com/office/powerpoint/2010/main" val="1640100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0D6C-10A0-7AF4-4DF4-1CAED8E50D06}"/>
              </a:ext>
            </a:extLst>
          </p:cNvPr>
          <p:cNvSpPr>
            <a:spLocks noGrp="1"/>
          </p:cNvSpPr>
          <p:nvPr>
            <p:ph type="title"/>
          </p:nvPr>
        </p:nvSpPr>
        <p:spPr/>
        <p:txBody>
          <a:bodyPr/>
          <a:lstStyle/>
          <a:p>
            <a:r>
              <a:rPr lang="en-GB" dirty="0"/>
              <a:t>Product Individual Page</a:t>
            </a:r>
          </a:p>
        </p:txBody>
      </p:sp>
      <p:pic>
        <p:nvPicPr>
          <p:cNvPr id="5" name="Content Placeholder 4">
            <a:extLst>
              <a:ext uri="{FF2B5EF4-FFF2-40B4-BE49-F238E27FC236}">
                <a16:creationId xmlns:a16="http://schemas.microsoft.com/office/drawing/2014/main" id="{40CA964B-B3B5-6EAE-CA28-491EFDA3D442}"/>
              </a:ext>
            </a:extLst>
          </p:cNvPr>
          <p:cNvPicPr>
            <a:picLocks noGrp="1" noChangeAspect="1"/>
          </p:cNvPicPr>
          <p:nvPr>
            <p:ph idx="1"/>
          </p:nvPr>
        </p:nvPicPr>
        <p:blipFill>
          <a:blip r:embed="rId3"/>
          <a:stretch>
            <a:fillRect/>
          </a:stretch>
        </p:blipFill>
        <p:spPr>
          <a:xfrm>
            <a:off x="5026226" y="1690688"/>
            <a:ext cx="3620005" cy="4096322"/>
          </a:xfrm>
        </p:spPr>
      </p:pic>
      <p:pic>
        <p:nvPicPr>
          <p:cNvPr id="7" name="Picture 6">
            <a:extLst>
              <a:ext uri="{FF2B5EF4-FFF2-40B4-BE49-F238E27FC236}">
                <a16:creationId xmlns:a16="http://schemas.microsoft.com/office/drawing/2014/main" id="{BF3D54AA-2506-CA09-8560-93035BF9681A}"/>
              </a:ext>
            </a:extLst>
          </p:cNvPr>
          <p:cNvPicPr>
            <a:picLocks noChangeAspect="1"/>
          </p:cNvPicPr>
          <p:nvPr/>
        </p:nvPicPr>
        <p:blipFill>
          <a:blip r:embed="rId4"/>
          <a:stretch>
            <a:fillRect/>
          </a:stretch>
        </p:blipFill>
        <p:spPr>
          <a:xfrm>
            <a:off x="8832875" y="1027906"/>
            <a:ext cx="2886478" cy="5515745"/>
          </a:xfrm>
          <a:prstGeom prst="rect">
            <a:avLst/>
          </a:prstGeom>
        </p:spPr>
      </p:pic>
      <p:sp>
        <p:nvSpPr>
          <p:cNvPr id="8" name="TextBox 7">
            <a:extLst>
              <a:ext uri="{FF2B5EF4-FFF2-40B4-BE49-F238E27FC236}">
                <a16:creationId xmlns:a16="http://schemas.microsoft.com/office/drawing/2014/main" id="{6B137EF1-475A-8C80-C5AF-D6B85E04AD64}"/>
              </a:ext>
            </a:extLst>
          </p:cNvPr>
          <p:cNvSpPr txBox="1"/>
          <p:nvPr/>
        </p:nvSpPr>
        <p:spPr>
          <a:xfrm>
            <a:off x="174171" y="1690688"/>
            <a:ext cx="4136572" cy="5078313"/>
          </a:xfrm>
          <a:prstGeom prst="rect">
            <a:avLst/>
          </a:prstGeom>
          <a:noFill/>
        </p:spPr>
        <p:txBody>
          <a:bodyPr wrap="square" rtlCol="0">
            <a:spAutoFit/>
          </a:bodyPr>
          <a:lstStyle/>
          <a:p>
            <a:r>
              <a:rPr lang="en-GB" dirty="0"/>
              <a:t>Large Product Image: Keeps focus on the product, reinforcing a premium shopping experience.</a:t>
            </a:r>
          </a:p>
          <a:p>
            <a:r>
              <a:rPr lang="en-GB" dirty="0"/>
              <a:t>Clear Hierarchy: Product name, description, and price are displayed prominently for easy readability.</a:t>
            </a:r>
          </a:p>
          <a:p>
            <a:r>
              <a:rPr lang="en-GB" dirty="0"/>
              <a:t>Size Selection Buttons: Allows users to choose different product sizes conveniently.</a:t>
            </a:r>
          </a:p>
          <a:p>
            <a:r>
              <a:rPr lang="en-GB" dirty="0"/>
              <a:t>Quantity Selector: Provides a smooth way to adjust the number of items before adding to the cart.</a:t>
            </a:r>
          </a:p>
          <a:p>
            <a:r>
              <a:rPr lang="en-GB" dirty="0"/>
              <a:t>Consistent Dark Mode Support: Ensures readability and maintains aesthetic appeal across themes.</a:t>
            </a:r>
          </a:p>
          <a:p>
            <a:r>
              <a:rPr lang="en-GB" dirty="0"/>
              <a:t>Add to Basket Button: Stands out for clear visibility, encouraging easy purchasing.</a:t>
            </a:r>
          </a:p>
        </p:txBody>
      </p:sp>
    </p:spTree>
    <p:extLst>
      <p:ext uri="{BB962C8B-B14F-4D97-AF65-F5344CB8AC3E}">
        <p14:creationId xmlns:p14="http://schemas.microsoft.com/office/powerpoint/2010/main" val="408459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FC5C-A13C-A0D8-047F-A74D3A3C4EFB}"/>
              </a:ext>
            </a:extLst>
          </p:cNvPr>
          <p:cNvSpPr>
            <a:spLocks noGrp="1"/>
          </p:cNvSpPr>
          <p:nvPr>
            <p:ph type="title"/>
          </p:nvPr>
        </p:nvSpPr>
        <p:spPr/>
        <p:txBody>
          <a:bodyPr/>
          <a:lstStyle/>
          <a:p>
            <a:r>
              <a:rPr lang="en-GB" dirty="0"/>
              <a:t>Cart</a:t>
            </a:r>
          </a:p>
        </p:txBody>
      </p:sp>
      <p:pic>
        <p:nvPicPr>
          <p:cNvPr id="5" name="Content Placeholder 4">
            <a:extLst>
              <a:ext uri="{FF2B5EF4-FFF2-40B4-BE49-F238E27FC236}">
                <a16:creationId xmlns:a16="http://schemas.microsoft.com/office/drawing/2014/main" id="{BF5A991B-90BD-C5D9-F5A9-5A32127E3572}"/>
              </a:ext>
            </a:extLst>
          </p:cNvPr>
          <p:cNvPicPr>
            <a:picLocks noGrp="1" noChangeAspect="1"/>
          </p:cNvPicPr>
          <p:nvPr>
            <p:ph idx="1"/>
          </p:nvPr>
        </p:nvPicPr>
        <p:blipFill>
          <a:blip r:embed="rId3"/>
          <a:stretch>
            <a:fillRect/>
          </a:stretch>
        </p:blipFill>
        <p:spPr>
          <a:xfrm>
            <a:off x="819377" y="3965441"/>
            <a:ext cx="7615796" cy="2823492"/>
          </a:xfrm>
        </p:spPr>
      </p:pic>
      <p:sp>
        <p:nvSpPr>
          <p:cNvPr id="6" name="TextBox 5">
            <a:extLst>
              <a:ext uri="{FF2B5EF4-FFF2-40B4-BE49-F238E27FC236}">
                <a16:creationId xmlns:a16="http://schemas.microsoft.com/office/drawing/2014/main" id="{2A044C05-746F-AA02-07D3-BA72A31F20BD}"/>
              </a:ext>
            </a:extLst>
          </p:cNvPr>
          <p:cNvSpPr txBox="1"/>
          <p:nvPr/>
        </p:nvSpPr>
        <p:spPr>
          <a:xfrm>
            <a:off x="838200" y="1415143"/>
            <a:ext cx="7596973" cy="2585323"/>
          </a:xfrm>
          <a:prstGeom prst="rect">
            <a:avLst/>
          </a:prstGeom>
          <a:noFill/>
        </p:spPr>
        <p:txBody>
          <a:bodyPr wrap="square" rtlCol="0">
            <a:spAutoFit/>
          </a:bodyPr>
          <a:lstStyle/>
          <a:p>
            <a:r>
              <a:rPr lang="en-GB" dirty="0"/>
              <a:t>Table Layout for Clarity: Organizes product details like name, size, price, quantity, and total cost in a structured format.</a:t>
            </a:r>
          </a:p>
          <a:p>
            <a:r>
              <a:rPr lang="en-GB" dirty="0"/>
              <a:t>Quantity Adjustment: Allows users to modify the number of items directly within the cart.</a:t>
            </a:r>
          </a:p>
          <a:p>
            <a:r>
              <a:rPr lang="en-GB" dirty="0"/>
              <a:t>Remove Button: Ensures users can easily remove unwanted items.</a:t>
            </a:r>
          </a:p>
          <a:p>
            <a:r>
              <a:rPr lang="en-GB" dirty="0"/>
              <a:t>Total Price Display: Provides a clear summary of the total cost before checkout.</a:t>
            </a:r>
          </a:p>
          <a:p>
            <a:r>
              <a:rPr lang="en-GB" dirty="0"/>
              <a:t>Proceed to Checkout Button: Stands out for easy navigation to the next step.</a:t>
            </a:r>
          </a:p>
        </p:txBody>
      </p:sp>
    </p:spTree>
    <p:extLst>
      <p:ext uri="{BB962C8B-B14F-4D97-AF65-F5344CB8AC3E}">
        <p14:creationId xmlns:p14="http://schemas.microsoft.com/office/powerpoint/2010/main" val="3280548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1791</Words>
  <Application>Microsoft Office PowerPoint</Application>
  <PresentationFormat>Widescreen</PresentationFormat>
  <Paragraphs>105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House of Perfumes</vt:lpstr>
      <vt:lpstr>Navigation Bar: Desktop</vt:lpstr>
      <vt:lpstr>Carousel</vt:lpstr>
      <vt:lpstr>About us</vt:lpstr>
      <vt:lpstr>Menu Cards</vt:lpstr>
      <vt:lpstr>Footer</vt:lpstr>
      <vt:lpstr>Product Listings</vt:lpstr>
      <vt:lpstr>Product Individual Page</vt:lpstr>
      <vt:lpstr>Cart</vt:lpstr>
      <vt:lpstr>Contact Us Form</vt:lpstr>
      <vt:lpstr>FAQ</vt:lpstr>
      <vt:lpstr>Interactive Map</vt:lpstr>
      <vt:lpstr>Login Form</vt:lpstr>
      <vt:lpstr>Register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 Herwadkar</dc:creator>
  <cp:lastModifiedBy>Ria Herwadkar</cp:lastModifiedBy>
  <cp:revision>2</cp:revision>
  <dcterms:created xsi:type="dcterms:W3CDTF">2025-02-09T14:10:59Z</dcterms:created>
  <dcterms:modified xsi:type="dcterms:W3CDTF">2025-02-09T15:51:57Z</dcterms:modified>
</cp:coreProperties>
</file>