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73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A19AC023-856A-467E-8526-3A3E5D2CDECB}" styleName="Normal Style 2 - Accent 3">
    <a:tblBg>
      <a:effectRef idx="1">
        <a:schemeClr val="dk1"/>
      </a:effectRef>
    </a:tblBg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10000"/>
              <a:satMod val="53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30000"/>
              <a:satMod val="33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20000"/>
              <a:satMod val="73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>
              <a:alpha val="90000"/>
              <a:satMod val="15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>
              <a:alpha val="90000"/>
              <a:satMod val="15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>
              <a:alpha val="50000"/>
              <a:satMod val="63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>
              <a:shade val="50000"/>
              <a:satMod val="230000"/>
            </a:schemeClr>
          </a:solidFill>
        </a:fill>
      </a:tcStyle>
    </a:firstRow>
  </a:tblStyle>
  <a:tblStyle styleId="{206F615A-370F-48FF-96DE-FFA2584FB0C5}" styleName="Light Style 2 - Body/Background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1">
              <a:schemeClr val="dk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dk1"/>
            </a:lnRef>
          </a:top>
          <a:bottom>
            <a:lnRef idx="1">
              <a:schemeClr val="dk1"/>
            </a:lnRef>
          </a:bottom>
        </a:tcBdr>
      </a:tcStyle>
    </a:band1H>
    <a:band1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dk1"/>
      </a:tcTxStyle>
      <a:tcStyle>
        <a:tcBdr>
          <a:top>
            <a:ln w="60800" cmpd="dbl">
              <a:solidFill>
                <a:schemeClr val="dk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dk1">
          <a:shade val="40000"/>
        </a:schemeClr>
      </a:tcTxStyle>
      <a:tcStyle>
        <a:tcBdr/>
        <a:fill>
          <a:solidFill>
            <a:schemeClr val="dk1">
              <a:alpha val="40000"/>
            </a:schemeClr>
          </a:solidFill>
        </a:fill>
      </a:tcStyle>
    </a:firstRow>
  </a:tblStyle>
  <a:tblStyle styleId="{F77BBAD0-2FD1-4BB3-BED5-B7D4590D3504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3"/>
      </a:tcTxStyle>
      <a:tcStyle>
        <a:tcBdr>
          <a:top>
            <a:ln w="6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3">
          <a:shade val="40000"/>
        </a:schemeClr>
      </a:tcTxStyle>
      <a:tcStyle>
        <a:tcBdr/>
        <a:fill>
          <a:solidFill>
            <a:schemeClr val="accent3">
              <a:alpha val="4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>
        <p:scale>
          <a:sx n="80" d="100"/>
          <a:sy n="80" d="100"/>
        </p:scale>
        <p:origin x="0" y="0"/>
      </p:cViewPr>
      <p:guideLst>
        <p:guide orient="horz" pos="2149"/>
        <p:guide pos="382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말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2025-04-25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6428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973383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.jpeg"  /><Relationship Id="rId3" Type="http://schemas.openxmlformats.org/officeDocument/2006/relationships/image" Target="../media/image2.jpeg"  /><Relationship Id="rId4" Type="http://schemas.openxmlformats.org/officeDocument/2006/relationships/image" Target="../media/image3.jpeg"  /><Relationship Id="rId5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8.png"  /><Relationship Id="rId3" Type="http://schemas.openxmlformats.org/officeDocument/2006/relationships/image" Target="../media/image8.png"  /><Relationship Id="rId4" Type="http://schemas.openxmlformats.org/officeDocument/2006/relationships/image" Target="../media/image8.png"  /><Relationship Id="rId5" Type="http://schemas.openxmlformats.org/officeDocument/2006/relationships/image" Target="../media/image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10" Type="http://schemas.openxmlformats.org/officeDocument/2006/relationships/image" Target="../media/image15.png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Relationship Id="rId9" Type="http://schemas.openxmlformats.org/officeDocument/2006/relationships/image" Target="../media/image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/>
          <p:cNvSpPr txBox="1"/>
          <p:nvPr/>
        </p:nvSpPr>
        <p:spPr>
          <a:xfrm>
            <a:off x="1764834" y="2573918"/>
            <a:ext cx="8647890" cy="98541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marL="0" indent="0" algn="ctr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kumimoji="0" sz="4400" b="0" i="0" u="none" strike="noStrike" kern="1200" cap="none" spc="0" normalizeH="0" baseline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ko-KR" altLang="en-US" sz="5400" b="1" spc="-80">
                <a:solidFill>
                  <a:schemeClr val="accent1"/>
                </a:solidFill>
                <a:latin typeface="+mj-ea"/>
              </a:rPr>
              <a:t>여행 </a:t>
            </a:r>
            <a:r>
              <a:rPr lang="ko-KR" altLang="en-US" sz="5400" b="1" spc="-80">
                <a:latin typeface="+mj-ea"/>
              </a:rPr>
              <a:t>화면 설계서</a:t>
            </a:r>
            <a:endParaRPr lang="ko-KR" altLang="en-US" sz="5400" b="1" spc="-80">
              <a:latin typeface="+mj-ea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1764834" y="4020987"/>
            <a:ext cx="8662332" cy="461665"/>
          </a:xfrm>
          <a:prstGeom prst="rect">
            <a:avLst/>
          </a:prstGeom>
          <a:noFill/>
        </p:spPr>
        <p:txBody>
          <a:bodyPr wrap="square">
            <a:norm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</a:defRPr>
            </a:lvl1pPr>
          </a:lstStyle>
          <a:p>
            <a:pPr lvl="0" algn="ctr">
              <a:defRPr/>
            </a:pPr>
            <a:r>
              <a:rPr kumimoji="1" lang="ko-KR" altLang="en-US" sz="2400" b="1" spc="-50"/>
              <a:t>여행 플래너 웹 사이트</a:t>
            </a:r>
            <a:endParaRPr kumimoji="1" lang="ko-KR" altLang="en-US" sz="2400" b="1" spc="-50"/>
          </a:p>
        </p:txBody>
      </p:sp>
      <p:sp>
        <p:nvSpPr>
          <p:cNvPr id="8" name="TextBox 3"/>
          <p:cNvSpPr txBox="1"/>
          <p:nvPr/>
        </p:nvSpPr>
        <p:spPr>
          <a:xfrm>
            <a:off x="1764834" y="4584719"/>
            <a:ext cx="8662332" cy="338554"/>
          </a:xfrm>
          <a:prstGeom prst="rect">
            <a:avLst/>
          </a:prstGeom>
          <a:noFill/>
        </p:spPr>
        <p:txBody>
          <a:bodyPr wrap="square">
            <a:norm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</a:defRPr>
            </a:lvl1pPr>
          </a:lstStyle>
          <a:p>
            <a:pPr lvl="0" algn="ctr">
              <a:defRPr/>
            </a:pPr>
            <a:r>
              <a:rPr kumimoji="1" lang="en-US" altLang="ko-KR" sz="1600" spc="-50">
                <a:solidFill>
                  <a:schemeClr val="tx1">
                    <a:alpha val="50000"/>
                  </a:schemeClr>
                </a:solidFill>
                <a:latin typeface="+mj-ea"/>
                <a:ea typeface="+mj-ea"/>
              </a:rPr>
              <a:t>2502110390</a:t>
            </a:r>
            <a:r>
              <a:rPr kumimoji="1" lang="ko-KR" altLang="en-US" sz="1600" spc="-50">
                <a:solidFill>
                  <a:schemeClr val="tx1">
                    <a:alpha val="50000"/>
                  </a:schemeClr>
                </a:solidFill>
                <a:latin typeface="+mj-ea"/>
                <a:ea typeface="+mj-ea"/>
              </a:rPr>
              <a:t> 이민겸</a:t>
            </a:r>
            <a:endParaRPr kumimoji="1" lang="ko-KR" altLang="en-US" sz="1600" spc="-50">
              <a:solidFill>
                <a:schemeClr val="tx1">
                  <a:alpha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94327112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2126327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4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예산 계획</a:t>
            </a:r>
            <a:endParaRPr kumimoji="1" lang="ko-KR" altLang="en-US" sz="34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pic>
        <p:nvPicPr>
          <p:cNvPr id="6" name="그림 5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1584198" y="1029728"/>
            <a:ext cx="6192774" cy="5400675"/>
          </a:xfrm>
          <a:prstGeom prst="rect">
            <a:avLst/>
          </a:prstGeom>
        </p:spPr>
      </p:pic>
      <p:sp>
        <p:nvSpPr>
          <p:cNvPr id="7" name="순서도: 대체 처리 6"/>
          <p:cNvSpPr/>
          <p:nvPr/>
        </p:nvSpPr>
        <p:spPr>
          <a:xfrm>
            <a:off x="2447214" y="3068955"/>
            <a:ext cx="905226" cy="360045"/>
          </a:xfrm>
          <a:prstGeom prst="flowChartAlternateProcess">
            <a:avLst/>
          </a:prstGeom>
          <a:solidFill>
            <a:srgbClr val="2e85ef"/>
          </a:solidFill>
          <a:ln>
            <a:solidFill>
              <a:srgbClr val="2e85e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lvl="0" algn="ctr">
              <a:defRPr/>
            </a:pPr>
            <a:r>
              <a:rPr lang="ko-KR" altLang="en-US" sz="2200">
                <a:latin typeface="한컴 말랑말랑 Bold"/>
                <a:ea typeface="한컴 말랑말랑 Bold"/>
              </a:rPr>
              <a:t>힐링</a:t>
            </a:r>
            <a:endParaRPr lang="ko-KR" altLang="en-US" sz="2200">
              <a:latin typeface="한컴 말랑말랑 Bold"/>
              <a:ea typeface="한컴 말랑말랑 Bold"/>
            </a:endParaRPr>
          </a:p>
        </p:txBody>
      </p:sp>
      <p:sp>
        <p:nvSpPr>
          <p:cNvPr id="8" name="가로 글상자 7"/>
          <p:cNvSpPr txBox="1"/>
          <p:nvPr/>
        </p:nvSpPr>
        <p:spPr>
          <a:xfrm>
            <a:off x="2613070" y="2380351"/>
            <a:ext cx="4104822" cy="391900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2000" b="1">
                <a:latin typeface="한컴 말랑말랑 Bold"/>
                <a:ea typeface="한컴 말랑말랑 Bold"/>
              </a:rPr>
              <a:t>항목별 비용 입력 및 자동 합산</a:t>
            </a:r>
            <a:endParaRPr lang="ko-KR" altLang="en-US" sz="2000" b="1">
              <a:latin typeface="한컴 말랑말랑 Bold"/>
              <a:ea typeface="한컴 말랑말랑 Bold"/>
            </a:endParaRPr>
          </a:p>
        </p:txBody>
      </p:sp>
      <p:sp>
        <p:nvSpPr>
          <p:cNvPr id="9" name="가로 글상자 8"/>
          <p:cNvSpPr txBox="1"/>
          <p:nvPr/>
        </p:nvSpPr>
        <p:spPr>
          <a:xfrm>
            <a:off x="2469226" y="5826373"/>
            <a:ext cx="4424311" cy="391911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2000" b="1">
                <a:latin typeface="한컴 말랑말랑 Bold"/>
                <a:ea typeface="한컴 말랑말랑 Bold"/>
              </a:rPr>
              <a:t>숙박/식사/교통 등 세부 항목 관리 가능</a:t>
            </a:r>
            <a:endParaRPr lang="ko-KR" altLang="en-US" sz="2000" b="1">
              <a:latin typeface="한컴 말랑말랑 Bold"/>
              <a:ea typeface="한컴 말랑말랑 Bold"/>
            </a:endParaRPr>
          </a:p>
        </p:txBody>
      </p:sp>
      <p:sp>
        <p:nvSpPr>
          <p:cNvPr id="13" name="가로 글상자 12"/>
          <p:cNvSpPr txBox="1"/>
          <p:nvPr/>
        </p:nvSpPr>
        <p:spPr>
          <a:xfrm>
            <a:off x="2790098" y="4964281"/>
            <a:ext cx="71154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저녁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4" name="가로 글상자 13"/>
          <p:cNvSpPr txBox="1"/>
          <p:nvPr/>
        </p:nvSpPr>
        <p:spPr>
          <a:xfrm>
            <a:off x="2790098" y="4526608"/>
            <a:ext cx="71154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오후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5" name="가로 글상자 14"/>
          <p:cNvSpPr txBox="1"/>
          <p:nvPr/>
        </p:nvSpPr>
        <p:spPr>
          <a:xfrm>
            <a:off x="2790098" y="4041309"/>
            <a:ext cx="71154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오전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6" name="가로 글상자 15"/>
          <p:cNvSpPr txBox="1"/>
          <p:nvPr/>
        </p:nvSpPr>
        <p:spPr>
          <a:xfrm>
            <a:off x="2790098" y="5373380"/>
            <a:ext cx="711540" cy="358765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합계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9" name="모서리가 둥근 직사각형"/>
          <p:cNvSpPr>
            <a:spLocks noChangeAspect="1"/>
          </p:cNvSpPr>
          <p:nvPr/>
        </p:nvSpPr>
        <p:spPr>
          <a:xfrm>
            <a:off x="3213602" y="1877906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0" name="모서리가 둥근 직사각형"/>
          <p:cNvSpPr>
            <a:spLocks noChangeAspect="1"/>
          </p:cNvSpPr>
          <p:nvPr/>
        </p:nvSpPr>
        <p:spPr>
          <a:xfrm>
            <a:off x="2790098" y="243228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1" name="모서리가 둥근 직사각형"/>
          <p:cNvSpPr>
            <a:spLocks noChangeAspect="1"/>
          </p:cNvSpPr>
          <p:nvPr/>
        </p:nvSpPr>
        <p:spPr>
          <a:xfrm>
            <a:off x="2290147" y="4526608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2" name="모서리가 둥근 직사각형"/>
          <p:cNvSpPr>
            <a:spLocks noChangeAspect="1"/>
          </p:cNvSpPr>
          <p:nvPr/>
        </p:nvSpPr>
        <p:spPr>
          <a:xfrm>
            <a:off x="2290147" y="5011378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3" name="모서리가 둥근 직사각형"/>
          <p:cNvSpPr>
            <a:spLocks noChangeAspect="1"/>
          </p:cNvSpPr>
          <p:nvPr/>
        </p:nvSpPr>
        <p:spPr>
          <a:xfrm>
            <a:off x="2290147" y="407617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4" name="모서리가 둥근 직사각형"/>
          <p:cNvSpPr>
            <a:spLocks noChangeAspect="1"/>
          </p:cNvSpPr>
          <p:nvPr/>
        </p:nvSpPr>
        <p:spPr>
          <a:xfrm>
            <a:off x="2290147" y="5461815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6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9235714" y="1378270"/>
          <a:ext cx="2859813" cy="473487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예산 계획</a:t>
                      </a: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항목별 비용 입력 및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자동 합산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오전 합계 금액 제공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오후 합계 금액 제공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저녁 합계 금액 제공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숙박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/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식사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/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교통 등 세부 항목 관리 기능 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문구 작성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6" name="그룹 25"/>
          <p:cNvGrpSpPr/>
          <p:nvPr/>
        </p:nvGrpSpPr>
        <p:grpSpPr>
          <a:xfrm rot="0">
            <a:off x="6305550" y="831709"/>
            <a:ext cx="3030857" cy="641407"/>
            <a:chOff x="288123" y="971945"/>
            <a:chExt cx="3003642" cy="641407"/>
          </a:xfrm>
        </p:grpSpPr>
        <p:sp>
          <p:nvSpPr>
            <p:cNvPr id="27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28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6982518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3430344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0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결과 요약 페이지</a:t>
            </a:r>
            <a:endParaRPr kumimoji="1" lang="ko-KR" altLang="en-US" sz="30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pic>
        <p:nvPicPr>
          <p:cNvPr id="7" name="그림 6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1584198" y="1029728"/>
            <a:ext cx="6192774" cy="5400675"/>
          </a:xfrm>
          <a:prstGeom prst="rect">
            <a:avLst/>
          </a:prstGeom>
        </p:spPr>
      </p:pic>
      <p:sp>
        <p:nvSpPr>
          <p:cNvPr id="11" name="가로 글상자 10"/>
          <p:cNvSpPr txBox="1"/>
          <p:nvPr/>
        </p:nvSpPr>
        <p:spPr>
          <a:xfrm>
            <a:off x="2668654" y="5075723"/>
            <a:ext cx="842508" cy="361147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합계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2" name="순서도: 대체 처리 11"/>
          <p:cNvSpPr/>
          <p:nvPr/>
        </p:nvSpPr>
        <p:spPr>
          <a:xfrm>
            <a:off x="2447214" y="3173730"/>
            <a:ext cx="905226" cy="360045"/>
          </a:xfrm>
          <a:prstGeom prst="flowChartAlternateProcess">
            <a:avLst/>
          </a:prstGeom>
          <a:solidFill>
            <a:srgbClr val="2e85ef"/>
          </a:solidFill>
          <a:ln>
            <a:solidFill>
              <a:srgbClr val="2e85e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lvl="0" algn="ctr">
              <a:defRPr/>
            </a:pPr>
            <a:r>
              <a:rPr lang="ko-KR" altLang="en-US" sz="2200">
                <a:latin typeface="한컴 말랑말랑 Bold"/>
                <a:ea typeface="한컴 말랑말랑 Bold"/>
              </a:rPr>
              <a:t>힐링</a:t>
            </a:r>
            <a:endParaRPr lang="ko-KR" altLang="en-US" sz="2200">
              <a:latin typeface="한컴 말랑말랑 Bold"/>
              <a:ea typeface="한컴 말랑말랑 Bold"/>
            </a:endParaRPr>
          </a:p>
        </p:txBody>
      </p:sp>
      <p:sp>
        <p:nvSpPr>
          <p:cNvPr id="14" name="모서리가 둥근 직사각형"/>
          <p:cNvSpPr>
            <a:spLocks noChangeAspect="1"/>
          </p:cNvSpPr>
          <p:nvPr/>
        </p:nvSpPr>
        <p:spPr>
          <a:xfrm>
            <a:off x="2735329" y="1945172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5" name="모서리가 둥근 직사각형"/>
          <p:cNvSpPr>
            <a:spLocks noChangeAspect="1"/>
          </p:cNvSpPr>
          <p:nvPr/>
        </p:nvSpPr>
        <p:spPr>
          <a:xfrm>
            <a:off x="2611791" y="242094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6" name="모서리가 둥근 직사각형"/>
          <p:cNvSpPr>
            <a:spLocks noChangeAspect="1"/>
          </p:cNvSpPr>
          <p:nvPr/>
        </p:nvSpPr>
        <p:spPr>
          <a:xfrm>
            <a:off x="2290147" y="421527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7" name="모서리가 둥근 직사각형"/>
          <p:cNvSpPr>
            <a:spLocks noChangeAspect="1"/>
          </p:cNvSpPr>
          <p:nvPr/>
        </p:nvSpPr>
        <p:spPr>
          <a:xfrm>
            <a:off x="2290147" y="4648105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8" name="모서리가 둥근 직사각형"/>
          <p:cNvSpPr>
            <a:spLocks noChangeAspect="1"/>
          </p:cNvSpPr>
          <p:nvPr/>
        </p:nvSpPr>
        <p:spPr>
          <a:xfrm>
            <a:off x="2290147" y="3782452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9" name="모서리가 둥근 직사각형"/>
          <p:cNvSpPr>
            <a:spLocks noChangeAspect="1"/>
          </p:cNvSpPr>
          <p:nvPr/>
        </p:nvSpPr>
        <p:spPr>
          <a:xfrm>
            <a:off x="2290147" y="5080932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6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9235714" y="1363983"/>
          <a:ext cx="2859813" cy="507777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 sz="19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9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결과 요약 페이지</a:t>
                      </a:r>
                      <a:endParaRPr lang="ko-KR" altLang="en-US" sz="19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최종 일정 보기 및 </a:t>
                      </a:r>
                      <a:endParaRPr lang="ko-KR" altLang="en-US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저장</a:t>
                      </a: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/</a:t>
                      </a: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공유</a:t>
                      </a:r>
                      <a:endParaRPr lang="ko-KR" altLang="en-US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()</a:t>
                      </a: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시 스케줄 작성 </a:t>
                      </a:r>
                      <a:endParaRPr lang="ko-KR" altLang="en-US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()</a:t>
                      </a: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시 스케줄 작성</a:t>
                      </a:r>
                      <a:endParaRPr lang="ko-KR" altLang="en-US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endParaRPr lang="en-US" altLang="ko-KR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()</a:t>
                      </a: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시 스케줄 작성</a:t>
                      </a:r>
                      <a:endParaRPr lang="ko-KR" altLang="en-US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endParaRPr lang="en-US" altLang="ko-KR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합계 금액 산출 후 </a:t>
                      </a: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PDF</a:t>
                      </a: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다운로드 및 공유 링크 생성 가능 문구 작성</a:t>
                      </a:r>
                      <a:endParaRPr lang="ko-KR" altLang="en-US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1" name="그룹 20"/>
          <p:cNvGrpSpPr/>
          <p:nvPr/>
        </p:nvGrpSpPr>
        <p:grpSpPr>
          <a:xfrm rot="0">
            <a:off x="6305550" y="831709"/>
            <a:ext cx="3030857" cy="641407"/>
            <a:chOff x="288123" y="971945"/>
            <a:chExt cx="3003642" cy="641407"/>
          </a:xfrm>
        </p:grpSpPr>
        <p:sp>
          <p:nvSpPr>
            <p:cNvPr id="22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23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2172707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2863380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0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후기</a:t>
            </a:r>
            <a:r>
              <a:rPr kumimoji="1" lang="en-US" altLang="ko-KR" sz="30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/</a:t>
            </a:r>
            <a:r>
              <a:rPr kumimoji="1" lang="ko-KR" altLang="en-US" sz="30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커뮤니티</a:t>
            </a:r>
            <a:endParaRPr kumimoji="1" lang="ko-KR" altLang="en-US" sz="30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84198" y="1029728"/>
            <a:ext cx="6192774" cy="5400675"/>
          </a:xfrm>
          <a:prstGeom prst="rect">
            <a:avLst/>
          </a:prstGeom>
        </p:spPr>
      </p:pic>
      <p:sp>
        <p:nvSpPr>
          <p:cNvPr id="7" name="가로 글상자 6"/>
          <p:cNvSpPr txBox="1"/>
          <p:nvPr/>
        </p:nvSpPr>
        <p:spPr>
          <a:xfrm>
            <a:off x="2574585" y="3730066"/>
            <a:ext cx="3521415" cy="362425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부산에서 힐링하기 좋은 일정이에요</a:t>
            </a:r>
            <a:r>
              <a:rPr lang="en-US" altLang="ko-KR" b="1">
                <a:latin typeface="한컴 말랑말랑 Bold"/>
                <a:ea typeface="한컴 말랑말랑 Bold"/>
              </a:rPr>
              <a:t>!</a:t>
            </a:r>
            <a:endParaRPr lang="en-US" altLang="ko-KR" b="1">
              <a:latin typeface="한컴 말랑말랑 Bold"/>
              <a:ea typeface="한컴 말랑말랑 Bold"/>
            </a:endParaRPr>
          </a:p>
        </p:txBody>
      </p:sp>
      <p:sp>
        <p:nvSpPr>
          <p:cNvPr id="8" name="순서도: 대체 처리 7"/>
          <p:cNvSpPr/>
          <p:nvPr/>
        </p:nvSpPr>
        <p:spPr>
          <a:xfrm>
            <a:off x="2721057" y="4859654"/>
            <a:ext cx="809976" cy="324326"/>
          </a:xfrm>
          <a:prstGeom prst="flowChartAlternateProcess">
            <a:avLst/>
          </a:prstGeom>
          <a:solidFill>
            <a:srgbClr val="2e85ef"/>
          </a:solidFill>
          <a:ln>
            <a:solidFill>
              <a:srgbClr val="2e85e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lvl="0" algn="ctr">
              <a:defRPr/>
            </a:pPr>
            <a:r>
              <a:rPr lang="ko-KR" altLang="en-US" sz="2200">
                <a:latin typeface="한컴 말랑말랑 Bold"/>
                <a:ea typeface="한컴 말랑말랑 Bold"/>
              </a:rPr>
              <a:t>힐링</a:t>
            </a:r>
            <a:endParaRPr lang="ko-KR" altLang="en-US" sz="2200">
              <a:latin typeface="한컴 말랑말랑 Bold"/>
              <a:ea typeface="한컴 말랑말랑 Bold"/>
            </a:endParaRPr>
          </a:p>
        </p:txBody>
      </p:sp>
      <p:sp>
        <p:nvSpPr>
          <p:cNvPr id="10" name="가로 글상자 9"/>
          <p:cNvSpPr txBox="1"/>
          <p:nvPr/>
        </p:nvSpPr>
        <p:spPr>
          <a:xfrm>
            <a:off x="4966683" y="4217459"/>
            <a:ext cx="1727479" cy="363779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일정 가져오기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1" name="모서리가 둥근 직사각형"/>
          <p:cNvSpPr>
            <a:spLocks noChangeAspect="1"/>
          </p:cNvSpPr>
          <p:nvPr/>
        </p:nvSpPr>
        <p:spPr>
          <a:xfrm>
            <a:off x="2721057" y="187713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2" name="모서리가 둥근 직사각형"/>
          <p:cNvSpPr>
            <a:spLocks noChangeAspect="1"/>
          </p:cNvSpPr>
          <p:nvPr/>
        </p:nvSpPr>
        <p:spPr>
          <a:xfrm>
            <a:off x="2434165" y="245358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3" name="모서리가 둥근 직사각형"/>
          <p:cNvSpPr>
            <a:spLocks noChangeAspect="1"/>
          </p:cNvSpPr>
          <p:nvPr/>
        </p:nvSpPr>
        <p:spPr>
          <a:xfrm>
            <a:off x="2290147" y="5080932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4" name="모서리가 둥근 직사각형"/>
          <p:cNvSpPr>
            <a:spLocks noChangeAspect="1"/>
          </p:cNvSpPr>
          <p:nvPr/>
        </p:nvSpPr>
        <p:spPr>
          <a:xfrm>
            <a:off x="4536567" y="421054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5" name="모서리가 둥근 직사각형"/>
          <p:cNvSpPr>
            <a:spLocks noChangeAspect="1"/>
          </p:cNvSpPr>
          <p:nvPr/>
        </p:nvSpPr>
        <p:spPr>
          <a:xfrm>
            <a:off x="2286549" y="394847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9235714" y="1415015"/>
          <a:ext cx="2859813" cy="476516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91782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 sz="2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후기</a:t>
                      </a:r>
                      <a:r>
                        <a:rPr lang="en-US" altLang="ko-KR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/</a:t>
                      </a:r>
                      <a:r>
                        <a:rPr lang="ko-KR" altLang="en-US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커뮤니티 글 작성</a:t>
                      </a:r>
                      <a:endParaRPr lang="ko-KR" altLang="en-US" sz="2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1782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다른 사용자 후기 및 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일정 보기 창 버튼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1782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다른 사용자 후기 하단에 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좋아요 버튼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1782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하단 일정 요약 설명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1782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일정 가져오기 버튼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8" name="그룹 17"/>
          <p:cNvGrpSpPr/>
          <p:nvPr/>
        </p:nvGrpSpPr>
        <p:grpSpPr>
          <a:xfrm rot="0">
            <a:off x="6305550" y="831709"/>
            <a:ext cx="3030857" cy="641407"/>
            <a:chOff x="288123" y="971945"/>
            <a:chExt cx="3003642" cy="641407"/>
          </a:xfrm>
        </p:grpSpPr>
        <p:sp>
          <p:nvSpPr>
            <p:cNvPr id="19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20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2882457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가로 글상자 1"/>
          <p:cNvSpPr txBox="1"/>
          <p:nvPr/>
        </p:nvSpPr>
        <p:spPr>
          <a:xfrm>
            <a:off x="4335292" y="3053596"/>
            <a:ext cx="3521415" cy="75080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4400" b="1">
                <a:latin typeface="한컴 말랑말랑 Bold"/>
                <a:ea typeface="한컴 말랑말랑 Bold"/>
              </a:rPr>
              <a:t>감사합니다</a:t>
            </a:r>
            <a:r>
              <a:rPr lang="en-US" altLang="ko-KR" sz="4400" b="1">
                <a:latin typeface="한컴 말랑말랑 Bold"/>
                <a:ea typeface="한컴 말랑말랑 Bold"/>
              </a:rPr>
              <a:t>!</a:t>
            </a:r>
            <a:endParaRPr lang="en-US" altLang="ko-KR" sz="4400" b="1">
              <a:latin typeface="한컴 말랑말랑 Bold"/>
              <a:ea typeface="한컴 말랑말랑 Bold"/>
            </a:endParaRPr>
          </a:p>
        </p:txBody>
      </p:sp>
    </p:spTree>
    <p:extLst>
      <p:ext uri="{BB962C8B-B14F-4D97-AF65-F5344CB8AC3E}">
        <p14:creationId xmlns:p14="http://schemas.microsoft.com/office/powerpoint/2010/main" val="3897572487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"/>
          <p:cNvGrpSpPr/>
          <p:nvPr/>
        </p:nvGrpSpPr>
        <p:grpSpPr>
          <a:xfrm rot="0">
            <a:off x="93924" y="632218"/>
            <a:ext cx="11134047" cy="6062907"/>
            <a:chOff x="93923" y="1275153"/>
            <a:chExt cx="9538971" cy="4833164"/>
          </a:xfrm>
        </p:grpSpPr>
        <p:cxnSp>
          <p:nvCxnSpPr>
            <p:cNvPr id="32" name="화살표 31"/>
            <p:cNvCxnSpPr>
              <a:stCxn id="2" idx="2"/>
              <a:endCxn id="6" idx="0"/>
            </p:cNvCxnSpPr>
            <p:nvPr/>
          </p:nvCxnSpPr>
          <p:spPr>
            <a:xfrm>
              <a:off x="3210937" y="1686375"/>
              <a:ext cx="2332450" cy="4107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모서리가 둥근 직사각형"/>
            <p:cNvSpPr/>
            <p:nvPr/>
          </p:nvSpPr>
          <p:spPr>
            <a:xfrm>
              <a:off x="2542574" y="1275153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로그인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3" name="모서리가 둥근 직사각형"/>
            <p:cNvSpPr/>
            <p:nvPr/>
          </p:nvSpPr>
          <p:spPr>
            <a:xfrm>
              <a:off x="202406" y="2097156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이메일 찾기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4" name="모서리가 둥근 직사각형"/>
            <p:cNvSpPr/>
            <p:nvPr/>
          </p:nvSpPr>
          <p:spPr>
            <a:xfrm>
              <a:off x="1759946" y="2097156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비밀번호 찾기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5" name="모서리가 둥근 직사각형"/>
            <p:cNvSpPr/>
            <p:nvPr/>
          </p:nvSpPr>
          <p:spPr>
            <a:xfrm>
              <a:off x="3317485" y="2097156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회원가입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6" name="모서리가 둥근 직사각형"/>
            <p:cNvSpPr/>
            <p:nvPr/>
          </p:nvSpPr>
          <p:spPr>
            <a:xfrm>
              <a:off x="4875024" y="2097156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메인화면</a:t>
              </a:r>
              <a:endParaRPr lang="en-US" altLang="ko-KR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27" name="모서리가 둥근 직사각형"/>
            <p:cNvSpPr/>
            <p:nvPr/>
          </p:nvSpPr>
          <p:spPr>
            <a:xfrm>
              <a:off x="4677442" y="2722448"/>
              <a:ext cx="173189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그룹 메인 대시보드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28" name="모서리가 둥근 직사각형"/>
            <p:cNvSpPr/>
            <p:nvPr/>
          </p:nvSpPr>
          <p:spPr>
            <a:xfrm>
              <a:off x="6630146" y="2722448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마이페이지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cxnSp>
          <p:nvCxnSpPr>
            <p:cNvPr id="30" name="화살표 29"/>
            <p:cNvCxnSpPr>
              <a:stCxn id="6" idx="2"/>
              <a:endCxn id="27" idx="0"/>
            </p:cNvCxnSpPr>
            <p:nvPr/>
          </p:nvCxnSpPr>
          <p:spPr>
            <a:xfrm rot="16200000" flipH="1">
              <a:off x="5436351" y="2615412"/>
              <a:ext cx="21406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화살표 30"/>
            <p:cNvCxnSpPr>
              <a:stCxn id="2" idx="2"/>
              <a:endCxn id="5" idx="0"/>
            </p:cNvCxnSpPr>
            <p:nvPr/>
          </p:nvCxnSpPr>
          <p:spPr>
            <a:xfrm>
              <a:off x="3210937" y="1686375"/>
              <a:ext cx="774910" cy="4107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화살표 32"/>
            <p:cNvCxnSpPr>
              <a:stCxn id="2" idx="2"/>
              <a:endCxn id="4" idx="0"/>
            </p:cNvCxnSpPr>
            <p:nvPr/>
          </p:nvCxnSpPr>
          <p:spPr>
            <a:xfrm rot="10800000" flipV="1">
              <a:off x="2428309" y="1686375"/>
              <a:ext cx="782627" cy="4107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화살표 33"/>
            <p:cNvCxnSpPr>
              <a:stCxn id="2" idx="2"/>
              <a:endCxn id="3" idx="0"/>
            </p:cNvCxnSpPr>
            <p:nvPr/>
          </p:nvCxnSpPr>
          <p:spPr>
            <a:xfrm rot="10800000" flipV="1">
              <a:off x="870768" y="1686375"/>
              <a:ext cx="2340168" cy="4107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화살표 34"/>
            <p:cNvCxnSpPr>
              <a:stCxn id="27" idx="3"/>
              <a:endCxn id="28" idx="1"/>
            </p:cNvCxnSpPr>
            <p:nvPr/>
          </p:nvCxnSpPr>
          <p:spPr>
            <a:xfrm>
              <a:off x="6409332" y="2928059"/>
              <a:ext cx="22081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모서리가 둥근 직사각형"/>
            <p:cNvSpPr/>
            <p:nvPr/>
          </p:nvSpPr>
          <p:spPr>
            <a:xfrm>
              <a:off x="8187684" y="2409801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서비스 이용약관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38" name="모서리가 둥근 직사각형"/>
            <p:cNvSpPr/>
            <p:nvPr/>
          </p:nvSpPr>
          <p:spPr>
            <a:xfrm>
              <a:off x="8187684" y="3020439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계정 탈퇴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cxnSp>
          <p:nvCxnSpPr>
            <p:cNvPr id="39" name="화살표 38"/>
            <p:cNvCxnSpPr>
              <a:stCxn id="28" idx="3"/>
              <a:endCxn id="37" idx="1"/>
            </p:cNvCxnSpPr>
            <p:nvPr/>
          </p:nvCxnSpPr>
          <p:spPr>
            <a:xfrm rot="5400000" flipH="1" flipV="1">
              <a:off x="7920954" y="2661329"/>
              <a:ext cx="312646" cy="2208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화살표 39"/>
            <p:cNvCxnSpPr>
              <a:stCxn id="28" idx="3"/>
              <a:endCxn id="38" idx="1"/>
            </p:cNvCxnSpPr>
            <p:nvPr/>
          </p:nvCxnSpPr>
          <p:spPr>
            <a:xfrm rot="16200000" flipH="1">
              <a:off x="7928282" y="2966648"/>
              <a:ext cx="297991" cy="2208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모서리가 둥근 직사각형"/>
            <p:cNvSpPr/>
            <p:nvPr/>
          </p:nvSpPr>
          <p:spPr>
            <a:xfrm>
              <a:off x="550242" y="3631077"/>
              <a:ext cx="128365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여행 스타일 선택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42" name="모서리가 둥근 직사각형"/>
            <p:cNvSpPr/>
            <p:nvPr/>
          </p:nvSpPr>
          <p:spPr>
            <a:xfrm>
              <a:off x="2045938" y="3631077"/>
              <a:ext cx="128365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여행지 추천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43" name="모서리가 둥근 직사각형"/>
            <p:cNvSpPr/>
            <p:nvPr/>
          </p:nvSpPr>
          <p:spPr>
            <a:xfrm>
              <a:off x="3541634" y="3631077"/>
              <a:ext cx="128365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일정 생성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44" name="모서리가 둥근 직사각형"/>
            <p:cNvSpPr/>
            <p:nvPr/>
          </p:nvSpPr>
          <p:spPr>
            <a:xfrm>
              <a:off x="5037328" y="3631077"/>
              <a:ext cx="128365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예산 계획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45" name="모서리가 둥근 직사각형"/>
            <p:cNvSpPr/>
            <p:nvPr/>
          </p:nvSpPr>
          <p:spPr>
            <a:xfrm>
              <a:off x="6533023" y="3631077"/>
              <a:ext cx="128365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결과 요약 페이지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47" name="모서리가 둥근 직사각형"/>
            <p:cNvSpPr/>
            <p:nvPr/>
          </p:nvSpPr>
          <p:spPr>
            <a:xfrm>
              <a:off x="8028717" y="3631077"/>
              <a:ext cx="128365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후기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/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커뮤니티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56" name="모서리가 둥근 직사각형"/>
            <p:cNvSpPr/>
            <p:nvPr/>
          </p:nvSpPr>
          <p:spPr>
            <a:xfrm>
              <a:off x="93923" y="4328166"/>
              <a:ext cx="1283650" cy="6355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성향 설문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57" name="모서리가 둥근 직사각형"/>
            <p:cNvSpPr/>
            <p:nvPr/>
          </p:nvSpPr>
          <p:spPr>
            <a:xfrm>
              <a:off x="1589619" y="4328166"/>
              <a:ext cx="1283650" cy="6355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추천 결과 페이지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58" name="모서리가 둥근 직사각형"/>
            <p:cNvSpPr/>
            <p:nvPr/>
          </p:nvSpPr>
          <p:spPr>
            <a:xfrm>
              <a:off x="3085315" y="4328166"/>
              <a:ext cx="1283650" cy="6355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자동 일정 생성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59" name="모서리가 둥근 직사각형"/>
            <p:cNvSpPr/>
            <p:nvPr/>
          </p:nvSpPr>
          <p:spPr>
            <a:xfrm>
              <a:off x="4581009" y="4328166"/>
              <a:ext cx="1283650" cy="6355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비용 항목별 입력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60" name="모서리가 둥근 직사각형"/>
            <p:cNvSpPr/>
            <p:nvPr/>
          </p:nvSpPr>
          <p:spPr>
            <a:xfrm>
              <a:off x="6076704" y="4328166"/>
              <a:ext cx="1283650" cy="6355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최종 일정 보기 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&amp;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 저장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/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공유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61" name="모서리가 둥근 직사각형"/>
            <p:cNvSpPr/>
            <p:nvPr/>
          </p:nvSpPr>
          <p:spPr>
            <a:xfrm>
              <a:off x="7572398" y="4328166"/>
              <a:ext cx="1283650" cy="6355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다른 사용자 후기 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&amp;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일정 보기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cxnSp>
          <p:nvCxnSpPr>
            <p:cNvPr id="64" name="화살표 63"/>
            <p:cNvCxnSpPr/>
            <p:nvPr/>
          </p:nvCxnSpPr>
          <p:spPr>
            <a:xfrm rot="16200000" flipH="1">
              <a:off x="2095839" y="4192560"/>
              <a:ext cx="2712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화살표 64"/>
            <p:cNvCxnSpPr/>
            <p:nvPr/>
          </p:nvCxnSpPr>
          <p:spPr>
            <a:xfrm rot="16200000" flipH="1">
              <a:off x="3591534" y="4192560"/>
              <a:ext cx="2712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화살표 65"/>
            <p:cNvCxnSpPr/>
            <p:nvPr/>
          </p:nvCxnSpPr>
          <p:spPr>
            <a:xfrm rot="16200000" flipH="1">
              <a:off x="5087230" y="4192562"/>
              <a:ext cx="2712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화살표 66"/>
            <p:cNvCxnSpPr/>
            <p:nvPr/>
          </p:nvCxnSpPr>
          <p:spPr>
            <a:xfrm rot="16200000" flipH="1">
              <a:off x="6582925" y="4192561"/>
              <a:ext cx="2712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화살표 67"/>
            <p:cNvCxnSpPr/>
            <p:nvPr/>
          </p:nvCxnSpPr>
          <p:spPr>
            <a:xfrm rot="16200000" flipH="1">
              <a:off x="8078620" y="4192561"/>
              <a:ext cx="2712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모서리가 둥근 직사각형"/>
            <p:cNvSpPr/>
            <p:nvPr/>
          </p:nvSpPr>
          <p:spPr>
            <a:xfrm>
              <a:off x="870770" y="5257204"/>
              <a:ext cx="1283650" cy="8511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힐링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/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맛집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/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모험 등 선호 선택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72" name="모서리가 둥근 직사각형"/>
            <p:cNvSpPr/>
            <p:nvPr/>
          </p:nvSpPr>
          <p:spPr>
            <a:xfrm>
              <a:off x="2366466" y="5257204"/>
              <a:ext cx="1283650" cy="8511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설문 기반 여행지리스트 제공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73" name="모서리가 둥근 직사각형"/>
            <p:cNvSpPr/>
            <p:nvPr/>
          </p:nvSpPr>
          <p:spPr>
            <a:xfrm>
              <a:off x="3862161" y="5257204"/>
              <a:ext cx="1283650" cy="8511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추천 여행지 기준 일정 제안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74" name="모서리가 둥근 직사각형"/>
            <p:cNvSpPr/>
            <p:nvPr/>
          </p:nvSpPr>
          <p:spPr>
            <a:xfrm>
              <a:off x="5357855" y="5257204"/>
              <a:ext cx="1283650" cy="8511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숙박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/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식사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/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교통 등 예산 자동 합산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75" name="모서리가 둥근 직사각형"/>
            <p:cNvSpPr/>
            <p:nvPr/>
          </p:nvSpPr>
          <p:spPr>
            <a:xfrm>
              <a:off x="6853550" y="5257204"/>
              <a:ext cx="1283650" cy="8511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PDF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다운로드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,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 공유 링크 생성등 기능 포함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76" name="모서리가 둥근 직사각형"/>
            <p:cNvSpPr/>
            <p:nvPr/>
          </p:nvSpPr>
          <p:spPr>
            <a:xfrm>
              <a:off x="8349244" y="5257204"/>
              <a:ext cx="1283650" cy="8511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후기 댓글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,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좋아요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,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일정 가져오기   가능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cxnSp>
          <p:nvCxnSpPr>
            <p:cNvPr id="78" name="화살표 77"/>
            <p:cNvCxnSpPr/>
            <p:nvPr/>
          </p:nvCxnSpPr>
          <p:spPr>
            <a:xfrm rot="16200000" flipH="1">
              <a:off x="600143" y="4192562"/>
              <a:ext cx="2712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화살표 78"/>
            <p:cNvCxnSpPr>
              <a:endCxn id="71" idx="0"/>
            </p:cNvCxnSpPr>
            <p:nvPr/>
          </p:nvCxnSpPr>
          <p:spPr>
            <a:xfrm rot="16200000" flipH="1">
              <a:off x="905143" y="4649752"/>
              <a:ext cx="12149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화살표 79"/>
            <p:cNvCxnSpPr/>
            <p:nvPr/>
          </p:nvCxnSpPr>
          <p:spPr>
            <a:xfrm rot="16200000" flipH="1">
              <a:off x="2371840" y="4649747"/>
              <a:ext cx="12149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화살표 80"/>
            <p:cNvCxnSpPr/>
            <p:nvPr/>
          </p:nvCxnSpPr>
          <p:spPr>
            <a:xfrm rot="16200000" flipH="1">
              <a:off x="3867536" y="4649750"/>
              <a:ext cx="12149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화살표 81"/>
            <p:cNvCxnSpPr/>
            <p:nvPr/>
          </p:nvCxnSpPr>
          <p:spPr>
            <a:xfrm rot="16200000" flipH="1">
              <a:off x="5363232" y="4649747"/>
              <a:ext cx="12149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화살표 82"/>
            <p:cNvCxnSpPr/>
            <p:nvPr/>
          </p:nvCxnSpPr>
          <p:spPr>
            <a:xfrm rot="16200000" flipH="1">
              <a:off x="6887926" y="4645958"/>
              <a:ext cx="12149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화살표 83"/>
            <p:cNvCxnSpPr/>
            <p:nvPr/>
          </p:nvCxnSpPr>
          <p:spPr>
            <a:xfrm rot="16200000" flipH="1">
              <a:off x="8354623" y="4645953"/>
              <a:ext cx="12149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화살표 85"/>
            <p:cNvCxnSpPr>
              <a:stCxn id="41" idx="3"/>
              <a:endCxn id="42" idx="1"/>
            </p:cNvCxnSpPr>
            <p:nvPr/>
          </p:nvCxnSpPr>
          <p:spPr>
            <a:xfrm>
              <a:off x="1833892" y="3836688"/>
              <a:ext cx="21204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화살표 86"/>
            <p:cNvCxnSpPr>
              <a:stCxn id="42" idx="3"/>
              <a:endCxn id="43" idx="1"/>
            </p:cNvCxnSpPr>
            <p:nvPr/>
          </p:nvCxnSpPr>
          <p:spPr>
            <a:xfrm>
              <a:off x="3329588" y="3836688"/>
              <a:ext cx="21204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화살표 87"/>
            <p:cNvCxnSpPr>
              <a:stCxn id="43" idx="3"/>
              <a:endCxn id="44" idx="1"/>
            </p:cNvCxnSpPr>
            <p:nvPr/>
          </p:nvCxnSpPr>
          <p:spPr>
            <a:xfrm>
              <a:off x="4825284" y="3836688"/>
              <a:ext cx="21204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화살표 88"/>
            <p:cNvCxnSpPr>
              <a:stCxn id="44" idx="3"/>
              <a:endCxn id="45" idx="1"/>
            </p:cNvCxnSpPr>
            <p:nvPr/>
          </p:nvCxnSpPr>
          <p:spPr>
            <a:xfrm>
              <a:off x="6320978" y="3836688"/>
              <a:ext cx="2120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화살표 89"/>
            <p:cNvCxnSpPr>
              <a:stCxn id="45" idx="3"/>
              <a:endCxn id="47" idx="1"/>
            </p:cNvCxnSpPr>
            <p:nvPr/>
          </p:nvCxnSpPr>
          <p:spPr>
            <a:xfrm>
              <a:off x="7816672" y="3836688"/>
              <a:ext cx="21204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순서도: 대체 처리 92"/>
          <p:cNvSpPr/>
          <p:nvPr/>
        </p:nvSpPr>
        <p:spPr>
          <a:xfrm>
            <a:off x="6096000" y="84535"/>
            <a:ext cx="5913649" cy="1095366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en-US" altLang="ko-KR" sz="39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1</a:t>
            </a:r>
            <a:r>
              <a:rPr kumimoji="1" lang="ko-KR" altLang="en-US" sz="39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차 여행 사이트맵 구성</a:t>
            </a:r>
            <a:endParaRPr lang="ko-KR" altLang="en-US" sz="3900">
              <a:latin typeface="한컴 말랑말랑 Bold"/>
              <a:ea typeface="한컴 말랑말랑 Bold"/>
            </a:endParaRPr>
          </a:p>
        </p:txBody>
      </p:sp>
    </p:spTree>
    <p:extLst>
      <p:ext uri="{BB962C8B-B14F-4D97-AF65-F5344CB8AC3E}">
        <p14:creationId xmlns:p14="http://schemas.microsoft.com/office/powerpoint/2010/main" val="1980154900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2126327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4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메인 화면</a:t>
            </a:r>
            <a:endParaRPr kumimoji="1" lang="ko-KR" altLang="en-US" sz="34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0500" y="2098836"/>
            <a:ext cx="8949964" cy="4133001"/>
          </a:xfrm>
          <a:prstGeom prst="rect">
            <a:avLst/>
          </a:prstGeom>
        </p:spPr>
      </p:pic>
      <p:sp>
        <p:nvSpPr>
          <p:cNvPr id="6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0499" y="2140623"/>
            <a:ext cx="8949964" cy="409121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90499" y="2098835"/>
            <a:ext cx="8949964" cy="4133001"/>
          </a:xfrm>
          <a:prstGeom prst="rect">
            <a:avLst/>
          </a:prstGeom>
        </p:spPr>
      </p:pic>
      <p:grpSp>
        <p:nvGrpSpPr>
          <p:cNvPr id="21" name=""/>
          <p:cNvGrpSpPr/>
          <p:nvPr/>
        </p:nvGrpSpPr>
        <p:grpSpPr>
          <a:xfrm rot="0">
            <a:off x="0" y="844258"/>
            <a:ext cx="3030857" cy="641407"/>
            <a:chOff x="288123" y="971945"/>
            <a:chExt cx="3003642" cy="641407"/>
          </a:xfrm>
        </p:grpSpPr>
        <p:sp>
          <p:nvSpPr>
            <p:cNvPr id="16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20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  <p:sp>
        <p:nvSpPr>
          <p:cNvPr id="8" name="모서리가 둥근 직사각형"/>
          <p:cNvSpPr/>
          <p:nvPr/>
        </p:nvSpPr>
        <p:spPr>
          <a:xfrm>
            <a:off x="4852008" y="1008354"/>
            <a:ext cx="872782" cy="32328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accent3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로그인</a:t>
            </a:r>
            <a:endParaRPr lang="ko-KR" altLang="en-US" sz="12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9" name="모서리가 둥근 직사각형"/>
          <p:cNvSpPr/>
          <p:nvPr/>
        </p:nvSpPr>
        <p:spPr>
          <a:xfrm>
            <a:off x="5796612" y="1008354"/>
            <a:ext cx="883091" cy="32328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accent3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여행후기</a:t>
            </a:r>
            <a:endParaRPr lang="ko-KR" altLang="en-US" sz="12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2" name="모서리가 둥근 직사각형"/>
          <p:cNvSpPr/>
          <p:nvPr/>
        </p:nvSpPr>
        <p:spPr>
          <a:xfrm>
            <a:off x="6751525" y="1008354"/>
            <a:ext cx="883091" cy="32328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accent3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고객 센터</a:t>
            </a:r>
            <a:endParaRPr lang="ko-KR" altLang="en-US" sz="12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2" name="모서리가 둥근 직사각형"/>
          <p:cNvSpPr/>
          <p:nvPr/>
        </p:nvSpPr>
        <p:spPr>
          <a:xfrm>
            <a:off x="7706438" y="1008355"/>
            <a:ext cx="1302807" cy="32328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accent3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마이페이지</a:t>
            </a:r>
            <a:endParaRPr lang="ko-KR" altLang="en-US" sz="12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cxnSp>
        <p:nvCxnSpPr>
          <p:cNvPr id="25" name="선 24"/>
          <p:cNvCxnSpPr/>
          <p:nvPr/>
        </p:nvCxnSpPr>
        <p:spPr>
          <a:xfrm>
            <a:off x="190499" y="1584809"/>
            <a:ext cx="8949964" cy="0"/>
          </a:xfrm>
          <a:prstGeom prst="line">
            <a:avLst/>
          </a:prstGeom>
          <a:ln w="38100">
            <a:solidFill>
              <a:schemeClr val="accent1"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9235714" y="1266713"/>
          <a:ext cx="2861036" cy="452119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60553"/>
              </a:tblGrid>
              <a:tr h="57766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858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858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858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858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10470" y="1687068"/>
            <a:ext cx="1327634" cy="316103"/>
          </a:xfrm>
          <a:prstGeom prst="rect">
            <a:avLst/>
          </a:prstGeom>
        </p:spPr>
      </p:pic>
      <p:grpSp>
        <p:nvGrpSpPr>
          <p:cNvPr id="33" name=""/>
          <p:cNvGrpSpPr/>
          <p:nvPr/>
        </p:nvGrpSpPr>
        <p:grpSpPr>
          <a:xfrm rot="0">
            <a:off x="6883304" y="1680958"/>
            <a:ext cx="2125940" cy="323286"/>
            <a:chOff x="6479885" y="1680958"/>
            <a:chExt cx="2125940" cy="323286"/>
          </a:xfrm>
        </p:grpSpPr>
        <p:sp>
          <p:nvSpPr>
            <p:cNvPr id="30" name="모서리가 둥근 직사각형"/>
            <p:cNvSpPr/>
            <p:nvPr/>
          </p:nvSpPr>
          <p:spPr>
            <a:xfrm>
              <a:off x="6479885" y="1680958"/>
              <a:ext cx="623318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힐링</a:t>
              </a:r>
              <a:endPara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endParaRPr>
            </a:p>
          </p:txBody>
        </p:sp>
        <p:sp>
          <p:nvSpPr>
            <p:cNvPr id="31" name="모서리가 둥근 직사각형"/>
            <p:cNvSpPr/>
            <p:nvPr/>
          </p:nvSpPr>
          <p:spPr>
            <a:xfrm>
              <a:off x="7231197" y="1680958"/>
              <a:ext cx="623318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맛집</a:t>
              </a:r>
              <a:endPara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endParaRPr>
            </a:p>
          </p:txBody>
        </p:sp>
        <p:sp>
          <p:nvSpPr>
            <p:cNvPr id="32" name="모서리가 둥근 직사각형"/>
            <p:cNvSpPr/>
            <p:nvPr/>
          </p:nvSpPr>
          <p:spPr>
            <a:xfrm>
              <a:off x="7982508" y="1680958"/>
              <a:ext cx="623318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모험</a:t>
              </a:r>
              <a:endPara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endParaRPr>
            </a:p>
          </p:txBody>
        </p:sp>
      </p:grpSp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9235714" y="1266713"/>
          <a:ext cx="2859813" cy="452119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 sz="17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(</a:t>
                      </a:r>
                      <a:r>
                        <a:rPr lang="ko-KR" altLang="en-US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로그인 전</a:t>
                      </a:r>
                      <a:r>
                        <a:rPr lang="en-US" altLang="ko-KR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)</a:t>
                      </a:r>
                      <a:endParaRPr lang="en-US" altLang="ko-KR" sz="17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로그인 버튼</a:t>
                      </a:r>
                      <a:endParaRPr lang="ko-KR" altLang="en-US" sz="17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여행후기 버튼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고객센터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마이페이지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힐링</a:t>
                      </a: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,</a:t>
                      </a: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여행</a:t>
                      </a: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,</a:t>
                      </a: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맛집 버튼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로그인 전이면 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로그인 페이지로 이동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883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대체 처리 2"/>
          <p:cNvSpPr/>
          <p:nvPr/>
        </p:nvSpPr>
        <p:spPr>
          <a:xfrm>
            <a:off x="190499" y="95249"/>
            <a:ext cx="2126327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4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회원가입 </a:t>
            </a:r>
            <a:endParaRPr kumimoji="1" lang="en-US" altLang="ko-KR" sz="34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4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5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93874" y="995213"/>
            <a:ext cx="1343212" cy="543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21791" y="1847629"/>
            <a:ext cx="6287377" cy="316274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098134" y="5010370"/>
            <a:ext cx="5134691" cy="314368"/>
          </a:xfrm>
          <a:prstGeom prst="rect">
            <a:avLst/>
          </a:prstGeom>
        </p:spPr>
      </p:pic>
      <p:sp>
        <p:nvSpPr>
          <p:cNvPr id="10" name="모서리가 둥근 직사각형"/>
          <p:cNvSpPr>
            <a:spLocks noChangeAspect="1"/>
          </p:cNvSpPr>
          <p:nvPr/>
        </p:nvSpPr>
        <p:spPr>
          <a:xfrm>
            <a:off x="1233755" y="2512234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1" name="모서리가 둥근 직사각형"/>
          <p:cNvSpPr>
            <a:spLocks noChangeAspect="1"/>
          </p:cNvSpPr>
          <p:nvPr/>
        </p:nvSpPr>
        <p:spPr>
          <a:xfrm>
            <a:off x="1233755" y="441377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2" name="모서리가 둥근 직사각형"/>
          <p:cNvSpPr>
            <a:spLocks noChangeAspect="1"/>
          </p:cNvSpPr>
          <p:nvPr/>
        </p:nvSpPr>
        <p:spPr>
          <a:xfrm>
            <a:off x="1810098" y="383880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3" name="모서리가 둥근 직사각형"/>
          <p:cNvSpPr>
            <a:spLocks noChangeAspect="1"/>
          </p:cNvSpPr>
          <p:nvPr/>
        </p:nvSpPr>
        <p:spPr>
          <a:xfrm>
            <a:off x="2866860" y="383880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4" name="모서리가 둥근 직사각형"/>
          <p:cNvSpPr>
            <a:spLocks noChangeAspect="1"/>
          </p:cNvSpPr>
          <p:nvPr/>
        </p:nvSpPr>
        <p:spPr>
          <a:xfrm>
            <a:off x="7305511" y="383880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9235714" y="1266713"/>
          <a:ext cx="2859813" cy="5230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사용자 아이디</a:t>
                      </a: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비밀번호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/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비밀번호 확인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영어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,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숫자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,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특수문자 조합 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6~12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자리이상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성별 확인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이메일 입력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휴대폰 번호 입력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회원가입 버튼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6" name="그룹 15"/>
          <p:cNvGrpSpPr/>
          <p:nvPr/>
        </p:nvGrpSpPr>
        <p:grpSpPr>
          <a:xfrm rot="0">
            <a:off x="0" y="844258"/>
            <a:ext cx="3030857" cy="641407"/>
            <a:chOff x="288123" y="971945"/>
            <a:chExt cx="3003642" cy="641407"/>
          </a:xfrm>
        </p:grpSpPr>
        <p:sp>
          <p:nvSpPr>
            <p:cNvPr id="17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18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5091762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2256213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1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회원가입 </a:t>
            </a:r>
            <a:r>
              <a:rPr kumimoji="1" lang="en-US" altLang="ko-KR" sz="31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1</a:t>
            </a:r>
            <a:r>
              <a:rPr kumimoji="1" lang="ko-KR" altLang="en-US" sz="31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 </a:t>
            </a:r>
            <a:endParaRPr kumimoji="1" lang="ko-KR" altLang="en-US" sz="31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00483" y="2299329"/>
            <a:ext cx="7929996" cy="66155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11" name="가로 글상자 10"/>
          <p:cNvSpPr txBox="1"/>
          <p:nvPr/>
        </p:nvSpPr>
        <p:spPr>
          <a:xfrm>
            <a:off x="980777" y="1993595"/>
            <a:ext cx="3591448" cy="29978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400"/>
              <a:t>이용 약관 동의 </a:t>
            </a:r>
            <a:r>
              <a:rPr lang="en-US" altLang="ko-KR" sz="1400"/>
              <a:t>(</a:t>
            </a:r>
            <a:r>
              <a:rPr lang="ko-KR" altLang="en-US" sz="1400"/>
              <a:t>필수</a:t>
            </a:r>
            <a:r>
              <a:rPr lang="en-US" altLang="ko-KR" sz="1400"/>
              <a:t>)</a:t>
            </a:r>
            <a:endParaRPr lang="en-US" altLang="ko-KR" sz="1400"/>
          </a:p>
        </p:txBody>
      </p:sp>
      <p:grpSp>
        <p:nvGrpSpPr>
          <p:cNvPr id="12" name="그룹 11"/>
          <p:cNvGrpSpPr/>
          <p:nvPr/>
        </p:nvGrpSpPr>
        <p:grpSpPr>
          <a:xfrm rot="0">
            <a:off x="2776501" y="1025233"/>
            <a:ext cx="3030857" cy="641407"/>
            <a:chOff x="288123" y="971945"/>
            <a:chExt cx="3003642" cy="641407"/>
          </a:xfrm>
        </p:grpSpPr>
        <p:sp>
          <p:nvSpPr>
            <p:cNvPr id="13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14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700483" y="3527312"/>
            <a:ext cx="7929996" cy="66155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23" name="직사각형 22"/>
          <p:cNvSpPr/>
          <p:nvPr/>
        </p:nvSpPr>
        <p:spPr>
          <a:xfrm>
            <a:off x="700482" y="4821556"/>
            <a:ext cx="7929996" cy="66155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0481" y="5679270"/>
            <a:ext cx="228631" cy="238158"/>
          </a:xfrm>
          <a:prstGeom prst="rect">
            <a:avLst/>
          </a:prstGeom>
        </p:spPr>
      </p:pic>
      <p:sp>
        <p:nvSpPr>
          <p:cNvPr id="28" name="가로 글상자 27"/>
          <p:cNvSpPr txBox="1"/>
          <p:nvPr/>
        </p:nvSpPr>
        <p:spPr>
          <a:xfrm>
            <a:off x="929112" y="5625271"/>
            <a:ext cx="5772674" cy="39262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/>
              <a:t>전체 필수 약관 및 이용 제공에 동의합니다.</a:t>
            </a:r>
            <a:endParaRPr lang="ko-KR" altLang="en-US" sz="1000"/>
          </a:p>
          <a:p>
            <a:pPr lvl="0">
              <a:defRPr/>
            </a:pPr>
            <a:r>
              <a:rPr lang="ko-KR" altLang="en-US" sz="1000"/>
              <a:t>이용약관, 개인정보수집 및 이용, 개인정보 처리 및 위탁에 관한 안내 동의에 모두 동의합니다.</a:t>
            </a:r>
            <a:endParaRPr lang="ko-KR" altLang="en-US" sz="100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9546" y="2022170"/>
            <a:ext cx="228631" cy="238158"/>
          </a:xfrm>
          <a:prstGeom prst="rect">
            <a:avLst/>
          </a:prstGeom>
        </p:spPr>
      </p:pic>
      <p:sp>
        <p:nvSpPr>
          <p:cNvPr id="31" name="가로 글상자 30"/>
          <p:cNvSpPr txBox="1"/>
          <p:nvPr/>
        </p:nvSpPr>
        <p:spPr>
          <a:xfrm>
            <a:off x="980776" y="3230929"/>
            <a:ext cx="3591448" cy="30094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400"/>
              <a:t>개인정보 수집 및 이용 동의 </a:t>
            </a:r>
            <a:r>
              <a:rPr lang="en-US" altLang="ko-KR" sz="1400"/>
              <a:t>(</a:t>
            </a:r>
            <a:r>
              <a:rPr lang="ko-KR" altLang="en-US" sz="1400"/>
              <a:t>필수</a:t>
            </a:r>
            <a:r>
              <a:rPr lang="en-US" altLang="ko-KR" sz="1400"/>
              <a:t>)</a:t>
            </a:r>
            <a:endParaRPr lang="en-US" altLang="ko-KR" sz="140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19546" y="3254709"/>
            <a:ext cx="228631" cy="238158"/>
          </a:xfrm>
          <a:prstGeom prst="rect">
            <a:avLst/>
          </a:prstGeom>
        </p:spPr>
      </p:pic>
      <p:sp>
        <p:nvSpPr>
          <p:cNvPr id="33" name="가로 글상자 32"/>
          <p:cNvSpPr txBox="1"/>
          <p:nvPr/>
        </p:nvSpPr>
        <p:spPr>
          <a:xfrm>
            <a:off x="980777" y="4468263"/>
            <a:ext cx="3896248" cy="29233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400"/>
              <a:t>개인정보 처리 및 위탁에 관한 안내 동의 </a:t>
            </a:r>
            <a:r>
              <a:rPr lang="en-US" altLang="ko-KR" sz="1400"/>
              <a:t>(</a:t>
            </a:r>
            <a:r>
              <a:rPr lang="ko-KR" altLang="en-US" sz="1400"/>
              <a:t>필수</a:t>
            </a:r>
            <a:r>
              <a:rPr lang="en-US" altLang="ko-KR" sz="1400"/>
              <a:t>)</a:t>
            </a:r>
            <a:endParaRPr lang="en-US" altLang="ko-KR" sz="1400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19546" y="4487248"/>
            <a:ext cx="228631" cy="238158"/>
          </a:xfrm>
          <a:prstGeom prst="rect">
            <a:avLst/>
          </a:prstGeom>
        </p:spPr>
      </p:pic>
      <p:sp>
        <p:nvSpPr>
          <p:cNvPr id="36" name="타원"/>
          <p:cNvSpPr/>
          <p:nvPr/>
        </p:nvSpPr>
        <p:spPr>
          <a:xfrm>
            <a:off x="3137369" y="6049540"/>
            <a:ext cx="933450" cy="496782"/>
          </a:xfrm>
          <a:prstGeom prst="flowChartAlternateProcess">
            <a:avLst/>
          </a:prstGeom>
          <a:solidFill>
            <a:srgbClr val="009eff"/>
          </a:solidFill>
          <a:ln>
            <a:solidFill>
              <a:srgbClr val="009e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 algn="ctr">
              <a:defRPr/>
            </a:pPr>
            <a:r>
              <a:rPr lang="ko-KR" altLang="en-US" sz="2600" b="1">
                <a:latin typeface="한컴 말랑말랑 Bold"/>
                <a:ea typeface="한컴 말랑말랑 Bold"/>
              </a:rPr>
              <a:t>확인</a:t>
            </a:r>
            <a:endParaRPr lang="ko-KR" altLang="en-US" sz="2600" b="1">
              <a:latin typeface="한컴 말랑말랑 Bold"/>
              <a:ea typeface="한컴 말랑말랑 Bold"/>
            </a:endParaRPr>
          </a:p>
        </p:txBody>
      </p:sp>
      <p:sp>
        <p:nvSpPr>
          <p:cNvPr id="39" name="타원"/>
          <p:cNvSpPr/>
          <p:nvPr/>
        </p:nvSpPr>
        <p:spPr>
          <a:xfrm>
            <a:off x="4513039" y="6049540"/>
            <a:ext cx="933450" cy="496782"/>
          </a:xfrm>
          <a:prstGeom prst="flowChartAlternateProcess">
            <a:avLst/>
          </a:prstGeom>
          <a:solidFill>
            <a:schemeClr val="lt1"/>
          </a:solidFill>
          <a:ln>
            <a:solidFill>
              <a:srgbClr val="009e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 algn="ctr">
              <a:defRPr/>
            </a:pPr>
            <a:r>
              <a:rPr lang="ko-KR" altLang="en-US" sz="2600" b="1">
                <a:solidFill>
                  <a:srgbClr val="009eff"/>
                </a:solidFill>
                <a:latin typeface="한컴 말랑말랑 Bold"/>
                <a:ea typeface="한컴 말랑말랑 Bold"/>
              </a:rPr>
              <a:t>취소</a:t>
            </a:r>
            <a:endParaRPr lang="ko-KR" altLang="en-US" sz="2600" b="1">
              <a:solidFill>
                <a:srgbClr val="009eff"/>
              </a:solidFill>
              <a:latin typeface="한컴 말랑말랑 Bold"/>
              <a:ea typeface="한컴 말랑말랑 Bold"/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9237214" y="1013051"/>
          <a:ext cx="2859813" cy="447005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89401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 sz="17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약관 내용 안내</a:t>
                      </a:r>
                      <a:endParaRPr lang="ko-KR" altLang="en-US" sz="17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401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체크 박스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401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모두 동의 체크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401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동의가 다되어있으면 다음페이지로 이동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401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동의가 안되어있으면 다음 안내창</a:t>
                      </a: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 a</a:t>
                      </a: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가 나옴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9652288" y="5917428"/>
            <a:ext cx="1764030" cy="520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400"/>
              <a:t>이용 약관의 동의가 </a:t>
            </a:r>
            <a:endParaRPr lang="ko-KR" altLang="en-US" sz="1400"/>
          </a:p>
          <a:p>
            <a:pPr lvl="0" algn="ctr">
              <a:defRPr/>
            </a:pPr>
            <a:r>
              <a:rPr lang="ko-KR" altLang="en-US" sz="1400"/>
              <a:t>필요합니다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43" name="모서리가 둥근 직사각형"/>
          <p:cNvSpPr>
            <a:spLocks noChangeAspect="1"/>
          </p:cNvSpPr>
          <p:nvPr/>
        </p:nvSpPr>
        <p:spPr>
          <a:xfrm>
            <a:off x="352769" y="1936686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44" name="모서리가 둥근 직사각형"/>
          <p:cNvSpPr>
            <a:spLocks noChangeAspect="1"/>
          </p:cNvSpPr>
          <p:nvPr/>
        </p:nvSpPr>
        <p:spPr>
          <a:xfrm>
            <a:off x="352769" y="383822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45" name="모서리가 둥근 직사각형"/>
          <p:cNvSpPr>
            <a:spLocks noChangeAspect="1"/>
          </p:cNvSpPr>
          <p:nvPr/>
        </p:nvSpPr>
        <p:spPr>
          <a:xfrm>
            <a:off x="352769" y="5629392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46" name="모서리가 둥근 직사각형"/>
          <p:cNvSpPr>
            <a:spLocks noChangeAspect="1"/>
          </p:cNvSpPr>
          <p:nvPr/>
        </p:nvSpPr>
        <p:spPr>
          <a:xfrm>
            <a:off x="2776500" y="6160056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47" name="모서리가 둥근 직사각형"/>
          <p:cNvSpPr>
            <a:spLocks noChangeAspect="1"/>
          </p:cNvSpPr>
          <p:nvPr/>
        </p:nvSpPr>
        <p:spPr>
          <a:xfrm>
            <a:off x="352769" y="515233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48" name="모서리가 둥근 직사각형"/>
          <p:cNvSpPr>
            <a:spLocks noChangeAspect="1"/>
          </p:cNvSpPr>
          <p:nvPr/>
        </p:nvSpPr>
        <p:spPr>
          <a:xfrm>
            <a:off x="9364252" y="565433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a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</p:spTree>
    <p:extLst>
      <p:ext uri="{BB962C8B-B14F-4D97-AF65-F5344CB8AC3E}">
        <p14:creationId xmlns:p14="http://schemas.microsoft.com/office/powerpoint/2010/main" val="563465006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"/>
          <p:cNvSpPr/>
          <p:nvPr/>
        </p:nvSpPr>
        <p:spPr>
          <a:xfrm>
            <a:off x="190499" y="93950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9235714" y="1266713"/>
          <a:ext cx="2859813" cy="5230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사용자 아이디</a:t>
                      </a: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비밀번호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/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비밀번호 확인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영어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,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숫자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,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특수문자 조합 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6~12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자리이상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성별 확인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이메일 입력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휴대폰 번호 입력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회원가입 버튼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" name="순서도: 대체 처리 5"/>
          <p:cNvSpPr/>
          <p:nvPr/>
        </p:nvSpPr>
        <p:spPr>
          <a:xfrm>
            <a:off x="190499" y="95249"/>
            <a:ext cx="2460321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2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회원가입 </a:t>
            </a:r>
            <a:r>
              <a:rPr kumimoji="1" lang="en-US" altLang="ko-KR" sz="32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2</a:t>
            </a:r>
            <a:r>
              <a:rPr kumimoji="1" lang="ko-KR" altLang="en-US" sz="32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 </a:t>
            </a:r>
            <a:endParaRPr kumimoji="1" lang="ko-KR" altLang="en-US" sz="32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530224" y="1172717"/>
          <a:ext cx="8270512" cy="3882389"/>
        </p:xfrm>
        <a:graphic>
          <a:graphicData uri="http://schemas.openxmlformats.org/drawingml/2006/table">
            <a:tbl>
              <a:tblPr firstRow="1" bandRow="1">
                <a:tableStyleId>{F77BBAD0-2FD1-4BB3-BED5-B7D4590D3504}</a:tableStyleId>
              </a:tblPr>
              <a:tblGrid>
                <a:gridCol w="2112510"/>
                <a:gridCol w="6158002"/>
              </a:tblGrid>
              <a:tr h="64706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200">
                          <a:solidFill>
                            <a:srgbClr val="808080"/>
                          </a:solidFill>
                        </a:rPr>
                        <a:t>아이디</a:t>
                      </a:r>
                      <a:endParaRPr lang="ko-KR" altLang="en-US" sz="22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4706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200" b="1">
                          <a:solidFill>
                            <a:srgbClr val="808080"/>
                          </a:solidFill>
                        </a:rPr>
                        <a:t>비밀번호</a:t>
                      </a:r>
                      <a:endParaRPr lang="ko-KR" altLang="en-US" sz="2200" b="1">
                        <a:solidFill>
                          <a:srgbClr val="80808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4706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200" b="1">
                          <a:solidFill>
                            <a:srgbClr val="808080"/>
                          </a:solidFill>
                        </a:rPr>
                        <a:t>비밀번호 확인</a:t>
                      </a:r>
                      <a:endParaRPr lang="ko-KR" altLang="en-US" sz="2200" b="1">
                        <a:solidFill>
                          <a:srgbClr val="80808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4706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200" b="1">
                          <a:solidFill>
                            <a:srgbClr val="808080"/>
                          </a:solidFill>
                        </a:rPr>
                        <a:t>성별</a:t>
                      </a:r>
                      <a:endParaRPr lang="ko-KR" altLang="en-US" sz="2200" b="1">
                        <a:solidFill>
                          <a:srgbClr val="80808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4706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200" b="1">
                          <a:solidFill>
                            <a:srgbClr val="808080"/>
                          </a:solidFill>
                        </a:rPr>
                        <a:t>이메일</a:t>
                      </a:r>
                      <a:endParaRPr lang="ko-KR" altLang="en-US" sz="2200" b="1">
                        <a:solidFill>
                          <a:srgbClr val="80808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4706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200" b="1">
                          <a:solidFill>
                            <a:srgbClr val="808080"/>
                          </a:solidFill>
                        </a:rPr>
                        <a:t>휴대폰</a:t>
                      </a:r>
                      <a:endParaRPr lang="ko-KR" altLang="en-US" sz="2200" b="1">
                        <a:solidFill>
                          <a:srgbClr val="80808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73284" y="1266713"/>
            <a:ext cx="4820322" cy="42868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773284" y="1936185"/>
            <a:ext cx="3591426" cy="40963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773284" y="2586605"/>
            <a:ext cx="3600952" cy="42868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773284" y="3868391"/>
            <a:ext cx="3591426" cy="43821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863771" y="3256077"/>
            <a:ext cx="1629002" cy="37152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844721" y="3319242"/>
            <a:ext cx="270418" cy="28329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9"/>
          <a:srcRect r="24700"/>
          <a:stretch>
            <a:fillRect/>
          </a:stretch>
        </p:blipFill>
        <p:spPr>
          <a:xfrm>
            <a:off x="2773284" y="4547389"/>
            <a:ext cx="3629697" cy="42868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869502" y="5159704"/>
            <a:ext cx="5591955" cy="638264"/>
          </a:xfrm>
          <a:prstGeom prst="rect">
            <a:avLst/>
          </a:prstGeom>
        </p:spPr>
      </p:pic>
      <p:sp>
        <p:nvSpPr>
          <p:cNvPr id="23" name="모서리가 둥근 직사각형"/>
          <p:cNvSpPr>
            <a:spLocks noChangeAspect="1"/>
          </p:cNvSpPr>
          <p:nvPr/>
        </p:nvSpPr>
        <p:spPr>
          <a:xfrm>
            <a:off x="386206" y="133703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4" name="모서리가 둥근 직사각형"/>
          <p:cNvSpPr>
            <a:spLocks noChangeAspect="1"/>
          </p:cNvSpPr>
          <p:nvPr/>
        </p:nvSpPr>
        <p:spPr>
          <a:xfrm>
            <a:off x="386206" y="199698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5" name="모서리가 둥근 직사각형"/>
          <p:cNvSpPr>
            <a:spLocks noChangeAspect="1"/>
          </p:cNvSpPr>
          <p:nvPr/>
        </p:nvSpPr>
        <p:spPr>
          <a:xfrm>
            <a:off x="386206" y="3316875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6" name="모서리가 둥근 직사각형"/>
          <p:cNvSpPr>
            <a:spLocks noChangeAspect="1"/>
          </p:cNvSpPr>
          <p:nvPr/>
        </p:nvSpPr>
        <p:spPr>
          <a:xfrm>
            <a:off x="386206" y="397682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7" name="모서리가 둥근 직사각형"/>
          <p:cNvSpPr>
            <a:spLocks noChangeAspect="1"/>
          </p:cNvSpPr>
          <p:nvPr/>
        </p:nvSpPr>
        <p:spPr>
          <a:xfrm>
            <a:off x="386206" y="265692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8" name="모서리가 둥근 직사각형"/>
          <p:cNvSpPr>
            <a:spLocks noChangeAspect="1"/>
          </p:cNvSpPr>
          <p:nvPr/>
        </p:nvSpPr>
        <p:spPr>
          <a:xfrm>
            <a:off x="386206" y="463676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6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83799205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3498380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4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여행 스타일 선택 </a:t>
            </a:r>
            <a:endParaRPr kumimoji="1" lang="ko-KR" altLang="en-US" sz="34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grpSp>
        <p:nvGrpSpPr>
          <p:cNvPr id="14" name=""/>
          <p:cNvGrpSpPr/>
          <p:nvPr/>
        </p:nvGrpSpPr>
        <p:grpSpPr>
          <a:xfrm rot="0">
            <a:off x="1582343" y="1031082"/>
            <a:ext cx="6192774" cy="5400675"/>
            <a:chOff x="1429422" y="1017276"/>
            <a:chExt cx="6192774" cy="540067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/>
            <a:srcRect l="4440" t="4595" r="2220" b="1952"/>
            <a:stretch>
              <a:fillRect/>
            </a:stretch>
          </p:blipFill>
          <p:spPr>
            <a:xfrm>
              <a:off x="1429422" y="1017276"/>
              <a:ext cx="6192774" cy="5400675"/>
            </a:xfrm>
            <a:prstGeom prst="rect">
              <a:avLst/>
            </a:prstGeom>
          </p:spPr>
        </p:pic>
        <p:sp>
          <p:nvSpPr>
            <p:cNvPr id="7" name="가로 글상자 6"/>
            <p:cNvSpPr txBox="1"/>
            <p:nvPr/>
          </p:nvSpPr>
          <p:spPr>
            <a:xfrm>
              <a:off x="2385559" y="4080553"/>
              <a:ext cx="793751" cy="417424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2100" b="1">
                  <a:latin typeface="한컴 말랑말랑 Bold"/>
                  <a:ea typeface="한컴 말랑말랑 Bold"/>
                </a:rPr>
                <a:t>힐링</a:t>
              </a:r>
              <a:endParaRPr lang="ko-KR" altLang="en-US" sz="2100" b="1">
                <a:latin typeface="한컴 말랑말랑 Bold"/>
                <a:ea typeface="한컴 말랑말랑 Bold"/>
              </a:endParaRPr>
            </a:p>
          </p:txBody>
        </p:sp>
        <p:sp>
          <p:nvSpPr>
            <p:cNvPr id="8" name="가로 글상자 7"/>
            <p:cNvSpPr txBox="1"/>
            <p:nvPr/>
          </p:nvSpPr>
          <p:spPr>
            <a:xfrm>
              <a:off x="4139519" y="4080553"/>
              <a:ext cx="793751" cy="417424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2100" b="1">
                  <a:latin typeface="한컴 말랑말랑 Bold"/>
                  <a:ea typeface="한컴 말랑말랑 Bold"/>
                </a:rPr>
                <a:t>맛집</a:t>
              </a:r>
              <a:endParaRPr lang="ko-KR" altLang="en-US" sz="2100" b="1">
                <a:latin typeface="한컴 말랑말랑 Bold"/>
                <a:ea typeface="한컴 말랑말랑 Bold"/>
              </a:endParaRPr>
            </a:p>
          </p:txBody>
        </p:sp>
        <p:sp>
          <p:nvSpPr>
            <p:cNvPr id="9" name="가로 글상자 8"/>
            <p:cNvSpPr txBox="1"/>
            <p:nvPr/>
          </p:nvSpPr>
          <p:spPr>
            <a:xfrm>
              <a:off x="5893481" y="4080553"/>
              <a:ext cx="793751" cy="417424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2100" b="1">
                  <a:latin typeface="한컴 말랑말랑 Bold"/>
                  <a:ea typeface="한컴 말랑말랑 Bold"/>
                </a:rPr>
                <a:t>모험</a:t>
              </a:r>
              <a:endParaRPr lang="ko-KR" altLang="en-US" sz="2100" b="1">
                <a:latin typeface="한컴 말랑말랑 Bold"/>
                <a:ea typeface="한컴 말랑말랑 Bold"/>
              </a:endParaRPr>
            </a:p>
          </p:txBody>
        </p:sp>
        <p:sp>
          <p:nvSpPr>
            <p:cNvPr id="10" name="가로 글상자 9"/>
            <p:cNvSpPr txBox="1"/>
            <p:nvPr/>
          </p:nvSpPr>
          <p:spPr>
            <a:xfrm>
              <a:off x="2385559" y="5449860"/>
              <a:ext cx="793750" cy="406110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2100" b="1">
                  <a:latin typeface="한컴 말랑말랑 Bold"/>
                  <a:ea typeface="한컴 말랑말랑 Bold"/>
                </a:rPr>
                <a:t>문화</a:t>
              </a:r>
              <a:endParaRPr lang="ko-KR" altLang="en-US" sz="2100" b="1">
                <a:latin typeface="한컴 말랑말랑 Bold"/>
                <a:ea typeface="한컴 말랑말랑 Bold"/>
              </a:endParaRPr>
            </a:p>
          </p:txBody>
        </p:sp>
        <p:sp>
          <p:nvSpPr>
            <p:cNvPr id="11" name="가로 글상자 10"/>
            <p:cNvSpPr txBox="1"/>
            <p:nvPr/>
          </p:nvSpPr>
          <p:spPr>
            <a:xfrm>
              <a:off x="4139520" y="5449860"/>
              <a:ext cx="793750" cy="406110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2100" b="1">
                  <a:latin typeface="한컴 말랑말랑 Bold"/>
                  <a:ea typeface="한컴 말랑말랑 Bold"/>
                </a:rPr>
                <a:t>자연</a:t>
              </a:r>
              <a:endParaRPr lang="ko-KR" altLang="en-US" sz="2100" b="1">
                <a:latin typeface="한컴 말랑말랑 Bold"/>
                <a:ea typeface="한컴 말랑말랑 Bold"/>
              </a:endParaRPr>
            </a:p>
          </p:txBody>
        </p:sp>
        <p:sp>
          <p:nvSpPr>
            <p:cNvPr id="12" name="가로 글상자 11"/>
            <p:cNvSpPr txBox="1"/>
            <p:nvPr/>
          </p:nvSpPr>
          <p:spPr>
            <a:xfrm>
              <a:off x="5893481" y="5449860"/>
              <a:ext cx="793750" cy="406110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2100" b="1">
                  <a:latin typeface="한컴 말랑말랑 Bold"/>
                  <a:ea typeface="한컴 말랑말랑 Bold"/>
                </a:rPr>
                <a:t>쇼핑</a:t>
              </a:r>
              <a:endParaRPr lang="ko-KR" altLang="en-US" sz="2100" b="1">
                <a:latin typeface="한컴 말랑말랑 Bold"/>
                <a:ea typeface="한컴 말랑말랑 Bold"/>
              </a:endParaRPr>
            </a:p>
          </p:txBody>
        </p:sp>
        <p:sp>
          <p:nvSpPr>
            <p:cNvPr id="13" name="가로 글상자 12"/>
            <p:cNvSpPr txBox="1"/>
            <p:nvPr/>
          </p:nvSpPr>
          <p:spPr>
            <a:xfrm>
              <a:off x="2461759" y="2640919"/>
              <a:ext cx="4104822" cy="367076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>
                <a:defRPr/>
              </a:pPr>
              <a:endParaRPr lang="ko-KR" altLang="en-US"/>
            </a:p>
          </p:txBody>
        </p:sp>
      </p:grp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9235714" y="1266713"/>
          <a:ext cx="2859813" cy="489334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6990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 sz="2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여행 스타일 선택창 </a:t>
                      </a:r>
                      <a:r>
                        <a:rPr lang="en-US" altLang="ko-KR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r>
                        <a:rPr lang="ko-KR" altLang="en-US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개</a:t>
                      </a:r>
                      <a:endParaRPr lang="ko-KR" altLang="en-US" sz="2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990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힐링 창 선택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990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맛집 창 선택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990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모험 창 선택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990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문화 창 선택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990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자연 창 선택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990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7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쇼핑 창 선택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" name="모서리가 둥근 직사각형"/>
          <p:cNvSpPr>
            <a:spLocks noChangeAspect="1"/>
          </p:cNvSpPr>
          <p:nvPr/>
        </p:nvSpPr>
        <p:spPr>
          <a:xfrm>
            <a:off x="3064536" y="1687978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7" name="모서리가 둥근 직사각형"/>
          <p:cNvSpPr>
            <a:spLocks noChangeAspect="1"/>
          </p:cNvSpPr>
          <p:nvPr/>
        </p:nvSpPr>
        <p:spPr>
          <a:xfrm>
            <a:off x="2123754" y="285812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8" name="모서리가 둥근 직사각형"/>
          <p:cNvSpPr>
            <a:spLocks noChangeAspect="1"/>
          </p:cNvSpPr>
          <p:nvPr/>
        </p:nvSpPr>
        <p:spPr>
          <a:xfrm>
            <a:off x="5591518" y="285812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9" name="모서리가 둥근 직사각형"/>
          <p:cNvSpPr>
            <a:spLocks noChangeAspect="1"/>
          </p:cNvSpPr>
          <p:nvPr/>
        </p:nvSpPr>
        <p:spPr>
          <a:xfrm>
            <a:off x="2123754" y="6016038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0" name="모서리가 둥근 직사각형"/>
          <p:cNvSpPr>
            <a:spLocks noChangeAspect="1"/>
          </p:cNvSpPr>
          <p:nvPr/>
        </p:nvSpPr>
        <p:spPr>
          <a:xfrm>
            <a:off x="3813518" y="285812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1" name="모서리가 둥근 직사각형"/>
          <p:cNvSpPr>
            <a:spLocks noChangeAspect="1"/>
          </p:cNvSpPr>
          <p:nvPr/>
        </p:nvSpPr>
        <p:spPr>
          <a:xfrm>
            <a:off x="3957536" y="6016038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6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2" name="모서리가 둥근 직사각형"/>
          <p:cNvSpPr>
            <a:spLocks noChangeAspect="1"/>
          </p:cNvSpPr>
          <p:nvPr/>
        </p:nvSpPr>
        <p:spPr>
          <a:xfrm>
            <a:off x="5591518" y="6016038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7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grpSp>
        <p:nvGrpSpPr>
          <p:cNvPr id="23" name="그룹 22"/>
          <p:cNvGrpSpPr/>
          <p:nvPr/>
        </p:nvGrpSpPr>
        <p:grpSpPr>
          <a:xfrm rot="0">
            <a:off x="6305550" y="831709"/>
            <a:ext cx="3030857" cy="641407"/>
            <a:chOff x="288123" y="971945"/>
            <a:chExt cx="3003642" cy="641407"/>
          </a:xfrm>
        </p:grpSpPr>
        <p:sp>
          <p:nvSpPr>
            <p:cNvPr id="24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25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5761348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2477845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0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여행지 추천 </a:t>
            </a:r>
            <a:endParaRPr kumimoji="1" lang="ko-KR" altLang="en-US" sz="30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ㄹㄹ혹시 맥북 사이트 창에 큰 글씨로 가운데 위쪽도 만들어서 힐링, 맛집, 문화, 자연, 쇼핑, 모험이라는 문구와 그림들을 알맞게 넣어진 이미지를 만들어줄 수 있을까?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18" name="가로 글상자 17"/>
          <p:cNvSpPr txBox="1"/>
          <p:nvPr/>
        </p:nvSpPr>
        <p:spPr>
          <a:xfrm>
            <a:off x="2613070" y="3269366"/>
            <a:ext cx="572321" cy="319267"/>
          </a:xfrm>
          <a:prstGeom prst="rect">
            <a:avLst/>
          </a:prstGeom>
          <a:solidFill>
            <a:srgbClr val="2f84ef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1500" b="1">
                <a:solidFill>
                  <a:schemeClr val="lt1"/>
                </a:solidFill>
              </a:rPr>
              <a:t>힐링</a:t>
            </a:r>
            <a:endParaRPr lang="ko-KR" altLang="en-US" sz="1500" b="1">
              <a:solidFill>
                <a:schemeClr val="lt1"/>
              </a:solidFill>
            </a:endParaRPr>
          </a:p>
        </p:txBody>
      </p:sp>
      <p:grpSp>
        <p:nvGrpSpPr>
          <p:cNvPr id="22" name=""/>
          <p:cNvGrpSpPr/>
          <p:nvPr/>
        </p:nvGrpSpPr>
        <p:grpSpPr>
          <a:xfrm rot="0">
            <a:off x="1583451" y="1031082"/>
            <a:ext cx="6192774" cy="5400675"/>
            <a:chOff x="1583451" y="1031082"/>
            <a:chExt cx="6192774" cy="5400675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583451" y="1031082"/>
              <a:ext cx="6192774" cy="5400675"/>
            </a:xfrm>
            <a:prstGeom prst="rect">
              <a:avLst/>
            </a:prstGeom>
          </p:spPr>
        </p:pic>
        <p:sp>
          <p:nvSpPr>
            <p:cNvPr id="17" name="가로 글상자 16"/>
            <p:cNvSpPr txBox="1"/>
            <p:nvPr/>
          </p:nvSpPr>
          <p:spPr>
            <a:xfrm>
              <a:off x="2460130" y="2545793"/>
              <a:ext cx="4439415" cy="391370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2000" b="1">
                  <a:latin typeface="한컴 말랑말랑 Bold"/>
                  <a:ea typeface="한컴 말랑말랑 Bold"/>
                </a:rPr>
                <a:t>설문 결과 기반 여행지 자동 추천</a:t>
              </a:r>
              <a:endParaRPr lang="ko-KR" altLang="en-US" sz="2000" b="1">
                <a:latin typeface="한컴 말랑말랑 Bold"/>
                <a:ea typeface="한컴 말랑말랑 Bold"/>
              </a:endParaRPr>
            </a:p>
          </p:txBody>
        </p:sp>
        <p:sp>
          <p:nvSpPr>
            <p:cNvPr id="20" name="가로 글상자 19"/>
            <p:cNvSpPr txBox="1"/>
            <p:nvPr/>
          </p:nvSpPr>
          <p:spPr>
            <a:xfrm>
              <a:off x="2501982" y="3731420"/>
              <a:ext cx="2177856" cy="438625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2300">
                  <a:latin typeface="한컴 말랑말랑 Bold"/>
                  <a:ea typeface="한컴 말랑말랑 Bold"/>
                </a:rPr>
                <a:t>추천 여행지</a:t>
              </a:r>
              <a:endParaRPr lang="en-US" altLang="ko-KR" sz="2300">
                <a:latin typeface="한컴 말랑말랑 Bold"/>
                <a:ea typeface="한컴 말랑말랑 Bold"/>
              </a:endParaRPr>
            </a:p>
          </p:txBody>
        </p:sp>
      </p:grpSp>
      <p:sp>
        <p:nvSpPr>
          <p:cNvPr id="25" name="순서도: 대체 처리 24"/>
          <p:cNvSpPr/>
          <p:nvPr/>
        </p:nvSpPr>
        <p:spPr>
          <a:xfrm>
            <a:off x="2578183" y="3250316"/>
            <a:ext cx="905226" cy="360045"/>
          </a:xfrm>
          <a:prstGeom prst="flowChartAlternateProcess">
            <a:avLst/>
          </a:prstGeom>
          <a:solidFill>
            <a:srgbClr val="2e85ef"/>
          </a:solidFill>
          <a:ln>
            <a:solidFill>
              <a:srgbClr val="2e85e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lvl="0" algn="ctr">
              <a:defRPr/>
            </a:pPr>
            <a:r>
              <a:rPr lang="ko-KR" altLang="en-US" sz="2200">
                <a:latin typeface="한컴 말랑말랑 Bold"/>
                <a:ea typeface="한컴 말랑말랑 Bold"/>
              </a:rPr>
              <a:t>힐링</a:t>
            </a:r>
            <a:endParaRPr lang="ko-KR" altLang="en-US" sz="2200">
              <a:latin typeface="한컴 말랑말랑 Bold"/>
              <a:ea typeface="한컴 말랑말랑 Bold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9235714" y="1266713"/>
          <a:ext cx="2859813" cy="519207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1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 sz="21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1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여행지 추천</a:t>
                      </a:r>
                      <a:endParaRPr lang="ko-KR" altLang="en-US" sz="21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(</a:t>
                      </a: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힐링 칸에 다른 설문 결과 작성 가능</a:t>
                      </a: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)</a:t>
                      </a:r>
                      <a:b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</a:b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힐링 여행지 추천</a:t>
                      </a:r>
                      <a:endParaRPr lang="ko-KR" altLang="en-US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추천여행지</a:t>
                      </a: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(</a:t>
                      </a: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부산</a:t>
                      </a: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)</a:t>
                      </a:r>
                      <a:endParaRPr lang="en-US" altLang="ko-KR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자세히 보기 버튼 </a:t>
                      </a:r>
                      <a:endParaRPr lang="ko-KR" altLang="en-US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endParaRPr lang="en-US" altLang="ko-KR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맞춤리스트 제공</a:t>
                      </a:r>
                      <a:endParaRPr lang="ko-KR" altLang="en-US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endParaRPr lang="en-US" altLang="ko-KR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그림 제공</a:t>
                      </a:r>
                      <a:endParaRPr lang="ko-KR" altLang="en-US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7" name="모서리가 둥근 직사각형"/>
          <p:cNvSpPr>
            <a:spLocks noChangeAspect="1"/>
          </p:cNvSpPr>
          <p:nvPr/>
        </p:nvSpPr>
        <p:spPr>
          <a:xfrm>
            <a:off x="3030796" y="1925554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8" name="모서리가 둥근 직사각형"/>
          <p:cNvSpPr>
            <a:spLocks noChangeAspect="1"/>
          </p:cNvSpPr>
          <p:nvPr/>
        </p:nvSpPr>
        <p:spPr>
          <a:xfrm>
            <a:off x="2213946" y="3239274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9" name="모서리가 둥근 직사각형"/>
          <p:cNvSpPr>
            <a:spLocks noChangeAspect="1"/>
          </p:cNvSpPr>
          <p:nvPr/>
        </p:nvSpPr>
        <p:spPr>
          <a:xfrm>
            <a:off x="2290147" y="483854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30" name="모서리가 둥근 직사각형"/>
          <p:cNvSpPr>
            <a:spLocks noChangeAspect="1"/>
          </p:cNvSpPr>
          <p:nvPr/>
        </p:nvSpPr>
        <p:spPr>
          <a:xfrm>
            <a:off x="2290147" y="541224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31" name="모서리가 둥근 직사각형"/>
          <p:cNvSpPr>
            <a:spLocks noChangeAspect="1"/>
          </p:cNvSpPr>
          <p:nvPr/>
        </p:nvSpPr>
        <p:spPr>
          <a:xfrm>
            <a:off x="2290147" y="426485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32" name="모서리가 둥근 직사각형"/>
          <p:cNvSpPr>
            <a:spLocks noChangeAspect="1"/>
          </p:cNvSpPr>
          <p:nvPr/>
        </p:nvSpPr>
        <p:spPr>
          <a:xfrm>
            <a:off x="6872277" y="2981330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6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grpSp>
        <p:nvGrpSpPr>
          <p:cNvPr id="33" name="그룹 32"/>
          <p:cNvGrpSpPr/>
          <p:nvPr/>
        </p:nvGrpSpPr>
        <p:grpSpPr>
          <a:xfrm rot="0">
            <a:off x="6305550" y="831709"/>
            <a:ext cx="3030857" cy="641407"/>
            <a:chOff x="288123" y="971945"/>
            <a:chExt cx="3003642" cy="641407"/>
          </a:xfrm>
        </p:grpSpPr>
        <p:sp>
          <p:nvSpPr>
            <p:cNvPr id="34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35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  <p:sp>
        <p:nvSpPr>
          <p:cNvPr id="36" name="순서도: 대체 처리 35"/>
          <p:cNvSpPr/>
          <p:nvPr/>
        </p:nvSpPr>
        <p:spPr>
          <a:xfrm>
            <a:off x="2578183" y="4777808"/>
            <a:ext cx="1643062" cy="40951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lvl="0">
              <a:defRPr/>
            </a:pPr>
            <a:r>
              <a:rPr lang="ko-KR" altLang="en-US" sz="2300">
                <a:solidFill>
                  <a:schemeClr val="tx1"/>
                </a:solidFill>
                <a:latin typeface="한컴 말랑말랑 Bold"/>
                <a:ea typeface="한컴 말랑말랑 Bold"/>
              </a:rPr>
              <a:t>자세히 보기</a:t>
            </a:r>
            <a:endParaRPr lang="ko-KR" altLang="en-US" sz="2300">
              <a:solidFill>
                <a:schemeClr val="tx1"/>
              </a:solidFill>
              <a:latin typeface="한컴 말랑말랑 Bold"/>
              <a:ea typeface="한컴 말랑말랑 Bold"/>
            </a:endParaRPr>
          </a:p>
        </p:txBody>
      </p:sp>
    </p:spTree>
    <p:extLst>
      <p:ext uri="{BB962C8B-B14F-4D97-AF65-F5344CB8AC3E}">
        <p14:creationId xmlns:p14="http://schemas.microsoft.com/office/powerpoint/2010/main" val="568499147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2126327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4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일정 생성</a:t>
            </a:r>
            <a:endParaRPr kumimoji="1" lang="ko-KR" altLang="en-US" sz="34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1666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84198" y="1029728"/>
            <a:ext cx="6192774" cy="5400675"/>
          </a:xfrm>
          <a:prstGeom prst="rect">
            <a:avLst/>
          </a:prstGeom>
        </p:spPr>
      </p:pic>
      <p:sp>
        <p:nvSpPr>
          <p:cNvPr id="7" name="가로 글상자 6"/>
          <p:cNvSpPr txBox="1"/>
          <p:nvPr/>
        </p:nvSpPr>
        <p:spPr>
          <a:xfrm>
            <a:off x="2735330" y="5678657"/>
            <a:ext cx="71154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저녁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8" name="가로 글상자 7"/>
          <p:cNvSpPr txBox="1"/>
          <p:nvPr/>
        </p:nvSpPr>
        <p:spPr>
          <a:xfrm>
            <a:off x="2754380" y="5240507"/>
            <a:ext cx="71154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오후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9" name="가로 글상자 8"/>
          <p:cNvSpPr txBox="1"/>
          <p:nvPr/>
        </p:nvSpPr>
        <p:spPr>
          <a:xfrm>
            <a:off x="2763905" y="4802357"/>
            <a:ext cx="71154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오전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0" name="가로 글상자 9"/>
          <p:cNvSpPr txBox="1"/>
          <p:nvPr/>
        </p:nvSpPr>
        <p:spPr>
          <a:xfrm>
            <a:off x="3859280" y="4802357"/>
            <a:ext cx="1687854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해동용궁사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2" name="가로 글상자 11"/>
          <p:cNvSpPr txBox="1"/>
          <p:nvPr/>
        </p:nvSpPr>
        <p:spPr>
          <a:xfrm>
            <a:off x="3859280" y="5240507"/>
            <a:ext cx="1687854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해안 산책로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3" name="가로 글상자 12"/>
          <p:cNvSpPr txBox="1"/>
          <p:nvPr/>
        </p:nvSpPr>
        <p:spPr>
          <a:xfrm>
            <a:off x="3859280" y="5678657"/>
            <a:ext cx="1687854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해운대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4" name="순서도: 대체 처리 13"/>
          <p:cNvSpPr/>
          <p:nvPr/>
        </p:nvSpPr>
        <p:spPr>
          <a:xfrm>
            <a:off x="2578183" y="3250316"/>
            <a:ext cx="905226" cy="360045"/>
          </a:xfrm>
          <a:prstGeom prst="flowChartAlternateProcess">
            <a:avLst/>
          </a:prstGeom>
          <a:solidFill>
            <a:srgbClr val="2e85ef"/>
          </a:solidFill>
          <a:ln>
            <a:solidFill>
              <a:srgbClr val="2e85e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lvl="0" algn="ctr">
              <a:defRPr/>
            </a:pPr>
            <a:r>
              <a:rPr lang="ko-KR" altLang="en-US" sz="2200">
                <a:latin typeface="한컴 말랑말랑 Bold"/>
                <a:ea typeface="한컴 말랑말랑 Bold"/>
              </a:rPr>
              <a:t>힐링</a:t>
            </a:r>
            <a:endParaRPr lang="ko-KR" altLang="en-US" sz="2200">
              <a:latin typeface="한컴 말랑말랑 Bold"/>
              <a:ea typeface="한컴 말랑말랑 Bold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9235714" y="1266713"/>
          <a:ext cx="2859813" cy="51349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 sz="2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일정 생성</a:t>
                      </a:r>
                      <a:endParaRPr lang="ko-KR" altLang="en-US" sz="2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선택된 여행지 바탕으로 자동 일정 생성된다는 문구 작성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여행 일정 작성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오전 스케줄 작성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오후 스케줄 작성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저녁 스케줄 작성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" name="모서리가 둥근 직사각형"/>
          <p:cNvSpPr>
            <a:spLocks noChangeAspect="1"/>
          </p:cNvSpPr>
          <p:nvPr/>
        </p:nvSpPr>
        <p:spPr>
          <a:xfrm>
            <a:off x="3195373" y="199698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7" name="모서리가 둥근 직사각형"/>
          <p:cNvSpPr>
            <a:spLocks noChangeAspect="1"/>
          </p:cNvSpPr>
          <p:nvPr/>
        </p:nvSpPr>
        <p:spPr>
          <a:xfrm>
            <a:off x="2316826" y="251291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8" name="모서리가 둥근 직사각형"/>
          <p:cNvSpPr>
            <a:spLocks noChangeAspect="1"/>
          </p:cNvSpPr>
          <p:nvPr/>
        </p:nvSpPr>
        <p:spPr>
          <a:xfrm>
            <a:off x="2290147" y="465833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9" name="모서리가 둥근 직사각형"/>
          <p:cNvSpPr>
            <a:spLocks noChangeAspect="1"/>
          </p:cNvSpPr>
          <p:nvPr/>
        </p:nvSpPr>
        <p:spPr>
          <a:xfrm>
            <a:off x="2290147" y="524050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0" name="모서리가 둥근 직사각형"/>
          <p:cNvSpPr>
            <a:spLocks noChangeAspect="1"/>
          </p:cNvSpPr>
          <p:nvPr/>
        </p:nvSpPr>
        <p:spPr>
          <a:xfrm>
            <a:off x="2290147" y="3731420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1" name="모서리가 둥근 직사각형"/>
          <p:cNvSpPr>
            <a:spLocks noChangeAspect="1"/>
          </p:cNvSpPr>
          <p:nvPr/>
        </p:nvSpPr>
        <p:spPr>
          <a:xfrm>
            <a:off x="2290147" y="574890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6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grpSp>
        <p:nvGrpSpPr>
          <p:cNvPr id="22" name="그룹 21"/>
          <p:cNvGrpSpPr/>
          <p:nvPr/>
        </p:nvGrpSpPr>
        <p:grpSpPr>
          <a:xfrm rot="0">
            <a:off x="6305550" y="831709"/>
            <a:ext cx="3030857" cy="641407"/>
            <a:chOff x="288123" y="971945"/>
            <a:chExt cx="3003642" cy="641407"/>
          </a:xfrm>
        </p:grpSpPr>
        <p:sp>
          <p:nvSpPr>
            <p:cNvPr id="23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24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8999234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337</ep:Words>
  <ep:PresentationFormat>화면 슬라이드 쇼(4:3)</ep:PresentationFormat>
  <ep:Paragraphs>126</ep:Paragraphs>
  <ep:Slides>13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2025-04-24T11:44:01.948</dcterms:created>
  <dc:creator>sjdkd</dc:creator>
  <cp:lastModifiedBy>sjdkd</cp:lastModifiedBy>
  <dcterms:modified xsi:type="dcterms:W3CDTF">2025-04-25T06:22:43.224</dcterms:modified>
  <cp:revision>262</cp:revision>
  <cp:version>13.0.0.2151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