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73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38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3" d="100"/>
          <a:sy n="103" d="100"/>
        </p:scale>
        <p:origin x="1050" y="132"/>
      </p:cViewPr>
      <p:guideLst>
        <p:guide orient="horz" pos="2153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7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sz="5400" b="1" spc="-80">
                <a:solidFill>
                  <a:schemeClr val="accent1"/>
                </a:solidFill>
                <a:latin typeface="+mj-ea"/>
              </a:rPr>
              <a:t>여행 </a:t>
            </a:r>
            <a:r>
              <a:rPr lang="ko-KR" altLang="en-US" sz="5400" b="1" spc="-80">
                <a:latin typeface="+mj-ea"/>
              </a:rPr>
              <a:t>화면 설계서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2400" b="1" spc="-50"/>
              <a:t>여행 플래너 웹 사이트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1764834" y="4584719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2502110390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 이민겸</a:t>
            </a:r>
          </a:p>
        </p:txBody>
      </p:sp>
    </p:spTree>
    <p:extLst>
      <p:ext uri="{BB962C8B-B14F-4D97-AF65-F5344CB8AC3E}">
        <p14:creationId xmlns:p14="http://schemas.microsoft.com/office/powerpoint/2010/main" val="59432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예산 계획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2447214" y="3068955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2613070" y="2380351"/>
            <a:ext cx="4104822" cy="3919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항목별 비용 입력 및 자동 합산</a:t>
            </a:r>
          </a:p>
        </p:txBody>
      </p:sp>
      <p:sp>
        <p:nvSpPr>
          <p:cNvPr id="9" name="가로 글상자 8"/>
          <p:cNvSpPr txBox="1"/>
          <p:nvPr/>
        </p:nvSpPr>
        <p:spPr>
          <a:xfrm>
            <a:off x="2628174" y="5787909"/>
            <a:ext cx="4104822" cy="39191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숙박/식사/교통 등 세부 항목 관리 가능</a:t>
            </a:r>
          </a:p>
        </p:txBody>
      </p:sp>
      <p:sp>
        <p:nvSpPr>
          <p:cNvPr id="13" name="가로 글상자 12"/>
          <p:cNvSpPr txBox="1"/>
          <p:nvPr/>
        </p:nvSpPr>
        <p:spPr>
          <a:xfrm>
            <a:off x="2790098" y="4964281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</a:p>
        </p:txBody>
      </p:sp>
      <p:sp>
        <p:nvSpPr>
          <p:cNvPr id="14" name="가로 글상자 13"/>
          <p:cNvSpPr txBox="1"/>
          <p:nvPr/>
        </p:nvSpPr>
        <p:spPr>
          <a:xfrm>
            <a:off x="2790098" y="4526608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</a:p>
        </p:txBody>
      </p:sp>
      <p:sp>
        <p:nvSpPr>
          <p:cNvPr id="15" name="가로 글상자 14"/>
          <p:cNvSpPr txBox="1"/>
          <p:nvPr/>
        </p:nvSpPr>
        <p:spPr>
          <a:xfrm>
            <a:off x="2790098" y="4041309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</a:p>
        </p:txBody>
      </p:sp>
      <p:sp>
        <p:nvSpPr>
          <p:cNvPr id="16" name="가로 글상자 15"/>
          <p:cNvSpPr txBox="1"/>
          <p:nvPr/>
        </p:nvSpPr>
        <p:spPr>
          <a:xfrm>
            <a:off x="2790098" y="5373380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3213602" y="187790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790098" y="24322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452660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2290147" y="50113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2290147" y="40761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2290147" y="546181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235714" y="1378270"/>
          <a:ext cx="2859813" cy="4734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예산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항목별 비용 입력 및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자동 합산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합계 금액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합계 금액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합계 금액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숙박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식사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교통 등 세부 항목 관리 기능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문구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98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30344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결과 요약 페이지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2735329" y="5075723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2447214" y="3173730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2735329" y="194517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611791" y="242094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2290147" y="421527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290147" y="464810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378245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35714" y="1363983"/>
          <a:ext cx="2859813" cy="50777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결과 요약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최종 일정 보기 및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저장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공유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  <a:p>
                      <a:pPr lvl="0" algn="ctr">
                        <a:defRPr/>
                      </a:pP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합계 금액 산출 후 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PDF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다운로드 및 공유 링크 생성 가능 문구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2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3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7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863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후기</a:t>
            </a:r>
            <a:r>
              <a:rPr kumimoji="1" lang="en-US" altLang="ko-KR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/</a:t>
            </a: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커뮤니티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74585" y="3730066"/>
            <a:ext cx="3521415" cy="36242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부산에서 힐링하기 좋은 일정이에요</a:t>
            </a:r>
            <a:r>
              <a:rPr lang="en-US" altLang="ko-KR" b="1">
                <a:latin typeface="한컴 말랑말랑 Bold"/>
                <a:ea typeface="한컴 말랑말랑 Bold"/>
              </a:rPr>
              <a:t>!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2721057" y="4859654"/>
            <a:ext cx="809976" cy="324326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</a:p>
        </p:txBody>
      </p:sp>
      <p:sp>
        <p:nvSpPr>
          <p:cNvPr id="10" name="가로 글상자 9"/>
          <p:cNvSpPr txBox="1"/>
          <p:nvPr/>
        </p:nvSpPr>
        <p:spPr>
          <a:xfrm>
            <a:off x="5097652" y="4210549"/>
            <a:ext cx="1502474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일정 가져오기</a:t>
            </a: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2721057" y="18771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2434165" y="245358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4536567" y="4210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286549" y="394847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35714" y="1415015"/>
          <a:ext cx="2859813" cy="47651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78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후기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커뮤니티 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8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및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보기 창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8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하단에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좋아요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8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하단 일정 요약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78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가져오기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19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8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4335292" y="3053596"/>
            <a:ext cx="3521415" cy="75080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400" b="1">
                <a:latin typeface="한컴 말랑말랑 Bold"/>
                <a:ea typeface="한컴 말랑말랑 Bold"/>
              </a:rPr>
              <a:t>감사합니다</a:t>
            </a:r>
            <a:r>
              <a:rPr lang="en-US" altLang="ko-KR" sz="4400" b="1">
                <a:latin typeface="한컴 말랑말랑 Bold"/>
                <a:ea typeface="한컴 말랑말랑 Bold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757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>
            <a:off x="93924" y="632218"/>
            <a:ext cx="11134047" cy="6062907"/>
            <a:chOff x="93923" y="1275153"/>
            <a:chExt cx="9538971" cy="4833164"/>
          </a:xfrm>
        </p:grpSpPr>
        <p:cxnSp>
          <p:nvCxnSpPr>
            <p:cNvPr id="32" name="화살표 31"/>
            <p:cNvCxnSpPr>
              <a:stCxn id="2" idx="2"/>
              <a:endCxn id="6" idx="0"/>
            </p:cNvCxnSpPr>
            <p:nvPr/>
          </p:nvCxnSpPr>
          <p:spPr>
            <a:xfrm>
              <a:off x="3210937" y="1686375"/>
              <a:ext cx="233245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"/>
            <p:cNvSpPr/>
            <p:nvPr/>
          </p:nvSpPr>
          <p:spPr>
            <a:xfrm>
              <a:off x="2542574" y="1275153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로그인</a:t>
              </a:r>
            </a:p>
          </p:txBody>
        </p:sp>
        <p:sp>
          <p:nvSpPr>
            <p:cNvPr id="3" name="모서리가 둥근 직사각형"/>
            <p:cNvSpPr/>
            <p:nvPr/>
          </p:nvSpPr>
          <p:spPr>
            <a:xfrm>
              <a:off x="20240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이메일 찾기</a:t>
              </a:r>
            </a:p>
          </p:txBody>
        </p:sp>
        <p:sp>
          <p:nvSpPr>
            <p:cNvPr id="4" name="모서리가 둥근 직사각형"/>
            <p:cNvSpPr/>
            <p:nvPr/>
          </p:nvSpPr>
          <p:spPr>
            <a:xfrm>
              <a:off x="175994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비밀번호 찾기</a:t>
              </a:r>
            </a:p>
          </p:txBody>
        </p:sp>
        <p:sp>
          <p:nvSpPr>
            <p:cNvPr id="5" name="모서리가 둥근 직사각형"/>
            <p:cNvSpPr/>
            <p:nvPr/>
          </p:nvSpPr>
          <p:spPr>
            <a:xfrm>
              <a:off x="3317485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회원가입</a:t>
              </a:r>
            </a:p>
          </p:txBody>
        </p:sp>
        <p:sp>
          <p:nvSpPr>
            <p:cNvPr id="6" name="모서리가 둥근 직사각형"/>
            <p:cNvSpPr/>
            <p:nvPr/>
          </p:nvSpPr>
          <p:spPr>
            <a:xfrm>
              <a:off x="4875024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메인화면</a:t>
              </a:r>
              <a:endParaRPr lang="en-US" altLang="ko-KR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7" name="모서리가 둥근 직사각형"/>
            <p:cNvSpPr/>
            <p:nvPr/>
          </p:nvSpPr>
          <p:spPr>
            <a:xfrm>
              <a:off x="4677442" y="2722448"/>
              <a:ext cx="173189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그룹 메인 대시보드</a:t>
              </a:r>
            </a:p>
          </p:txBody>
        </p:sp>
        <p:sp>
          <p:nvSpPr>
            <p:cNvPr id="28" name="모서리가 둥근 직사각형"/>
            <p:cNvSpPr/>
            <p:nvPr/>
          </p:nvSpPr>
          <p:spPr>
            <a:xfrm>
              <a:off x="6630146" y="2722448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마이페이지</a:t>
              </a:r>
            </a:p>
          </p:txBody>
        </p:sp>
        <p:cxnSp>
          <p:nvCxnSpPr>
            <p:cNvPr id="30" name="화살표 29"/>
            <p:cNvCxnSpPr>
              <a:stCxn id="6" idx="2"/>
              <a:endCxn id="27" idx="0"/>
            </p:cNvCxnSpPr>
            <p:nvPr/>
          </p:nvCxnSpPr>
          <p:spPr>
            <a:xfrm rot="16200000" flipH="1">
              <a:off x="5436351" y="2615412"/>
              <a:ext cx="2140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화살표 30"/>
            <p:cNvCxnSpPr>
              <a:stCxn id="2" idx="2"/>
              <a:endCxn id="5" idx="0"/>
            </p:cNvCxnSpPr>
            <p:nvPr/>
          </p:nvCxnSpPr>
          <p:spPr>
            <a:xfrm>
              <a:off x="3210937" y="1686375"/>
              <a:ext cx="77491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화살표 32"/>
            <p:cNvCxnSpPr>
              <a:stCxn id="2" idx="2"/>
              <a:endCxn id="4" idx="0"/>
            </p:cNvCxnSpPr>
            <p:nvPr/>
          </p:nvCxnSpPr>
          <p:spPr>
            <a:xfrm rot="10800000" flipV="1">
              <a:off x="2428309" y="1686375"/>
              <a:ext cx="782627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>
              <a:stCxn id="2" idx="2"/>
              <a:endCxn id="3" idx="0"/>
            </p:cNvCxnSpPr>
            <p:nvPr/>
          </p:nvCxnSpPr>
          <p:spPr>
            <a:xfrm rot="10800000" flipV="1">
              <a:off x="870768" y="1686375"/>
              <a:ext cx="2340168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화살표 34"/>
            <p:cNvCxnSpPr>
              <a:stCxn id="27" idx="3"/>
              <a:endCxn id="28" idx="1"/>
            </p:cNvCxnSpPr>
            <p:nvPr/>
          </p:nvCxnSpPr>
          <p:spPr>
            <a:xfrm>
              <a:off x="6409332" y="2928059"/>
              <a:ext cx="220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"/>
            <p:cNvSpPr/>
            <p:nvPr/>
          </p:nvSpPr>
          <p:spPr>
            <a:xfrm>
              <a:off x="8187684" y="2409801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서비스 이용약관</a:t>
              </a:r>
            </a:p>
          </p:txBody>
        </p:sp>
        <p:sp>
          <p:nvSpPr>
            <p:cNvPr id="38" name="모서리가 둥근 직사각형"/>
            <p:cNvSpPr/>
            <p:nvPr/>
          </p:nvSpPr>
          <p:spPr>
            <a:xfrm>
              <a:off x="8187684" y="3020439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계정 탈퇴</a:t>
              </a:r>
            </a:p>
          </p:txBody>
        </p:sp>
        <p:cxnSp>
          <p:nvCxnSpPr>
            <p:cNvPr id="39" name="화살표 38"/>
            <p:cNvCxnSpPr>
              <a:stCxn id="28" idx="3"/>
              <a:endCxn id="37" idx="1"/>
            </p:cNvCxnSpPr>
            <p:nvPr/>
          </p:nvCxnSpPr>
          <p:spPr>
            <a:xfrm rot="5400000" flipH="1" flipV="1">
              <a:off x="7920954" y="2661329"/>
              <a:ext cx="312646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28" idx="3"/>
              <a:endCxn id="38" idx="1"/>
            </p:cNvCxnSpPr>
            <p:nvPr/>
          </p:nvCxnSpPr>
          <p:spPr>
            <a:xfrm rot="16200000" flipH="1">
              <a:off x="7928282" y="2966648"/>
              <a:ext cx="297991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"/>
            <p:cNvSpPr/>
            <p:nvPr/>
          </p:nvSpPr>
          <p:spPr>
            <a:xfrm>
              <a:off x="550242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 스타일 선택</a:t>
              </a:r>
            </a:p>
          </p:txBody>
        </p:sp>
        <p:sp>
          <p:nvSpPr>
            <p:cNvPr id="42" name="모서리가 둥근 직사각형"/>
            <p:cNvSpPr/>
            <p:nvPr/>
          </p:nvSpPr>
          <p:spPr>
            <a:xfrm>
              <a:off x="204593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여행지 추천</a:t>
              </a:r>
            </a:p>
          </p:txBody>
        </p:sp>
        <p:sp>
          <p:nvSpPr>
            <p:cNvPr id="43" name="모서리가 둥근 직사각형"/>
            <p:cNvSpPr/>
            <p:nvPr/>
          </p:nvSpPr>
          <p:spPr>
            <a:xfrm>
              <a:off x="3541634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일정 생성</a:t>
              </a:r>
            </a:p>
          </p:txBody>
        </p:sp>
        <p:sp>
          <p:nvSpPr>
            <p:cNvPr id="44" name="모서리가 둥근 직사각형"/>
            <p:cNvSpPr/>
            <p:nvPr/>
          </p:nvSpPr>
          <p:spPr>
            <a:xfrm>
              <a:off x="503732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예산 계획</a:t>
              </a:r>
            </a:p>
          </p:txBody>
        </p:sp>
        <p:sp>
          <p:nvSpPr>
            <p:cNvPr id="45" name="모서리가 둥근 직사각형"/>
            <p:cNvSpPr/>
            <p:nvPr/>
          </p:nvSpPr>
          <p:spPr>
            <a:xfrm>
              <a:off x="6533023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결과 요약 페이지</a:t>
              </a:r>
            </a:p>
          </p:txBody>
        </p:sp>
        <p:sp>
          <p:nvSpPr>
            <p:cNvPr id="47" name="모서리가 둥근 직사각형"/>
            <p:cNvSpPr/>
            <p:nvPr/>
          </p:nvSpPr>
          <p:spPr>
            <a:xfrm>
              <a:off x="8028717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커뮤니티</a:t>
              </a:r>
            </a:p>
          </p:txBody>
        </p:sp>
        <p:sp>
          <p:nvSpPr>
            <p:cNvPr id="56" name="모서리가 둥근 직사각형"/>
            <p:cNvSpPr/>
            <p:nvPr/>
          </p:nvSpPr>
          <p:spPr>
            <a:xfrm>
              <a:off x="93923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성향 설문</a:t>
              </a:r>
            </a:p>
          </p:txBody>
        </p:sp>
        <p:sp>
          <p:nvSpPr>
            <p:cNvPr id="57" name="모서리가 둥근 직사각형"/>
            <p:cNvSpPr/>
            <p:nvPr/>
          </p:nvSpPr>
          <p:spPr>
            <a:xfrm>
              <a:off x="158961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결과 페이지</a:t>
              </a:r>
            </a:p>
          </p:txBody>
        </p:sp>
        <p:sp>
          <p:nvSpPr>
            <p:cNvPr id="58" name="모서리가 둥근 직사각형"/>
            <p:cNvSpPr/>
            <p:nvPr/>
          </p:nvSpPr>
          <p:spPr>
            <a:xfrm>
              <a:off x="3085315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자동 일정 생성</a:t>
              </a:r>
            </a:p>
          </p:txBody>
        </p:sp>
        <p:sp>
          <p:nvSpPr>
            <p:cNvPr id="59" name="모서리가 둥근 직사각형"/>
            <p:cNvSpPr/>
            <p:nvPr/>
          </p:nvSpPr>
          <p:spPr>
            <a:xfrm>
              <a:off x="458100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비용 항목별 입력</a:t>
              </a:r>
            </a:p>
          </p:txBody>
        </p:sp>
        <p:sp>
          <p:nvSpPr>
            <p:cNvPr id="60" name="모서리가 둥근 직사각형"/>
            <p:cNvSpPr/>
            <p:nvPr/>
          </p:nvSpPr>
          <p:spPr>
            <a:xfrm>
              <a:off x="6076704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최종 일정 보기 </a:t>
              </a:r>
            </a:p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저장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공유</a:t>
              </a:r>
            </a:p>
          </p:txBody>
        </p:sp>
        <p:sp>
          <p:nvSpPr>
            <p:cNvPr id="61" name="모서리가 둥근 직사각형"/>
            <p:cNvSpPr/>
            <p:nvPr/>
          </p:nvSpPr>
          <p:spPr>
            <a:xfrm>
              <a:off x="7572398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다른 사용자 후기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보기</a:t>
              </a:r>
            </a:p>
          </p:txBody>
        </p:sp>
        <p:cxnSp>
          <p:nvCxnSpPr>
            <p:cNvPr id="64" name="화살표 63"/>
            <p:cNvCxnSpPr/>
            <p:nvPr/>
          </p:nvCxnSpPr>
          <p:spPr>
            <a:xfrm rot="16200000" flipH="1">
              <a:off x="2095839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화살표 64"/>
            <p:cNvCxnSpPr/>
            <p:nvPr/>
          </p:nvCxnSpPr>
          <p:spPr>
            <a:xfrm rot="16200000" flipH="1">
              <a:off x="3591534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화살표 65"/>
            <p:cNvCxnSpPr/>
            <p:nvPr/>
          </p:nvCxnSpPr>
          <p:spPr>
            <a:xfrm rot="16200000" flipH="1">
              <a:off x="5087230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화살표 66"/>
            <p:cNvCxnSpPr/>
            <p:nvPr/>
          </p:nvCxnSpPr>
          <p:spPr>
            <a:xfrm rot="16200000" flipH="1">
              <a:off x="6582925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화살표 67"/>
            <p:cNvCxnSpPr/>
            <p:nvPr/>
          </p:nvCxnSpPr>
          <p:spPr>
            <a:xfrm rot="16200000" flipH="1">
              <a:off x="8078620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"/>
            <p:cNvSpPr/>
            <p:nvPr/>
          </p:nvSpPr>
          <p:spPr>
            <a:xfrm>
              <a:off x="87077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힐링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맛집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모험 등 선호 선택</a:t>
              </a:r>
            </a:p>
          </p:txBody>
        </p:sp>
        <p:sp>
          <p:nvSpPr>
            <p:cNvPr id="72" name="모서리가 둥근 직사각형"/>
            <p:cNvSpPr/>
            <p:nvPr/>
          </p:nvSpPr>
          <p:spPr>
            <a:xfrm>
              <a:off x="2366466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설문 기반 여행지리스트 제공</a:t>
              </a:r>
            </a:p>
          </p:txBody>
        </p:sp>
        <p:sp>
          <p:nvSpPr>
            <p:cNvPr id="73" name="모서리가 둥근 직사각형"/>
            <p:cNvSpPr/>
            <p:nvPr/>
          </p:nvSpPr>
          <p:spPr>
            <a:xfrm>
              <a:off x="3862161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여행지 기준 일정 제안</a:t>
              </a:r>
            </a:p>
          </p:txBody>
        </p:sp>
        <p:sp>
          <p:nvSpPr>
            <p:cNvPr id="74" name="모서리가 둥근 직사각형"/>
            <p:cNvSpPr/>
            <p:nvPr/>
          </p:nvSpPr>
          <p:spPr>
            <a:xfrm>
              <a:off x="5357855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숙박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식사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교통 등 예산 자동 합산</a:t>
              </a:r>
            </a:p>
          </p:txBody>
        </p:sp>
        <p:sp>
          <p:nvSpPr>
            <p:cNvPr id="75" name="모서리가 둥근 직사각형"/>
            <p:cNvSpPr/>
            <p:nvPr/>
          </p:nvSpPr>
          <p:spPr>
            <a:xfrm>
              <a:off x="685355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PDF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다운로드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공유 링크 생성등 기능 포함</a:t>
              </a:r>
            </a:p>
          </p:txBody>
        </p:sp>
        <p:sp>
          <p:nvSpPr>
            <p:cNvPr id="76" name="모서리가 둥근 직사각형"/>
            <p:cNvSpPr/>
            <p:nvPr/>
          </p:nvSpPr>
          <p:spPr>
            <a:xfrm>
              <a:off x="8349244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 댓글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좋아요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가져오기   가능</a:t>
              </a:r>
            </a:p>
          </p:txBody>
        </p:sp>
        <p:cxnSp>
          <p:nvCxnSpPr>
            <p:cNvPr id="78" name="화살표 77"/>
            <p:cNvCxnSpPr/>
            <p:nvPr/>
          </p:nvCxnSpPr>
          <p:spPr>
            <a:xfrm rot="16200000" flipH="1">
              <a:off x="600143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화살표 78"/>
            <p:cNvCxnSpPr>
              <a:endCxn id="71" idx="0"/>
            </p:cNvCxnSpPr>
            <p:nvPr/>
          </p:nvCxnSpPr>
          <p:spPr>
            <a:xfrm rot="16200000" flipH="1">
              <a:off x="905143" y="4649752"/>
              <a:ext cx="1214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화살표 79"/>
            <p:cNvCxnSpPr/>
            <p:nvPr/>
          </p:nvCxnSpPr>
          <p:spPr>
            <a:xfrm rot="16200000" flipH="1">
              <a:off x="2371840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화살표 80"/>
            <p:cNvCxnSpPr/>
            <p:nvPr/>
          </p:nvCxnSpPr>
          <p:spPr>
            <a:xfrm rot="16200000" flipH="1">
              <a:off x="3867536" y="4649750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화살표 81"/>
            <p:cNvCxnSpPr/>
            <p:nvPr/>
          </p:nvCxnSpPr>
          <p:spPr>
            <a:xfrm rot="16200000" flipH="1">
              <a:off x="5363232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화살표 82"/>
            <p:cNvCxnSpPr/>
            <p:nvPr/>
          </p:nvCxnSpPr>
          <p:spPr>
            <a:xfrm rot="16200000" flipH="1">
              <a:off x="6887926" y="4645958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화살표 83"/>
            <p:cNvCxnSpPr/>
            <p:nvPr/>
          </p:nvCxnSpPr>
          <p:spPr>
            <a:xfrm rot="16200000" flipH="1">
              <a:off x="8354623" y="4645953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화살표 85"/>
            <p:cNvCxnSpPr>
              <a:stCxn id="41" idx="3"/>
              <a:endCxn id="42" idx="1"/>
            </p:cNvCxnSpPr>
            <p:nvPr/>
          </p:nvCxnSpPr>
          <p:spPr>
            <a:xfrm>
              <a:off x="183389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화살표 86"/>
            <p:cNvCxnSpPr>
              <a:stCxn id="42" idx="3"/>
              <a:endCxn id="43" idx="1"/>
            </p:cNvCxnSpPr>
            <p:nvPr/>
          </p:nvCxnSpPr>
          <p:spPr>
            <a:xfrm>
              <a:off x="3329588" y="3836688"/>
              <a:ext cx="212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화살표 87"/>
            <p:cNvCxnSpPr>
              <a:stCxn id="43" idx="3"/>
              <a:endCxn id="44" idx="1"/>
            </p:cNvCxnSpPr>
            <p:nvPr/>
          </p:nvCxnSpPr>
          <p:spPr>
            <a:xfrm>
              <a:off x="4825284" y="3836688"/>
              <a:ext cx="212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화살표 88"/>
            <p:cNvCxnSpPr>
              <a:stCxn id="44" idx="3"/>
              <a:endCxn id="45" idx="1"/>
            </p:cNvCxnSpPr>
            <p:nvPr/>
          </p:nvCxnSpPr>
          <p:spPr>
            <a:xfrm>
              <a:off x="6320978" y="3836688"/>
              <a:ext cx="212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화살표 89"/>
            <p:cNvCxnSpPr>
              <a:stCxn id="45" idx="3"/>
              <a:endCxn id="47" idx="1"/>
            </p:cNvCxnSpPr>
            <p:nvPr/>
          </p:nvCxnSpPr>
          <p:spPr>
            <a:xfrm>
              <a:off x="781667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대체 처리 92"/>
          <p:cNvSpPr/>
          <p:nvPr/>
        </p:nvSpPr>
        <p:spPr>
          <a:xfrm>
            <a:off x="6096000" y="84535"/>
            <a:ext cx="5913649" cy="1095366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4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4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차 여행 사이트맵 구성</a:t>
            </a:r>
            <a:endParaRPr lang="ko-KR" altLang="en-US" sz="4600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15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99" y="2098835"/>
            <a:ext cx="8949964" cy="4133001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453150" y="1003318"/>
            <a:ext cx="3556093" cy="323286"/>
            <a:chOff x="5067616" y="1003318"/>
            <a:chExt cx="3556093" cy="323286"/>
          </a:xfrm>
        </p:grpSpPr>
        <p:sp>
          <p:nvSpPr>
            <p:cNvPr id="8" name="모서리가 둥근 직사각형"/>
            <p:cNvSpPr/>
            <p:nvPr/>
          </p:nvSpPr>
          <p:spPr>
            <a:xfrm>
              <a:off x="5067616" y="100331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로그인</a:t>
              </a:r>
            </a:p>
          </p:txBody>
        </p:sp>
        <p:sp>
          <p:nvSpPr>
            <p:cNvPr id="9" name="모서리가 둥근 직사각형"/>
            <p:cNvSpPr/>
            <p:nvPr/>
          </p:nvSpPr>
          <p:spPr>
            <a:xfrm>
              <a:off x="5762756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여행후기</a:t>
              </a:r>
            </a:p>
          </p:txBody>
        </p:sp>
        <p:sp>
          <p:nvSpPr>
            <p:cNvPr id="12" name="모서리가 둥근 직사각형"/>
            <p:cNvSpPr/>
            <p:nvPr/>
          </p:nvSpPr>
          <p:spPr>
            <a:xfrm>
              <a:off x="6717669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고객 센터</a:t>
              </a:r>
            </a:p>
          </p:txBody>
        </p:sp>
        <p:sp>
          <p:nvSpPr>
            <p:cNvPr id="22" name="모서리가 둥근 직사각형"/>
            <p:cNvSpPr/>
            <p:nvPr/>
          </p:nvSpPr>
          <p:spPr>
            <a:xfrm>
              <a:off x="7672583" y="1003318"/>
              <a:ext cx="951127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마이페이지</a:t>
              </a:r>
            </a:p>
          </p:txBody>
        </p:sp>
      </p:grpSp>
      <p:cxnSp>
        <p:nvCxnSpPr>
          <p:cNvPr id="25" name="선 24"/>
          <p:cNvCxnSpPr/>
          <p:nvPr/>
        </p:nvCxnSpPr>
        <p:spPr>
          <a:xfrm flipV="1">
            <a:off x="190499" y="1586366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68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endParaRPr kumimoji="1" lang="en-US" altLang="ko-KR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5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874" y="995213"/>
            <a:ext cx="1343212" cy="5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791" y="1847629"/>
            <a:ext cx="6287377" cy="3162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8134" y="5010370"/>
            <a:ext cx="5134691" cy="314368"/>
          </a:xfrm>
          <a:prstGeom prst="rect">
            <a:avLst/>
          </a:prstGeom>
        </p:spPr>
      </p:pic>
      <p:sp>
        <p:nvSpPr>
          <p:cNvPr id="10" name="모서리가 둥근 직사각형"/>
          <p:cNvSpPr>
            <a:spLocks noChangeAspect="1"/>
          </p:cNvSpPr>
          <p:nvPr/>
        </p:nvSpPr>
        <p:spPr>
          <a:xfrm>
            <a:off x="1233755" y="251223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1233755" y="44137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1810098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866860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7305511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1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256213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</a:t>
            </a:r>
            <a:r>
              <a:rPr kumimoji="1" lang="en-US" altLang="ko-KR" sz="34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4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0483" y="2299329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1" name="가로 글상자 10"/>
          <p:cNvSpPr txBox="1"/>
          <p:nvPr/>
        </p:nvSpPr>
        <p:spPr>
          <a:xfrm>
            <a:off x="980777" y="1993595"/>
            <a:ext cx="3591448" cy="299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이용 약관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776501" y="1025233"/>
            <a:ext cx="3030857" cy="641407"/>
            <a:chOff x="288123" y="971945"/>
            <a:chExt cx="3003642" cy="641407"/>
          </a:xfrm>
        </p:grpSpPr>
        <p:sp>
          <p:nvSpPr>
            <p:cNvPr id="1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1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00483" y="3527312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700482" y="4821556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481" y="5679270"/>
            <a:ext cx="228631" cy="23815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929112" y="5625271"/>
            <a:ext cx="5772674" cy="392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전체 필수 약관 및 이용 제공에 동의합니다.</a:t>
            </a:r>
          </a:p>
          <a:p>
            <a:pPr lvl="0">
              <a:defRPr/>
            </a:pPr>
            <a:r>
              <a:rPr lang="ko-KR" altLang="en-US" sz="1000"/>
              <a:t>이용약관, 개인정보수집 및 이용, 개인정보 처리 및 위탁에 관한 안내 동의에 모두 동의합니다.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46" y="2022170"/>
            <a:ext cx="228631" cy="23815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980776" y="3230929"/>
            <a:ext cx="3591448" cy="300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개인정보 수집 및 이용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46" y="3254709"/>
            <a:ext cx="228631" cy="238158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980777" y="4468263"/>
            <a:ext cx="3896248" cy="292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개인정보 처리 및 위탁에 관한 안내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46" y="4487248"/>
            <a:ext cx="228631" cy="238158"/>
          </a:xfrm>
          <a:prstGeom prst="rect">
            <a:avLst/>
          </a:prstGeom>
        </p:spPr>
      </p:pic>
      <p:sp>
        <p:nvSpPr>
          <p:cNvPr id="36" name="타원"/>
          <p:cNvSpPr/>
          <p:nvPr/>
        </p:nvSpPr>
        <p:spPr>
          <a:xfrm>
            <a:off x="3137369" y="6049540"/>
            <a:ext cx="933450" cy="496782"/>
          </a:xfrm>
          <a:prstGeom prst="flowChartAlternateProcess">
            <a:avLst/>
          </a:prstGeom>
          <a:solidFill>
            <a:srgbClr val="009EFF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defRPr/>
            </a:pPr>
            <a:r>
              <a:rPr lang="ko-KR" altLang="en-US" sz="2600" b="1">
                <a:latin typeface="한컴 말랑말랑 Bold"/>
                <a:ea typeface="한컴 말랑말랑 Bold"/>
              </a:rPr>
              <a:t>확인</a:t>
            </a:r>
          </a:p>
        </p:txBody>
      </p:sp>
      <p:sp>
        <p:nvSpPr>
          <p:cNvPr id="39" name="타원"/>
          <p:cNvSpPr/>
          <p:nvPr/>
        </p:nvSpPr>
        <p:spPr>
          <a:xfrm>
            <a:off x="4513039" y="6049540"/>
            <a:ext cx="933450" cy="496782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defRPr/>
            </a:pPr>
            <a:r>
              <a:rPr lang="ko-KR" altLang="en-US" sz="2600" b="1">
                <a:solidFill>
                  <a:srgbClr val="009EFF"/>
                </a:solidFill>
                <a:latin typeface="한컴 말랑말랑 Bold"/>
                <a:ea typeface="한컴 말랑말랑 Bold"/>
              </a:rPr>
              <a:t>취소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237214" y="1013051"/>
          <a:ext cx="2859813" cy="44700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401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약관 내용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01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체크 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01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모두 동의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01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다되어있으면 다음페이지로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401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안되어있으면 다음 안내창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 a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가 나옴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9652288" y="5917428"/>
            <a:ext cx="1764030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이용 약관의 동의가 </a:t>
            </a:r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3" name="모서리가 둥근 직사각형"/>
          <p:cNvSpPr>
            <a:spLocks noChangeAspect="1"/>
          </p:cNvSpPr>
          <p:nvPr/>
        </p:nvSpPr>
        <p:spPr>
          <a:xfrm>
            <a:off x="352769" y="193668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44" name="모서리가 둥근 직사각형"/>
          <p:cNvSpPr>
            <a:spLocks noChangeAspect="1"/>
          </p:cNvSpPr>
          <p:nvPr/>
        </p:nvSpPr>
        <p:spPr>
          <a:xfrm>
            <a:off x="352769" y="383822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45" name="모서리가 둥근 직사각형"/>
          <p:cNvSpPr>
            <a:spLocks noChangeAspect="1"/>
          </p:cNvSpPr>
          <p:nvPr/>
        </p:nvSpPr>
        <p:spPr>
          <a:xfrm>
            <a:off x="352769" y="562939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46" name="모서리가 둥근 직사각형"/>
          <p:cNvSpPr>
            <a:spLocks noChangeAspect="1"/>
          </p:cNvSpPr>
          <p:nvPr/>
        </p:nvSpPr>
        <p:spPr>
          <a:xfrm>
            <a:off x="2776500" y="616005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47" name="모서리가 둥근 직사각형"/>
          <p:cNvSpPr>
            <a:spLocks noChangeAspect="1"/>
          </p:cNvSpPr>
          <p:nvPr/>
        </p:nvSpPr>
        <p:spPr>
          <a:xfrm>
            <a:off x="352769" y="515233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48" name="모서리가 둥근 직사각형"/>
          <p:cNvSpPr>
            <a:spLocks noChangeAspect="1"/>
          </p:cNvSpPr>
          <p:nvPr/>
        </p:nvSpPr>
        <p:spPr>
          <a:xfrm>
            <a:off x="9364252" y="565433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346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"/>
          <p:cNvSpPr/>
          <p:nvPr/>
        </p:nvSpPr>
        <p:spPr>
          <a:xfrm>
            <a:off x="190499" y="93950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190499" y="95249"/>
            <a:ext cx="2460321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0224" y="1172717"/>
          <a:ext cx="8270512" cy="3882389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11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>
                          <a:solidFill>
                            <a:srgbClr val="808080"/>
                          </a:solidFill>
                        </a:rPr>
                        <a:t>아이디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 확인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성별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이메일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휴대폰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3284" y="1266713"/>
            <a:ext cx="4820322" cy="42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3284" y="1936185"/>
            <a:ext cx="3591426" cy="409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3284" y="2586605"/>
            <a:ext cx="3600952" cy="428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73284" y="3868391"/>
            <a:ext cx="3591426" cy="438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3771" y="3256077"/>
            <a:ext cx="1629002" cy="371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44721" y="3319242"/>
            <a:ext cx="270418" cy="283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r="24700"/>
          <a:stretch>
            <a:fillRect/>
          </a:stretch>
        </p:blipFill>
        <p:spPr>
          <a:xfrm>
            <a:off x="2773284" y="4547389"/>
            <a:ext cx="3629697" cy="4286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869502" y="5159704"/>
            <a:ext cx="5591955" cy="638264"/>
          </a:xfrm>
          <a:prstGeom prst="rect">
            <a:avLst/>
          </a:prstGeom>
        </p:spPr>
      </p:pic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386206" y="13370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386206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25" name="모서리가 둥근 직사각형"/>
          <p:cNvSpPr>
            <a:spLocks noChangeAspect="1"/>
          </p:cNvSpPr>
          <p:nvPr/>
        </p:nvSpPr>
        <p:spPr>
          <a:xfrm>
            <a:off x="386206" y="331687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26" name="모서리가 둥근 직사각형"/>
          <p:cNvSpPr>
            <a:spLocks noChangeAspect="1"/>
          </p:cNvSpPr>
          <p:nvPr/>
        </p:nvSpPr>
        <p:spPr>
          <a:xfrm>
            <a:off x="386206" y="39768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86206" y="265692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386206" y="463676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8379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98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 스타일 선택 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582343" y="1031082"/>
            <a:ext cx="6192774" cy="5400675"/>
            <a:chOff x="1429422" y="1017276"/>
            <a:chExt cx="6192774" cy="540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440" t="4595" r="2220" b="1952"/>
            <a:stretch>
              <a:fillRect/>
            </a:stretch>
          </p:blipFill>
          <p:spPr>
            <a:xfrm>
              <a:off x="1429422" y="1017276"/>
              <a:ext cx="6192774" cy="5400675"/>
            </a:xfrm>
            <a:prstGeom prst="rect">
              <a:avLst/>
            </a:prstGeom>
          </p:spPr>
        </p:pic>
        <p:sp>
          <p:nvSpPr>
            <p:cNvPr id="7" name="가로 글상자 6"/>
            <p:cNvSpPr txBox="1"/>
            <p:nvPr/>
          </p:nvSpPr>
          <p:spPr>
            <a:xfrm>
              <a:off x="238555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힐링</a:t>
              </a: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413951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맛집</a:t>
              </a: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893481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모험</a:t>
              </a: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2385559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문화</a:t>
              </a:r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4139520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자연</a:t>
              </a: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5893481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쇼핑</a:t>
              </a: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2461759" y="2640919"/>
              <a:ext cx="4104822" cy="36707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8933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스타일 선택창 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맛집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모험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문화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자연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쇼핑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064536" y="16879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123754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5591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123754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3813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3957536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5591518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7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477845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여행지 추천 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ㄹㄹ혹시 맥북 사이트 창에 큰 글씨로 가운데 위쪽도 만들어서 힐링, 맛집, 문화, 자연, 쇼핑, 모험이라는 문구와 그림들을 알맞게 넣어진 이미지를 만들어줄 수 있을까?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18" name="가로 글상자 17"/>
          <p:cNvSpPr txBox="1"/>
          <p:nvPr/>
        </p:nvSpPr>
        <p:spPr>
          <a:xfrm>
            <a:off x="2613070" y="3269366"/>
            <a:ext cx="572321" cy="319267"/>
          </a:xfrm>
          <a:prstGeom prst="rect">
            <a:avLst/>
          </a:prstGeom>
          <a:solidFill>
            <a:srgbClr val="2F84EF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힐링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583451" y="1031082"/>
            <a:ext cx="6192774" cy="5400675"/>
            <a:chOff x="1583451" y="1031082"/>
            <a:chExt cx="6192774" cy="54006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83451" y="1031082"/>
              <a:ext cx="6192774" cy="5400675"/>
            </a:xfrm>
            <a:prstGeom prst="rect">
              <a:avLst/>
            </a:prstGeom>
          </p:spPr>
        </p:pic>
        <p:sp>
          <p:nvSpPr>
            <p:cNvPr id="17" name="가로 글상자 16"/>
            <p:cNvSpPr txBox="1"/>
            <p:nvPr/>
          </p:nvSpPr>
          <p:spPr>
            <a:xfrm>
              <a:off x="2613070" y="2559475"/>
              <a:ext cx="4104822" cy="391369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b="1">
                  <a:latin typeface="한컴 말랑말랑 Bold"/>
                  <a:ea typeface="한컴 말랑말랑 Bold"/>
                </a:rPr>
                <a:t>설문 결과 기반 여행지 자동 추천</a:t>
              </a: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2501982" y="3731420"/>
              <a:ext cx="1576367" cy="4386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300">
                  <a:latin typeface="한컴 말랑말랑 Bold"/>
                  <a:ea typeface="한컴 말랑말랑 Bold"/>
                </a:rPr>
                <a:t>추천 여행지</a:t>
              </a:r>
              <a:endParaRPr lang="en-US" altLang="ko-KR" sz="2300">
                <a:latin typeface="한컴 말랑말랑 Bold"/>
                <a:ea typeface="한컴 말랑말랑 Bold"/>
              </a:endParaRPr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2692483" y="4813149"/>
              <a:ext cx="1195365" cy="338837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한컴 말랑말랑 Bold"/>
                  <a:ea typeface="한컴 말랑말랑 Bold"/>
                </a:rPr>
                <a:t>자세히 보기</a:t>
              </a: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35714" y="1266713"/>
          <a:ext cx="2859813" cy="5192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여행지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칸에 다른 설문 결과 작성 가능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b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여행지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추천여행지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부산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자세히 보기 버튼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  <a:p>
                      <a:pPr lvl="0" algn="ctr">
                        <a:defRPr/>
                      </a:pP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맞춤리스트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그림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030796" y="192555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2213946" y="323927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29" name="모서리가 둥근 직사각형"/>
          <p:cNvSpPr>
            <a:spLocks noChangeAspect="1"/>
          </p:cNvSpPr>
          <p:nvPr/>
        </p:nvSpPr>
        <p:spPr>
          <a:xfrm>
            <a:off x="2290147" y="4838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30" name="모서리가 둥근 직사각형"/>
          <p:cNvSpPr>
            <a:spLocks noChangeAspect="1"/>
          </p:cNvSpPr>
          <p:nvPr/>
        </p:nvSpPr>
        <p:spPr>
          <a:xfrm>
            <a:off x="2290147" y="541224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31" name="모서리가 둥근 직사각형"/>
          <p:cNvSpPr>
            <a:spLocks noChangeAspect="1"/>
          </p:cNvSpPr>
          <p:nvPr/>
        </p:nvSpPr>
        <p:spPr>
          <a:xfrm>
            <a:off x="2290147" y="426485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32" name="모서리가 둥근 직사각형"/>
          <p:cNvSpPr>
            <a:spLocks noChangeAspect="1"/>
          </p:cNvSpPr>
          <p:nvPr/>
        </p:nvSpPr>
        <p:spPr>
          <a:xfrm>
            <a:off x="6872277" y="298133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3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3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49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일정 생성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1666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35330" y="56786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2754380" y="524050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</a:p>
        </p:txBody>
      </p:sp>
      <p:sp>
        <p:nvSpPr>
          <p:cNvPr id="9" name="가로 글상자 8"/>
          <p:cNvSpPr txBox="1"/>
          <p:nvPr/>
        </p:nvSpPr>
        <p:spPr>
          <a:xfrm>
            <a:off x="2763905" y="48023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</a:p>
        </p:txBody>
      </p:sp>
      <p:sp>
        <p:nvSpPr>
          <p:cNvPr id="10" name="가로 글상자 9"/>
          <p:cNvSpPr txBox="1"/>
          <p:nvPr/>
        </p:nvSpPr>
        <p:spPr>
          <a:xfrm>
            <a:off x="3859280" y="48023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해동용궁사</a:t>
            </a:r>
          </a:p>
        </p:txBody>
      </p:sp>
      <p:sp>
        <p:nvSpPr>
          <p:cNvPr id="12" name="가로 글상자 11"/>
          <p:cNvSpPr txBox="1"/>
          <p:nvPr/>
        </p:nvSpPr>
        <p:spPr>
          <a:xfrm>
            <a:off x="3859280" y="524050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해안 산책로</a:t>
            </a:r>
          </a:p>
        </p:txBody>
      </p:sp>
      <p:sp>
        <p:nvSpPr>
          <p:cNvPr id="13" name="가로 글상자 12"/>
          <p:cNvSpPr txBox="1"/>
          <p:nvPr/>
        </p:nvSpPr>
        <p:spPr>
          <a:xfrm>
            <a:off x="3859280" y="56786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해운대</a:t>
            </a:r>
          </a:p>
        </p:txBody>
      </p:sp>
      <p:sp>
        <p:nvSpPr>
          <p:cNvPr id="14" name="순서도: 대체 처리 13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134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선택된 여행지 바탕으로 자동 일정 생성된다는 문구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일정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스케줄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스케줄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스케줄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195373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316826" y="251291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465833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2405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290147" y="373142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574890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99234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와이드스크린</PresentationFormat>
  <Paragraphs>305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HY울릉도B</vt:lpstr>
      <vt:lpstr>한컴 말랑말랑 Bold</vt:lpstr>
      <vt:lpstr>한컴 말랑말랑 Regular</vt:lpstr>
      <vt:lpstr>Arial</vt:lpstr>
      <vt:lpstr>Calibri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sjdkd</dc:creator>
  <cp:lastModifiedBy>mglee</cp:lastModifiedBy>
  <cp:revision>209</cp:revision>
  <dcterms:created xsi:type="dcterms:W3CDTF">2025-04-24T11:44:01Z</dcterms:created>
  <dcterms:modified xsi:type="dcterms:W3CDTF">2025-04-25T05:44:48Z</dcterms:modified>
  <cp:version>13.0.0.2151</cp:version>
</cp:coreProperties>
</file>