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73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A19AC023-856A-467E-8526-3A3E5D2CDECB}" styleName="Normal Style 2 - Accent 3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>
              <a:shade val="50000"/>
              <a:satMod val="230000"/>
            </a:schemeClr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428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7338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Relationship Id="rId5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15.png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/>
          <p:nvPr/>
        </p:nvSpPr>
        <p:spPr>
          <a:xfrm>
            <a:off x="1764834" y="2573918"/>
            <a:ext cx="8647890" cy="98541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sz="44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 sz="5400" b="1" spc="-80">
                <a:solidFill>
                  <a:schemeClr val="accent1"/>
                </a:solidFill>
                <a:latin typeface="+mj-ea"/>
              </a:rPr>
              <a:t>여행 </a:t>
            </a:r>
            <a:r>
              <a:rPr lang="ko-KR" altLang="en-US" sz="5400" b="1" spc="-80">
                <a:latin typeface="+mj-ea"/>
              </a:rPr>
              <a:t>화면 설계서</a:t>
            </a:r>
            <a:endParaRPr lang="ko-KR" altLang="en-US" sz="5400" b="1" spc="-80">
              <a:latin typeface="+mj-ea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764834" y="4020987"/>
            <a:ext cx="8662332" cy="461665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ko-KR" altLang="en-US" sz="2400" b="1" spc="-50"/>
              <a:t>여행 플래너 웹 사이트</a:t>
            </a:r>
            <a:endParaRPr kumimoji="1" lang="ko-KR" altLang="en-US" sz="2400" b="1" spc="-50"/>
          </a:p>
        </p:txBody>
      </p:sp>
      <p:sp>
        <p:nvSpPr>
          <p:cNvPr id="8" name="TextBox 3"/>
          <p:cNvSpPr txBox="1"/>
          <p:nvPr/>
        </p:nvSpPr>
        <p:spPr>
          <a:xfrm>
            <a:off x="1764834" y="4584719"/>
            <a:ext cx="8662332" cy="338554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en-US" altLang="ko-KR" sz="1600" spc="-5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</a:rPr>
              <a:t>2502110390</a:t>
            </a:r>
            <a:r>
              <a:rPr kumimoji="1" lang="ko-KR" altLang="en-US" sz="1600" spc="-5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</a:rPr>
              <a:t> 이민겸</a:t>
            </a:r>
            <a:endParaRPr kumimoji="1" lang="ko-KR" altLang="en-US" sz="1600" spc="-50">
              <a:solidFill>
                <a:schemeClr val="tx1">
                  <a:alpha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4327112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예산 계획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순서도: 대체 처리 6"/>
          <p:cNvSpPr/>
          <p:nvPr/>
        </p:nvSpPr>
        <p:spPr>
          <a:xfrm>
            <a:off x="2447214" y="3068955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613070" y="2380351"/>
            <a:ext cx="4104822" cy="39190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 b="1">
                <a:latin typeface="한컴 말랑말랑 Bold"/>
                <a:ea typeface="한컴 말랑말랑 Bold"/>
              </a:rPr>
              <a:t>항목별 비용 입력 및 자동 합산</a:t>
            </a:r>
            <a:endParaRPr lang="ko-KR" altLang="en-US" sz="2000" b="1">
              <a:latin typeface="한컴 말랑말랑 Bold"/>
              <a:ea typeface="한컴 말랑말랑 Bold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2628174" y="5787909"/>
            <a:ext cx="4104822" cy="391911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 b="1">
                <a:latin typeface="한컴 말랑말랑 Bold"/>
                <a:ea typeface="한컴 말랑말랑 Bold"/>
              </a:rPr>
              <a:t>숙박/식사/교통 등 세부 항목 관리 가능</a:t>
            </a:r>
            <a:endParaRPr lang="ko-KR" altLang="en-US" sz="2000" b="1">
              <a:latin typeface="한컴 말랑말랑 Bold"/>
              <a:ea typeface="한컴 말랑말랑 Bold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2790098" y="4964281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저녁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2790098" y="4526608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5" name="가로 글상자 14"/>
          <p:cNvSpPr txBox="1"/>
          <p:nvPr/>
        </p:nvSpPr>
        <p:spPr>
          <a:xfrm>
            <a:off x="2790098" y="4041309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6" name="가로 글상자 15"/>
          <p:cNvSpPr txBox="1"/>
          <p:nvPr/>
        </p:nvSpPr>
        <p:spPr>
          <a:xfrm>
            <a:off x="2790098" y="5373380"/>
            <a:ext cx="711540" cy="3587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합계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3213602" y="187790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2790098" y="24322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2290147" y="452660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2" name="모서리가 둥근 직사각형"/>
          <p:cNvSpPr>
            <a:spLocks noChangeAspect="1"/>
          </p:cNvSpPr>
          <p:nvPr/>
        </p:nvSpPr>
        <p:spPr>
          <a:xfrm>
            <a:off x="2290147" y="501137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3" name="모서리가 둥근 직사각형"/>
          <p:cNvSpPr>
            <a:spLocks noChangeAspect="1"/>
          </p:cNvSpPr>
          <p:nvPr/>
        </p:nvSpPr>
        <p:spPr>
          <a:xfrm>
            <a:off x="2290147" y="407617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4" name="모서리가 둥근 직사각형"/>
          <p:cNvSpPr>
            <a:spLocks noChangeAspect="1"/>
          </p:cNvSpPr>
          <p:nvPr/>
        </p:nvSpPr>
        <p:spPr>
          <a:xfrm>
            <a:off x="2290147" y="546181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9235714" y="1378270"/>
          <a:ext cx="2859813" cy="4734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예산 계획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항목별 비용 입력 및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자동 합산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오전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오후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저녁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숙박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식사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교통 등 세부 항목 관리 기능 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문구 작성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7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8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982518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3430344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결과 요약 페이지</a:t>
            </a:r>
            <a:endParaRPr kumimoji="1" lang="ko-KR" altLang="en-US" sz="30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11" name="가로 글상자 10"/>
          <p:cNvSpPr txBox="1"/>
          <p:nvPr/>
        </p:nvSpPr>
        <p:spPr>
          <a:xfrm>
            <a:off x="2735329" y="5075723"/>
            <a:ext cx="711540" cy="3587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합계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2447214" y="3173730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2735329" y="194517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" name="모서리가 둥근 직사각형"/>
          <p:cNvSpPr>
            <a:spLocks noChangeAspect="1"/>
          </p:cNvSpPr>
          <p:nvPr/>
        </p:nvSpPr>
        <p:spPr>
          <a:xfrm>
            <a:off x="2611791" y="242094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2290147" y="421527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290147" y="464810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2290147" y="378245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290147" y="508093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9235714" y="1363983"/>
          <a:ext cx="2859813" cy="50777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9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결과 요약 페이지</a:t>
                      </a:r>
                      <a:endParaRPr lang="ko-KR" altLang="en-US" sz="19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최종 일정 보기 및 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저장</a:t>
                      </a: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공유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 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합계 금액 산출 후 </a:t>
                      </a: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PDF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다운로드 및 공유 링크 생성 가능 문구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2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3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2172707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863380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후기</a:t>
            </a:r>
            <a:r>
              <a:rPr kumimoji="1" lang="en-US" altLang="ko-KR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/</a:t>
            </a: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커뮤니티</a:t>
            </a:r>
            <a:endParaRPr kumimoji="1" lang="ko-KR" altLang="en-US" sz="30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574585" y="3730066"/>
            <a:ext cx="3521415" cy="36242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부산에서 힐링하기 좋은 일정이에요</a:t>
            </a:r>
            <a:r>
              <a:rPr lang="en-US" altLang="ko-KR" b="1">
                <a:latin typeface="한컴 말랑말랑 Bold"/>
                <a:ea typeface="한컴 말랑말랑 Bold"/>
              </a:rPr>
              <a:t>!</a:t>
            </a:r>
            <a:endParaRPr lang="en-US" altLang="ko-KR" b="1">
              <a:latin typeface="한컴 말랑말랑 Bold"/>
              <a:ea typeface="한컴 말랑말랑 Bold"/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2721057" y="4859654"/>
            <a:ext cx="809976" cy="324326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5097652" y="4210549"/>
            <a:ext cx="1502474" cy="36377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일정 가져오기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1" name="모서리가 둥근 직사각형"/>
          <p:cNvSpPr>
            <a:spLocks noChangeAspect="1"/>
          </p:cNvSpPr>
          <p:nvPr/>
        </p:nvSpPr>
        <p:spPr>
          <a:xfrm>
            <a:off x="2721057" y="187713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2" name="모서리가 둥근 직사각형"/>
          <p:cNvSpPr>
            <a:spLocks noChangeAspect="1"/>
          </p:cNvSpPr>
          <p:nvPr/>
        </p:nvSpPr>
        <p:spPr>
          <a:xfrm>
            <a:off x="2434165" y="245358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3" name="모서리가 둥근 직사각형"/>
          <p:cNvSpPr>
            <a:spLocks noChangeAspect="1"/>
          </p:cNvSpPr>
          <p:nvPr/>
        </p:nvSpPr>
        <p:spPr>
          <a:xfrm>
            <a:off x="2290147" y="508093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4536567" y="421054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" name="모서리가 둥근 직사각형"/>
          <p:cNvSpPr>
            <a:spLocks noChangeAspect="1"/>
          </p:cNvSpPr>
          <p:nvPr/>
        </p:nvSpPr>
        <p:spPr>
          <a:xfrm>
            <a:off x="2286549" y="394847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9235714" y="1415015"/>
          <a:ext cx="2859813" cy="476516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후기</a:t>
                      </a: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커뮤니티 글 작성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다른 사용자 후기 및 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보기 창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다른 사용자 후기 하단에 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좋아요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하단 일정 요약 설명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가져오기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19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2882457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가로 글상자 1"/>
          <p:cNvSpPr txBox="1"/>
          <p:nvPr/>
        </p:nvSpPr>
        <p:spPr>
          <a:xfrm>
            <a:off x="4335292" y="3053596"/>
            <a:ext cx="3521415" cy="75080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4400" b="1">
                <a:latin typeface="한컴 말랑말랑 Bold"/>
                <a:ea typeface="한컴 말랑말랑 Bold"/>
              </a:rPr>
              <a:t>감사합니다</a:t>
            </a:r>
            <a:r>
              <a:rPr lang="en-US" altLang="ko-KR" sz="4400" b="1">
                <a:latin typeface="한컴 말랑말랑 Bold"/>
                <a:ea typeface="한컴 말랑말랑 Bold"/>
              </a:rPr>
              <a:t>!</a:t>
            </a:r>
            <a:endParaRPr lang="en-US" altLang="ko-KR" sz="4400" b="1"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389757248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"/>
          <p:cNvGrpSpPr/>
          <p:nvPr/>
        </p:nvGrpSpPr>
        <p:grpSpPr>
          <a:xfrm rot="0">
            <a:off x="93924" y="632218"/>
            <a:ext cx="11134047" cy="6062907"/>
            <a:chOff x="93923" y="1275153"/>
            <a:chExt cx="9538971" cy="4833164"/>
          </a:xfrm>
        </p:grpSpPr>
        <p:cxnSp>
          <p:nvCxnSpPr>
            <p:cNvPr id="32" name="화살표 31"/>
            <p:cNvCxnSpPr>
              <a:stCxn id="2" idx="2"/>
              <a:endCxn id="6" idx="0"/>
            </p:cNvCxnSpPr>
            <p:nvPr/>
          </p:nvCxnSpPr>
          <p:spPr>
            <a:xfrm>
              <a:off x="3210937" y="1686375"/>
              <a:ext cx="2332450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모서리가 둥근 직사각형"/>
            <p:cNvSpPr/>
            <p:nvPr/>
          </p:nvSpPr>
          <p:spPr>
            <a:xfrm>
              <a:off x="2542574" y="1275153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로그인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3" name="모서리가 둥근 직사각형"/>
            <p:cNvSpPr/>
            <p:nvPr/>
          </p:nvSpPr>
          <p:spPr>
            <a:xfrm>
              <a:off x="202406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이메일 찾기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" name="모서리가 둥근 직사각형"/>
            <p:cNvSpPr/>
            <p:nvPr/>
          </p:nvSpPr>
          <p:spPr>
            <a:xfrm>
              <a:off x="1759946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비밀번호 찾기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" name="모서리가 둥근 직사각형"/>
            <p:cNvSpPr/>
            <p:nvPr/>
          </p:nvSpPr>
          <p:spPr>
            <a:xfrm>
              <a:off x="3317485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회원가입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" name="모서리가 둥근 직사각형"/>
            <p:cNvSpPr/>
            <p:nvPr/>
          </p:nvSpPr>
          <p:spPr>
            <a:xfrm>
              <a:off x="4875024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메인화면</a:t>
              </a:r>
              <a:endParaRPr lang="en-US" altLang="ko-KR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27" name="모서리가 둥근 직사각형"/>
            <p:cNvSpPr/>
            <p:nvPr/>
          </p:nvSpPr>
          <p:spPr>
            <a:xfrm>
              <a:off x="4677442" y="2722448"/>
              <a:ext cx="173189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그룹 메인 대시보드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28" name="모서리가 둥근 직사각형"/>
            <p:cNvSpPr/>
            <p:nvPr/>
          </p:nvSpPr>
          <p:spPr>
            <a:xfrm>
              <a:off x="6630146" y="2722448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마이페이지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30" name="화살표 29"/>
            <p:cNvCxnSpPr>
              <a:stCxn id="6" idx="2"/>
              <a:endCxn id="27" idx="0"/>
            </p:cNvCxnSpPr>
            <p:nvPr/>
          </p:nvCxnSpPr>
          <p:spPr>
            <a:xfrm rot="16200000" flipH="1">
              <a:off x="5436351" y="2615412"/>
              <a:ext cx="21406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화살표 30"/>
            <p:cNvCxnSpPr>
              <a:stCxn id="2" idx="2"/>
              <a:endCxn id="5" idx="0"/>
            </p:cNvCxnSpPr>
            <p:nvPr/>
          </p:nvCxnSpPr>
          <p:spPr>
            <a:xfrm>
              <a:off x="3210937" y="1686375"/>
              <a:ext cx="774910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화살표 32"/>
            <p:cNvCxnSpPr>
              <a:stCxn id="2" idx="2"/>
              <a:endCxn id="4" idx="0"/>
            </p:cNvCxnSpPr>
            <p:nvPr/>
          </p:nvCxnSpPr>
          <p:spPr>
            <a:xfrm rot="10800000" flipV="1">
              <a:off x="2428309" y="1686375"/>
              <a:ext cx="782627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화살표 33"/>
            <p:cNvCxnSpPr>
              <a:stCxn id="2" idx="2"/>
              <a:endCxn id="3" idx="0"/>
            </p:cNvCxnSpPr>
            <p:nvPr/>
          </p:nvCxnSpPr>
          <p:spPr>
            <a:xfrm rot="10800000" flipV="1">
              <a:off x="870768" y="1686375"/>
              <a:ext cx="2340168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화살표 34"/>
            <p:cNvCxnSpPr>
              <a:stCxn id="27" idx="3"/>
              <a:endCxn id="28" idx="1"/>
            </p:cNvCxnSpPr>
            <p:nvPr/>
          </p:nvCxnSpPr>
          <p:spPr>
            <a:xfrm>
              <a:off x="6409332" y="2928059"/>
              <a:ext cx="2208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모서리가 둥근 직사각형"/>
            <p:cNvSpPr/>
            <p:nvPr/>
          </p:nvSpPr>
          <p:spPr>
            <a:xfrm>
              <a:off x="8187684" y="2409801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서비스 이용약관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38" name="모서리가 둥근 직사각형"/>
            <p:cNvSpPr/>
            <p:nvPr/>
          </p:nvSpPr>
          <p:spPr>
            <a:xfrm>
              <a:off x="8187684" y="3020439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계정 탈퇴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39" name="화살표 38"/>
            <p:cNvCxnSpPr>
              <a:stCxn id="28" idx="3"/>
              <a:endCxn id="37" idx="1"/>
            </p:cNvCxnSpPr>
            <p:nvPr/>
          </p:nvCxnSpPr>
          <p:spPr>
            <a:xfrm rot="5400000" flipH="1" flipV="1">
              <a:off x="7920954" y="2661329"/>
              <a:ext cx="312646" cy="22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화살표 39"/>
            <p:cNvCxnSpPr>
              <a:stCxn id="28" idx="3"/>
              <a:endCxn id="38" idx="1"/>
            </p:cNvCxnSpPr>
            <p:nvPr/>
          </p:nvCxnSpPr>
          <p:spPr>
            <a:xfrm rot="16200000" flipH="1">
              <a:off x="7928282" y="2966648"/>
              <a:ext cx="297991" cy="22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모서리가 둥근 직사각형"/>
            <p:cNvSpPr/>
            <p:nvPr/>
          </p:nvSpPr>
          <p:spPr>
            <a:xfrm>
              <a:off x="550242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여행 스타일 선택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2" name="모서리가 둥근 직사각형"/>
            <p:cNvSpPr/>
            <p:nvPr/>
          </p:nvSpPr>
          <p:spPr>
            <a:xfrm>
              <a:off x="2045938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여행지 추천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3" name="모서리가 둥근 직사각형"/>
            <p:cNvSpPr/>
            <p:nvPr/>
          </p:nvSpPr>
          <p:spPr>
            <a:xfrm>
              <a:off x="3541634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일정 생성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4" name="모서리가 둥근 직사각형"/>
            <p:cNvSpPr/>
            <p:nvPr/>
          </p:nvSpPr>
          <p:spPr>
            <a:xfrm>
              <a:off x="5037328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예산 계획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5" name="모서리가 둥근 직사각형"/>
            <p:cNvSpPr/>
            <p:nvPr/>
          </p:nvSpPr>
          <p:spPr>
            <a:xfrm>
              <a:off x="6533023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결과 요약 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7" name="모서리가 둥근 직사각형"/>
            <p:cNvSpPr/>
            <p:nvPr/>
          </p:nvSpPr>
          <p:spPr>
            <a:xfrm>
              <a:off x="8028717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후기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커뮤니티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6" name="모서리가 둥근 직사각형"/>
            <p:cNvSpPr/>
            <p:nvPr/>
          </p:nvSpPr>
          <p:spPr>
            <a:xfrm>
              <a:off x="93923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성향 설문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7" name="모서리가 둥근 직사각형"/>
            <p:cNvSpPr/>
            <p:nvPr/>
          </p:nvSpPr>
          <p:spPr>
            <a:xfrm>
              <a:off x="1589619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추천 결과 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8" name="모서리가 둥근 직사각형"/>
            <p:cNvSpPr/>
            <p:nvPr/>
          </p:nvSpPr>
          <p:spPr>
            <a:xfrm>
              <a:off x="3085315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자동 일정 생성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9" name="모서리가 둥근 직사각형"/>
            <p:cNvSpPr/>
            <p:nvPr/>
          </p:nvSpPr>
          <p:spPr>
            <a:xfrm>
              <a:off x="4581009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비용 항목별 입력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0" name="모서리가 둥근 직사각형"/>
            <p:cNvSpPr/>
            <p:nvPr/>
          </p:nvSpPr>
          <p:spPr>
            <a:xfrm>
              <a:off x="6076704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최종 일정 보기 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&amp;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 저장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공유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1" name="모서리가 둥근 직사각형"/>
            <p:cNvSpPr/>
            <p:nvPr/>
          </p:nvSpPr>
          <p:spPr>
            <a:xfrm>
              <a:off x="7572398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다른 사용자 후기 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&amp;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일정 보기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64" name="화살표 63"/>
            <p:cNvCxnSpPr/>
            <p:nvPr/>
          </p:nvCxnSpPr>
          <p:spPr>
            <a:xfrm rot="16200000" flipH="1">
              <a:off x="2095839" y="4192560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화살표 64"/>
            <p:cNvCxnSpPr/>
            <p:nvPr/>
          </p:nvCxnSpPr>
          <p:spPr>
            <a:xfrm rot="16200000" flipH="1">
              <a:off x="3591534" y="4192560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화살표 65"/>
            <p:cNvCxnSpPr/>
            <p:nvPr/>
          </p:nvCxnSpPr>
          <p:spPr>
            <a:xfrm rot="16200000" flipH="1">
              <a:off x="5087230" y="4192562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화살표 66"/>
            <p:cNvCxnSpPr/>
            <p:nvPr/>
          </p:nvCxnSpPr>
          <p:spPr>
            <a:xfrm rot="16200000" flipH="1">
              <a:off x="6582925" y="4192561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화살표 67"/>
            <p:cNvCxnSpPr/>
            <p:nvPr/>
          </p:nvCxnSpPr>
          <p:spPr>
            <a:xfrm rot="16200000" flipH="1">
              <a:off x="8078620" y="4192561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모서리가 둥근 직사각형"/>
            <p:cNvSpPr/>
            <p:nvPr/>
          </p:nvSpPr>
          <p:spPr>
            <a:xfrm>
              <a:off x="870770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힐링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맛집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모험 등 선호 선택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2" name="모서리가 둥근 직사각형"/>
            <p:cNvSpPr/>
            <p:nvPr/>
          </p:nvSpPr>
          <p:spPr>
            <a:xfrm>
              <a:off x="2366466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설문 기반 여행지리스트 제공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3" name="모서리가 둥근 직사각형"/>
            <p:cNvSpPr/>
            <p:nvPr/>
          </p:nvSpPr>
          <p:spPr>
            <a:xfrm>
              <a:off x="3862161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추천 여행지 기준 일정 제안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4" name="모서리가 둥근 직사각형"/>
            <p:cNvSpPr/>
            <p:nvPr/>
          </p:nvSpPr>
          <p:spPr>
            <a:xfrm>
              <a:off x="5357855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숙박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식사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교통 등 예산 자동 합산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5" name="모서리가 둥근 직사각형"/>
            <p:cNvSpPr/>
            <p:nvPr/>
          </p:nvSpPr>
          <p:spPr>
            <a:xfrm>
              <a:off x="6853550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PDF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다운로드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 공유 링크 생성등 기능 포함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6" name="모서리가 둥근 직사각형"/>
            <p:cNvSpPr/>
            <p:nvPr/>
          </p:nvSpPr>
          <p:spPr>
            <a:xfrm>
              <a:off x="8349244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후기 댓글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좋아요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일정 가져오기   가능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78" name="화살표 77"/>
            <p:cNvCxnSpPr/>
            <p:nvPr/>
          </p:nvCxnSpPr>
          <p:spPr>
            <a:xfrm rot="16200000" flipH="1">
              <a:off x="600143" y="4192562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화살표 78"/>
            <p:cNvCxnSpPr>
              <a:endCxn id="71" idx="0"/>
            </p:cNvCxnSpPr>
            <p:nvPr/>
          </p:nvCxnSpPr>
          <p:spPr>
            <a:xfrm rot="16200000" flipH="1">
              <a:off x="905143" y="4649752"/>
              <a:ext cx="12149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화살표 79"/>
            <p:cNvCxnSpPr/>
            <p:nvPr/>
          </p:nvCxnSpPr>
          <p:spPr>
            <a:xfrm rot="16200000" flipH="1">
              <a:off x="2371840" y="4649747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화살표 80"/>
            <p:cNvCxnSpPr/>
            <p:nvPr/>
          </p:nvCxnSpPr>
          <p:spPr>
            <a:xfrm rot="16200000" flipH="1">
              <a:off x="3867536" y="4649750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화살표 81"/>
            <p:cNvCxnSpPr/>
            <p:nvPr/>
          </p:nvCxnSpPr>
          <p:spPr>
            <a:xfrm rot="16200000" flipH="1">
              <a:off x="5363232" y="4649747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화살표 82"/>
            <p:cNvCxnSpPr/>
            <p:nvPr/>
          </p:nvCxnSpPr>
          <p:spPr>
            <a:xfrm rot="16200000" flipH="1">
              <a:off x="6887926" y="4645958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화살표 83"/>
            <p:cNvCxnSpPr/>
            <p:nvPr/>
          </p:nvCxnSpPr>
          <p:spPr>
            <a:xfrm rot="16200000" flipH="1">
              <a:off x="8354623" y="4645953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화살표 85"/>
            <p:cNvCxnSpPr>
              <a:stCxn id="41" idx="3"/>
              <a:endCxn id="42" idx="1"/>
            </p:cNvCxnSpPr>
            <p:nvPr/>
          </p:nvCxnSpPr>
          <p:spPr>
            <a:xfrm>
              <a:off x="1833892" y="3836688"/>
              <a:ext cx="212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화살표 86"/>
            <p:cNvCxnSpPr>
              <a:stCxn id="42" idx="3"/>
              <a:endCxn id="43" idx="1"/>
            </p:cNvCxnSpPr>
            <p:nvPr/>
          </p:nvCxnSpPr>
          <p:spPr>
            <a:xfrm>
              <a:off x="3329588" y="3836688"/>
              <a:ext cx="2120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화살표 87"/>
            <p:cNvCxnSpPr>
              <a:stCxn id="43" idx="3"/>
              <a:endCxn id="44" idx="1"/>
            </p:cNvCxnSpPr>
            <p:nvPr/>
          </p:nvCxnSpPr>
          <p:spPr>
            <a:xfrm>
              <a:off x="4825284" y="3836688"/>
              <a:ext cx="2120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화살표 88"/>
            <p:cNvCxnSpPr>
              <a:stCxn id="44" idx="3"/>
              <a:endCxn id="45" idx="1"/>
            </p:cNvCxnSpPr>
            <p:nvPr/>
          </p:nvCxnSpPr>
          <p:spPr>
            <a:xfrm>
              <a:off x="6320978" y="3836688"/>
              <a:ext cx="2120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화살표 89"/>
            <p:cNvCxnSpPr>
              <a:stCxn id="45" idx="3"/>
              <a:endCxn id="47" idx="1"/>
            </p:cNvCxnSpPr>
            <p:nvPr/>
          </p:nvCxnSpPr>
          <p:spPr>
            <a:xfrm>
              <a:off x="7816672" y="3836688"/>
              <a:ext cx="212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순서도: 대체 처리 92"/>
          <p:cNvSpPr/>
          <p:nvPr/>
        </p:nvSpPr>
        <p:spPr>
          <a:xfrm>
            <a:off x="6096000" y="84535"/>
            <a:ext cx="5913649" cy="1095366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39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r>
              <a:rPr kumimoji="1" lang="ko-KR" altLang="en-US" sz="39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차 여행 사이트맵 구성</a:t>
            </a:r>
            <a:endParaRPr lang="ko-KR" altLang="en-US" sz="3900"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1980154900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메인 화면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" y="2098836"/>
            <a:ext cx="8949964" cy="4133001"/>
          </a:xfrm>
          <a:prstGeom prst="rect">
            <a:avLst/>
          </a:prstGeom>
        </p:spPr>
      </p:pic>
      <p:sp>
        <p:nvSpPr>
          <p:cNvPr id="6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0499" y="2140623"/>
            <a:ext cx="8949964" cy="409121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0499" y="2098835"/>
            <a:ext cx="8949964" cy="4133001"/>
          </a:xfrm>
          <a:prstGeom prst="rect">
            <a:avLst/>
          </a:prstGeom>
        </p:spPr>
      </p:pic>
      <p:grpSp>
        <p:nvGrpSpPr>
          <p:cNvPr id="21" name=""/>
          <p:cNvGrpSpPr/>
          <p:nvPr/>
        </p:nvGrpSpPr>
        <p:grpSpPr>
          <a:xfrm rot="0"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6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grpSp>
        <p:nvGrpSpPr>
          <p:cNvPr id="24" name=""/>
          <p:cNvGrpSpPr/>
          <p:nvPr/>
        </p:nvGrpSpPr>
        <p:grpSpPr>
          <a:xfrm rot="0">
            <a:off x="5453150" y="1003318"/>
            <a:ext cx="3556093" cy="323286"/>
            <a:chOff x="5067616" y="1003318"/>
            <a:chExt cx="3556093" cy="323286"/>
          </a:xfrm>
        </p:grpSpPr>
        <p:sp>
          <p:nvSpPr>
            <p:cNvPr id="8" name="모서리가 둥근 직사각형"/>
            <p:cNvSpPr/>
            <p:nvPr/>
          </p:nvSpPr>
          <p:spPr>
            <a:xfrm>
              <a:off x="5067616" y="100331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로그인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9" name="모서리가 둥근 직사각형"/>
            <p:cNvSpPr/>
            <p:nvPr/>
          </p:nvSpPr>
          <p:spPr>
            <a:xfrm>
              <a:off x="5762756" y="1003318"/>
              <a:ext cx="883091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여행후기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12" name="모서리가 둥근 직사각형"/>
            <p:cNvSpPr/>
            <p:nvPr/>
          </p:nvSpPr>
          <p:spPr>
            <a:xfrm>
              <a:off x="6717669" y="1003318"/>
              <a:ext cx="883091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고객 센터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22" name="모서리가 둥근 직사각형"/>
            <p:cNvSpPr/>
            <p:nvPr/>
          </p:nvSpPr>
          <p:spPr>
            <a:xfrm>
              <a:off x="7672583" y="1003318"/>
              <a:ext cx="951127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마이페이지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</p:grpSp>
      <p:cxnSp>
        <p:nvCxnSpPr>
          <p:cNvPr id="25" name="선 24"/>
          <p:cNvCxnSpPr/>
          <p:nvPr/>
        </p:nvCxnSpPr>
        <p:spPr>
          <a:xfrm flipV="1">
            <a:off x="190499" y="1586366"/>
            <a:ext cx="8949964" cy="0"/>
          </a:xfrm>
          <a:prstGeom prst="line">
            <a:avLst/>
          </a:prstGeom>
          <a:ln w="381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9235714" y="1266713"/>
          <a:ext cx="2861036" cy="45211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60553"/>
              </a:tblGrid>
              <a:tr h="57766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0470" y="1687068"/>
            <a:ext cx="1327634" cy="316103"/>
          </a:xfrm>
          <a:prstGeom prst="rect">
            <a:avLst/>
          </a:prstGeom>
        </p:spPr>
      </p:pic>
      <p:grpSp>
        <p:nvGrpSpPr>
          <p:cNvPr id="33" name=""/>
          <p:cNvGrpSpPr/>
          <p:nvPr/>
        </p:nvGrpSpPr>
        <p:grpSpPr>
          <a:xfrm rot="0">
            <a:off x="6883304" y="1680958"/>
            <a:ext cx="2125940" cy="323286"/>
            <a:chOff x="6479885" y="1680958"/>
            <a:chExt cx="2125940" cy="323286"/>
          </a:xfrm>
        </p:grpSpPr>
        <p:sp>
          <p:nvSpPr>
            <p:cNvPr id="30" name="모서리가 둥근 직사각형"/>
            <p:cNvSpPr/>
            <p:nvPr/>
          </p:nvSpPr>
          <p:spPr>
            <a:xfrm>
              <a:off x="6479885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힐링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31" name="모서리가 둥근 직사각형"/>
            <p:cNvSpPr/>
            <p:nvPr/>
          </p:nvSpPr>
          <p:spPr>
            <a:xfrm>
              <a:off x="7231197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맛집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32" name="모서리가 둥근 직사각형"/>
            <p:cNvSpPr/>
            <p:nvPr/>
          </p:nvSpPr>
          <p:spPr>
            <a:xfrm>
              <a:off x="7982508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모험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9235714" y="1266713"/>
          <a:ext cx="2859813" cy="45211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</a:t>
                      </a: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버튼</a:t>
                      </a:r>
                      <a:endParaRPr lang="ko-KR" altLang="en-US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여행후기 버튼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고객센터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마이페이지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여행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맛집 버튼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전이면 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페이지로 이동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83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endParaRPr kumimoji="1" lang="en-US" altLang="ko-KR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4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5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93874" y="995213"/>
            <a:ext cx="1343212" cy="543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1791" y="1847629"/>
            <a:ext cx="6287377" cy="31627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98134" y="5010370"/>
            <a:ext cx="5134691" cy="314368"/>
          </a:xfrm>
          <a:prstGeom prst="rect">
            <a:avLst/>
          </a:prstGeom>
        </p:spPr>
      </p:pic>
      <p:sp>
        <p:nvSpPr>
          <p:cNvPr id="10" name="모서리가 둥근 직사각형"/>
          <p:cNvSpPr>
            <a:spLocks noChangeAspect="1"/>
          </p:cNvSpPr>
          <p:nvPr/>
        </p:nvSpPr>
        <p:spPr>
          <a:xfrm>
            <a:off x="1233755" y="251223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1" name="모서리가 둥근 직사각형"/>
          <p:cNvSpPr>
            <a:spLocks noChangeAspect="1"/>
          </p:cNvSpPr>
          <p:nvPr/>
        </p:nvSpPr>
        <p:spPr>
          <a:xfrm>
            <a:off x="1233755" y="441377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2" name="모서리가 둥근 직사각형"/>
          <p:cNvSpPr>
            <a:spLocks noChangeAspect="1"/>
          </p:cNvSpPr>
          <p:nvPr/>
        </p:nvSpPr>
        <p:spPr>
          <a:xfrm>
            <a:off x="1810098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3" name="모서리가 둥근 직사각형"/>
          <p:cNvSpPr>
            <a:spLocks noChangeAspect="1"/>
          </p:cNvSpPr>
          <p:nvPr/>
        </p:nvSpPr>
        <p:spPr>
          <a:xfrm>
            <a:off x="2866860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7305511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5230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사용자 아이디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영어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숫자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특수문자 조합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6~12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자리이상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성별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이메일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휴대폰 번호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회원가입 버튼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 rot="0"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7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18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09176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256213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1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r>
              <a:rPr kumimoji="1" lang="en-US" altLang="ko-KR" sz="31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r>
              <a:rPr kumimoji="1" lang="ko-KR" altLang="en-US" sz="31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 </a:t>
            </a:r>
            <a:endParaRPr kumimoji="1" lang="ko-KR" altLang="en-US" sz="31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0483" y="2299329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1" name="가로 글상자 10"/>
          <p:cNvSpPr txBox="1"/>
          <p:nvPr/>
        </p:nvSpPr>
        <p:spPr>
          <a:xfrm>
            <a:off x="980777" y="1993595"/>
            <a:ext cx="3591448" cy="2997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이용 약관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grpSp>
        <p:nvGrpSpPr>
          <p:cNvPr id="12" name="그룹 11"/>
          <p:cNvGrpSpPr/>
          <p:nvPr/>
        </p:nvGrpSpPr>
        <p:grpSpPr>
          <a:xfrm rot="0">
            <a:off x="2776501" y="1025233"/>
            <a:ext cx="3030857" cy="641407"/>
            <a:chOff x="288123" y="971945"/>
            <a:chExt cx="3003642" cy="641407"/>
          </a:xfrm>
        </p:grpSpPr>
        <p:sp>
          <p:nvSpPr>
            <p:cNvPr id="13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14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00483" y="3527312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23" name="직사각형 22"/>
          <p:cNvSpPr/>
          <p:nvPr/>
        </p:nvSpPr>
        <p:spPr>
          <a:xfrm>
            <a:off x="700482" y="4821556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0481" y="5679270"/>
            <a:ext cx="228631" cy="238158"/>
          </a:xfrm>
          <a:prstGeom prst="rect">
            <a:avLst/>
          </a:prstGeom>
        </p:spPr>
      </p:pic>
      <p:sp>
        <p:nvSpPr>
          <p:cNvPr id="28" name="가로 글상자 27"/>
          <p:cNvSpPr txBox="1"/>
          <p:nvPr/>
        </p:nvSpPr>
        <p:spPr>
          <a:xfrm>
            <a:off x="929112" y="5625271"/>
            <a:ext cx="5772674" cy="39262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전체 필수 약관 및 이용 제공에 동의합니다.</a:t>
            </a:r>
            <a:endParaRPr lang="ko-KR" altLang="en-US" sz="1000"/>
          </a:p>
          <a:p>
            <a:pPr lvl="0">
              <a:defRPr/>
            </a:pPr>
            <a:r>
              <a:rPr lang="ko-KR" altLang="en-US" sz="1000"/>
              <a:t>이용약관, 개인정보수집 및 이용, 개인정보 처리 및 위탁에 관한 안내 동의에 모두 동의합니다.</a:t>
            </a:r>
            <a:endParaRPr lang="ko-KR" altLang="en-US" sz="100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9546" y="2022170"/>
            <a:ext cx="228631" cy="238158"/>
          </a:xfrm>
          <a:prstGeom prst="rect">
            <a:avLst/>
          </a:prstGeom>
        </p:spPr>
      </p:pic>
      <p:sp>
        <p:nvSpPr>
          <p:cNvPr id="31" name="가로 글상자 30"/>
          <p:cNvSpPr txBox="1"/>
          <p:nvPr/>
        </p:nvSpPr>
        <p:spPr>
          <a:xfrm>
            <a:off x="980776" y="3230929"/>
            <a:ext cx="3591448" cy="30094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개인정보 수집 및 이용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9546" y="3254709"/>
            <a:ext cx="228631" cy="238158"/>
          </a:xfrm>
          <a:prstGeom prst="rect">
            <a:avLst/>
          </a:prstGeom>
        </p:spPr>
      </p:pic>
      <p:sp>
        <p:nvSpPr>
          <p:cNvPr id="33" name="가로 글상자 32"/>
          <p:cNvSpPr txBox="1"/>
          <p:nvPr/>
        </p:nvSpPr>
        <p:spPr>
          <a:xfrm>
            <a:off x="980777" y="4468263"/>
            <a:ext cx="3896248" cy="2923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개인정보 처리 및 위탁에 관한 안내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9546" y="4487248"/>
            <a:ext cx="228631" cy="238158"/>
          </a:xfrm>
          <a:prstGeom prst="rect">
            <a:avLst/>
          </a:prstGeom>
        </p:spPr>
      </p:pic>
      <p:sp>
        <p:nvSpPr>
          <p:cNvPr id="36" name="타원"/>
          <p:cNvSpPr/>
          <p:nvPr/>
        </p:nvSpPr>
        <p:spPr>
          <a:xfrm>
            <a:off x="3137369" y="6049540"/>
            <a:ext cx="933450" cy="496782"/>
          </a:xfrm>
          <a:prstGeom prst="flowChartAlternateProcess">
            <a:avLst/>
          </a:prstGeom>
          <a:solidFill>
            <a:srgbClr val="009eff"/>
          </a:solidFill>
          <a:ln>
            <a:solidFill>
              <a:srgbClr val="009e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 algn="ctr">
              <a:defRPr/>
            </a:pPr>
            <a:r>
              <a:rPr lang="ko-KR" altLang="en-US" sz="2600" b="1">
                <a:latin typeface="한컴 말랑말랑 Bold"/>
                <a:ea typeface="한컴 말랑말랑 Bold"/>
              </a:rPr>
              <a:t>확인</a:t>
            </a:r>
            <a:endParaRPr lang="ko-KR" altLang="en-US" sz="2600" b="1">
              <a:latin typeface="한컴 말랑말랑 Bold"/>
              <a:ea typeface="한컴 말랑말랑 Bold"/>
            </a:endParaRPr>
          </a:p>
        </p:txBody>
      </p:sp>
      <p:sp>
        <p:nvSpPr>
          <p:cNvPr id="39" name="타원"/>
          <p:cNvSpPr/>
          <p:nvPr/>
        </p:nvSpPr>
        <p:spPr>
          <a:xfrm>
            <a:off x="4513039" y="6049540"/>
            <a:ext cx="933450" cy="496782"/>
          </a:xfrm>
          <a:prstGeom prst="flowChartAlternateProcess">
            <a:avLst/>
          </a:prstGeom>
          <a:solidFill>
            <a:schemeClr val="lt1"/>
          </a:solidFill>
          <a:ln>
            <a:solidFill>
              <a:srgbClr val="009e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 algn="ctr">
              <a:defRPr/>
            </a:pPr>
            <a:r>
              <a:rPr lang="ko-KR" altLang="en-US" sz="2600" b="1">
                <a:solidFill>
                  <a:srgbClr val="009eff"/>
                </a:solidFill>
                <a:latin typeface="한컴 말랑말랑 Bold"/>
                <a:ea typeface="한컴 말랑말랑 Bold"/>
              </a:rPr>
              <a:t>취소</a:t>
            </a:r>
            <a:endParaRPr lang="ko-KR" altLang="en-US" sz="2600" b="1">
              <a:solidFill>
                <a:srgbClr val="009eff"/>
              </a:solidFill>
              <a:latin typeface="한컴 말랑말랑 Bold"/>
              <a:ea typeface="한컴 말랑말랑 Bold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9237214" y="1013051"/>
          <a:ext cx="2859813" cy="44700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약관 내용 안내</a:t>
                      </a:r>
                      <a:endParaRPr lang="ko-KR" altLang="en-US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체크 박스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모두 동의 체크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동의가 다되어있으면 다음페이지로 이동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동의가 안되어있으면 다음 안내창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 a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가 나옴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9652288" y="5917428"/>
            <a:ext cx="1764030" cy="520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/>
              <a:t>이용 약관의 동의가 </a:t>
            </a:r>
            <a:endParaRPr lang="ko-KR" altLang="en-US" sz="1400"/>
          </a:p>
          <a:p>
            <a:pPr lvl="0" algn="ctr">
              <a:defRPr/>
            </a:pPr>
            <a:r>
              <a:rPr lang="ko-KR" altLang="en-US" sz="1400"/>
              <a:t>필요합니다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3" name="모서리가 둥근 직사각형"/>
          <p:cNvSpPr>
            <a:spLocks noChangeAspect="1"/>
          </p:cNvSpPr>
          <p:nvPr/>
        </p:nvSpPr>
        <p:spPr>
          <a:xfrm>
            <a:off x="352769" y="193668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4" name="모서리가 둥근 직사각형"/>
          <p:cNvSpPr>
            <a:spLocks noChangeAspect="1"/>
          </p:cNvSpPr>
          <p:nvPr/>
        </p:nvSpPr>
        <p:spPr>
          <a:xfrm>
            <a:off x="352769" y="383822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5" name="모서리가 둥근 직사각형"/>
          <p:cNvSpPr>
            <a:spLocks noChangeAspect="1"/>
          </p:cNvSpPr>
          <p:nvPr/>
        </p:nvSpPr>
        <p:spPr>
          <a:xfrm>
            <a:off x="352769" y="562939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6" name="모서리가 둥근 직사각형"/>
          <p:cNvSpPr>
            <a:spLocks noChangeAspect="1"/>
          </p:cNvSpPr>
          <p:nvPr/>
        </p:nvSpPr>
        <p:spPr>
          <a:xfrm>
            <a:off x="2776500" y="616005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7" name="모서리가 둥근 직사각형"/>
          <p:cNvSpPr>
            <a:spLocks noChangeAspect="1"/>
          </p:cNvSpPr>
          <p:nvPr/>
        </p:nvSpPr>
        <p:spPr>
          <a:xfrm>
            <a:off x="352769" y="515233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8" name="모서리가 둥근 직사각형"/>
          <p:cNvSpPr>
            <a:spLocks noChangeAspect="1"/>
          </p:cNvSpPr>
          <p:nvPr/>
        </p:nvSpPr>
        <p:spPr>
          <a:xfrm>
            <a:off x="9364252" y="565433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a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6346500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"/>
          <p:cNvSpPr/>
          <p:nvPr/>
        </p:nvSpPr>
        <p:spPr>
          <a:xfrm>
            <a:off x="190499" y="93950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235714" y="1266713"/>
          <a:ext cx="2859813" cy="5230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사용자 아이디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영어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숫자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특수문자 조합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6~12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자리이상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성별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이메일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휴대폰 번호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회원가입 버튼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순서도: 대체 처리 5"/>
          <p:cNvSpPr/>
          <p:nvPr/>
        </p:nvSpPr>
        <p:spPr>
          <a:xfrm>
            <a:off x="190499" y="95249"/>
            <a:ext cx="2460321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2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r>
              <a:rPr kumimoji="1" lang="en-US" altLang="ko-KR" sz="32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2</a:t>
            </a:r>
            <a:r>
              <a:rPr kumimoji="1" lang="ko-KR" altLang="en-US" sz="32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 </a:t>
            </a:r>
            <a:endParaRPr kumimoji="1" lang="ko-KR" altLang="en-US" sz="32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30224" y="1172717"/>
          <a:ext cx="8270512" cy="3882389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2112510"/>
                <a:gridCol w="6158002"/>
              </a:tblGrid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>
                          <a:solidFill>
                            <a:srgbClr val="808080"/>
                          </a:solidFill>
                        </a:rPr>
                        <a:t>아이디</a:t>
                      </a:r>
                      <a:endParaRPr lang="ko-KR" altLang="en-US" sz="22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비밀번호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비밀번호 확인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성별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이메일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휴대폰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73284" y="1266713"/>
            <a:ext cx="4820322" cy="4286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73284" y="1936185"/>
            <a:ext cx="3591426" cy="40963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73284" y="2586605"/>
            <a:ext cx="3600952" cy="42868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773284" y="3868391"/>
            <a:ext cx="3591426" cy="43821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63771" y="3256077"/>
            <a:ext cx="1629002" cy="37152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44721" y="3319242"/>
            <a:ext cx="270418" cy="28329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9"/>
          <a:srcRect r="24700"/>
          <a:stretch>
            <a:fillRect/>
          </a:stretch>
        </p:blipFill>
        <p:spPr>
          <a:xfrm>
            <a:off x="2773284" y="4547389"/>
            <a:ext cx="3629697" cy="42868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869502" y="5159704"/>
            <a:ext cx="5591955" cy="638264"/>
          </a:xfrm>
          <a:prstGeom prst="rect">
            <a:avLst/>
          </a:prstGeom>
        </p:spPr>
      </p:pic>
      <p:sp>
        <p:nvSpPr>
          <p:cNvPr id="23" name="모서리가 둥근 직사각형"/>
          <p:cNvSpPr>
            <a:spLocks noChangeAspect="1"/>
          </p:cNvSpPr>
          <p:nvPr/>
        </p:nvSpPr>
        <p:spPr>
          <a:xfrm>
            <a:off x="386206" y="133703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4" name="모서리가 둥근 직사각형"/>
          <p:cNvSpPr>
            <a:spLocks noChangeAspect="1"/>
          </p:cNvSpPr>
          <p:nvPr/>
        </p:nvSpPr>
        <p:spPr>
          <a:xfrm>
            <a:off x="386206" y="19969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5" name="모서리가 둥근 직사각형"/>
          <p:cNvSpPr>
            <a:spLocks noChangeAspect="1"/>
          </p:cNvSpPr>
          <p:nvPr/>
        </p:nvSpPr>
        <p:spPr>
          <a:xfrm>
            <a:off x="386206" y="331687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6" name="모서리가 둥근 직사각형"/>
          <p:cNvSpPr>
            <a:spLocks noChangeAspect="1"/>
          </p:cNvSpPr>
          <p:nvPr/>
        </p:nvSpPr>
        <p:spPr>
          <a:xfrm>
            <a:off x="386206" y="39768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7" name="모서리가 둥근 직사각형"/>
          <p:cNvSpPr>
            <a:spLocks noChangeAspect="1"/>
          </p:cNvSpPr>
          <p:nvPr/>
        </p:nvSpPr>
        <p:spPr>
          <a:xfrm>
            <a:off x="386206" y="265692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8" name="모서리가 둥근 직사각형"/>
          <p:cNvSpPr>
            <a:spLocks noChangeAspect="1"/>
          </p:cNvSpPr>
          <p:nvPr/>
        </p:nvSpPr>
        <p:spPr>
          <a:xfrm>
            <a:off x="386206" y="463676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83799205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3498380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여행 스타일 선택 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grpSp>
        <p:nvGrpSpPr>
          <p:cNvPr id="14" name=""/>
          <p:cNvGrpSpPr/>
          <p:nvPr/>
        </p:nvGrpSpPr>
        <p:grpSpPr>
          <a:xfrm rot="0">
            <a:off x="1582343" y="1031082"/>
            <a:ext cx="6192774" cy="5400675"/>
            <a:chOff x="1429422" y="1017276"/>
            <a:chExt cx="6192774" cy="54006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4440" t="4595" r="2220" b="1952"/>
            <a:stretch>
              <a:fillRect/>
            </a:stretch>
          </p:blipFill>
          <p:spPr>
            <a:xfrm>
              <a:off x="1429422" y="1017276"/>
              <a:ext cx="6192774" cy="5400675"/>
            </a:xfrm>
            <a:prstGeom prst="rect">
              <a:avLst/>
            </a:prstGeom>
          </p:spPr>
        </p:pic>
        <p:sp>
          <p:nvSpPr>
            <p:cNvPr id="7" name="가로 글상자 6"/>
            <p:cNvSpPr txBox="1"/>
            <p:nvPr/>
          </p:nvSpPr>
          <p:spPr>
            <a:xfrm>
              <a:off x="2385559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힐링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8" name="가로 글상자 7"/>
            <p:cNvSpPr txBox="1"/>
            <p:nvPr/>
          </p:nvSpPr>
          <p:spPr>
            <a:xfrm>
              <a:off x="4139519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맛집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9" name="가로 글상자 8"/>
            <p:cNvSpPr txBox="1"/>
            <p:nvPr/>
          </p:nvSpPr>
          <p:spPr>
            <a:xfrm>
              <a:off x="5893481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모험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0" name="가로 글상자 9"/>
            <p:cNvSpPr txBox="1"/>
            <p:nvPr/>
          </p:nvSpPr>
          <p:spPr>
            <a:xfrm>
              <a:off x="2385559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문화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1" name="가로 글상자 10"/>
            <p:cNvSpPr txBox="1"/>
            <p:nvPr/>
          </p:nvSpPr>
          <p:spPr>
            <a:xfrm>
              <a:off x="4139520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자연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2" name="가로 글상자 11"/>
            <p:cNvSpPr txBox="1"/>
            <p:nvPr/>
          </p:nvSpPr>
          <p:spPr>
            <a:xfrm>
              <a:off x="5893481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쇼핑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3" name="가로 글상자 12"/>
            <p:cNvSpPr txBox="1"/>
            <p:nvPr/>
          </p:nvSpPr>
          <p:spPr>
            <a:xfrm>
              <a:off x="2461759" y="2640919"/>
              <a:ext cx="4104822" cy="36707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endParaRPr lang="ko-KR" altLang="en-US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489334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 스타일 선택창 </a:t>
                      </a: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개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맛집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모험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문화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자연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7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쇼핑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3064536" y="168797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123754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5591518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123754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3813518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3957536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2" name="모서리가 둥근 직사각형"/>
          <p:cNvSpPr>
            <a:spLocks noChangeAspect="1"/>
          </p:cNvSpPr>
          <p:nvPr/>
        </p:nvSpPr>
        <p:spPr>
          <a:xfrm>
            <a:off x="5591518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7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23" name="그룹 22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4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5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5761348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477845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여행지 추천 </a:t>
            </a:r>
            <a:endParaRPr kumimoji="1" lang="ko-KR" altLang="en-US" sz="30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ㄹㄹ혹시 맥북 사이트 창에 큰 글씨로 가운데 위쪽도 만들어서 힐링, 맛집, 문화, 자연, 쇼핑, 모험이라는 문구와 그림들을 알맞게 넣어진 이미지를 만들어줄 수 있을까?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18" name="가로 글상자 17"/>
          <p:cNvSpPr txBox="1"/>
          <p:nvPr/>
        </p:nvSpPr>
        <p:spPr>
          <a:xfrm>
            <a:off x="2613070" y="3269366"/>
            <a:ext cx="572321" cy="319267"/>
          </a:xfrm>
          <a:prstGeom prst="rect">
            <a:avLst/>
          </a:prstGeom>
          <a:solidFill>
            <a:srgbClr val="2f84ef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500" b="1">
                <a:solidFill>
                  <a:schemeClr val="lt1"/>
                </a:solidFill>
              </a:rPr>
              <a:t>힐링</a:t>
            </a:r>
            <a:endParaRPr lang="ko-KR" altLang="en-US" sz="1500" b="1">
              <a:solidFill>
                <a:schemeClr val="lt1"/>
              </a:solidFill>
            </a:endParaRPr>
          </a:p>
        </p:txBody>
      </p:sp>
      <p:grpSp>
        <p:nvGrpSpPr>
          <p:cNvPr id="22" name=""/>
          <p:cNvGrpSpPr/>
          <p:nvPr/>
        </p:nvGrpSpPr>
        <p:grpSpPr>
          <a:xfrm rot="0">
            <a:off x="1583451" y="1031082"/>
            <a:ext cx="6192774" cy="5400675"/>
            <a:chOff x="1583451" y="1031082"/>
            <a:chExt cx="6192774" cy="540067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583451" y="1031082"/>
              <a:ext cx="6192774" cy="5400675"/>
            </a:xfrm>
            <a:prstGeom prst="rect">
              <a:avLst/>
            </a:prstGeom>
          </p:spPr>
        </p:pic>
        <p:sp>
          <p:nvSpPr>
            <p:cNvPr id="17" name="가로 글상자 16"/>
            <p:cNvSpPr txBox="1"/>
            <p:nvPr/>
          </p:nvSpPr>
          <p:spPr>
            <a:xfrm>
              <a:off x="2613070" y="2559475"/>
              <a:ext cx="4104822" cy="391369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000" b="1">
                  <a:latin typeface="한컴 말랑말랑 Bold"/>
                  <a:ea typeface="한컴 말랑말랑 Bold"/>
                </a:rPr>
                <a:t>설문 결과 기반 여행지 자동 추천</a:t>
              </a:r>
              <a:endParaRPr lang="ko-KR" altLang="en-US" sz="20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2501982" y="3731420"/>
              <a:ext cx="1576367" cy="43862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2300">
                  <a:latin typeface="한컴 말랑말랑 Bold"/>
                  <a:ea typeface="한컴 말랑말랑 Bold"/>
                </a:rPr>
                <a:t>추천 여행지</a:t>
              </a:r>
              <a:endParaRPr lang="en-US" altLang="ko-KR" sz="2300">
                <a:latin typeface="한컴 말랑말랑 Bold"/>
                <a:ea typeface="한컴 말랑말랑 Bold"/>
              </a:endParaRPr>
            </a:p>
          </p:txBody>
        </p:sp>
        <p:sp>
          <p:nvSpPr>
            <p:cNvPr id="21" name="가로 글상자 20"/>
            <p:cNvSpPr txBox="1"/>
            <p:nvPr/>
          </p:nvSpPr>
          <p:spPr>
            <a:xfrm>
              <a:off x="2692483" y="4813149"/>
              <a:ext cx="1195365" cy="338837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600">
                  <a:latin typeface="한컴 말랑말랑 Bold"/>
                  <a:ea typeface="한컴 말랑말랑 Bold"/>
                </a:rPr>
                <a:t>자세히 보기</a:t>
              </a:r>
              <a:endParaRPr lang="ko-KR" altLang="en-US" sz="1600">
                <a:latin typeface="한컴 말랑말랑 Bold"/>
                <a:ea typeface="한컴 말랑말랑 Bold"/>
              </a:endParaRPr>
            </a:p>
          </p:txBody>
        </p:sp>
      </p:grpSp>
      <p:sp>
        <p:nvSpPr>
          <p:cNvPr id="25" name="순서도: 대체 처리 24"/>
          <p:cNvSpPr/>
          <p:nvPr/>
        </p:nvSpPr>
        <p:spPr>
          <a:xfrm>
            <a:off x="2578183" y="3250316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235714" y="1266713"/>
          <a:ext cx="2859813" cy="51920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1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여행지 추천</a:t>
                      </a:r>
                      <a:endParaRPr lang="ko-KR" altLang="en-US" sz="21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칸에 다른 설문 결과 작성 가능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b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</a:b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여행지 추천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추천여행지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부산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자세히 보기 버튼 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맞춤리스트 제공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그림 제공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" name="모서리가 둥근 직사각형"/>
          <p:cNvSpPr>
            <a:spLocks noChangeAspect="1"/>
          </p:cNvSpPr>
          <p:nvPr/>
        </p:nvSpPr>
        <p:spPr>
          <a:xfrm>
            <a:off x="3030796" y="192555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8" name="모서리가 둥근 직사각형"/>
          <p:cNvSpPr>
            <a:spLocks noChangeAspect="1"/>
          </p:cNvSpPr>
          <p:nvPr/>
        </p:nvSpPr>
        <p:spPr>
          <a:xfrm>
            <a:off x="2213946" y="323927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9" name="모서리가 둥근 직사각형"/>
          <p:cNvSpPr>
            <a:spLocks noChangeAspect="1"/>
          </p:cNvSpPr>
          <p:nvPr/>
        </p:nvSpPr>
        <p:spPr>
          <a:xfrm>
            <a:off x="2290147" y="483854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0" name="모서리가 둥근 직사각형"/>
          <p:cNvSpPr>
            <a:spLocks noChangeAspect="1"/>
          </p:cNvSpPr>
          <p:nvPr/>
        </p:nvSpPr>
        <p:spPr>
          <a:xfrm>
            <a:off x="2290147" y="541224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1" name="모서리가 둥근 직사각형"/>
          <p:cNvSpPr>
            <a:spLocks noChangeAspect="1"/>
          </p:cNvSpPr>
          <p:nvPr/>
        </p:nvSpPr>
        <p:spPr>
          <a:xfrm>
            <a:off x="2290147" y="426485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2" name="모서리가 둥근 직사각형"/>
          <p:cNvSpPr>
            <a:spLocks noChangeAspect="1"/>
          </p:cNvSpPr>
          <p:nvPr/>
        </p:nvSpPr>
        <p:spPr>
          <a:xfrm>
            <a:off x="6872277" y="2981330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33" name="그룹 32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34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35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49914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일정 생성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1666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735330" y="567865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저녁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754380" y="524050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2763905" y="480235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3859280" y="480235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해동용궁사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3859280" y="524050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해안 산책로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3859280" y="567865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해운대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4" name="순서도: 대체 처리 13"/>
          <p:cNvSpPr/>
          <p:nvPr/>
        </p:nvSpPr>
        <p:spPr>
          <a:xfrm>
            <a:off x="2578183" y="3250316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5134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생성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선택된 여행지 바탕으로 자동 일정 생성된다는 문구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 일정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오전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오후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저녁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3195373" y="19969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316826" y="251291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2290147" y="465833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290147" y="52405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2290147" y="3731420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2290147" y="574890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3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4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99923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337</ep:Words>
  <ep:PresentationFormat>화면 슬라이드 쇼(4:3)</ep:PresentationFormat>
  <ep:Paragraphs>121</ep:Paragraphs>
  <ep:Slides>13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2025-04-24T11:44:01.948</dcterms:created>
  <dc:creator>sjdkd</dc:creator>
  <cp:lastModifiedBy>sjdkd</cp:lastModifiedBy>
  <dcterms:modified xsi:type="dcterms:W3CDTF">2025-04-25T06:11:49.166</dcterms:modified>
  <cp:revision>237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