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9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61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1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92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2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2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3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9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9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3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0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5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1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A4374D-F270-4C02-88D7-B751FD9BD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 descr="Top view of a background splashed with colors">
            <a:extLst>
              <a:ext uri="{FF2B5EF4-FFF2-40B4-BE49-F238E27FC236}">
                <a16:creationId xmlns:a16="http://schemas.microsoft.com/office/drawing/2014/main" id="{6C8B4175-CF1F-925F-36A5-63779C6E6D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46" b="170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4B084E-33AE-E2DB-4558-CF5F35B62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/>
              <a:t>Container Diagram</a:t>
            </a:r>
            <a:endParaRPr lang="sv-SE" sz="7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B873A-3A95-A33F-7222-8286A1122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Uppgift</a:t>
            </a:r>
            <a:r>
              <a:rPr lang="en-US" dirty="0">
                <a:solidFill>
                  <a:srgbClr val="FFFFFF"/>
                </a:solidFill>
              </a:rPr>
              <a:t> 4</a:t>
            </a:r>
            <a:endParaRPr lang="sv-S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915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1A809-6FE2-58B7-CCB6-962F8E36BD01}"/>
              </a:ext>
            </a:extLst>
          </p:cNvPr>
          <p:cNvSpPr/>
          <p:nvPr/>
        </p:nvSpPr>
        <p:spPr>
          <a:xfrm>
            <a:off x="4459357" y="702365"/>
            <a:ext cx="3273286" cy="1358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FF48C4-58C0-2136-31A0-24AF9B07451A}"/>
              </a:ext>
            </a:extLst>
          </p:cNvPr>
          <p:cNvSpPr txBox="1"/>
          <p:nvPr/>
        </p:nvSpPr>
        <p:spPr>
          <a:xfrm>
            <a:off x="4530586" y="1058373"/>
            <a:ext cx="31308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Console Application</a:t>
            </a:r>
          </a:p>
          <a:p>
            <a:pPr algn="ctr"/>
            <a:r>
              <a:rPr lang="en-US" dirty="0"/>
              <a:t>(IoT Simulation)</a:t>
            </a:r>
            <a:endParaRPr lang="sv-S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2525DE-574F-B4D1-3416-CE4C0AE87F24}"/>
              </a:ext>
            </a:extLst>
          </p:cNvPr>
          <p:cNvSpPr/>
          <p:nvPr/>
        </p:nvSpPr>
        <p:spPr>
          <a:xfrm>
            <a:off x="586406" y="3154016"/>
            <a:ext cx="3438939" cy="12390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307943-2670-487F-AE90-AB0ACD0A57FE}"/>
              </a:ext>
            </a:extLst>
          </p:cNvPr>
          <p:cNvSpPr txBox="1"/>
          <p:nvPr/>
        </p:nvSpPr>
        <p:spPr>
          <a:xfrm>
            <a:off x="669231" y="3450389"/>
            <a:ext cx="32732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(ASP .NET with </a:t>
            </a:r>
            <a:r>
              <a:rPr lang="en-US" dirty="0" err="1"/>
              <a:t>SignalR</a:t>
            </a:r>
            <a:r>
              <a:rPr lang="en-US" dirty="0"/>
              <a:t>)</a:t>
            </a:r>
            <a:endParaRPr lang="sv-S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E75B9F-BB80-61A1-05EF-211A8D54A099}"/>
              </a:ext>
            </a:extLst>
          </p:cNvPr>
          <p:cNvSpPr/>
          <p:nvPr/>
        </p:nvSpPr>
        <p:spPr>
          <a:xfrm>
            <a:off x="8438324" y="3048000"/>
            <a:ext cx="3167270" cy="1345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32AF78-D4DB-710D-6A92-52899C437B30}"/>
              </a:ext>
            </a:extLst>
          </p:cNvPr>
          <p:cNvSpPr txBox="1"/>
          <p:nvPr/>
        </p:nvSpPr>
        <p:spPr>
          <a:xfrm>
            <a:off x="8570846" y="3398424"/>
            <a:ext cx="2902226" cy="644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Application</a:t>
            </a:r>
          </a:p>
          <a:p>
            <a:pPr algn="ctr"/>
            <a:r>
              <a:rPr lang="en-US" dirty="0"/>
              <a:t>(MVC)</a:t>
            </a:r>
            <a:endParaRPr lang="sv-SE" dirty="0"/>
          </a:p>
        </p:txBody>
      </p:sp>
      <p:sp>
        <p:nvSpPr>
          <p:cNvPr id="8" name="Callout: Up Arrow 7">
            <a:extLst>
              <a:ext uri="{FF2B5EF4-FFF2-40B4-BE49-F238E27FC236}">
                <a16:creationId xmlns:a16="http://schemas.microsoft.com/office/drawing/2014/main" id="{FC5671D2-A7B6-6FFD-48C6-D888A1616063}"/>
              </a:ext>
            </a:extLst>
          </p:cNvPr>
          <p:cNvSpPr/>
          <p:nvPr/>
        </p:nvSpPr>
        <p:spPr>
          <a:xfrm>
            <a:off x="155712" y="4479234"/>
            <a:ext cx="5257801" cy="2193236"/>
          </a:xfrm>
          <a:prstGeom prst="upArrowCallout">
            <a:avLst>
              <a:gd name="adj1" fmla="val 21875"/>
              <a:gd name="adj2" fmla="val 25000"/>
              <a:gd name="adj3" fmla="val 16250"/>
              <a:gd name="adj4" fmla="val 7560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Ansvarig för att ta emot och sprida temperaturdata.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Kommunikation med konsolapplikationer och webbapplikationer.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Använder </a:t>
            </a:r>
            <a:r>
              <a:rPr lang="sv-SE" sz="1600" dirty="0" err="1">
                <a:solidFill>
                  <a:schemeClr val="tx1"/>
                </a:solidFill>
              </a:rPr>
              <a:t>SignalR</a:t>
            </a:r>
            <a:r>
              <a:rPr lang="sv-SE" sz="1600" dirty="0">
                <a:solidFill>
                  <a:schemeClr val="tx1"/>
                </a:solidFill>
              </a:rPr>
              <a:t> som kommunikationsprotokoll</a:t>
            </a:r>
          </a:p>
        </p:txBody>
      </p:sp>
      <p:sp>
        <p:nvSpPr>
          <p:cNvPr id="9" name="Callout: Up Arrow 8">
            <a:extLst>
              <a:ext uri="{FF2B5EF4-FFF2-40B4-BE49-F238E27FC236}">
                <a16:creationId xmlns:a16="http://schemas.microsoft.com/office/drawing/2014/main" id="{9E9A9E22-3D60-DA7C-9254-3DE308679417}"/>
              </a:ext>
            </a:extLst>
          </p:cNvPr>
          <p:cNvSpPr/>
          <p:nvPr/>
        </p:nvSpPr>
        <p:spPr>
          <a:xfrm>
            <a:off x="7513983" y="4442791"/>
            <a:ext cx="4522305" cy="2229679"/>
          </a:xfrm>
          <a:prstGeom prst="upArrowCallout">
            <a:avLst>
              <a:gd name="adj1" fmla="val 25000"/>
              <a:gd name="adj2" fmla="val 25000"/>
              <a:gd name="adj3" fmla="val 17185"/>
              <a:gd name="adj4" fmla="val 7510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Prenumerera på temperaturdata som rapporteras av </a:t>
            </a:r>
            <a:r>
              <a:rPr lang="sv-SE" sz="1600" dirty="0" err="1">
                <a:solidFill>
                  <a:schemeClr val="tx1"/>
                </a:solidFill>
              </a:rPr>
              <a:t>IoT</a:t>
            </a:r>
            <a:r>
              <a:rPr lang="sv-SE" sz="1600" dirty="0">
                <a:solidFill>
                  <a:schemeClr val="tx1"/>
                </a:solidFill>
              </a:rPr>
              <a:t>-enheter via </a:t>
            </a:r>
            <a:r>
              <a:rPr lang="sv-SE" sz="1600" dirty="0" err="1">
                <a:solidFill>
                  <a:schemeClr val="tx1"/>
                </a:solidFill>
              </a:rPr>
              <a:t>SignalR</a:t>
            </a:r>
            <a:r>
              <a:rPr lang="sv-SE" sz="16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/>
                </a:solidFill>
              </a:rPr>
              <a:t>Uppdaterar användargränssnittet med mottagen temperaturdata.</a:t>
            </a:r>
          </a:p>
        </p:txBody>
      </p:sp>
      <p:sp>
        <p:nvSpPr>
          <p:cNvPr id="10" name="Callout: Right Arrow 9">
            <a:extLst>
              <a:ext uri="{FF2B5EF4-FFF2-40B4-BE49-F238E27FC236}">
                <a16:creationId xmlns:a16="http://schemas.microsoft.com/office/drawing/2014/main" id="{C287D931-4CAF-F487-B35D-8017234775BD}"/>
              </a:ext>
            </a:extLst>
          </p:cNvPr>
          <p:cNvSpPr/>
          <p:nvPr/>
        </p:nvSpPr>
        <p:spPr>
          <a:xfrm>
            <a:off x="786845" y="581295"/>
            <a:ext cx="3530049" cy="1479418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642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400" dirty="0">
                <a:solidFill>
                  <a:schemeClr val="tx1"/>
                </a:solidFill>
              </a:rPr>
              <a:t>Simulera en </a:t>
            </a:r>
            <a:r>
              <a:rPr lang="sv-SE" sz="1400" dirty="0" err="1">
                <a:solidFill>
                  <a:schemeClr val="tx1"/>
                </a:solidFill>
              </a:rPr>
              <a:t>IoT</a:t>
            </a:r>
            <a:r>
              <a:rPr lang="sv-SE" sz="1400" dirty="0">
                <a:solidFill>
                  <a:schemeClr val="tx1"/>
                </a:solidFill>
              </a:rPr>
              <a:t>-enhet som rapporterar temperatur via </a:t>
            </a:r>
            <a:r>
              <a:rPr lang="sv-SE" sz="1400" dirty="0" err="1">
                <a:solidFill>
                  <a:schemeClr val="tx1"/>
                </a:solidFill>
              </a:rPr>
              <a:t>SignalR</a:t>
            </a:r>
            <a:r>
              <a:rPr lang="sv-SE" sz="1400" dirty="0">
                <a:solidFill>
                  <a:schemeClr val="tx1"/>
                </a:solidFill>
              </a:rPr>
              <a:t> eller HTTP med några sekunders mellanrum.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2B6669-1CBB-C914-489F-330A6A6626FF}"/>
              </a:ext>
            </a:extLst>
          </p:cNvPr>
          <p:cNvCxnSpPr/>
          <p:nvPr/>
        </p:nvCxnSpPr>
        <p:spPr>
          <a:xfrm>
            <a:off x="4128053" y="3773554"/>
            <a:ext cx="412805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1C9327B-483B-3B61-D36F-F1111FF2AB67}"/>
              </a:ext>
            </a:extLst>
          </p:cNvPr>
          <p:cNvCxnSpPr>
            <a:cxnSpLocks/>
          </p:cNvCxnSpPr>
          <p:nvPr/>
        </p:nvCxnSpPr>
        <p:spPr>
          <a:xfrm flipV="1">
            <a:off x="2140226" y="1620225"/>
            <a:ext cx="2319131" cy="142777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755908-472F-FD45-BE51-DCE36FE859A9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7661413" y="1381539"/>
            <a:ext cx="2191578" cy="159447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CC3D511-64B5-D1CF-C2E9-105CF86E868D}"/>
              </a:ext>
            </a:extLst>
          </p:cNvPr>
          <p:cNvSpPr/>
          <p:nvPr/>
        </p:nvSpPr>
        <p:spPr>
          <a:xfrm>
            <a:off x="4397238" y="3902770"/>
            <a:ext cx="3589682" cy="4439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tx1"/>
                </a:solidFill>
              </a:rPr>
              <a:t>Kommunikation via </a:t>
            </a:r>
            <a:r>
              <a:rPr lang="sv-SE" sz="1400" b="1" dirty="0" err="1">
                <a:solidFill>
                  <a:schemeClr val="tx1"/>
                </a:solidFill>
              </a:rPr>
              <a:t>SignalR</a:t>
            </a:r>
            <a:r>
              <a:rPr lang="sv-SE" sz="1400" b="1" dirty="0">
                <a:solidFill>
                  <a:schemeClr val="tx1"/>
                </a:solidFill>
              </a:rPr>
              <a:t> för att överföra temperaturdata.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5146A5-BEDA-ECE0-D501-7855292E3F5B}"/>
              </a:ext>
            </a:extLst>
          </p:cNvPr>
          <p:cNvSpPr/>
          <p:nvPr/>
        </p:nvSpPr>
        <p:spPr>
          <a:xfrm>
            <a:off x="2941982" y="2355578"/>
            <a:ext cx="3432313" cy="502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i="0" dirty="0">
                <a:solidFill>
                  <a:srgbClr val="374151"/>
                </a:solidFill>
                <a:effectLst/>
                <a:latin typeface="+mj-lt"/>
              </a:rPr>
              <a:t>Kommunikation via </a:t>
            </a:r>
            <a:r>
              <a:rPr lang="sv-SE" sz="1400" b="1" i="0" dirty="0" err="1">
                <a:solidFill>
                  <a:srgbClr val="374151"/>
                </a:solidFill>
                <a:effectLst/>
                <a:latin typeface="+mj-lt"/>
              </a:rPr>
              <a:t>SignalR</a:t>
            </a:r>
            <a:r>
              <a:rPr lang="sv-SE" sz="1400" b="1" i="0" dirty="0">
                <a:solidFill>
                  <a:srgbClr val="374151"/>
                </a:solidFill>
                <a:effectLst/>
                <a:latin typeface="+mj-lt"/>
              </a:rPr>
              <a:t> för att rapportera temperaturdata.</a:t>
            </a:r>
            <a:endParaRPr lang="sv-SE" sz="1400" b="1" dirty="0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7489D-EEB9-307F-E85E-97918CE75310}"/>
              </a:ext>
            </a:extLst>
          </p:cNvPr>
          <p:cNvSpPr/>
          <p:nvPr/>
        </p:nvSpPr>
        <p:spPr>
          <a:xfrm>
            <a:off x="8473114" y="1683618"/>
            <a:ext cx="3465444" cy="554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i="0" dirty="0">
                <a:solidFill>
                  <a:srgbClr val="374151"/>
                </a:solidFill>
                <a:effectLst/>
                <a:latin typeface="+mj-lt"/>
              </a:rPr>
              <a:t>Kommunikation via </a:t>
            </a:r>
            <a:r>
              <a:rPr lang="sv-SE" sz="1400" b="1" i="0" dirty="0" err="1">
                <a:solidFill>
                  <a:srgbClr val="374151"/>
                </a:solidFill>
                <a:effectLst/>
                <a:latin typeface="+mj-lt"/>
              </a:rPr>
              <a:t>SignalR</a:t>
            </a:r>
            <a:r>
              <a:rPr lang="sv-SE" sz="1400" b="1" i="0" dirty="0">
                <a:solidFill>
                  <a:srgbClr val="374151"/>
                </a:solidFill>
                <a:effectLst/>
                <a:latin typeface="+mj-lt"/>
              </a:rPr>
              <a:t> eller HTTP för att rapportera eller erhålla temperaturdata.</a:t>
            </a:r>
            <a:endParaRPr lang="sv-SE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000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6CFAD9-6A5A-D02E-41FE-52783078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0" dirty="0"/>
              <a:t>Kommunikationstyp och säkerhet:</a:t>
            </a:r>
            <a:endParaRPr lang="sv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B05604-852D-D333-B839-2C2C978E85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b="1" dirty="0"/>
              <a:t>Kommunikationsprotokoll: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err="1"/>
              <a:t>SignalR</a:t>
            </a:r>
            <a:r>
              <a:rPr lang="sv-SE" dirty="0"/>
              <a:t> används för kommunikation mellan alla containrar.</a:t>
            </a:r>
          </a:p>
          <a:p>
            <a:endParaRPr lang="sv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64E237-03DF-2A8C-EEBB-50F37EBBDB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b="1" dirty="0"/>
              <a:t>Säkerhet:</a:t>
            </a:r>
          </a:p>
          <a:p>
            <a:pPr marL="0" indent="0">
              <a:buNone/>
            </a:pPr>
            <a:endParaRPr lang="sv-SE" b="1" dirty="0"/>
          </a:p>
          <a:p>
            <a:pPr>
              <a:buFont typeface="Courier New" panose="02070309020205020404" pitchFamily="49" charset="0"/>
              <a:buChar char="o"/>
            </a:pPr>
            <a:r>
              <a:rPr lang="sv-SE" dirty="0"/>
              <a:t>All kommunikation via säkra kanaler (</a:t>
            </a:r>
            <a:r>
              <a:rPr lang="sv-SE" dirty="0" err="1"/>
              <a:t>wss</a:t>
            </a:r>
            <a:r>
              <a:rPr lang="sv-SE" dirty="0"/>
              <a:t>, </a:t>
            </a:r>
            <a:r>
              <a:rPr lang="sv-SE" dirty="0" err="1"/>
              <a:t>https</a:t>
            </a:r>
            <a:r>
              <a:rPr lang="sv-SE" dirty="0"/>
              <a:t>, </a:t>
            </a:r>
            <a:r>
              <a:rPr lang="sv-SE" dirty="0" err="1"/>
              <a:t>tls</a:t>
            </a:r>
            <a:r>
              <a:rPr lang="sv-SE" dirty="0"/>
              <a:t>).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v-SE" dirty="0"/>
              <a:t>Kryptera överförda temperaturdata vid behov.</a:t>
            </a:r>
          </a:p>
        </p:txBody>
      </p:sp>
    </p:spTree>
    <p:extLst>
      <p:ext uri="{BB962C8B-B14F-4D97-AF65-F5344CB8AC3E}">
        <p14:creationId xmlns:p14="http://schemas.microsoft.com/office/powerpoint/2010/main" val="375372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6FC06-3732-4B95-39BB-1E7982C1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Applikationsvalidering och säkerhet: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DBC57-53AA-9129-6A5B-001961296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3307" y="2406843"/>
            <a:ext cx="3806861" cy="3517593"/>
          </a:xfrm>
        </p:spPr>
        <p:txBody>
          <a:bodyPr>
            <a:normAutofit fontScale="92500"/>
          </a:bodyPr>
          <a:lstStyle/>
          <a:p>
            <a:r>
              <a:rPr lang="sv-SE" b="1" dirty="0"/>
              <a:t>Indatavalidering: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v-SE" dirty="0"/>
              <a:t>Alla applikationer validerar indata som tas emot över nätverket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5F378-93F3-3464-8BC2-54F00D5C1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77767" y="2340224"/>
            <a:ext cx="3738527" cy="3517593"/>
          </a:xfrm>
        </p:spPr>
        <p:txBody>
          <a:bodyPr>
            <a:normAutofit fontScale="92500"/>
          </a:bodyPr>
          <a:lstStyle/>
          <a:p>
            <a:r>
              <a:rPr lang="sv-SE" b="1" i="0" dirty="0" err="1">
                <a:effectLst/>
                <a:latin typeface="Söhne"/>
              </a:rPr>
              <a:t>Content</a:t>
            </a:r>
            <a:r>
              <a:rPr lang="sv-SE" b="1" i="0" dirty="0">
                <a:effectLst/>
                <a:latin typeface="Söhne"/>
              </a:rPr>
              <a:t> </a:t>
            </a:r>
            <a:r>
              <a:rPr lang="sv-SE" b="1" i="0" dirty="0" err="1">
                <a:effectLst/>
                <a:latin typeface="Söhne"/>
              </a:rPr>
              <a:t>Security</a:t>
            </a:r>
            <a:r>
              <a:rPr lang="sv-SE" b="1" i="0" dirty="0">
                <a:effectLst/>
                <a:latin typeface="Söhne"/>
              </a:rPr>
              <a:t> Policy (CSP):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v-SE" dirty="0" err="1"/>
              <a:t>Webbappar</a:t>
            </a:r>
            <a:r>
              <a:rPr lang="sv-SE" dirty="0"/>
              <a:t> har innehållssäkerhetspolicyer för att begränsa resurserna som kan laddas och skydda </a:t>
            </a:r>
            <a:r>
              <a:rPr lang="sv-SE" dirty="0" err="1"/>
              <a:t>appen</a:t>
            </a:r>
            <a:r>
              <a:rPr lang="sv-SE" dirty="0"/>
              <a:t> från skriptinjektion och liknande attacker.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06B2E1C-4701-00AA-9429-0E610814B4C1}"/>
              </a:ext>
            </a:extLst>
          </p:cNvPr>
          <p:cNvSpPr txBox="1">
            <a:spLocks/>
          </p:cNvSpPr>
          <p:nvPr/>
        </p:nvSpPr>
        <p:spPr>
          <a:xfrm>
            <a:off x="8102750" y="2340225"/>
            <a:ext cx="3738527" cy="3517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b="1" i="0" dirty="0">
                <a:effectLst/>
                <a:latin typeface="Söhne"/>
              </a:rPr>
              <a:t>Cross-</a:t>
            </a:r>
            <a:r>
              <a:rPr lang="sv-SE" b="1" i="0" dirty="0" err="1">
                <a:effectLst/>
                <a:latin typeface="Söhne"/>
              </a:rPr>
              <a:t>Origin</a:t>
            </a:r>
            <a:r>
              <a:rPr lang="sv-SE" b="1" i="0" dirty="0">
                <a:effectLst/>
                <a:latin typeface="Söhne"/>
              </a:rPr>
              <a:t> </a:t>
            </a:r>
            <a:r>
              <a:rPr lang="sv-SE" b="1" i="0" dirty="0" err="1">
                <a:effectLst/>
                <a:latin typeface="Söhne"/>
              </a:rPr>
              <a:t>Resource</a:t>
            </a:r>
            <a:r>
              <a:rPr lang="sv-SE" b="1" i="0" dirty="0">
                <a:effectLst/>
                <a:latin typeface="Söhne"/>
              </a:rPr>
              <a:t> </a:t>
            </a:r>
            <a:r>
              <a:rPr lang="sv-SE" b="1" i="0" dirty="0" err="1">
                <a:effectLst/>
                <a:latin typeface="Söhne"/>
              </a:rPr>
              <a:t>Sharing</a:t>
            </a:r>
            <a:r>
              <a:rPr lang="sv-SE" b="1" i="0" dirty="0">
                <a:effectLst/>
                <a:latin typeface="Söhne"/>
              </a:rPr>
              <a:t> (CORS):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v-SE" dirty="0"/>
              <a:t>Om det är nödvändigt att använda CORS, implementeras en </a:t>
            </a:r>
            <a:r>
              <a:rPr lang="sv-SE" dirty="0" err="1"/>
              <a:t>deny</a:t>
            </a:r>
            <a:r>
              <a:rPr lang="sv-SE" dirty="0"/>
              <a:t>-all-policy och endast nödvändiga ursprung är tillåtna.</a:t>
            </a:r>
          </a:p>
        </p:txBody>
      </p:sp>
    </p:spTree>
    <p:extLst>
      <p:ext uri="{BB962C8B-B14F-4D97-AF65-F5344CB8AC3E}">
        <p14:creationId xmlns:p14="http://schemas.microsoft.com/office/powerpoint/2010/main" val="136605336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223A3D"/>
      </a:dk2>
      <a:lt2>
        <a:srgbClr val="E2E8E8"/>
      </a:lt2>
      <a:accent1>
        <a:srgbClr val="E73429"/>
      </a:accent1>
      <a:accent2>
        <a:srgbClr val="D57117"/>
      </a:accent2>
      <a:accent3>
        <a:srgbClr val="B4A420"/>
      </a:accent3>
      <a:accent4>
        <a:srgbClr val="80B113"/>
      </a:accent4>
      <a:accent5>
        <a:srgbClr val="4AB821"/>
      </a:accent5>
      <a:accent6>
        <a:srgbClr val="14BC2C"/>
      </a:accent6>
      <a:hlink>
        <a:srgbClr val="329096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199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Avenir Next LT Pro</vt:lpstr>
      <vt:lpstr>Calibri</vt:lpstr>
      <vt:lpstr>Courier New</vt:lpstr>
      <vt:lpstr>Neue Haas Grotesk Text Pro</vt:lpstr>
      <vt:lpstr>Söhne</vt:lpstr>
      <vt:lpstr>AccentBoxVTI</vt:lpstr>
      <vt:lpstr>Container Diagram</vt:lpstr>
      <vt:lpstr>PowerPoint Presentation</vt:lpstr>
      <vt:lpstr>Kommunikationstyp och säkerhet:</vt:lpstr>
      <vt:lpstr>Applikationsvalidering och säkerhet: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Diagram</dc:title>
  <dc:creator>Sepriani Hakefjäll</dc:creator>
  <cp:lastModifiedBy>Ria Hakefjäll</cp:lastModifiedBy>
  <cp:revision>1</cp:revision>
  <dcterms:created xsi:type="dcterms:W3CDTF">2023-10-16T10:37:11Z</dcterms:created>
  <dcterms:modified xsi:type="dcterms:W3CDTF">2023-10-16T13:02:22Z</dcterms:modified>
</cp:coreProperties>
</file>