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7" r:id="rId2"/>
    <p:sldId id="258" r:id="rId3"/>
    <p:sldId id="266" r:id="rId4"/>
    <p:sldId id="267" r:id="rId5"/>
    <p:sldId id="268" r:id="rId6"/>
    <p:sldId id="259" r:id="rId7"/>
    <p:sldId id="269" r:id="rId8"/>
    <p:sldId id="260" r:id="rId9"/>
    <p:sldId id="262" r:id="rId10"/>
    <p:sldId id="263" r:id="rId11"/>
    <p:sldId id="26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42293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126887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5692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21885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1644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2297847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170533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233022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81961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37C0-4110-41E4-9782-E32DA70F0C08}" type="datetimeFigureOut">
              <a:rPr lang="en-IN" smtClean="0"/>
              <a:t>11-03-2019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94168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B237C0-4110-41E4-9782-E32DA70F0C08}" type="datetimeFigureOut">
              <a:rPr lang="en-IN" smtClean="0"/>
              <a:t>11-03-2019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217791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B237C0-4110-41E4-9782-E32DA70F0C08}" type="datetimeFigureOut">
              <a:rPr lang="en-IN" smtClean="0"/>
              <a:t>11-03-2019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380126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B237C0-4110-41E4-9782-E32DA70F0C08}" type="datetimeFigureOut">
              <a:rPr lang="en-IN" smtClean="0"/>
              <a:t>11-03-2019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119128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237C0-4110-41E4-9782-E32DA70F0C08}" type="datetimeFigureOut">
              <a:rPr lang="en-IN" smtClean="0"/>
              <a:t>11-03-2019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83060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237C0-4110-41E4-9782-E32DA70F0C08}" type="datetimeFigureOut">
              <a:rPr lang="en-IN" smtClean="0"/>
              <a:t>11-03-2019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368629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237C0-4110-41E4-9782-E32DA70F0C08}" type="datetimeFigureOut">
              <a:rPr lang="en-IN" smtClean="0"/>
              <a:t>11-03-2019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517FC9-690C-43A0-AD1C-768A1B43EE32}" type="slidenum">
              <a:rPr lang="en-IN" smtClean="0"/>
              <a:t>‹#›</a:t>
            </a:fld>
            <a:endParaRPr lang="en-IN"/>
          </a:p>
        </p:txBody>
      </p:sp>
    </p:spTree>
    <p:extLst>
      <p:ext uri="{BB962C8B-B14F-4D97-AF65-F5344CB8AC3E}">
        <p14:creationId xmlns:p14="http://schemas.microsoft.com/office/powerpoint/2010/main" val="197701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B237C0-4110-41E4-9782-E32DA70F0C08}" type="datetimeFigureOut">
              <a:rPr lang="en-IN" smtClean="0"/>
              <a:t>11-03-2019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517FC9-690C-43A0-AD1C-768A1B43EE32}" type="slidenum">
              <a:rPr lang="en-IN" smtClean="0"/>
              <a:t>‹#›</a:t>
            </a:fld>
            <a:endParaRPr lang="en-IN"/>
          </a:p>
        </p:txBody>
      </p:sp>
    </p:spTree>
    <p:extLst>
      <p:ext uri="{BB962C8B-B14F-4D97-AF65-F5344CB8AC3E}">
        <p14:creationId xmlns:p14="http://schemas.microsoft.com/office/powerpoint/2010/main" val="401189326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4059" y="589660"/>
            <a:ext cx="8050139" cy="646331"/>
          </a:xfrm>
          <a:prstGeom prst="rect">
            <a:avLst/>
          </a:prstGeom>
          <a:noFill/>
        </p:spPr>
        <p:txBody>
          <a:bodyPr wrap="square" rtlCol="0">
            <a:spAutoFit/>
          </a:bodyPr>
          <a:lstStyle/>
          <a:p>
            <a:r>
              <a:rPr lang="en-IN" sz="3600" dirty="0" smtClean="0"/>
              <a:t>Access Point Customer Adoption System</a:t>
            </a:r>
            <a:endParaRPr lang="en-IN" sz="3600" dirty="0"/>
          </a:p>
        </p:txBody>
      </p:sp>
      <p:sp>
        <p:nvSpPr>
          <p:cNvPr id="3" name="TextBox 2"/>
          <p:cNvSpPr txBox="1"/>
          <p:nvPr/>
        </p:nvSpPr>
        <p:spPr>
          <a:xfrm>
            <a:off x="1504059" y="2076629"/>
            <a:ext cx="2818400" cy="523220"/>
          </a:xfrm>
          <a:prstGeom prst="rect">
            <a:avLst/>
          </a:prstGeom>
          <a:noFill/>
        </p:spPr>
        <p:txBody>
          <a:bodyPr wrap="none" rtlCol="0">
            <a:spAutoFit/>
          </a:bodyPr>
          <a:lstStyle/>
          <a:p>
            <a:r>
              <a:rPr lang="en-IN" sz="2800" dirty="0" smtClean="0"/>
              <a:t>Students Details - </a:t>
            </a:r>
            <a:endParaRPr lang="en-IN" sz="2800" dirty="0"/>
          </a:p>
        </p:txBody>
      </p:sp>
      <p:sp>
        <p:nvSpPr>
          <p:cNvPr id="4" name="TextBox 3"/>
          <p:cNvSpPr txBox="1"/>
          <p:nvPr/>
        </p:nvSpPr>
        <p:spPr>
          <a:xfrm>
            <a:off x="1504059" y="2608395"/>
            <a:ext cx="2445670" cy="1938992"/>
          </a:xfrm>
          <a:prstGeom prst="rect">
            <a:avLst/>
          </a:prstGeom>
          <a:noFill/>
        </p:spPr>
        <p:txBody>
          <a:bodyPr wrap="none" rtlCol="0">
            <a:spAutoFit/>
          </a:bodyPr>
          <a:lstStyle/>
          <a:p>
            <a:r>
              <a:rPr lang="en-IN" sz="2400" dirty="0" err="1" smtClean="0"/>
              <a:t>Ria</a:t>
            </a:r>
            <a:r>
              <a:rPr lang="en-IN" sz="2400" dirty="0" smtClean="0"/>
              <a:t> </a:t>
            </a:r>
            <a:r>
              <a:rPr lang="en-IN" sz="2400" dirty="0" err="1" smtClean="0"/>
              <a:t>Bhat</a:t>
            </a:r>
            <a:r>
              <a:rPr lang="en-IN" sz="2400" dirty="0" smtClean="0"/>
              <a:t> </a:t>
            </a:r>
          </a:p>
          <a:p>
            <a:r>
              <a:rPr lang="en-IN" sz="2400" dirty="0" smtClean="0"/>
              <a:t>(IT- 4041- 2K16)</a:t>
            </a:r>
          </a:p>
          <a:p>
            <a:endParaRPr lang="en-IN" sz="2400" dirty="0"/>
          </a:p>
          <a:p>
            <a:r>
              <a:rPr lang="en-IN" sz="2400" dirty="0" err="1" smtClean="0"/>
              <a:t>Darshita</a:t>
            </a:r>
            <a:r>
              <a:rPr lang="en-IN" sz="2400" dirty="0" smtClean="0"/>
              <a:t> Aggarwal</a:t>
            </a:r>
          </a:p>
          <a:p>
            <a:r>
              <a:rPr lang="en-IN" sz="2400" dirty="0" smtClean="0"/>
              <a:t>(IT- 4019- 2K16)</a:t>
            </a:r>
            <a:endParaRPr lang="en-IN" sz="2400" dirty="0"/>
          </a:p>
        </p:txBody>
      </p:sp>
      <p:sp>
        <p:nvSpPr>
          <p:cNvPr id="5" name="TextBox 4"/>
          <p:cNvSpPr txBox="1"/>
          <p:nvPr/>
        </p:nvSpPr>
        <p:spPr>
          <a:xfrm>
            <a:off x="1504059" y="4888194"/>
            <a:ext cx="1925655" cy="523220"/>
          </a:xfrm>
          <a:prstGeom prst="rect">
            <a:avLst/>
          </a:prstGeom>
          <a:noFill/>
        </p:spPr>
        <p:txBody>
          <a:bodyPr wrap="none" rtlCol="0">
            <a:spAutoFit/>
          </a:bodyPr>
          <a:lstStyle/>
          <a:p>
            <a:r>
              <a:rPr lang="en-IN" sz="2800" dirty="0" smtClean="0"/>
              <a:t>Supervisor -</a:t>
            </a:r>
            <a:endParaRPr lang="en-IN" sz="2800" dirty="0"/>
          </a:p>
        </p:txBody>
      </p:sp>
      <p:sp>
        <p:nvSpPr>
          <p:cNvPr id="6" name="TextBox 5"/>
          <p:cNvSpPr txBox="1"/>
          <p:nvPr/>
        </p:nvSpPr>
        <p:spPr>
          <a:xfrm>
            <a:off x="1504059" y="5419960"/>
            <a:ext cx="2293000" cy="461665"/>
          </a:xfrm>
          <a:prstGeom prst="rect">
            <a:avLst/>
          </a:prstGeom>
          <a:noFill/>
        </p:spPr>
        <p:txBody>
          <a:bodyPr wrap="none" rtlCol="0">
            <a:spAutoFit/>
          </a:bodyPr>
          <a:lstStyle/>
          <a:p>
            <a:r>
              <a:rPr lang="en-IN" sz="2400" dirty="0" err="1" smtClean="0"/>
              <a:t>Dr.</a:t>
            </a:r>
            <a:r>
              <a:rPr lang="en-IN" sz="2400" dirty="0" smtClean="0"/>
              <a:t> </a:t>
            </a:r>
            <a:r>
              <a:rPr lang="en-IN" sz="2400" dirty="0" err="1" smtClean="0"/>
              <a:t>Rewa</a:t>
            </a:r>
            <a:r>
              <a:rPr lang="en-IN" sz="2400" dirty="0" smtClean="0"/>
              <a:t> Sharma</a:t>
            </a:r>
            <a:endParaRPr lang="en-IN" sz="2400" dirty="0"/>
          </a:p>
        </p:txBody>
      </p:sp>
    </p:spTree>
    <p:extLst>
      <p:ext uri="{BB962C8B-B14F-4D97-AF65-F5344CB8AC3E}">
        <p14:creationId xmlns:p14="http://schemas.microsoft.com/office/powerpoint/2010/main" val="314832749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8923"/>
            <a:ext cx="8596668" cy="6144427"/>
          </a:xfrm>
        </p:spPr>
        <p:txBody>
          <a:bodyPr>
            <a:normAutofit/>
          </a:bodyPr>
          <a:lstStyle/>
          <a:p>
            <a:r>
              <a:rPr lang="en-IN" sz="2800" dirty="0" smtClean="0">
                <a:solidFill>
                  <a:schemeClr val="tx1"/>
                </a:solidFill>
              </a:rPr>
              <a:t>Working Continued-</a:t>
            </a:r>
            <a:br>
              <a:rPr lang="en-IN" sz="2800" dirty="0" smtClean="0">
                <a:solidFill>
                  <a:schemeClr val="tx1"/>
                </a:solidFill>
              </a:rPr>
            </a:br>
            <a:r>
              <a:rPr lang="en-IN" sz="2400" dirty="0" smtClean="0">
                <a:solidFill>
                  <a:schemeClr val="tx1"/>
                </a:solidFill>
              </a:rPr>
              <a:t>But for now the main problem is that the users are unaware.</a:t>
            </a:r>
            <a:br>
              <a:rPr lang="en-IN" sz="2400" dirty="0" smtClean="0">
                <a:solidFill>
                  <a:schemeClr val="tx1"/>
                </a:solidFill>
              </a:rPr>
            </a:br>
            <a:r>
              <a:rPr lang="en-IN" sz="2400" dirty="0" smtClean="0">
                <a:solidFill>
                  <a:schemeClr val="tx1"/>
                </a:solidFill>
              </a:rPr>
              <a:t>There are a number of users who place orders but due to their unavailability the delivery boy has to try more than once to complete his job.</a:t>
            </a:r>
            <a:br>
              <a:rPr lang="en-IN" sz="2400" dirty="0" smtClean="0">
                <a:solidFill>
                  <a:schemeClr val="tx1"/>
                </a:solidFill>
              </a:rPr>
            </a:br>
            <a:r>
              <a:rPr lang="en-IN" sz="2400" dirty="0" smtClean="0">
                <a:solidFill>
                  <a:schemeClr val="tx1"/>
                </a:solidFill>
              </a:rPr>
              <a:t>This increases the work for him and cost for company.</a:t>
            </a:r>
            <a:br>
              <a:rPr lang="en-IN" sz="2400" dirty="0" smtClean="0">
                <a:solidFill>
                  <a:schemeClr val="tx1"/>
                </a:solidFill>
              </a:rPr>
            </a:br>
            <a:r>
              <a:rPr lang="en-IN" sz="2400" dirty="0" smtClean="0">
                <a:solidFill>
                  <a:schemeClr val="tx1"/>
                </a:solidFill>
              </a:rPr>
              <a:t>So, we will simply choose those users who have a</a:t>
            </a:r>
            <a:r>
              <a:rPr lang="en-IN" sz="2400" dirty="0">
                <a:solidFill>
                  <a:schemeClr val="tx1"/>
                </a:solidFill>
              </a:rPr>
              <a:t> poor</a:t>
            </a:r>
            <a:r>
              <a:rPr lang="en-IN" sz="2400" dirty="0" smtClean="0">
                <a:solidFill>
                  <a:schemeClr val="tx1"/>
                </a:solidFill>
              </a:rPr>
              <a:t> track record and have crossed a threshold of unattended deliveries.</a:t>
            </a:r>
            <a:br>
              <a:rPr lang="en-IN" sz="2400" dirty="0" smtClean="0">
                <a:solidFill>
                  <a:schemeClr val="tx1"/>
                </a:solidFill>
              </a:rPr>
            </a:br>
            <a:r>
              <a:rPr lang="en-IN" sz="2400" dirty="0" smtClean="0">
                <a:solidFill>
                  <a:schemeClr val="tx1"/>
                </a:solidFill>
              </a:rPr>
              <a:t>It is clear then they have no experience of lockers.</a:t>
            </a:r>
            <a:br>
              <a:rPr lang="en-IN" sz="2400" dirty="0" smtClean="0">
                <a:solidFill>
                  <a:schemeClr val="tx1"/>
                </a:solidFill>
              </a:rPr>
            </a:br>
            <a:r>
              <a:rPr lang="en-IN" sz="2400" dirty="0" smtClean="0">
                <a:solidFill>
                  <a:schemeClr val="tx1"/>
                </a:solidFill>
              </a:rPr>
              <a:t>We will mail them with the introduction of it and a gift code </a:t>
            </a:r>
            <a:br>
              <a:rPr lang="en-IN" sz="2400" dirty="0" smtClean="0">
                <a:solidFill>
                  <a:schemeClr val="tx1"/>
                </a:solidFill>
              </a:rPr>
            </a:br>
            <a:r>
              <a:rPr lang="en-IN" sz="2400" dirty="0" smtClean="0">
                <a:solidFill>
                  <a:schemeClr val="tx1"/>
                </a:solidFill>
              </a:rPr>
              <a:t>which will strictly work only when he uses from his account </a:t>
            </a:r>
            <a:br>
              <a:rPr lang="en-IN" sz="2400" dirty="0" smtClean="0">
                <a:solidFill>
                  <a:schemeClr val="tx1"/>
                </a:solidFill>
              </a:rPr>
            </a:br>
            <a:r>
              <a:rPr lang="en-IN" sz="2400" dirty="0" smtClean="0">
                <a:solidFill>
                  <a:schemeClr val="tx1"/>
                </a:solidFill>
              </a:rPr>
              <a:t>and will become invalid once used.</a:t>
            </a:r>
            <a:br>
              <a:rPr lang="en-IN" sz="2400" dirty="0" smtClean="0">
                <a:solidFill>
                  <a:schemeClr val="tx1"/>
                </a:solidFill>
              </a:rPr>
            </a:br>
            <a:r>
              <a:rPr lang="en-IN" sz="2400" dirty="0" smtClean="0">
                <a:solidFill>
                  <a:schemeClr val="tx1"/>
                </a:solidFill>
              </a:rPr>
              <a:t>Now, a satisfied customer is the best advertisement for any organisation…. Work is done ! </a:t>
            </a:r>
            <a:r>
              <a:rPr lang="en-IN" sz="2400" dirty="0" smtClean="0">
                <a:solidFill>
                  <a:schemeClr val="tx1"/>
                </a:solidFill>
                <a:sym typeface="Wingdings" panose="05000000000000000000" pitchFamily="2" charset="2"/>
              </a:rPr>
              <a:t></a:t>
            </a:r>
            <a:endParaRPr lang="en-IN" sz="2800" dirty="0">
              <a:solidFill>
                <a:schemeClr val="tx1"/>
              </a:solidFill>
            </a:endParaRPr>
          </a:p>
        </p:txBody>
      </p:sp>
    </p:spTree>
    <p:extLst>
      <p:ext uri="{BB962C8B-B14F-4D97-AF65-F5344CB8AC3E}">
        <p14:creationId xmlns:p14="http://schemas.microsoft.com/office/powerpoint/2010/main" val="1216148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46" y="724048"/>
            <a:ext cx="10515600" cy="5035817"/>
          </a:xfrm>
        </p:spPr>
        <p:txBody>
          <a:bodyPr>
            <a:normAutofit/>
          </a:bodyPr>
          <a:lstStyle/>
          <a:p>
            <a:r>
              <a:rPr lang="en-IN" sz="2800" dirty="0" smtClean="0">
                <a:solidFill>
                  <a:schemeClr val="tx1"/>
                </a:solidFill>
              </a:rPr>
              <a:t>List of tools to be used – </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400" dirty="0" err="1" smtClean="0">
                <a:solidFill>
                  <a:schemeClr val="tx1"/>
                </a:solidFill>
              </a:rPr>
              <a:t>DynamoDB</a:t>
            </a:r>
            <a:r>
              <a:rPr lang="en-IN" sz="2400" dirty="0" smtClean="0">
                <a:solidFill>
                  <a:schemeClr val="tx1"/>
                </a:solidFill>
              </a:rPr>
              <a:t/>
            </a:r>
            <a:br>
              <a:rPr lang="en-IN" sz="2400" dirty="0" smtClean="0">
                <a:solidFill>
                  <a:schemeClr val="tx1"/>
                </a:solidFill>
              </a:rPr>
            </a:br>
            <a:r>
              <a:rPr lang="en-IN" sz="2400" dirty="0" err="1" smtClean="0">
                <a:solidFill>
                  <a:schemeClr val="tx1"/>
                </a:solidFill>
              </a:rPr>
              <a:t>MongoDB</a:t>
            </a:r>
            <a:r>
              <a:rPr lang="en-IN" sz="2400" dirty="0" smtClean="0">
                <a:solidFill>
                  <a:schemeClr val="tx1"/>
                </a:solidFill>
              </a:rPr>
              <a:t/>
            </a:r>
            <a:br>
              <a:rPr lang="en-IN" sz="2400" dirty="0" smtClean="0">
                <a:solidFill>
                  <a:schemeClr val="tx1"/>
                </a:solidFill>
              </a:rPr>
            </a:br>
            <a:r>
              <a:rPr lang="en-IN" sz="2400" dirty="0" err="1" smtClean="0">
                <a:solidFill>
                  <a:schemeClr val="tx1"/>
                </a:solidFill>
              </a:rPr>
              <a:t>NodeJs</a:t>
            </a:r>
            <a:r>
              <a:rPr lang="en-IN" sz="2400" dirty="0" smtClean="0">
                <a:solidFill>
                  <a:schemeClr val="tx1"/>
                </a:solidFill>
              </a:rPr>
              <a:t/>
            </a:r>
            <a:br>
              <a:rPr lang="en-IN" sz="2400" dirty="0" smtClean="0">
                <a:solidFill>
                  <a:schemeClr val="tx1"/>
                </a:solidFill>
              </a:rPr>
            </a:br>
            <a:r>
              <a:rPr lang="en-IN" sz="2400" dirty="0" smtClean="0">
                <a:solidFill>
                  <a:schemeClr val="tx1"/>
                </a:solidFill>
              </a:rPr>
              <a:t>HTML</a:t>
            </a:r>
            <a:br>
              <a:rPr lang="en-IN" sz="2400" dirty="0" smtClean="0">
                <a:solidFill>
                  <a:schemeClr val="tx1"/>
                </a:solidFill>
              </a:rPr>
            </a:br>
            <a:r>
              <a:rPr lang="en-IN" sz="2400" dirty="0" smtClean="0">
                <a:solidFill>
                  <a:schemeClr val="tx1"/>
                </a:solidFill>
              </a:rPr>
              <a:t>CSS</a:t>
            </a:r>
            <a:br>
              <a:rPr lang="en-IN" sz="2400" dirty="0" smtClean="0">
                <a:solidFill>
                  <a:schemeClr val="tx1"/>
                </a:solidFill>
              </a:rPr>
            </a:br>
            <a:r>
              <a:rPr lang="en-IN" sz="2400" dirty="0" smtClean="0">
                <a:solidFill>
                  <a:schemeClr val="tx1"/>
                </a:solidFill>
              </a:rPr>
              <a:t>Android</a:t>
            </a:r>
            <a:br>
              <a:rPr lang="en-IN" sz="2400" dirty="0" smtClean="0">
                <a:solidFill>
                  <a:schemeClr val="tx1"/>
                </a:solidFill>
              </a:rPr>
            </a:br>
            <a:r>
              <a:rPr lang="en-IN" sz="2400" dirty="0" smtClean="0">
                <a:solidFill>
                  <a:schemeClr val="tx1"/>
                </a:solidFill>
              </a:rPr>
              <a:t>Google map </a:t>
            </a:r>
            <a:r>
              <a:rPr lang="en-IN" sz="2400" dirty="0" err="1" smtClean="0">
                <a:solidFill>
                  <a:schemeClr val="tx1"/>
                </a:solidFill>
              </a:rPr>
              <a:t>api</a:t>
            </a:r>
            <a:r>
              <a:rPr lang="en-IN" sz="2400" dirty="0" smtClean="0">
                <a:solidFill>
                  <a:schemeClr val="tx1"/>
                </a:solidFill>
              </a:rPr>
              <a:t/>
            </a:r>
            <a:br>
              <a:rPr lang="en-IN" sz="2400" dirty="0" smtClean="0">
                <a:solidFill>
                  <a:schemeClr val="tx1"/>
                </a:solidFill>
              </a:rPr>
            </a:br>
            <a:r>
              <a:rPr lang="en-IN" sz="2400" dirty="0" smtClean="0">
                <a:solidFill>
                  <a:schemeClr val="tx1"/>
                </a:solidFill>
              </a:rPr>
              <a:t>rest </a:t>
            </a:r>
            <a:r>
              <a:rPr lang="en-IN" sz="2400" dirty="0" err="1" smtClean="0">
                <a:solidFill>
                  <a:schemeClr val="tx1"/>
                </a:solidFill>
              </a:rPr>
              <a:t>api</a:t>
            </a:r>
            <a:endParaRPr lang="en-IN" sz="2400" dirty="0">
              <a:solidFill>
                <a:schemeClr val="tx1"/>
              </a:solidFill>
            </a:endParaRPr>
          </a:p>
        </p:txBody>
      </p:sp>
    </p:spTree>
    <p:extLst>
      <p:ext uri="{BB962C8B-B14F-4D97-AF65-F5344CB8AC3E}">
        <p14:creationId xmlns:p14="http://schemas.microsoft.com/office/powerpoint/2010/main" val="1337677968"/>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65" y="173765"/>
            <a:ext cx="8596668" cy="1176471"/>
          </a:xfrm>
        </p:spPr>
        <p:txBody>
          <a:bodyPr>
            <a:normAutofit fontScale="90000"/>
          </a:bodyPr>
          <a:lstStyle/>
          <a:p>
            <a:r>
              <a:rPr lang="en-IN" sz="2400" dirty="0" smtClean="0">
                <a:solidFill>
                  <a:schemeClr val="tx1"/>
                </a:solidFill>
              </a:rPr>
              <a:t>Progress-</a:t>
            </a:r>
            <a:br>
              <a:rPr lang="en-IN" sz="2400" dirty="0" smtClean="0">
                <a:solidFill>
                  <a:schemeClr val="tx1"/>
                </a:solidFill>
              </a:rPr>
            </a:br>
            <a:r>
              <a:rPr lang="en-IN" sz="2400" dirty="0" smtClean="0">
                <a:solidFill>
                  <a:schemeClr val="tx1"/>
                </a:solidFill>
              </a:rPr>
              <a:t>We have developed  an ER diagram for showing the flow of project.</a:t>
            </a:r>
            <a:br>
              <a:rPr lang="en-IN" sz="2400" dirty="0" smtClean="0">
                <a:solidFill>
                  <a:schemeClr val="tx1"/>
                </a:solidFill>
              </a:rPr>
            </a:br>
            <a:endParaRPr lang="en-IN" sz="2400" dirty="0">
              <a:solidFill>
                <a:schemeClr val="tx1"/>
              </a:solidFill>
            </a:endParaRPr>
          </a:p>
        </p:txBody>
      </p:sp>
      <p:pic>
        <p:nvPicPr>
          <p:cNvPr id="3" name="Picture 2"/>
          <p:cNvPicPr>
            <a:picLocks noChangeAspect="1"/>
          </p:cNvPicPr>
          <p:nvPr/>
        </p:nvPicPr>
        <p:blipFill rotWithShape="1">
          <a:blip r:embed="rId2"/>
          <a:srcRect l="16944" t="10663" r="17223" b="8786"/>
          <a:stretch/>
        </p:blipFill>
        <p:spPr>
          <a:xfrm>
            <a:off x="220438" y="1281458"/>
            <a:ext cx="11717216" cy="5312774"/>
          </a:xfrm>
          <a:prstGeom prst="rect">
            <a:avLst/>
          </a:prstGeom>
        </p:spPr>
      </p:pic>
    </p:spTree>
    <p:extLst>
      <p:ext uri="{BB962C8B-B14F-4D97-AF65-F5344CB8AC3E}">
        <p14:creationId xmlns:p14="http://schemas.microsoft.com/office/powerpoint/2010/main" val="207841194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8" y="489959"/>
            <a:ext cx="8596668" cy="5833929"/>
          </a:xfrm>
        </p:spPr>
        <p:txBody>
          <a:bodyPr>
            <a:normAutofit/>
          </a:bodyPr>
          <a:lstStyle/>
          <a:p>
            <a:r>
              <a:rPr lang="en-IN" sz="2800" dirty="0" smtClean="0">
                <a:solidFill>
                  <a:schemeClr val="tx1"/>
                </a:solidFill>
              </a:rPr>
              <a:t>Progress Continued-</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Database-</a:t>
            </a:r>
            <a:br>
              <a:rPr lang="en-IN" sz="2800" dirty="0" smtClean="0">
                <a:solidFill>
                  <a:schemeClr val="tx1"/>
                </a:solidFill>
              </a:rPr>
            </a:br>
            <a:r>
              <a:rPr lang="en-IN" sz="2400" dirty="0" smtClean="0">
                <a:solidFill>
                  <a:schemeClr val="tx1"/>
                </a:solidFill>
              </a:rPr>
              <a:t>We have developed a database using </a:t>
            </a:r>
            <a:r>
              <a:rPr lang="en-IN" sz="2400" dirty="0" err="1" smtClean="0">
                <a:solidFill>
                  <a:schemeClr val="tx1"/>
                </a:solidFill>
              </a:rPr>
              <a:t>mlab</a:t>
            </a:r>
            <a:r>
              <a:rPr lang="en-IN" sz="2400" dirty="0" smtClean="0">
                <a:solidFill>
                  <a:schemeClr val="tx1"/>
                </a:solidFill>
              </a:rPr>
              <a:t> which contains </a:t>
            </a:r>
            <a:br>
              <a:rPr lang="en-IN" sz="2400" dirty="0" smtClean="0">
                <a:solidFill>
                  <a:schemeClr val="tx1"/>
                </a:solidFill>
              </a:rPr>
            </a:br>
            <a:r>
              <a:rPr lang="en-IN" sz="2400" dirty="0" smtClean="0">
                <a:solidFill>
                  <a:schemeClr val="tx1"/>
                </a:solidFill>
              </a:rPr>
              <a:t>user and locker schema.</a:t>
            </a:r>
            <a:br>
              <a:rPr lang="en-IN" sz="24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Locker-</a:t>
            </a:r>
            <a:br>
              <a:rPr lang="en-IN" sz="2800" dirty="0" smtClean="0">
                <a:solidFill>
                  <a:schemeClr val="tx1"/>
                </a:solidFill>
              </a:rPr>
            </a:br>
            <a:r>
              <a:rPr lang="en-IN" sz="2400" dirty="0" smtClean="0">
                <a:solidFill>
                  <a:schemeClr val="tx1"/>
                </a:solidFill>
              </a:rPr>
              <a:t>This schema contains the Geocode, dimensions and capacity </a:t>
            </a:r>
            <a:br>
              <a:rPr lang="en-IN" sz="2400" dirty="0" smtClean="0">
                <a:solidFill>
                  <a:schemeClr val="tx1"/>
                </a:solidFill>
              </a:rPr>
            </a:br>
            <a:r>
              <a:rPr lang="en-IN" sz="2400" dirty="0" smtClean="0">
                <a:solidFill>
                  <a:schemeClr val="tx1"/>
                </a:solidFill>
              </a:rPr>
              <a:t>for each locker in every Access Point</a:t>
            </a:r>
            <a:br>
              <a:rPr lang="en-IN" sz="2400" dirty="0" smtClean="0">
                <a:solidFill>
                  <a:schemeClr val="tx1"/>
                </a:solidFill>
              </a:rPr>
            </a:br>
            <a:r>
              <a:rPr lang="en-IN" sz="2400" dirty="0">
                <a:solidFill>
                  <a:schemeClr val="tx1"/>
                </a:solidFill>
              </a:rPr>
              <a:t/>
            </a:r>
            <a:br>
              <a:rPr lang="en-IN" sz="2400" dirty="0">
                <a:solidFill>
                  <a:schemeClr val="tx1"/>
                </a:solidFill>
              </a:rPr>
            </a:br>
            <a:r>
              <a:rPr lang="en-IN" sz="2800" dirty="0" smtClean="0">
                <a:solidFill>
                  <a:schemeClr val="tx1"/>
                </a:solidFill>
              </a:rPr>
              <a:t>User-</a:t>
            </a:r>
            <a:br>
              <a:rPr lang="en-IN" sz="2800" dirty="0" smtClean="0">
                <a:solidFill>
                  <a:schemeClr val="tx1"/>
                </a:solidFill>
              </a:rPr>
            </a:br>
            <a:r>
              <a:rPr lang="en-IN" sz="2400" dirty="0" smtClean="0">
                <a:solidFill>
                  <a:schemeClr val="tx1"/>
                </a:solidFill>
              </a:rPr>
              <a:t>This schema maintains the user details and number of unattended deliveries for each user.</a:t>
            </a:r>
            <a:r>
              <a:rPr lang="en-IN" sz="2800" dirty="0" smtClean="0">
                <a:solidFill>
                  <a:schemeClr val="tx1"/>
                </a:solidFill>
              </a:rPr>
              <a:t/>
            </a:r>
            <a:br>
              <a:rPr lang="en-IN" sz="2800" dirty="0" smtClean="0">
                <a:solidFill>
                  <a:schemeClr val="tx1"/>
                </a:solidFill>
              </a:rPr>
            </a:br>
            <a:endParaRPr lang="en-IN" sz="2800" dirty="0">
              <a:solidFill>
                <a:schemeClr val="tx1"/>
              </a:solidFill>
            </a:endParaRPr>
          </a:p>
        </p:txBody>
      </p:sp>
    </p:spTree>
    <p:extLst>
      <p:ext uri="{BB962C8B-B14F-4D97-AF65-F5344CB8AC3E}">
        <p14:creationId xmlns:p14="http://schemas.microsoft.com/office/powerpoint/2010/main" val="2770723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8582"/>
            <a:ext cx="10515600" cy="3614871"/>
          </a:xfrm>
        </p:spPr>
        <p:txBody>
          <a:bodyPr>
            <a:normAutofit/>
          </a:bodyPr>
          <a:lstStyle/>
          <a:p>
            <a:r>
              <a:rPr lang="en-IN" sz="2800" dirty="0" smtClean="0">
                <a:solidFill>
                  <a:schemeClr val="tx1"/>
                </a:solidFill>
              </a:rPr>
              <a:t>Introduction</a:t>
            </a:r>
            <a:br>
              <a:rPr lang="en-IN" sz="2800" dirty="0" smtClean="0">
                <a:solidFill>
                  <a:schemeClr val="tx1"/>
                </a:solidFill>
              </a:rPr>
            </a:br>
            <a:r>
              <a:rPr lang="en-IN" sz="2400" dirty="0" smtClean="0">
                <a:solidFill>
                  <a:schemeClr val="tx1"/>
                </a:solidFill>
              </a:rPr>
              <a:t/>
            </a:r>
            <a:br>
              <a:rPr lang="en-IN" sz="2400" dirty="0" smtClean="0">
                <a:solidFill>
                  <a:schemeClr val="tx1"/>
                </a:solidFill>
              </a:rPr>
            </a:br>
            <a:r>
              <a:rPr lang="en-IN" sz="2400" dirty="0" smtClean="0">
                <a:solidFill>
                  <a:schemeClr val="tx1"/>
                </a:solidFill>
              </a:rPr>
              <a:t>Amazon customers use retail website to place their orders for getting it </a:t>
            </a:r>
            <a:br>
              <a:rPr lang="en-IN" sz="2400" dirty="0" smtClean="0">
                <a:solidFill>
                  <a:schemeClr val="tx1"/>
                </a:solidFill>
              </a:rPr>
            </a:br>
            <a:r>
              <a:rPr lang="en-IN" sz="2400" dirty="0" smtClean="0">
                <a:solidFill>
                  <a:schemeClr val="tx1"/>
                </a:solidFill>
              </a:rPr>
              <a:t>delivered to home address. Access Point like lockers solve the problem</a:t>
            </a:r>
            <a:br>
              <a:rPr lang="en-IN" sz="2400" dirty="0" smtClean="0">
                <a:solidFill>
                  <a:schemeClr val="tx1"/>
                </a:solidFill>
              </a:rPr>
            </a:br>
            <a:r>
              <a:rPr lang="en-IN" sz="2400" dirty="0" smtClean="0">
                <a:solidFill>
                  <a:schemeClr val="tx1"/>
                </a:solidFill>
              </a:rPr>
              <a:t>of doing unattended deliveries and where customers can and with their</a:t>
            </a:r>
            <a:br>
              <a:rPr lang="en-IN" sz="2400" dirty="0" smtClean="0">
                <a:solidFill>
                  <a:schemeClr val="tx1"/>
                </a:solidFill>
              </a:rPr>
            </a:br>
            <a:r>
              <a:rPr lang="en-IN" sz="2400" dirty="0" smtClean="0">
                <a:solidFill>
                  <a:schemeClr val="tx1"/>
                </a:solidFill>
              </a:rPr>
              <a:t>convenience use Access points to pickup or return their packages. Project</a:t>
            </a:r>
            <a:br>
              <a:rPr lang="en-IN" sz="2400" dirty="0" smtClean="0">
                <a:solidFill>
                  <a:schemeClr val="tx1"/>
                </a:solidFill>
              </a:rPr>
            </a:br>
            <a:r>
              <a:rPr lang="en-IN" sz="2400" dirty="0" smtClean="0">
                <a:solidFill>
                  <a:schemeClr val="tx1"/>
                </a:solidFill>
              </a:rPr>
              <a:t>is to increase the adoption rate of Access Point by targeting related</a:t>
            </a:r>
            <a:br>
              <a:rPr lang="en-IN" sz="2400" dirty="0" smtClean="0">
                <a:solidFill>
                  <a:schemeClr val="tx1"/>
                </a:solidFill>
              </a:rPr>
            </a:br>
            <a:r>
              <a:rPr lang="en-IN" sz="2400" dirty="0" smtClean="0">
                <a:solidFill>
                  <a:schemeClr val="tx1"/>
                </a:solidFill>
              </a:rPr>
              <a:t>customers who never heard or used of Access Point.</a:t>
            </a:r>
            <a:endParaRPr lang="en-IN" sz="2400" dirty="0">
              <a:solidFill>
                <a:schemeClr val="tx1"/>
              </a:solidFill>
            </a:endParaRPr>
          </a:p>
        </p:txBody>
      </p:sp>
    </p:spTree>
    <p:extLst>
      <p:ext uri="{BB962C8B-B14F-4D97-AF65-F5344CB8AC3E}">
        <p14:creationId xmlns:p14="http://schemas.microsoft.com/office/powerpoint/2010/main" val="61411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279"/>
            <a:ext cx="8596668" cy="5982056"/>
          </a:xfrm>
        </p:spPr>
        <p:txBody>
          <a:bodyPr>
            <a:normAutofit/>
          </a:bodyPr>
          <a:lstStyle/>
          <a:p>
            <a:r>
              <a:rPr lang="en-IN" sz="2800" dirty="0" smtClean="0">
                <a:solidFill>
                  <a:schemeClr val="tx1"/>
                </a:solidFill>
              </a:rPr>
              <a:t>Need-</a:t>
            </a:r>
            <a:br>
              <a:rPr lang="en-IN" sz="2800" dirty="0" smtClean="0">
                <a:solidFill>
                  <a:schemeClr val="tx1"/>
                </a:solidFill>
              </a:rPr>
            </a:br>
            <a:r>
              <a:rPr lang="en-IN" sz="2400" dirty="0" smtClean="0">
                <a:solidFill>
                  <a:schemeClr val="tx1"/>
                </a:solidFill>
              </a:rPr>
              <a:t>In many cases we see that the customers who place order are neither available to attend their delivery nor their family members are. This increases the work for the delivery boy because he has to check for the user’s availability. This also increases the cost of delivery for the organisation.</a:t>
            </a:r>
            <a:br>
              <a:rPr lang="en-IN" sz="2400" dirty="0" smtClean="0">
                <a:solidFill>
                  <a:schemeClr val="tx1"/>
                </a:solidFill>
              </a:rPr>
            </a:br>
            <a:r>
              <a:rPr lang="en-IN" sz="2400" dirty="0">
                <a:solidFill>
                  <a:schemeClr val="tx1"/>
                </a:solidFill>
              </a:rPr>
              <a:t>Our main aim is to target those working or busy </a:t>
            </a:r>
            <a:r>
              <a:rPr lang="en-IN" sz="2400" dirty="0" smtClean="0">
                <a:solidFill>
                  <a:schemeClr val="tx1"/>
                </a:solidFill>
              </a:rPr>
              <a:t>customers who </a:t>
            </a:r>
            <a:r>
              <a:rPr lang="en-IN" sz="2400" dirty="0">
                <a:solidFill>
                  <a:schemeClr val="tx1"/>
                </a:solidFill>
              </a:rPr>
              <a:t>need to be introduced to this idea</a:t>
            </a:r>
            <a:r>
              <a:rPr lang="en-IN" sz="2400" dirty="0" smtClean="0">
                <a:solidFill>
                  <a:schemeClr val="tx1"/>
                </a:solidFill>
              </a:rPr>
              <a:t>.</a:t>
            </a:r>
            <a:br>
              <a:rPr lang="en-IN" sz="2400" dirty="0" smtClean="0">
                <a:solidFill>
                  <a:schemeClr val="tx1"/>
                </a:solidFill>
              </a:rPr>
            </a:br>
            <a:r>
              <a:rPr lang="en-IN" sz="2400" dirty="0">
                <a:solidFill>
                  <a:schemeClr val="tx1"/>
                </a:solidFill>
              </a:rPr>
              <a:t>It is clear then they have no experience of lockers.</a:t>
            </a:r>
            <a:br>
              <a:rPr lang="en-IN" sz="2400" dirty="0">
                <a:solidFill>
                  <a:schemeClr val="tx1"/>
                </a:solidFill>
              </a:rPr>
            </a:br>
            <a:r>
              <a:rPr lang="en-IN" sz="2400" dirty="0">
                <a:solidFill>
                  <a:schemeClr val="tx1"/>
                </a:solidFill>
              </a:rPr>
              <a:t>We will mail them with the introduction of it and a gift code </a:t>
            </a:r>
            <a:r>
              <a:rPr lang="en-IN" sz="2400" dirty="0" smtClean="0">
                <a:solidFill>
                  <a:schemeClr val="tx1"/>
                </a:solidFill>
              </a:rPr>
              <a:t>which </a:t>
            </a:r>
            <a:r>
              <a:rPr lang="en-IN" sz="2400" dirty="0">
                <a:solidFill>
                  <a:schemeClr val="tx1"/>
                </a:solidFill>
              </a:rPr>
              <a:t>will strictly work only when he uses from his account </a:t>
            </a:r>
            <a:r>
              <a:rPr lang="en-IN" sz="2400" dirty="0" smtClean="0">
                <a:solidFill>
                  <a:schemeClr val="tx1"/>
                </a:solidFill>
              </a:rPr>
              <a:t>and </a:t>
            </a:r>
            <a:r>
              <a:rPr lang="en-IN" sz="2400" dirty="0">
                <a:solidFill>
                  <a:schemeClr val="tx1"/>
                </a:solidFill>
              </a:rPr>
              <a:t>will become invalid once used.</a:t>
            </a:r>
            <a:br>
              <a:rPr lang="en-IN" sz="2400" dirty="0">
                <a:solidFill>
                  <a:schemeClr val="tx1"/>
                </a:solidFill>
              </a:rPr>
            </a:br>
            <a:r>
              <a:rPr lang="en-IN" sz="2400" dirty="0">
                <a:solidFill>
                  <a:schemeClr val="tx1"/>
                </a:solidFill>
              </a:rPr>
              <a:t>Now, a satisfied customer is the best advertisement for any organisation…. Work is done ! </a:t>
            </a:r>
            <a:r>
              <a:rPr lang="en-IN" sz="2400" dirty="0">
                <a:solidFill>
                  <a:schemeClr val="tx1"/>
                </a:solidFill>
                <a:sym typeface="Wingdings" panose="05000000000000000000" pitchFamily="2" charset="2"/>
              </a:rPr>
              <a:t></a:t>
            </a:r>
            <a:endParaRPr lang="en-IN" sz="2400" dirty="0">
              <a:solidFill>
                <a:schemeClr val="tx1"/>
              </a:solidFill>
            </a:endParaRPr>
          </a:p>
        </p:txBody>
      </p:sp>
    </p:spTree>
    <p:extLst>
      <p:ext uri="{BB962C8B-B14F-4D97-AF65-F5344CB8AC3E}">
        <p14:creationId xmlns:p14="http://schemas.microsoft.com/office/powerpoint/2010/main" val="328779467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338273"/>
          </a:xfrm>
        </p:spPr>
        <p:txBody>
          <a:bodyPr>
            <a:normAutofit/>
          </a:bodyPr>
          <a:lstStyle/>
          <a:p>
            <a:r>
              <a:rPr lang="en-IN" sz="2800" dirty="0" smtClean="0">
                <a:solidFill>
                  <a:schemeClr val="tx1"/>
                </a:solidFill>
              </a:rPr>
              <a:t>Motivation- </a:t>
            </a:r>
            <a:br>
              <a:rPr lang="en-IN" sz="2800" dirty="0" smtClean="0">
                <a:solidFill>
                  <a:schemeClr val="tx1"/>
                </a:solidFill>
              </a:rPr>
            </a:br>
            <a:r>
              <a:rPr lang="en-IN" sz="2400" dirty="0" smtClean="0">
                <a:solidFill>
                  <a:schemeClr val="tx1"/>
                </a:solidFill>
              </a:rPr>
              <a:t/>
            </a:r>
            <a:br>
              <a:rPr lang="en-IN" sz="2400" dirty="0" smtClean="0">
                <a:solidFill>
                  <a:schemeClr val="tx1"/>
                </a:solidFill>
              </a:rPr>
            </a:br>
            <a:r>
              <a:rPr lang="en-IN" sz="2400" dirty="0" smtClean="0">
                <a:solidFill>
                  <a:schemeClr val="tx1"/>
                </a:solidFill>
              </a:rPr>
              <a:t>We have experienced it many times. It is neither the fault of the delivery boy nor yours. He works according to his chart or as the packages he needs to deliver in least time possible.</a:t>
            </a:r>
            <a:br>
              <a:rPr lang="en-IN" sz="2400" dirty="0" smtClean="0">
                <a:solidFill>
                  <a:schemeClr val="tx1"/>
                </a:solidFill>
              </a:rPr>
            </a:br>
            <a:r>
              <a:rPr lang="en-IN" sz="2400" dirty="0" smtClean="0">
                <a:solidFill>
                  <a:schemeClr val="tx1"/>
                </a:solidFill>
              </a:rPr>
              <a:t>So he will try to cover the route accordingly but will not ask you when you are free. </a:t>
            </a:r>
            <a:br>
              <a:rPr lang="en-IN" sz="2400" dirty="0" smtClean="0">
                <a:solidFill>
                  <a:schemeClr val="tx1"/>
                </a:solidFill>
              </a:rPr>
            </a:br>
            <a:r>
              <a:rPr lang="en-IN" sz="2400" dirty="0" smtClean="0">
                <a:solidFill>
                  <a:schemeClr val="tx1"/>
                </a:solidFill>
              </a:rPr>
              <a:t>Neither will you be able to contact him that you are available for a specific time window.</a:t>
            </a:r>
            <a:endParaRPr lang="en-IN" sz="2800" dirty="0">
              <a:solidFill>
                <a:schemeClr val="tx1"/>
              </a:solidFill>
            </a:endParaRPr>
          </a:p>
        </p:txBody>
      </p:sp>
    </p:spTree>
    <p:extLst>
      <p:ext uri="{BB962C8B-B14F-4D97-AF65-F5344CB8AC3E}">
        <p14:creationId xmlns:p14="http://schemas.microsoft.com/office/powerpoint/2010/main" val="294549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620285"/>
          </a:xfrm>
        </p:spPr>
        <p:txBody>
          <a:bodyPr>
            <a:normAutofit/>
          </a:bodyPr>
          <a:lstStyle/>
          <a:p>
            <a:r>
              <a:rPr lang="en-IN" sz="2800" dirty="0" smtClean="0">
                <a:solidFill>
                  <a:schemeClr val="tx1"/>
                </a:solidFill>
              </a:rPr>
              <a:t>Objective-</a:t>
            </a:r>
            <a:br>
              <a:rPr lang="en-IN" sz="2800" dirty="0" smtClean="0">
                <a:solidFill>
                  <a:schemeClr val="tx1"/>
                </a:solidFill>
              </a:rPr>
            </a:br>
            <a:r>
              <a:rPr lang="en-IN" sz="2800" dirty="0">
                <a:solidFill>
                  <a:schemeClr val="tx1"/>
                </a:solidFill>
              </a:rPr>
              <a:t/>
            </a:r>
            <a:br>
              <a:rPr lang="en-IN" sz="2800" dirty="0">
                <a:solidFill>
                  <a:schemeClr val="tx1"/>
                </a:solidFill>
              </a:rPr>
            </a:br>
            <a:r>
              <a:rPr lang="en-IN" sz="2800" dirty="0" smtClean="0">
                <a:solidFill>
                  <a:schemeClr val="tx1"/>
                </a:solidFill>
              </a:rPr>
              <a:t/>
            </a:r>
            <a:br>
              <a:rPr lang="en-IN" sz="2800" dirty="0" smtClean="0">
                <a:solidFill>
                  <a:schemeClr val="tx1"/>
                </a:solidFill>
              </a:rPr>
            </a:br>
            <a:r>
              <a:rPr lang="en-IN" sz="2400" dirty="0">
                <a:solidFill>
                  <a:schemeClr val="tx1"/>
                </a:solidFill>
              </a:rPr>
              <a:t>Amazon Lockers let you pick up your package on your schedule, not the arcane and unknowable schedule that governs front door delivery. The process of having something delivered to a locker is just like having it delivered to a home. The only extra step is deciding which locker will be your package's destination.</a:t>
            </a:r>
            <a:r>
              <a:rPr lang="en-IN" sz="2800" dirty="0"/>
              <a:t/>
            </a:r>
            <a:br>
              <a:rPr lang="en-IN" sz="2800" dirty="0"/>
            </a:br>
            <a:endParaRPr lang="en-IN" sz="2800" dirty="0">
              <a:solidFill>
                <a:schemeClr val="tx1"/>
              </a:solidFill>
            </a:endParaRPr>
          </a:p>
        </p:txBody>
      </p:sp>
    </p:spTree>
    <p:extLst>
      <p:ext uri="{BB962C8B-B14F-4D97-AF65-F5344CB8AC3E}">
        <p14:creationId xmlns:p14="http://schemas.microsoft.com/office/powerpoint/2010/main" val="1519123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02" y="339487"/>
            <a:ext cx="9553486" cy="5881851"/>
          </a:xfrm>
        </p:spPr>
        <p:txBody>
          <a:bodyPr>
            <a:normAutofit fontScale="90000"/>
          </a:bodyPr>
          <a:lstStyle/>
          <a:p>
            <a:r>
              <a:rPr lang="en-IN" sz="2800" dirty="0" smtClean="0">
                <a:solidFill>
                  <a:schemeClr val="tx1"/>
                </a:solidFill>
              </a:rPr>
              <a:t>Scope</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400" dirty="0" smtClean="0">
                <a:solidFill>
                  <a:schemeClr val="tx1"/>
                </a:solidFill>
              </a:rPr>
              <a:t>1. Determine target customers.</a:t>
            </a:r>
            <a:br>
              <a:rPr lang="en-IN" sz="2400" dirty="0" smtClean="0">
                <a:solidFill>
                  <a:schemeClr val="tx1"/>
                </a:solidFill>
              </a:rPr>
            </a:br>
            <a:r>
              <a:rPr lang="en-IN" sz="2400" dirty="0" smtClean="0">
                <a:solidFill>
                  <a:schemeClr val="tx1"/>
                </a:solidFill>
              </a:rPr>
              <a:t>2. Locate Access Points closer to their homes.</a:t>
            </a:r>
            <a:br>
              <a:rPr lang="en-IN" sz="2400" dirty="0" smtClean="0">
                <a:solidFill>
                  <a:schemeClr val="tx1"/>
                </a:solidFill>
              </a:rPr>
            </a:br>
            <a:r>
              <a:rPr lang="en-IN" sz="2400" dirty="0" smtClean="0">
                <a:solidFill>
                  <a:schemeClr val="tx1"/>
                </a:solidFill>
              </a:rPr>
              <a:t>3.Marketing – Sending communications(via emails </a:t>
            </a:r>
            <a:r>
              <a:rPr lang="en-IN" sz="2400" dirty="0" err="1" smtClean="0">
                <a:solidFill>
                  <a:schemeClr val="tx1"/>
                </a:solidFill>
              </a:rPr>
              <a:t>etc</a:t>
            </a:r>
            <a:r>
              <a:rPr lang="en-IN" sz="2400" dirty="0" smtClean="0">
                <a:solidFill>
                  <a:schemeClr val="tx1"/>
                </a:solidFill>
              </a:rPr>
              <a:t>) to customers telling about </a:t>
            </a:r>
            <a:br>
              <a:rPr lang="en-IN" sz="2400" dirty="0" smtClean="0">
                <a:solidFill>
                  <a:schemeClr val="tx1"/>
                </a:solidFill>
              </a:rPr>
            </a:br>
            <a:r>
              <a:rPr lang="en-IN" sz="2400" dirty="0" smtClean="0">
                <a:solidFill>
                  <a:schemeClr val="tx1"/>
                </a:solidFill>
              </a:rPr>
              <a:t>   orders Access Points near them. Sending coupons/gift codes if they place any</a:t>
            </a:r>
            <a:br>
              <a:rPr lang="en-IN" sz="2400" dirty="0" smtClean="0">
                <a:solidFill>
                  <a:schemeClr val="tx1"/>
                </a:solidFill>
              </a:rPr>
            </a:br>
            <a:r>
              <a:rPr lang="en-IN" sz="2400" dirty="0">
                <a:solidFill>
                  <a:schemeClr val="tx1"/>
                </a:solidFill>
              </a:rPr>
              <a:t> </a:t>
            </a:r>
            <a:r>
              <a:rPr lang="en-IN" sz="2400" dirty="0" smtClean="0">
                <a:solidFill>
                  <a:schemeClr val="tx1"/>
                </a:solidFill>
              </a:rPr>
              <a:t>  order to Access Point.</a:t>
            </a:r>
            <a:br>
              <a:rPr lang="en-IN" sz="2400" dirty="0" smtClean="0">
                <a:solidFill>
                  <a:schemeClr val="tx1"/>
                </a:solidFill>
              </a:rPr>
            </a:br>
            <a:r>
              <a:rPr lang="en-IN" sz="2400" dirty="0" smtClean="0">
                <a:solidFill>
                  <a:schemeClr val="tx1"/>
                </a:solidFill>
              </a:rPr>
              <a:t>4. Manage discount coupons/ gift codes </a:t>
            </a:r>
            <a:r>
              <a:rPr lang="en-IN" sz="2400" dirty="0" err="1" smtClean="0">
                <a:solidFill>
                  <a:schemeClr val="tx1"/>
                </a:solidFill>
              </a:rPr>
              <a:t>etc</a:t>
            </a:r>
            <a:r>
              <a:rPr lang="en-IN" sz="2400" dirty="0" smtClean="0">
                <a:solidFill>
                  <a:schemeClr val="tx1"/>
                </a:solidFill>
              </a:rPr>
              <a:t> which are configurable on geographical</a:t>
            </a:r>
            <a:r>
              <a:rPr lang="en-IN" sz="2400" dirty="0">
                <a:solidFill>
                  <a:schemeClr val="tx1"/>
                </a:solidFill>
              </a:rPr>
              <a:t> </a:t>
            </a:r>
            <a:r>
              <a:rPr lang="en-IN" sz="2400" dirty="0" smtClean="0">
                <a:solidFill>
                  <a:schemeClr val="tx1"/>
                </a:solidFill>
              </a:rPr>
              <a:t>level and provide tools for marketing managers to </a:t>
            </a:r>
            <a:r>
              <a:rPr lang="en-IN" sz="2400" dirty="0" err="1" smtClean="0">
                <a:solidFill>
                  <a:schemeClr val="tx1"/>
                </a:solidFill>
              </a:rPr>
              <a:t>onboard</a:t>
            </a:r>
            <a:r>
              <a:rPr lang="en-IN" sz="2400" dirty="0" smtClean="0">
                <a:solidFill>
                  <a:schemeClr val="tx1"/>
                </a:solidFill>
              </a:rPr>
              <a:t> them.</a:t>
            </a:r>
            <a:br>
              <a:rPr lang="en-IN" sz="2400" dirty="0" smtClean="0">
                <a:solidFill>
                  <a:schemeClr val="tx1"/>
                </a:solidFill>
              </a:rPr>
            </a:br>
            <a:r>
              <a:rPr lang="en-IN" sz="2400" dirty="0" smtClean="0">
                <a:solidFill>
                  <a:schemeClr val="tx1"/>
                </a:solidFill>
              </a:rPr>
              <a:t>5. Generate daily level reports on how many customers are using gift codes for </a:t>
            </a:r>
            <a:br>
              <a:rPr lang="en-IN" sz="2400" dirty="0" smtClean="0">
                <a:solidFill>
                  <a:schemeClr val="tx1"/>
                </a:solidFill>
              </a:rPr>
            </a:br>
            <a:r>
              <a:rPr lang="en-IN" sz="2400" dirty="0">
                <a:solidFill>
                  <a:schemeClr val="tx1"/>
                </a:solidFill>
              </a:rPr>
              <a:t> </a:t>
            </a:r>
            <a:r>
              <a:rPr lang="en-IN" sz="2400" dirty="0" smtClean="0">
                <a:solidFill>
                  <a:schemeClr val="tx1"/>
                </a:solidFill>
              </a:rPr>
              <a:t>   ordering at Access Points and how utilization of Access Points is increasing.</a:t>
            </a:r>
            <a:endParaRPr lang="en-IN" sz="2800" dirty="0">
              <a:solidFill>
                <a:schemeClr val="tx1"/>
              </a:solidFill>
            </a:endParaRPr>
          </a:p>
        </p:txBody>
      </p:sp>
    </p:spTree>
    <p:extLst>
      <p:ext uri="{BB962C8B-B14F-4D97-AF65-F5344CB8AC3E}">
        <p14:creationId xmlns:p14="http://schemas.microsoft.com/office/powerpoint/2010/main" val="3506425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351" y="2575132"/>
            <a:ext cx="3245186" cy="1320800"/>
          </a:xfrm>
        </p:spPr>
        <p:txBody>
          <a:bodyPr/>
          <a:lstStyle/>
          <a:p>
            <a:r>
              <a:rPr lang="en-IN" dirty="0" smtClean="0"/>
              <a:t>Thank you </a:t>
            </a:r>
            <a:r>
              <a:rPr lang="en-IN" dirty="0" smtClean="0">
                <a:sym typeface="Wingdings" panose="05000000000000000000" pitchFamily="2" charset="2"/>
              </a:rPr>
              <a:t></a:t>
            </a:r>
            <a:endParaRPr lang="en-IN" dirty="0"/>
          </a:p>
        </p:txBody>
      </p:sp>
    </p:spTree>
    <p:extLst>
      <p:ext uri="{BB962C8B-B14F-4D97-AF65-F5344CB8AC3E}">
        <p14:creationId xmlns:p14="http://schemas.microsoft.com/office/powerpoint/2010/main" val="20120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5656"/>
          </a:xfrm>
        </p:spPr>
        <p:txBody>
          <a:bodyPr>
            <a:normAutofit/>
          </a:bodyPr>
          <a:lstStyle/>
          <a:p>
            <a:r>
              <a:rPr lang="en-IN" sz="2800" dirty="0" smtClean="0">
                <a:solidFill>
                  <a:schemeClr val="tx1"/>
                </a:solidFill>
              </a:rPr>
              <a:t>Goals-</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400" dirty="0" smtClean="0">
                <a:solidFill>
                  <a:schemeClr val="tx1"/>
                </a:solidFill>
              </a:rPr>
              <a:t>1. Access Point Management Services.</a:t>
            </a:r>
            <a:br>
              <a:rPr lang="en-IN" sz="2400" dirty="0" smtClean="0">
                <a:solidFill>
                  <a:schemeClr val="tx1"/>
                </a:solidFill>
              </a:rPr>
            </a:br>
            <a:r>
              <a:rPr lang="en-IN" sz="2400" dirty="0" smtClean="0">
                <a:solidFill>
                  <a:schemeClr val="tx1"/>
                </a:solidFill>
              </a:rPr>
              <a:t>2. Coupon Code Management Services.</a:t>
            </a:r>
            <a:endParaRPr lang="en-IN" sz="2400" dirty="0">
              <a:solidFill>
                <a:schemeClr val="tx1"/>
              </a:solidFill>
            </a:endParaRPr>
          </a:p>
        </p:txBody>
      </p:sp>
    </p:spTree>
    <p:extLst>
      <p:ext uri="{BB962C8B-B14F-4D97-AF65-F5344CB8AC3E}">
        <p14:creationId xmlns:p14="http://schemas.microsoft.com/office/powerpoint/2010/main" val="3012912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72456"/>
          </a:xfrm>
        </p:spPr>
        <p:txBody>
          <a:bodyPr>
            <a:normAutofit/>
          </a:bodyPr>
          <a:lstStyle/>
          <a:p>
            <a:r>
              <a:rPr lang="en-IN" sz="2800" dirty="0" smtClean="0">
                <a:solidFill>
                  <a:schemeClr val="tx1"/>
                </a:solidFill>
              </a:rPr>
              <a:t>Working-</a:t>
            </a:r>
            <a:br>
              <a:rPr lang="en-IN" sz="2800" dirty="0" smtClean="0">
                <a:solidFill>
                  <a:schemeClr val="tx1"/>
                </a:solidFill>
              </a:rPr>
            </a:br>
            <a:r>
              <a:rPr lang="en-IN" sz="2400" dirty="0" smtClean="0">
                <a:solidFill>
                  <a:schemeClr val="tx1"/>
                </a:solidFill>
              </a:rPr>
              <a:t>This is an application which will be developed in web as well</a:t>
            </a:r>
            <a:br>
              <a:rPr lang="en-IN" sz="2400" dirty="0" smtClean="0">
                <a:solidFill>
                  <a:schemeClr val="tx1"/>
                </a:solidFill>
              </a:rPr>
            </a:br>
            <a:r>
              <a:rPr lang="en-IN" sz="2400" dirty="0" smtClean="0">
                <a:solidFill>
                  <a:schemeClr val="tx1"/>
                </a:solidFill>
              </a:rPr>
              <a:t>as android to help those customers which are not always</a:t>
            </a:r>
            <a:br>
              <a:rPr lang="en-IN" sz="2400" dirty="0" smtClean="0">
                <a:solidFill>
                  <a:schemeClr val="tx1"/>
                </a:solidFill>
              </a:rPr>
            </a:br>
            <a:r>
              <a:rPr lang="en-IN" sz="2400" dirty="0" smtClean="0">
                <a:solidFill>
                  <a:schemeClr val="tx1"/>
                </a:solidFill>
              </a:rPr>
              <a:t>available to receive their deliveries.</a:t>
            </a:r>
            <a:br>
              <a:rPr lang="en-IN" sz="2400" dirty="0" smtClean="0">
                <a:solidFill>
                  <a:schemeClr val="tx1"/>
                </a:solidFill>
              </a:rPr>
            </a:br>
            <a:r>
              <a:rPr lang="en-IN" sz="2400" dirty="0" smtClean="0">
                <a:solidFill>
                  <a:schemeClr val="tx1"/>
                </a:solidFill>
              </a:rPr>
              <a:t>Our main aim is to target those working or busy customers</a:t>
            </a:r>
            <a:br>
              <a:rPr lang="en-IN" sz="2400" dirty="0" smtClean="0">
                <a:solidFill>
                  <a:schemeClr val="tx1"/>
                </a:solidFill>
              </a:rPr>
            </a:br>
            <a:r>
              <a:rPr lang="en-IN" sz="2400" dirty="0" smtClean="0">
                <a:solidFill>
                  <a:schemeClr val="tx1"/>
                </a:solidFill>
              </a:rPr>
              <a:t>who need to be introduced to this idea. Once this is popular</a:t>
            </a:r>
            <a:br>
              <a:rPr lang="en-IN" sz="2400" dirty="0" smtClean="0">
                <a:solidFill>
                  <a:schemeClr val="tx1"/>
                </a:solidFill>
              </a:rPr>
            </a:br>
            <a:r>
              <a:rPr lang="en-IN" sz="2400" dirty="0" smtClean="0">
                <a:solidFill>
                  <a:schemeClr val="tx1"/>
                </a:solidFill>
              </a:rPr>
              <a:t>enough, we will stop its marketing. </a:t>
            </a:r>
            <a:br>
              <a:rPr lang="en-IN" sz="2400" dirty="0" smtClean="0">
                <a:solidFill>
                  <a:schemeClr val="tx1"/>
                </a:solidFill>
              </a:rPr>
            </a:br>
            <a:r>
              <a:rPr lang="en-IN" sz="2400" dirty="0">
                <a:solidFill>
                  <a:schemeClr val="tx1"/>
                </a:solidFill>
              </a:rPr>
              <a:t/>
            </a:r>
            <a:br>
              <a:rPr lang="en-IN" sz="2400" dirty="0">
                <a:solidFill>
                  <a:schemeClr val="tx1"/>
                </a:solidFill>
              </a:rPr>
            </a:br>
            <a:r>
              <a:rPr lang="en-IN" sz="2400" dirty="0" smtClean="0">
                <a:solidFill>
                  <a:schemeClr val="tx1"/>
                </a:solidFill>
              </a:rPr>
              <a:t>We will provide different Access Points at different locations </a:t>
            </a:r>
            <a:br>
              <a:rPr lang="en-IN" sz="2400" dirty="0" smtClean="0">
                <a:solidFill>
                  <a:schemeClr val="tx1"/>
                </a:solidFill>
              </a:rPr>
            </a:br>
            <a:r>
              <a:rPr lang="en-IN" sz="2400" dirty="0" smtClean="0">
                <a:solidFill>
                  <a:schemeClr val="tx1"/>
                </a:solidFill>
              </a:rPr>
              <a:t>each having more than one locker of varying size and capacity. User can either choose one locker according to his</a:t>
            </a:r>
            <a:br>
              <a:rPr lang="en-IN" sz="2400" dirty="0" smtClean="0">
                <a:solidFill>
                  <a:schemeClr val="tx1"/>
                </a:solidFill>
              </a:rPr>
            </a:br>
            <a:r>
              <a:rPr lang="en-IN" sz="2400" dirty="0" smtClean="0">
                <a:solidFill>
                  <a:schemeClr val="tx1"/>
                </a:solidFill>
              </a:rPr>
              <a:t>needs and use it. Or if placed an order using Amazon and </a:t>
            </a:r>
            <a:r>
              <a:rPr lang="en-IN" sz="2400" dirty="0" err="1" smtClean="0">
                <a:solidFill>
                  <a:schemeClr val="tx1"/>
                </a:solidFill>
              </a:rPr>
              <a:t>choosed</a:t>
            </a:r>
            <a:r>
              <a:rPr lang="en-IN" sz="2400" dirty="0" smtClean="0">
                <a:solidFill>
                  <a:schemeClr val="tx1"/>
                </a:solidFill>
              </a:rPr>
              <a:t> the mode of delivery as locker then we will do this work for him.</a:t>
            </a:r>
            <a:endParaRPr lang="en-IN" sz="2800" dirty="0">
              <a:solidFill>
                <a:schemeClr val="tx1"/>
              </a:solidFill>
            </a:endParaRPr>
          </a:p>
        </p:txBody>
      </p:sp>
    </p:spTree>
    <p:extLst>
      <p:ext uri="{BB962C8B-B14F-4D97-AF65-F5344CB8AC3E}">
        <p14:creationId xmlns:p14="http://schemas.microsoft.com/office/powerpoint/2010/main" val="3422880742"/>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50</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PowerPoint Presentation</vt:lpstr>
      <vt:lpstr>Introduction  Amazon customers use retail website to place their orders for getting it  delivered to home address. Access Point like lockers solve the problem of doing unattended deliveries and where customers can and with their convenience use Access points to pickup or return their packages. Project is to increase the adoption rate of Access Point by targeting related customers who never heard or used of Access Point.</vt:lpstr>
      <vt:lpstr>Need- In many cases we see that the customers who place order are neither available to attend their delivery nor their family members are. This increases the work for the delivery boy because he has to check for the user’s availability. This also increases the cost of delivery for the organisation. Our main aim is to target those working or busy customers who need to be introduced to this idea. It is clear then they have no experience of lockers. We will mail them with the introduction of it and a gift code which will strictly work only when he uses from his account and will become invalid once used. Now, a satisfied customer is the best advertisement for any organisation…. Work is done ! </vt:lpstr>
      <vt:lpstr>Motivation-   We have experienced it many times. It is neither the fault of the delivery boy nor yours. He works according to his chart or as the packages he needs to deliver in least time possible. So he will try to cover the route accordingly but will not ask you when you are free.  Neither will you be able to contact him that you are available for a specific time window.</vt:lpstr>
      <vt:lpstr>Objective-   Amazon Lockers let you pick up your package on your schedule, not the arcane and unknowable schedule that governs front door delivery. The process of having something delivered to a locker is just like having it delivered to a home. The only extra step is deciding which locker will be your package's destination. </vt:lpstr>
      <vt:lpstr>Scope  1. Determine target customers. 2. Locate Access Points closer to their homes. 3.Marketing – Sending communications(via emails etc) to customers telling about     orders Access Points near them. Sending coupons/gift codes if they place any    order to Access Point. 4. Manage discount coupons/ gift codes etc which are configurable on geographical level and provide tools for marketing managers to onboard them. 5. Generate daily level reports on how many customers are using gift codes for      ordering at Access Points and how utilization of Access Points is increasing.</vt:lpstr>
      <vt:lpstr>Thank you </vt:lpstr>
      <vt:lpstr>Goals-  1. Access Point Management Services. 2. Coupon Code Management Services.</vt:lpstr>
      <vt:lpstr>Working- This is an application which will be developed in web as well as android to help those customers which are not always available to receive their deliveries. Our main aim is to target those working or busy customers who need to be introduced to this idea. Once this is popular enough, we will stop its marketing.   We will provide different Access Points at different locations  each having more than one locker of varying size and capacity. User can either choose one locker according to his needs and use it. Or if placed an order using Amazon and choosed the mode of delivery as locker then we will do this work for him.</vt:lpstr>
      <vt:lpstr>Working Continued- But for now the main problem is that the users are unaware. There are a number of users who place orders but due to their unavailability the delivery boy has to try more than once to complete his job. This increases the work for him and cost for company. So, we will simply choose those users who have a poor track record and have crossed a threshold of unattended deliveries. It is clear then they have no experience of lockers. We will mail them with the introduction of it and a gift code  which will strictly work only when he uses from his account  and will become invalid once used. Now, a satisfied customer is the best advertisement for any organisation…. Work is done ! </vt:lpstr>
      <vt:lpstr>List of tools to be used –   DynamoDB MongoDB NodeJs HTML CSS Android Google map api rest api</vt:lpstr>
      <vt:lpstr>Progress- We have developed  an ER diagram for showing the flow of project. </vt:lpstr>
      <vt:lpstr>Progress Continued-  Database- We have developed a database using mlab which contains  user and locker schema.  Locker- This schema contains the Geocode, dimensions and capacity  for each locker in every Access Point  User- This schema maintains the user details and number of unattended deliveries for each user.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2019-03-10T16:38:19Z</dcterms:created>
  <dcterms:modified xsi:type="dcterms:W3CDTF">2019-03-11T09:57:38Z</dcterms:modified>
</cp:coreProperties>
</file>