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sldIdLst>
    <p:sldId id="314" r:id="rId2"/>
    <p:sldId id="258" r:id="rId3"/>
    <p:sldId id="259" r:id="rId4"/>
    <p:sldId id="266" r:id="rId5"/>
    <p:sldId id="267" r:id="rId6"/>
    <p:sldId id="268" r:id="rId7"/>
    <p:sldId id="269" r:id="rId8"/>
    <p:sldId id="272" r:id="rId9"/>
    <p:sldId id="273" r:id="rId10"/>
    <p:sldId id="274" r:id="rId11"/>
    <p:sldId id="275" r:id="rId12"/>
    <p:sldId id="276" r:id="rId13"/>
    <p:sldId id="280" r:id="rId14"/>
    <p:sldId id="281" r:id="rId15"/>
    <p:sldId id="282" r:id="rId16"/>
    <p:sldId id="283" r:id="rId17"/>
    <p:sldId id="284" r:id="rId18"/>
    <p:sldId id="285" r:id="rId19"/>
    <p:sldId id="286" r:id="rId20"/>
    <p:sldId id="287" r:id="rId21"/>
    <p:sldId id="288" r:id="rId22"/>
    <p:sldId id="289" r:id="rId23"/>
    <p:sldId id="290" r:id="rId24"/>
    <p:sldId id="292" r:id="rId25"/>
    <p:sldId id="291" r:id="rId26"/>
    <p:sldId id="293" r:id="rId27"/>
    <p:sldId id="294" r:id="rId28"/>
    <p:sldId id="295" r:id="rId29"/>
    <p:sldId id="297" r:id="rId30"/>
    <p:sldId id="296" r:id="rId31"/>
    <p:sldId id="298" r:id="rId32"/>
    <p:sldId id="299" r:id="rId33"/>
    <p:sldId id="300" r:id="rId34"/>
    <p:sldId id="301" r:id="rId35"/>
    <p:sldId id="302" r:id="rId36"/>
    <p:sldId id="303" r:id="rId37"/>
    <p:sldId id="304" r:id="rId38"/>
    <p:sldId id="305" r:id="rId39"/>
    <p:sldId id="306" r:id="rId40"/>
    <p:sldId id="307" r:id="rId41"/>
    <p:sldId id="308" r:id="rId42"/>
    <p:sldId id="312" r:id="rId43"/>
    <p:sldId id="309" r:id="rId44"/>
    <p:sldId id="311" r:id="rId45"/>
    <p:sldId id="31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snapToGrid="0">
      <p:cViewPr>
        <p:scale>
          <a:sx n="89" d="100"/>
          <a:sy n="89" d="100"/>
        </p:scale>
        <p:origin x="3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271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62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706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26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544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105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4622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325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037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52787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1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21623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81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429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141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90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17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639390"/>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5BA0-D412-4F85-BAFD-498AFD2570B1}"/>
              </a:ext>
            </a:extLst>
          </p:cNvPr>
          <p:cNvSpPr>
            <a:spLocks noGrp="1"/>
          </p:cNvSpPr>
          <p:nvPr>
            <p:ph type="ctrTitle"/>
          </p:nvPr>
        </p:nvSpPr>
        <p:spPr/>
        <p:txBody>
          <a:bodyPr/>
          <a:lstStyle/>
          <a:p>
            <a:r>
              <a:rPr lang="en-IN" sz="4800" dirty="0">
                <a:solidFill>
                  <a:schemeClr val="accent3"/>
                </a:solidFill>
                <a:latin typeface="Times New Roman" panose="02020603050405020304" pitchFamily="18" charset="0"/>
                <a:cs typeface="Times New Roman" panose="02020603050405020304" pitchFamily="18" charset="0"/>
              </a:rPr>
              <a:t>Python From Scratch</a:t>
            </a:r>
          </a:p>
        </p:txBody>
      </p:sp>
      <p:sp>
        <p:nvSpPr>
          <p:cNvPr id="3" name="Subtitle 2">
            <a:extLst>
              <a:ext uri="{FF2B5EF4-FFF2-40B4-BE49-F238E27FC236}">
                <a16:creationId xmlns:a16="http://schemas.microsoft.com/office/drawing/2014/main" id="{A1069538-4D6B-4A2F-A159-3F4607861E8A}"/>
              </a:ext>
            </a:extLst>
          </p:cNvPr>
          <p:cNvSpPr>
            <a:spLocks noGrp="1"/>
          </p:cNvSpPr>
          <p:nvPr>
            <p:ph type="subTitle" idx="1"/>
          </p:nvPr>
        </p:nvSpPr>
        <p:spPr>
          <a:xfrm>
            <a:off x="7652551" y="3897297"/>
            <a:ext cx="1855516" cy="1081102"/>
          </a:xfrm>
        </p:spPr>
        <p:txBody>
          <a:bodyPr/>
          <a:lstStyle/>
          <a:p>
            <a:pPr algn="l"/>
            <a:r>
              <a:rPr lang="en-IN" dirty="0"/>
              <a:t>By</a:t>
            </a:r>
          </a:p>
          <a:p>
            <a:pPr algn="l"/>
            <a:r>
              <a:rPr lang="en-IN" dirty="0"/>
              <a:t>Ria </a:t>
            </a:r>
            <a:r>
              <a:rPr lang="en-IN" dirty="0" err="1"/>
              <a:t>Umahiya</a:t>
            </a:r>
            <a:r>
              <a:rPr lang="en-IN" dirty="0"/>
              <a:t>  </a:t>
            </a:r>
          </a:p>
        </p:txBody>
      </p:sp>
    </p:spTree>
    <p:extLst>
      <p:ext uri="{BB962C8B-B14F-4D97-AF65-F5344CB8AC3E}">
        <p14:creationId xmlns:p14="http://schemas.microsoft.com/office/powerpoint/2010/main" val="233754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9CBE-0F34-416A-9BB4-10FE22DC84B4}"/>
              </a:ext>
            </a:extLst>
          </p:cNvPr>
          <p:cNvSpPr>
            <a:spLocks noGrp="1"/>
          </p:cNvSpPr>
          <p:nvPr>
            <p:ph type="title"/>
          </p:nvPr>
        </p:nvSpPr>
        <p:spPr>
          <a:xfrm>
            <a:off x="1295402" y="479394"/>
            <a:ext cx="9601196" cy="1806605"/>
          </a:xfrm>
        </p:spPr>
        <p:txBody>
          <a:bodyPr/>
          <a:lstStyle/>
          <a:p>
            <a:r>
              <a:rPr lang="en-IN" dirty="0">
                <a:solidFill>
                  <a:schemeClr val="accent3"/>
                </a:solidFill>
                <a:latin typeface="Times New Roman" panose="02020603050405020304" pitchFamily="18" charset="0"/>
                <a:cs typeface="Times New Roman" panose="02020603050405020304" pitchFamily="18" charset="0"/>
              </a:rPr>
              <a:t>Looping Statements</a:t>
            </a:r>
          </a:p>
        </p:txBody>
      </p:sp>
      <p:sp>
        <p:nvSpPr>
          <p:cNvPr id="3" name="Content Placeholder 2">
            <a:extLst>
              <a:ext uri="{FF2B5EF4-FFF2-40B4-BE49-F238E27FC236}">
                <a16:creationId xmlns:a16="http://schemas.microsoft.com/office/drawing/2014/main" id="{52383A3E-3C67-4490-BA68-BD3BB3EC3388}"/>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Looping statements are the set of statements that are used to repeat the set of instructions again and again until the given condition is satisfied.</a:t>
            </a:r>
          </a:p>
          <a:p>
            <a:pPr>
              <a:buClr>
                <a:schemeClr val="tx1">
                  <a:lumMod val="95000"/>
                  <a:lumOff val="5000"/>
                </a:schemeClr>
              </a:buClr>
            </a:pPr>
            <a:r>
              <a:rPr lang="en-IN" sz="2000" dirty="0">
                <a:latin typeface="Tw Cen MT" panose="020B0602020104020603" pitchFamily="34" charset="0"/>
              </a:rPr>
              <a:t>Condition is the entry as well as the exit point of a loop</a:t>
            </a:r>
          </a:p>
          <a:p>
            <a:pPr>
              <a:buClr>
                <a:schemeClr val="tx1">
                  <a:lumMod val="95000"/>
                  <a:lumOff val="5000"/>
                </a:schemeClr>
              </a:buClr>
            </a:pPr>
            <a:r>
              <a:rPr lang="en-IN" sz="2000" dirty="0">
                <a:latin typeface="Tw Cen MT" panose="020B0602020104020603" pitchFamily="34" charset="0"/>
              </a:rPr>
              <a:t>There are two types of looping statements :</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for loop</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while loop</a:t>
            </a:r>
          </a:p>
          <a:p>
            <a:pPr>
              <a:buClr>
                <a:schemeClr val="tx1">
                  <a:lumMod val="95000"/>
                  <a:lumOff val="5000"/>
                </a:schemeClr>
              </a:buClr>
            </a:pPr>
            <a:endParaRPr lang="en-IN" sz="2000" dirty="0">
              <a:latin typeface="Tw Cen MT" panose="020B0602020104020603" pitchFamily="34" charset="0"/>
            </a:endParaRPr>
          </a:p>
        </p:txBody>
      </p:sp>
    </p:spTree>
    <p:extLst>
      <p:ext uri="{BB962C8B-B14F-4D97-AF65-F5344CB8AC3E}">
        <p14:creationId xmlns:p14="http://schemas.microsoft.com/office/powerpoint/2010/main" val="215051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A682-FFB9-45EB-AE3F-B4D9D45DCE3A}"/>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Functions/Methods</a:t>
            </a:r>
          </a:p>
        </p:txBody>
      </p:sp>
      <p:sp>
        <p:nvSpPr>
          <p:cNvPr id="3" name="Content Placeholder 2">
            <a:extLst>
              <a:ext uri="{FF2B5EF4-FFF2-40B4-BE49-F238E27FC236}">
                <a16:creationId xmlns:a16="http://schemas.microsoft.com/office/drawing/2014/main" id="{2B82422E-F775-4B41-8C06-914B3C5165D0}"/>
              </a:ext>
            </a:extLst>
          </p:cNvPr>
          <p:cNvSpPr>
            <a:spLocks noGrp="1"/>
          </p:cNvSpPr>
          <p:nvPr>
            <p:ph idx="1"/>
          </p:nvPr>
        </p:nvSpPr>
        <p:spPr>
          <a:xfrm>
            <a:off x="1295401" y="2403566"/>
            <a:ext cx="9601196" cy="3840480"/>
          </a:xfrm>
        </p:spPr>
        <p:txBody>
          <a:bodyPr>
            <a:normAutofit/>
          </a:bodyPr>
          <a:lstStyle/>
          <a:p>
            <a:pPr>
              <a:buClr>
                <a:schemeClr val="tx1">
                  <a:lumMod val="95000"/>
                  <a:lumOff val="5000"/>
                </a:schemeClr>
              </a:buClr>
            </a:pPr>
            <a:r>
              <a:rPr lang="en-IN" sz="2000" dirty="0">
                <a:latin typeface="Tw Cen MT" panose="020B0602020104020603" pitchFamily="34" charset="0"/>
              </a:rPr>
              <a:t>Functions are the named blocked of instructions that are created and designed to do the specific task.</a:t>
            </a:r>
          </a:p>
          <a:p>
            <a:pPr>
              <a:buClr>
                <a:schemeClr val="tx1">
                  <a:lumMod val="95000"/>
                  <a:lumOff val="5000"/>
                </a:schemeClr>
              </a:buClr>
            </a:pPr>
            <a:r>
              <a:rPr lang="en-IN" sz="2000" dirty="0">
                <a:latin typeface="Tw Cen MT" panose="020B0602020104020603" pitchFamily="34" charset="0"/>
              </a:rPr>
              <a:t>Functions helps in reducing code redundancy problem. “Def” is a keyword to create the named block.</a:t>
            </a:r>
          </a:p>
          <a:p>
            <a:pPr>
              <a:buClr>
                <a:schemeClr val="tx1">
                  <a:lumMod val="95000"/>
                  <a:lumOff val="5000"/>
                </a:schemeClr>
              </a:buClr>
            </a:pPr>
            <a:r>
              <a:rPr lang="en-IN" sz="2000" dirty="0">
                <a:latin typeface="Tw Cen MT" panose="020B0602020104020603" pitchFamily="34" charset="0"/>
              </a:rPr>
              <a:t>The function are created by using the syntax :</a:t>
            </a:r>
          </a:p>
          <a:p>
            <a:pPr marL="0" indent="0">
              <a:buClr>
                <a:schemeClr val="tx1">
                  <a:lumMod val="95000"/>
                  <a:lumOff val="5000"/>
                </a:schemeClr>
              </a:buClr>
              <a:buNone/>
            </a:pPr>
            <a:r>
              <a:rPr lang="en-IN" sz="2000" dirty="0">
                <a:latin typeface="Tw Cen MT" panose="020B0602020104020603" pitchFamily="34" charset="0"/>
              </a:rPr>
              <a:t>       Syntax :	def </a:t>
            </a:r>
            <a:r>
              <a:rPr lang="en-IN" sz="2000" dirty="0" err="1">
                <a:latin typeface="Tw Cen MT" panose="020B0602020104020603" pitchFamily="34" charset="0"/>
              </a:rPr>
              <a:t>name_of_function</a:t>
            </a:r>
            <a:r>
              <a:rPr lang="en-IN" sz="2000" dirty="0">
                <a:latin typeface="Tw Cen MT" panose="020B0602020104020603" pitchFamily="34" charset="0"/>
              </a:rPr>
              <a:t>(arguments):</a:t>
            </a:r>
          </a:p>
          <a:p>
            <a:pPr marL="0" indent="0">
              <a:buClr>
                <a:schemeClr val="tx1">
                  <a:lumMod val="95000"/>
                  <a:lumOff val="5000"/>
                </a:schemeClr>
              </a:buClr>
              <a:buNone/>
            </a:pPr>
            <a:r>
              <a:rPr lang="en-IN" sz="2000" dirty="0">
                <a:latin typeface="Tw Cen MT" panose="020B0602020104020603" pitchFamily="34" charset="0"/>
              </a:rPr>
              <a:t>						block of instructions </a:t>
            </a:r>
          </a:p>
          <a:p>
            <a:pPr marL="0" indent="0">
              <a:buClr>
                <a:schemeClr val="tx1">
                  <a:lumMod val="95000"/>
                  <a:lumOff val="5000"/>
                </a:schemeClr>
              </a:buClr>
              <a:buNone/>
            </a:pPr>
            <a:r>
              <a:rPr lang="en-IN" sz="2000" dirty="0">
                <a:latin typeface="Tw Cen MT" panose="020B0602020104020603" pitchFamily="34" charset="0"/>
              </a:rPr>
              <a:t>				return()</a:t>
            </a:r>
          </a:p>
          <a:p>
            <a:pPr>
              <a:buClr>
                <a:schemeClr val="tx1">
                  <a:lumMod val="95000"/>
                  <a:lumOff val="5000"/>
                </a:schemeClr>
              </a:buClr>
            </a:pPr>
            <a:r>
              <a:rPr lang="en-IN" sz="2000" dirty="0">
                <a:latin typeface="Tw Cen MT" panose="020B0602020104020603" pitchFamily="34" charset="0"/>
              </a:rPr>
              <a:t>There are four types of functions </a:t>
            </a:r>
          </a:p>
          <a:p>
            <a:pPr marL="0" indent="0">
              <a:buClr>
                <a:schemeClr val="tx1">
                  <a:lumMod val="95000"/>
                  <a:lumOff val="5000"/>
                </a:schemeClr>
              </a:buClr>
              <a:buNone/>
            </a:pPr>
            <a:endParaRPr lang="en-IN" sz="2000" dirty="0">
              <a:latin typeface="Tw Cen MT" panose="020B0602020104020603" pitchFamily="34" charset="0"/>
            </a:endParaRPr>
          </a:p>
          <a:p>
            <a:pPr marL="0" indent="0">
              <a:buClr>
                <a:schemeClr val="tx1">
                  <a:lumMod val="95000"/>
                  <a:lumOff val="5000"/>
                </a:schemeClr>
              </a:buClr>
              <a:buNone/>
            </a:pPr>
            <a:endParaRPr lang="en-IN" sz="2000" dirty="0">
              <a:latin typeface="Tw Cen MT" panose="020B0602020104020603" pitchFamily="34" charset="0"/>
            </a:endParaRPr>
          </a:p>
        </p:txBody>
      </p:sp>
    </p:spTree>
    <p:extLst>
      <p:ext uri="{BB962C8B-B14F-4D97-AF65-F5344CB8AC3E}">
        <p14:creationId xmlns:p14="http://schemas.microsoft.com/office/powerpoint/2010/main" val="131460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7E4C-8185-48A8-98FB-759ED51E779C}"/>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Types Of Function</a:t>
            </a:r>
          </a:p>
        </p:txBody>
      </p:sp>
      <p:sp>
        <p:nvSpPr>
          <p:cNvPr id="3" name="Content Placeholder 2">
            <a:extLst>
              <a:ext uri="{FF2B5EF4-FFF2-40B4-BE49-F238E27FC236}">
                <a16:creationId xmlns:a16="http://schemas.microsoft.com/office/drawing/2014/main" id="{BBAB8C0D-CB83-49C3-A92C-164625FDEAFD}"/>
              </a:ext>
            </a:extLst>
          </p:cNvPr>
          <p:cNvSpPr>
            <a:spLocks noGrp="1"/>
          </p:cNvSpPr>
          <p:nvPr>
            <p:ph idx="1"/>
          </p:nvPr>
        </p:nvSpPr>
        <p:spPr/>
        <p:txBody>
          <a:bodyPr/>
          <a:lstStyle/>
          <a:p>
            <a:pPr marL="514350" indent="-514350">
              <a:buClr>
                <a:schemeClr val="tx1">
                  <a:lumMod val="95000"/>
                  <a:lumOff val="5000"/>
                </a:schemeClr>
              </a:buClr>
              <a:buFont typeface="+mj-lt"/>
              <a:buAutoNum type="romanUcPeriod"/>
            </a:pPr>
            <a:r>
              <a:rPr lang="en-IN" sz="2000" dirty="0">
                <a:latin typeface="Tw Cen MT" panose="020B0602020104020603" pitchFamily="34" charset="0"/>
              </a:rPr>
              <a:t>Function without argument without return type.</a:t>
            </a:r>
          </a:p>
          <a:p>
            <a:pPr marL="514350" indent="-514350">
              <a:buClr>
                <a:schemeClr val="tx1">
                  <a:lumMod val="95000"/>
                  <a:lumOff val="5000"/>
                </a:schemeClr>
              </a:buClr>
              <a:buFont typeface="+mj-lt"/>
              <a:buAutoNum type="romanUcPeriod"/>
            </a:pPr>
            <a:r>
              <a:rPr lang="en-IN" sz="2000" dirty="0">
                <a:latin typeface="Tw Cen MT" panose="020B0602020104020603" pitchFamily="34" charset="0"/>
              </a:rPr>
              <a:t>Function without argument with return type.</a:t>
            </a:r>
          </a:p>
          <a:p>
            <a:pPr marL="514350" indent="-514350">
              <a:buClr>
                <a:schemeClr val="tx1">
                  <a:lumMod val="95000"/>
                  <a:lumOff val="5000"/>
                </a:schemeClr>
              </a:buClr>
              <a:buFont typeface="+mj-lt"/>
              <a:buAutoNum type="romanUcPeriod"/>
            </a:pPr>
            <a:r>
              <a:rPr lang="en-IN" sz="2000" dirty="0">
                <a:latin typeface="Tw Cen MT" panose="020B0602020104020603" pitchFamily="34" charset="0"/>
              </a:rPr>
              <a:t>Function with argument without return type.</a:t>
            </a:r>
          </a:p>
          <a:p>
            <a:pPr marL="514350" indent="-514350">
              <a:buClr>
                <a:schemeClr val="tx1">
                  <a:lumMod val="95000"/>
                  <a:lumOff val="5000"/>
                </a:schemeClr>
              </a:buClr>
              <a:buFont typeface="+mj-lt"/>
              <a:buAutoNum type="romanUcPeriod"/>
            </a:pPr>
            <a:r>
              <a:rPr lang="en-IN" sz="2000" dirty="0">
                <a:latin typeface="Tw Cen MT" panose="020B0602020104020603" pitchFamily="34" charset="0"/>
              </a:rPr>
              <a:t>Function with argument and with return type.</a:t>
            </a:r>
          </a:p>
          <a:p>
            <a:pPr marL="514350" indent="-514350">
              <a:buClr>
                <a:schemeClr val="tx1">
                  <a:lumMod val="95000"/>
                  <a:lumOff val="5000"/>
                </a:schemeClr>
              </a:buClr>
              <a:buFont typeface="+mj-lt"/>
              <a:buAutoNum type="romanUcPeriod"/>
            </a:pPr>
            <a:endParaRPr lang="en-IN" dirty="0"/>
          </a:p>
          <a:p>
            <a:pPr marL="0" indent="0">
              <a:buClr>
                <a:schemeClr val="tx1">
                  <a:lumMod val="95000"/>
                  <a:lumOff val="5000"/>
                </a:schemeClr>
              </a:buClr>
              <a:buNone/>
            </a:pPr>
            <a:endParaRPr lang="en-IN" dirty="0"/>
          </a:p>
          <a:p>
            <a:pPr marL="514350" indent="-514350">
              <a:buClr>
                <a:schemeClr val="tx1">
                  <a:lumMod val="95000"/>
                  <a:lumOff val="5000"/>
                </a:schemeClr>
              </a:buClr>
              <a:buFont typeface="+mj-lt"/>
              <a:buAutoNum type="romanUcPeriod"/>
            </a:pPr>
            <a:endParaRPr lang="en-IN" dirty="0"/>
          </a:p>
          <a:p>
            <a:pPr marL="514350" indent="-514350">
              <a:buClr>
                <a:schemeClr val="tx1">
                  <a:lumMod val="95000"/>
                  <a:lumOff val="5000"/>
                </a:schemeClr>
              </a:buClr>
              <a:buFont typeface="+mj-lt"/>
              <a:buAutoNum type="romanUcPeriod"/>
            </a:pPr>
            <a:endParaRPr lang="en-IN" dirty="0"/>
          </a:p>
          <a:p>
            <a:pPr marL="514350" indent="-514350">
              <a:buClr>
                <a:schemeClr val="tx1">
                  <a:lumMod val="95000"/>
                  <a:lumOff val="5000"/>
                </a:schemeClr>
              </a:buClr>
              <a:buFont typeface="+mj-lt"/>
              <a:buAutoNum type="romanUcPeriod"/>
            </a:pPr>
            <a:endParaRPr lang="en-IN" dirty="0"/>
          </a:p>
          <a:p>
            <a:pPr marL="514350" indent="-514350">
              <a:buClr>
                <a:schemeClr val="tx1">
                  <a:lumMod val="95000"/>
                  <a:lumOff val="5000"/>
                </a:schemeClr>
              </a:buClr>
              <a:buFont typeface="+mj-lt"/>
              <a:buAutoNum type="romanUcPeriod"/>
            </a:pPr>
            <a:endParaRPr lang="en-IN" dirty="0"/>
          </a:p>
        </p:txBody>
      </p:sp>
    </p:spTree>
    <p:extLst>
      <p:ext uri="{BB962C8B-B14F-4D97-AF65-F5344CB8AC3E}">
        <p14:creationId xmlns:p14="http://schemas.microsoft.com/office/powerpoint/2010/main" val="421014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7BE8-9740-4192-BE66-C174AC9B76BA}"/>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Local, global And Non Local Variables</a:t>
            </a:r>
          </a:p>
        </p:txBody>
      </p:sp>
      <p:sp>
        <p:nvSpPr>
          <p:cNvPr id="3" name="Content Placeholder 2">
            <a:extLst>
              <a:ext uri="{FF2B5EF4-FFF2-40B4-BE49-F238E27FC236}">
                <a16:creationId xmlns:a16="http://schemas.microsoft.com/office/drawing/2014/main" id="{E36C719E-18A2-41E7-8EA5-0AEFA563CD5D}"/>
              </a:ext>
            </a:extLst>
          </p:cNvPr>
          <p:cNvSpPr>
            <a:spLocks noGrp="1"/>
          </p:cNvSpPr>
          <p:nvPr>
            <p:ph idx="1"/>
          </p:nvPr>
        </p:nvSpPr>
        <p:spPr>
          <a:xfrm>
            <a:off x="1295401" y="2468879"/>
            <a:ext cx="9601196" cy="3696789"/>
          </a:xfrm>
        </p:spPr>
        <p:txBody>
          <a:bodyPr>
            <a:normAutofit lnSpcReduction="10000"/>
          </a:bodyPr>
          <a:lstStyle/>
          <a:p>
            <a:pPr>
              <a:buClr>
                <a:schemeClr val="tx1">
                  <a:lumMod val="95000"/>
                  <a:lumOff val="5000"/>
                </a:schemeClr>
              </a:buClr>
            </a:pPr>
            <a:r>
              <a:rPr lang="en-IN" sz="2000" dirty="0">
                <a:latin typeface="Tw Cen MT" panose="020B0602020104020603" pitchFamily="34" charset="0"/>
              </a:rPr>
              <a:t>Local variables are those variables whose scope is restricted only to the block where it is created.</a:t>
            </a:r>
          </a:p>
          <a:p>
            <a:pPr>
              <a:buClr>
                <a:schemeClr val="tx1">
                  <a:lumMod val="95000"/>
                  <a:lumOff val="5000"/>
                </a:schemeClr>
              </a:buClr>
            </a:pPr>
            <a:r>
              <a:rPr lang="en-IN" sz="2000" dirty="0">
                <a:latin typeface="Tw Cen MT" panose="020B0602020104020603" pitchFamily="34" charset="0"/>
              </a:rPr>
              <a:t>Usually all the variables and arguments that are present or created inside the function are called as local variable.</a:t>
            </a:r>
          </a:p>
          <a:p>
            <a:pPr>
              <a:buClr>
                <a:schemeClr val="tx1">
                  <a:lumMod val="95000"/>
                  <a:lumOff val="5000"/>
                </a:schemeClr>
              </a:buClr>
            </a:pPr>
            <a:r>
              <a:rPr lang="en-IN" sz="2000" dirty="0">
                <a:latin typeface="Tw Cen MT" panose="020B0602020104020603" pitchFamily="34" charset="0"/>
              </a:rPr>
              <a:t>Global variables are stored in the </a:t>
            </a:r>
            <a:r>
              <a:rPr lang="en-IN" sz="2000" dirty="0" err="1">
                <a:latin typeface="Tw Cen MT" panose="020B0602020104020603" pitchFamily="34" charset="0"/>
              </a:rPr>
              <a:t>mainspace</a:t>
            </a:r>
            <a:r>
              <a:rPr lang="en-IN" sz="2000" dirty="0">
                <a:latin typeface="Tw Cen MT" panose="020B0602020104020603" pitchFamily="34" charset="0"/>
              </a:rPr>
              <a:t> and can be </a:t>
            </a:r>
            <a:r>
              <a:rPr lang="en-IN" sz="2000" dirty="0" err="1">
                <a:latin typeface="Tw Cen MT" panose="020B0602020104020603" pitchFamily="34" charset="0"/>
              </a:rPr>
              <a:t>accesed</a:t>
            </a:r>
            <a:r>
              <a:rPr lang="en-IN" sz="2000" dirty="0">
                <a:latin typeface="Tw Cen MT" panose="020B0602020104020603" pitchFamily="34" charset="0"/>
              </a:rPr>
              <a:t> from any part of the program by using keyword </a:t>
            </a:r>
            <a:r>
              <a:rPr lang="en-IN" sz="2000" dirty="0" err="1">
                <a:latin typeface="Tw Cen MT" panose="020B0602020104020603" pitchFamily="34" charset="0"/>
              </a:rPr>
              <a:t>caleed</a:t>
            </a:r>
            <a:r>
              <a:rPr lang="en-IN" sz="2000" dirty="0">
                <a:latin typeface="Tw Cen MT" panose="020B0602020104020603" pitchFamily="34" charset="0"/>
              </a:rPr>
              <a:t> global.</a:t>
            </a:r>
          </a:p>
          <a:p>
            <a:pPr>
              <a:buClr>
                <a:schemeClr val="tx1">
                  <a:lumMod val="95000"/>
                  <a:lumOff val="5000"/>
                </a:schemeClr>
              </a:buClr>
            </a:pPr>
            <a:r>
              <a:rPr lang="en-IN" sz="2000" dirty="0">
                <a:latin typeface="Tw Cen MT" panose="020B0602020104020603" pitchFamily="34" charset="0"/>
              </a:rPr>
              <a:t>Before using the variable we should specify the variable as global variable.</a:t>
            </a:r>
          </a:p>
          <a:p>
            <a:pPr>
              <a:buClr>
                <a:schemeClr val="tx1">
                  <a:lumMod val="95000"/>
                  <a:lumOff val="5000"/>
                </a:schemeClr>
              </a:buClr>
            </a:pPr>
            <a:r>
              <a:rPr lang="en-IN" sz="2000" dirty="0">
                <a:latin typeface="Tw Cen MT" panose="020B0602020104020603" pitchFamily="34" charset="0"/>
              </a:rPr>
              <a:t>The non local variable are created in the outer function and will be created in the inner function.</a:t>
            </a:r>
          </a:p>
          <a:p>
            <a:pPr>
              <a:buClr>
                <a:schemeClr val="tx1">
                  <a:lumMod val="95000"/>
                  <a:lumOff val="5000"/>
                </a:schemeClr>
              </a:buClr>
            </a:pPr>
            <a:r>
              <a:rPr lang="en-IN" sz="2000" dirty="0">
                <a:latin typeface="Tw Cen MT" panose="020B0602020104020603" pitchFamily="34" charset="0"/>
              </a:rPr>
              <a:t>To create variable of such type we use a keyword called non-local.</a:t>
            </a:r>
          </a:p>
        </p:txBody>
      </p:sp>
    </p:spTree>
    <p:extLst>
      <p:ext uri="{BB962C8B-B14F-4D97-AF65-F5344CB8AC3E}">
        <p14:creationId xmlns:p14="http://schemas.microsoft.com/office/powerpoint/2010/main" val="426557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53C1-DE4D-4DE0-9411-569A784A799F}"/>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Decorators</a:t>
            </a:r>
          </a:p>
        </p:txBody>
      </p:sp>
      <p:sp>
        <p:nvSpPr>
          <p:cNvPr id="3" name="Content Placeholder 2">
            <a:extLst>
              <a:ext uri="{FF2B5EF4-FFF2-40B4-BE49-F238E27FC236}">
                <a16:creationId xmlns:a16="http://schemas.microsoft.com/office/drawing/2014/main" id="{98FA47E6-8251-4F17-9F5C-EC2BF653CDD6}"/>
              </a:ext>
            </a:extLst>
          </p:cNvPr>
          <p:cNvSpPr>
            <a:spLocks noGrp="1"/>
          </p:cNvSpPr>
          <p:nvPr>
            <p:ph idx="1"/>
          </p:nvPr>
        </p:nvSpPr>
        <p:spPr>
          <a:xfrm>
            <a:off x="1295401" y="2455817"/>
            <a:ext cx="9601196" cy="3420051"/>
          </a:xfrm>
        </p:spPr>
        <p:txBody>
          <a:bodyPr/>
          <a:lstStyle/>
          <a:p>
            <a:pPr>
              <a:buClr>
                <a:schemeClr val="tx1">
                  <a:lumMod val="95000"/>
                  <a:lumOff val="5000"/>
                </a:schemeClr>
              </a:buClr>
            </a:pPr>
            <a:r>
              <a:rPr lang="en-IN" sz="2000" dirty="0">
                <a:latin typeface="Tw Cen MT" panose="020B0602020104020603" pitchFamily="34" charset="0"/>
              </a:rPr>
              <a:t>Decorators are the set of functions which gives additional feature to the function</a:t>
            </a:r>
            <a:r>
              <a:rPr lang="en-IN" dirty="0"/>
              <a:t>.</a:t>
            </a:r>
          </a:p>
          <a:p>
            <a:pPr>
              <a:buClr>
                <a:schemeClr val="tx1">
                  <a:lumMod val="95000"/>
                  <a:lumOff val="5000"/>
                </a:schemeClr>
              </a:buClr>
            </a:pPr>
            <a:r>
              <a:rPr lang="en-IN" sz="2000" dirty="0">
                <a:latin typeface="Tw Cen MT" panose="020B0602020104020603" pitchFamily="34" charset="0"/>
              </a:rPr>
              <a:t>Whenever there is a need to perform some set of operations before the execution of the function and after the execution of the function we use decorators to a function.</a:t>
            </a:r>
          </a:p>
          <a:p>
            <a:pPr>
              <a:buClr>
                <a:schemeClr val="tx1">
                  <a:lumMod val="95000"/>
                  <a:lumOff val="5000"/>
                </a:schemeClr>
              </a:buClr>
            </a:pPr>
            <a:r>
              <a:rPr lang="en-IN" sz="2000" dirty="0">
                <a:latin typeface="Tw Cen MT" panose="020B0602020104020603" pitchFamily="34" charset="0"/>
              </a:rPr>
              <a:t>There are two types of decorators :</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Built-in Decorators</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User defined Decorators</a:t>
            </a:r>
          </a:p>
        </p:txBody>
      </p:sp>
    </p:spTree>
    <p:extLst>
      <p:ext uri="{BB962C8B-B14F-4D97-AF65-F5344CB8AC3E}">
        <p14:creationId xmlns:p14="http://schemas.microsoft.com/office/powerpoint/2010/main" val="228210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97D3-B3CB-4E70-BC50-B533B4FB4F3D}"/>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Recursive Function</a:t>
            </a:r>
          </a:p>
        </p:txBody>
      </p:sp>
      <p:sp>
        <p:nvSpPr>
          <p:cNvPr id="3" name="Content Placeholder 2">
            <a:extLst>
              <a:ext uri="{FF2B5EF4-FFF2-40B4-BE49-F238E27FC236}">
                <a16:creationId xmlns:a16="http://schemas.microsoft.com/office/drawing/2014/main" id="{CC8AF2CF-87FB-4720-B79F-86B60E1CF0CF}"/>
              </a:ext>
            </a:extLst>
          </p:cNvPr>
          <p:cNvSpPr>
            <a:spLocks noGrp="1"/>
          </p:cNvSpPr>
          <p:nvPr>
            <p:ph idx="1"/>
          </p:nvPr>
        </p:nvSpPr>
        <p:spPr>
          <a:xfrm>
            <a:off x="1295401" y="2468880"/>
            <a:ext cx="9601196" cy="3406988"/>
          </a:xfrm>
        </p:spPr>
        <p:txBody>
          <a:bodyPr>
            <a:normAutofit/>
          </a:bodyPr>
          <a:lstStyle/>
          <a:p>
            <a:pPr>
              <a:buClr>
                <a:schemeClr val="tx1">
                  <a:lumMod val="95000"/>
                  <a:lumOff val="5000"/>
                </a:schemeClr>
              </a:buClr>
            </a:pPr>
            <a:r>
              <a:rPr lang="en-IN" sz="2000" dirty="0">
                <a:latin typeface="Tw Cen MT" panose="020B0602020104020603" pitchFamily="34" charset="0"/>
                <a:cs typeface="Times New Roman" panose="02020603050405020304" pitchFamily="18" charset="0"/>
              </a:rPr>
              <a:t>A function calling itself until the given condition is satisfies is called as recursion.</a:t>
            </a:r>
          </a:p>
          <a:p>
            <a:pPr>
              <a:buClr>
                <a:schemeClr val="tx1">
                  <a:lumMod val="95000"/>
                  <a:lumOff val="5000"/>
                </a:schemeClr>
              </a:buClr>
            </a:pPr>
            <a:r>
              <a:rPr lang="en-IN" sz="2000" dirty="0">
                <a:latin typeface="Tw Cen MT" panose="020B0602020104020603" pitchFamily="34" charset="0"/>
                <a:cs typeface="Times New Roman" panose="02020603050405020304" pitchFamily="18" charset="0"/>
              </a:rPr>
              <a:t>And the function following this is called is called recursive function.</a:t>
            </a:r>
          </a:p>
          <a:p>
            <a:pPr>
              <a:buClr>
                <a:schemeClr val="tx1">
                  <a:lumMod val="95000"/>
                  <a:lumOff val="5000"/>
                </a:schemeClr>
              </a:buClr>
            </a:pPr>
            <a:r>
              <a:rPr lang="en-IN" sz="2000" dirty="0">
                <a:latin typeface="Tw Cen MT" panose="020B0602020104020603" pitchFamily="34" charset="0"/>
                <a:cs typeface="Times New Roman" panose="02020603050405020304" pitchFamily="18" charset="0"/>
              </a:rPr>
              <a:t>For every execution the value that are their in the function keeps on getting modified.</a:t>
            </a:r>
          </a:p>
        </p:txBody>
      </p:sp>
    </p:spTree>
    <p:extLst>
      <p:ext uri="{BB962C8B-B14F-4D97-AF65-F5344CB8AC3E}">
        <p14:creationId xmlns:p14="http://schemas.microsoft.com/office/powerpoint/2010/main" val="346684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C193-D616-4719-8F6C-00A637950875}"/>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Packing And Unpacking</a:t>
            </a:r>
          </a:p>
        </p:txBody>
      </p:sp>
      <p:sp>
        <p:nvSpPr>
          <p:cNvPr id="3" name="Content Placeholder 2">
            <a:extLst>
              <a:ext uri="{FF2B5EF4-FFF2-40B4-BE49-F238E27FC236}">
                <a16:creationId xmlns:a16="http://schemas.microsoft.com/office/drawing/2014/main" id="{67FD2E78-39F2-4C21-AB49-593D110D9E3C}"/>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Packing and unpacking is used while sending and receiving the data.</a:t>
            </a:r>
          </a:p>
          <a:p>
            <a:pPr>
              <a:buClr>
                <a:schemeClr val="tx1">
                  <a:lumMod val="95000"/>
                  <a:lumOff val="5000"/>
                </a:schemeClr>
              </a:buClr>
            </a:pPr>
            <a:r>
              <a:rPr lang="en-IN" sz="2000" dirty="0">
                <a:latin typeface="Tw Cen MT" panose="020B0602020104020603" pitchFamily="34" charset="0"/>
              </a:rPr>
              <a:t>Packing is the process of grouping the collection of data items into single data item. This can be done by using any collection datatype but the most suitable is </a:t>
            </a:r>
            <a:r>
              <a:rPr lang="en-IN" sz="2000" dirty="0" err="1">
                <a:latin typeface="Tw Cen MT" panose="020B0602020104020603" pitchFamily="34" charset="0"/>
              </a:rPr>
              <a:t>tuple.So</a:t>
            </a:r>
            <a:r>
              <a:rPr lang="en-IN" sz="2000" dirty="0">
                <a:latin typeface="Tw Cen MT" panose="020B0602020104020603" pitchFamily="34" charset="0"/>
              </a:rPr>
              <a:t> packing is done in the form of tuple.</a:t>
            </a:r>
          </a:p>
          <a:p>
            <a:pPr>
              <a:buClr>
                <a:schemeClr val="tx1">
                  <a:lumMod val="95000"/>
                  <a:lumOff val="5000"/>
                </a:schemeClr>
              </a:buClr>
            </a:pPr>
            <a:r>
              <a:rPr lang="en-IN" sz="2000" dirty="0">
                <a:latin typeface="Tw Cen MT" panose="020B0602020104020603" pitchFamily="34" charset="0"/>
              </a:rPr>
              <a:t>Unpacking is the process of extracting the data present in the collection and giving individual priority to each and every data item present in the collection.</a:t>
            </a:r>
          </a:p>
          <a:p>
            <a:pPr>
              <a:buClr>
                <a:schemeClr val="tx1">
                  <a:lumMod val="95000"/>
                  <a:lumOff val="5000"/>
                </a:schemeClr>
              </a:buClr>
            </a:pPr>
            <a:r>
              <a:rPr lang="en-IN" sz="2000" dirty="0">
                <a:latin typeface="Tw Cen MT" panose="020B0602020104020603" pitchFamily="34" charset="0"/>
              </a:rPr>
              <a:t>If we pack the pair of data packing will be done in the form of dictionary and while unpacking first the keys will be unpacked and then the values.</a:t>
            </a:r>
          </a:p>
          <a:p>
            <a:pPr>
              <a:buClr>
                <a:schemeClr val="tx1">
                  <a:lumMod val="95000"/>
                  <a:lumOff val="5000"/>
                </a:schemeClr>
              </a:buClr>
            </a:pPr>
            <a:endParaRPr lang="en-IN" sz="2000" dirty="0">
              <a:latin typeface="Tw Cen MT" panose="020B0602020104020603" pitchFamily="34" charset="0"/>
            </a:endParaRPr>
          </a:p>
        </p:txBody>
      </p:sp>
    </p:spTree>
    <p:extLst>
      <p:ext uri="{BB962C8B-B14F-4D97-AF65-F5344CB8AC3E}">
        <p14:creationId xmlns:p14="http://schemas.microsoft.com/office/powerpoint/2010/main" val="197399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D63-7394-4377-8B33-184DEAEFBAB1}"/>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Generic </a:t>
            </a:r>
            <a:r>
              <a:rPr lang="en-IN" dirty="0" err="1">
                <a:solidFill>
                  <a:schemeClr val="accent3"/>
                </a:solidFill>
                <a:latin typeface="Times New Roman" panose="02020603050405020304" pitchFamily="18" charset="0"/>
                <a:cs typeface="Times New Roman" panose="02020603050405020304" pitchFamily="18" charset="0"/>
              </a:rPr>
              <a:t>Arguements</a:t>
            </a:r>
            <a:endParaRPr lang="en-IN"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F14550-3182-4E33-A95D-68496DAB0C62}"/>
              </a:ext>
            </a:extLst>
          </p:cNvPr>
          <p:cNvSpPr>
            <a:spLocks noGrp="1"/>
          </p:cNvSpPr>
          <p:nvPr>
            <p:ph idx="1"/>
          </p:nvPr>
        </p:nvSpPr>
        <p:spPr>
          <a:xfrm>
            <a:off x="1295401" y="2455817"/>
            <a:ext cx="9601196" cy="3420051"/>
          </a:xfrm>
        </p:spPr>
        <p:txBody>
          <a:bodyPr>
            <a:normAutofit/>
          </a:bodyPr>
          <a:lstStyle/>
          <a:p>
            <a:pPr>
              <a:buClr>
                <a:schemeClr val="tx1">
                  <a:lumMod val="95000"/>
                  <a:lumOff val="5000"/>
                </a:schemeClr>
              </a:buClr>
            </a:pPr>
            <a:r>
              <a:rPr lang="en-IN" sz="2000" dirty="0">
                <a:solidFill>
                  <a:schemeClr val="tx1">
                    <a:lumMod val="95000"/>
                    <a:lumOff val="5000"/>
                  </a:schemeClr>
                </a:solidFill>
                <a:latin typeface="Tw Cen MT" panose="020B0602020104020603" pitchFamily="34" charset="0"/>
              </a:rPr>
              <a:t>Generic arguments is a combination of packing and double packing so the application will have the ability to accept n no of arguments which are in the form of tuple and dictionary.</a:t>
            </a:r>
          </a:p>
          <a:p>
            <a:pPr>
              <a:buClr>
                <a:schemeClr val="tx1">
                  <a:lumMod val="95000"/>
                  <a:lumOff val="5000"/>
                </a:schemeClr>
              </a:buClr>
            </a:pPr>
            <a:r>
              <a:rPr lang="en-IN" sz="2000" dirty="0">
                <a:solidFill>
                  <a:schemeClr val="tx1">
                    <a:lumMod val="95000"/>
                    <a:lumOff val="5000"/>
                  </a:schemeClr>
                </a:solidFill>
                <a:latin typeface="Tw Cen MT" panose="020B0602020104020603" pitchFamily="34" charset="0"/>
              </a:rPr>
              <a:t>The mandatory arguments are stored as tuple and the non mandatory as dictionary.</a:t>
            </a:r>
          </a:p>
          <a:p>
            <a:pPr>
              <a:buClr>
                <a:schemeClr val="tx1">
                  <a:lumMod val="95000"/>
                  <a:lumOff val="5000"/>
                </a:schemeClr>
              </a:buClr>
            </a:pPr>
            <a:r>
              <a:rPr lang="en-IN" sz="2000" dirty="0">
                <a:solidFill>
                  <a:schemeClr val="tx1">
                    <a:lumMod val="95000"/>
                    <a:lumOff val="5000"/>
                  </a:schemeClr>
                </a:solidFill>
                <a:latin typeface="Tw Cen MT" panose="020B0602020104020603" pitchFamily="34" charset="0"/>
              </a:rPr>
              <a:t>At the receiving end we will be getting the mandatory </a:t>
            </a:r>
            <a:r>
              <a:rPr lang="en-IN" sz="2000" dirty="0" err="1">
                <a:solidFill>
                  <a:schemeClr val="tx1">
                    <a:lumMod val="95000"/>
                    <a:lumOff val="5000"/>
                  </a:schemeClr>
                </a:solidFill>
                <a:latin typeface="Tw Cen MT" panose="020B0602020104020603" pitchFamily="34" charset="0"/>
              </a:rPr>
              <a:t>arguements</a:t>
            </a:r>
            <a:r>
              <a:rPr lang="en-IN" sz="2000" dirty="0">
                <a:solidFill>
                  <a:schemeClr val="tx1">
                    <a:lumMod val="95000"/>
                    <a:lumOff val="5000"/>
                  </a:schemeClr>
                </a:solidFill>
                <a:latin typeface="Tw Cen MT" panose="020B0602020104020603" pitchFamily="34" charset="0"/>
              </a:rPr>
              <a:t> as *</a:t>
            </a:r>
            <a:r>
              <a:rPr lang="en-IN" sz="2000" dirty="0" err="1">
                <a:solidFill>
                  <a:schemeClr val="tx1">
                    <a:lumMod val="95000"/>
                    <a:lumOff val="5000"/>
                  </a:schemeClr>
                </a:solidFill>
                <a:latin typeface="Tw Cen MT" panose="020B0602020104020603" pitchFamily="34" charset="0"/>
              </a:rPr>
              <a:t>args</a:t>
            </a:r>
            <a:r>
              <a:rPr lang="en-IN" sz="2000" dirty="0">
                <a:solidFill>
                  <a:schemeClr val="tx1">
                    <a:lumMod val="95000"/>
                    <a:lumOff val="5000"/>
                  </a:schemeClr>
                </a:solidFill>
                <a:latin typeface="Tw Cen MT" panose="020B0602020104020603" pitchFamily="34" charset="0"/>
              </a:rPr>
              <a:t> and non mandatory as **</a:t>
            </a:r>
            <a:r>
              <a:rPr lang="en-IN" sz="2000" dirty="0" err="1">
                <a:solidFill>
                  <a:schemeClr val="tx1">
                    <a:lumMod val="95000"/>
                    <a:lumOff val="5000"/>
                  </a:schemeClr>
                </a:solidFill>
                <a:latin typeface="Tw Cen MT" panose="020B0602020104020603" pitchFamily="34" charset="0"/>
              </a:rPr>
              <a:t>kwargs</a:t>
            </a:r>
            <a:r>
              <a:rPr lang="en-IN" sz="2000" dirty="0">
                <a:solidFill>
                  <a:schemeClr val="tx1">
                    <a:lumMod val="95000"/>
                    <a:lumOff val="5000"/>
                  </a:schemeClr>
                </a:solidFill>
                <a:latin typeface="Tw Cen MT" panose="020B0602020104020603" pitchFamily="34" charset="0"/>
              </a:rPr>
              <a:t>.</a:t>
            </a:r>
          </a:p>
        </p:txBody>
      </p:sp>
    </p:spTree>
    <p:extLst>
      <p:ext uri="{BB962C8B-B14F-4D97-AF65-F5344CB8AC3E}">
        <p14:creationId xmlns:p14="http://schemas.microsoft.com/office/powerpoint/2010/main" val="221237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00D7-FDBE-443F-9142-F1BFEE323D9F}"/>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Terminologies Used For Ide</a:t>
            </a:r>
          </a:p>
        </p:txBody>
      </p:sp>
      <p:sp>
        <p:nvSpPr>
          <p:cNvPr id="3" name="Content Placeholder 2">
            <a:extLst>
              <a:ext uri="{FF2B5EF4-FFF2-40B4-BE49-F238E27FC236}">
                <a16:creationId xmlns:a16="http://schemas.microsoft.com/office/drawing/2014/main" id="{DC380B4C-6402-42A6-8E3E-51564A8806F1}"/>
              </a:ext>
            </a:extLst>
          </p:cNvPr>
          <p:cNvSpPr>
            <a:spLocks noGrp="1"/>
          </p:cNvSpPr>
          <p:nvPr>
            <p:ph idx="1"/>
          </p:nvPr>
        </p:nvSpPr>
        <p:spPr>
          <a:xfrm>
            <a:off x="1295401" y="2778710"/>
            <a:ext cx="9601196" cy="3097157"/>
          </a:xfrm>
        </p:spPr>
        <p:txBody>
          <a:bodyPr>
            <a:normAutofit/>
          </a:bodyPr>
          <a:lstStyle/>
          <a:p>
            <a:pPr>
              <a:buClr>
                <a:schemeClr val="tx1">
                  <a:lumMod val="95000"/>
                  <a:lumOff val="5000"/>
                </a:schemeClr>
              </a:buClr>
            </a:pPr>
            <a:r>
              <a:rPr lang="en-IN" sz="2000" dirty="0">
                <a:latin typeface="Tw Cen MT" panose="020B0602020104020603" pitchFamily="34" charset="0"/>
              </a:rPr>
              <a:t>Import : </a:t>
            </a:r>
            <a:r>
              <a:rPr lang="en-US" sz="2000" dirty="0">
                <a:latin typeface="Tw Cen MT" panose="020B0602020104020603" pitchFamily="34" charset="0"/>
              </a:rPr>
              <a:t>Import in python is similar to #include header file in C/C++. Python modules can get access to code from another module by importing the file/function using import. The import statement is the most common way of invoking the import machinery</a:t>
            </a:r>
            <a:endParaRPr lang="en-IN" sz="2000" dirty="0">
              <a:latin typeface="Tw Cen MT" panose="020B0602020104020603" pitchFamily="34" charset="0"/>
            </a:endParaRPr>
          </a:p>
          <a:p>
            <a:pPr>
              <a:buClr>
                <a:schemeClr val="tx1">
                  <a:lumMod val="95000"/>
                  <a:lumOff val="5000"/>
                </a:schemeClr>
              </a:buClr>
            </a:pPr>
            <a:endParaRPr lang="en-IN" sz="2000" dirty="0">
              <a:latin typeface="Tw Cen MT" panose="020B0602020104020603" pitchFamily="34" charset="0"/>
            </a:endParaRPr>
          </a:p>
          <a:p>
            <a:pPr marL="0" indent="0">
              <a:buClr>
                <a:schemeClr val="tx1">
                  <a:lumMod val="95000"/>
                  <a:lumOff val="5000"/>
                </a:schemeClr>
              </a:buClr>
              <a:buNone/>
            </a:pPr>
            <a:r>
              <a:rPr lang="en-IN" sz="2000" dirty="0">
                <a:latin typeface="Tw Cen MT" panose="020B0602020104020603" pitchFamily="34" charset="0"/>
              </a:rPr>
              <a:t>	example :             import pandas              import </a:t>
            </a:r>
            <a:r>
              <a:rPr lang="en-IN" sz="2000" dirty="0" err="1">
                <a:latin typeface="Tw Cen MT" panose="020B0602020104020603" pitchFamily="34" charset="0"/>
              </a:rPr>
              <a:t>matplotlib.pyplot</a:t>
            </a:r>
            <a:r>
              <a:rPr lang="en-IN" sz="2000" dirty="0">
                <a:latin typeface="Tw Cen MT" panose="020B0602020104020603" pitchFamily="34" charset="0"/>
              </a:rPr>
              <a:t> as </a:t>
            </a:r>
            <a:r>
              <a:rPr lang="en-IN" sz="2000" dirty="0" err="1">
                <a:latin typeface="Tw Cen MT" panose="020B0602020104020603" pitchFamily="34" charset="0"/>
              </a:rPr>
              <a:t>plt</a:t>
            </a:r>
            <a:r>
              <a:rPr lang="en-IN" sz="2000" dirty="0">
                <a:latin typeface="Tw Cen MT" panose="020B0602020104020603" pitchFamily="34" charset="0"/>
              </a:rPr>
              <a:t> , </a:t>
            </a:r>
          </a:p>
          <a:p>
            <a:pPr marL="0" indent="0">
              <a:buClr>
                <a:schemeClr val="tx1">
                  <a:lumMod val="95000"/>
                  <a:lumOff val="5000"/>
                </a:schemeClr>
              </a:buClr>
              <a:buNone/>
            </a:pPr>
            <a:r>
              <a:rPr lang="en-IN" sz="2000" dirty="0">
                <a:latin typeface="Tw Cen MT" panose="020B0602020104020603" pitchFamily="34" charset="0"/>
              </a:rPr>
              <a:t>	</a:t>
            </a:r>
          </a:p>
          <a:p>
            <a:pPr marL="0" indent="0">
              <a:buClr>
                <a:schemeClr val="tx1">
                  <a:lumMod val="95000"/>
                  <a:lumOff val="5000"/>
                </a:schemeClr>
              </a:buClr>
              <a:buNone/>
            </a:pPr>
            <a:r>
              <a:rPr lang="en-IN" sz="2000" dirty="0">
                <a:latin typeface="Tw Cen MT" panose="020B0602020104020603" pitchFamily="34" charset="0"/>
              </a:rPr>
              <a:t> 				    	          package			         package	   name for function</a:t>
            </a:r>
          </a:p>
        </p:txBody>
      </p:sp>
      <p:cxnSp>
        <p:nvCxnSpPr>
          <p:cNvPr id="5" name="Straight Arrow Connector 4">
            <a:extLst>
              <a:ext uri="{FF2B5EF4-FFF2-40B4-BE49-F238E27FC236}">
                <a16:creationId xmlns:a16="http://schemas.microsoft.com/office/drawing/2014/main" id="{C5EEC306-E2D7-4624-AB0D-F1DF90869FED}"/>
              </a:ext>
            </a:extLst>
          </p:cNvPr>
          <p:cNvCxnSpPr/>
          <p:nvPr/>
        </p:nvCxnSpPr>
        <p:spPr>
          <a:xfrm>
            <a:off x="4811696" y="4643021"/>
            <a:ext cx="0" cy="443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D6B0C74D-8199-426D-950F-BB850CD33EC0}"/>
              </a:ext>
            </a:extLst>
          </p:cNvPr>
          <p:cNvCxnSpPr/>
          <p:nvPr/>
        </p:nvCxnSpPr>
        <p:spPr>
          <a:xfrm>
            <a:off x="9152878" y="4643022"/>
            <a:ext cx="0" cy="461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CDD2126-B4BB-41E9-8715-E0F9E547B052}"/>
              </a:ext>
            </a:extLst>
          </p:cNvPr>
          <p:cNvCxnSpPr/>
          <p:nvPr/>
        </p:nvCxnSpPr>
        <p:spPr>
          <a:xfrm>
            <a:off x="7581530" y="4634143"/>
            <a:ext cx="0" cy="479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238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05DC-366E-4DD0-919E-926D6E3567DA}"/>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Object Oriented Programming</a:t>
            </a:r>
          </a:p>
        </p:txBody>
      </p:sp>
      <p:sp>
        <p:nvSpPr>
          <p:cNvPr id="3" name="Content Placeholder 2">
            <a:extLst>
              <a:ext uri="{FF2B5EF4-FFF2-40B4-BE49-F238E27FC236}">
                <a16:creationId xmlns:a16="http://schemas.microsoft.com/office/drawing/2014/main" id="{31C5B57F-EEFA-4A89-89AA-7D5695441B4E}"/>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The Programming that deal with real world’s entities data to perform some action is known as Object Oriented Programming.</a:t>
            </a:r>
          </a:p>
          <a:p>
            <a:pPr>
              <a:buClr>
                <a:schemeClr val="tx1">
                  <a:lumMod val="95000"/>
                  <a:lumOff val="5000"/>
                </a:schemeClr>
              </a:buClr>
            </a:pPr>
            <a:r>
              <a:rPr lang="en-IN" sz="2000" dirty="0">
                <a:latin typeface="Tw Cen MT" panose="020B0602020104020603" pitchFamily="34" charset="0"/>
              </a:rPr>
              <a:t>The language use for the process is called as object oriented programming language.</a:t>
            </a:r>
          </a:p>
          <a:p>
            <a:pPr>
              <a:buClr>
                <a:schemeClr val="tx1">
                  <a:lumMod val="95000"/>
                  <a:lumOff val="5000"/>
                </a:schemeClr>
              </a:buClr>
            </a:pPr>
            <a:r>
              <a:rPr lang="en-IN" sz="2000" dirty="0">
                <a:latin typeface="Tw Cen MT" panose="020B0602020104020603" pitchFamily="34" charset="0"/>
              </a:rPr>
              <a:t>The OOP concepts approaches the problem solving by creating classes and objects.</a:t>
            </a:r>
          </a:p>
        </p:txBody>
      </p:sp>
    </p:spTree>
    <p:extLst>
      <p:ext uri="{BB962C8B-B14F-4D97-AF65-F5344CB8AC3E}">
        <p14:creationId xmlns:p14="http://schemas.microsoft.com/office/powerpoint/2010/main" val="48771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63;p14"/>
          <p:cNvSpPr txBox="1"/>
          <p:nvPr/>
        </p:nvSpPr>
        <p:spPr>
          <a:xfrm>
            <a:off x="461913" y="490195"/>
            <a:ext cx="11255605" cy="587289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2400" b="1" dirty="0">
              <a:latin typeface="Times New Roman" pitchFamily="18" charset="0"/>
              <a:cs typeface="Times New Roman" pitchFamily="18" charset="0"/>
            </a:endParaRPr>
          </a:p>
          <a:p>
            <a:pPr marL="0" lvl="0" indent="0" rtl="0">
              <a:spcBef>
                <a:spcPts val="0"/>
              </a:spcBef>
              <a:spcAft>
                <a:spcPts val="0"/>
              </a:spcAft>
              <a:buNone/>
            </a:pPr>
            <a:r>
              <a:rPr lang="en" sz="2400" b="1" dirty="0">
                <a:solidFill>
                  <a:schemeClr val="accent3"/>
                </a:solidFill>
                <a:latin typeface="Times New Roman" pitchFamily="18" charset="0"/>
                <a:cs typeface="Times New Roman" pitchFamily="18" charset="0"/>
              </a:rPr>
              <a:t>                                                         </a:t>
            </a:r>
            <a:r>
              <a:rPr lang="en" sz="4400" b="1" u="sng" dirty="0">
                <a:solidFill>
                  <a:schemeClr val="accent3"/>
                </a:solidFill>
                <a:latin typeface="Times New Roman" panose="02020603050405020304" pitchFamily="18" charset="0"/>
                <a:cs typeface="Times New Roman" panose="02020603050405020304" pitchFamily="18" charset="0"/>
              </a:rPr>
              <a:t>Discovery</a:t>
            </a:r>
          </a:p>
          <a:p>
            <a:pPr marL="0" lvl="0" indent="0" algn="ctr" rtl="0">
              <a:spcBef>
                <a:spcPts val="0"/>
              </a:spcBef>
              <a:spcAft>
                <a:spcPts val="0"/>
              </a:spcAft>
              <a:buNone/>
            </a:pPr>
            <a:r>
              <a:rPr lang="en" sz="2400" b="1" dirty="0">
                <a:latin typeface="Times New Roman" pitchFamily="18" charset="0"/>
                <a:cs typeface="Times New Roman" pitchFamily="18" charset="0"/>
              </a:rPr>
              <a:t>	</a:t>
            </a:r>
          </a:p>
          <a:p>
            <a:pPr marL="800100" lvl="1" indent="-342900" algn="just">
              <a:buFont typeface="Arial" panose="020B0604020202020204" pitchFamily="34" charset="0"/>
              <a:buChar char="•"/>
            </a:pPr>
            <a:r>
              <a:rPr lang="en-IN" sz="2000" dirty="0">
                <a:latin typeface="Tw Cen MT" panose="020B0602020104020603" pitchFamily="34" charset="0"/>
                <a:cs typeface="Times New Roman" pitchFamily="18" charset="0"/>
              </a:rPr>
              <a:t>Python was discovered in the late 1980’s and in 1990’s early.</a:t>
            </a:r>
          </a:p>
          <a:p>
            <a:pPr marL="800100" lvl="1" indent="-342900" algn="just">
              <a:buFont typeface="Arial" panose="020B0604020202020204" pitchFamily="34" charset="0"/>
              <a:buChar char="•"/>
            </a:pPr>
            <a:r>
              <a:rPr lang="en-IN" sz="2000" dirty="0">
                <a:latin typeface="Tw Cen MT" panose="020B0602020104020603" pitchFamily="34" charset="0"/>
                <a:cs typeface="Times New Roman" pitchFamily="18" charset="0"/>
              </a:rPr>
              <a:t>The Founder of Python is Guido Van Rossum and he first released it in 1991.</a:t>
            </a:r>
          </a:p>
          <a:p>
            <a:pPr marL="800100" lvl="1" indent="-342900" algn="just">
              <a:buFont typeface="Arial" panose="020B0604020202020204" pitchFamily="34" charset="0"/>
              <a:buChar char="•"/>
            </a:pPr>
            <a:r>
              <a:rPr lang="en-IN" sz="2000" dirty="0">
                <a:latin typeface="Tw Cen MT" panose="020B0602020104020603" pitchFamily="34" charset="0"/>
                <a:cs typeface="Times New Roman" pitchFamily="18" charset="0"/>
              </a:rPr>
              <a:t>It was found at the Centrum </a:t>
            </a:r>
            <a:r>
              <a:rPr lang="en-IN" sz="2000" dirty="0" err="1">
                <a:latin typeface="Tw Cen MT" panose="020B0602020104020603" pitchFamily="34" charset="0"/>
                <a:cs typeface="Times New Roman" pitchFamily="18" charset="0"/>
              </a:rPr>
              <a:t>Wiskunde</a:t>
            </a:r>
            <a:r>
              <a:rPr lang="en-IN" sz="2000" dirty="0">
                <a:latin typeface="Tw Cen MT" panose="020B0602020104020603" pitchFamily="34" charset="0"/>
                <a:cs typeface="Times New Roman" pitchFamily="18" charset="0"/>
              </a:rPr>
              <a:t> &amp; Informatica(CWI) in Netherlands.</a:t>
            </a:r>
          </a:p>
          <a:p>
            <a:pPr marL="800100" lvl="1" indent="-342900" algn="just">
              <a:buFont typeface="Arial" panose="020B0604020202020204" pitchFamily="34" charset="0"/>
              <a:buChar char="•"/>
            </a:pPr>
            <a:r>
              <a:rPr lang="en-IN" sz="2000" dirty="0">
                <a:latin typeface="Tw Cen MT" panose="020B0602020104020603" pitchFamily="34" charset="0"/>
                <a:cs typeface="Times New Roman" pitchFamily="18" charset="0"/>
              </a:rPr>
              <a:t>Python is a Interpreted and Dynamically Typed Programming language.</a:t>
            </a:r>
          </a:p>
          <a:p>
            <a:pPr marL="800100" lvl="1" indent="-342900" algn="just">
              <a:buFont typeface="Arial" panose="020B0604020202020204" pitchFamily="34" charset="0"/>
              <a:buChar char="•"/>
            </a:pPr>
            <a:r>
              <a:rPr lang="en-IN" sz="2000" dirty="0">
                <a:latin typeface="Tw Cen MT" panose="020B0602020104020603" pitchFamily="34" charset="0"/>
                <a:cs typeface="Times New Roman" pitchFamily="18" charset="0"/>
              </a:rPr>
              <a:t>Its language constructs and object oriented approach help</a:t>
            </a:r>
            <a:r>
              <a:rPr lang="en-IN" sz="2000" b="1" dirty="0">
                <a:latin typeface="Tw Cen MT" panose="020B0602020104020603" pitchFamily="34" charset="0"/>
                <a:cs typeface="Times New Roman" pitchFamily="18" charset="0"/>
              </a:rPr>
              <a:t> </a:t>
            </a:r>
            <a:r>
              <a:rPr lang="en-IN" sz="2000" dirty="0">
                <a:latin typeface="Tw Cen MT" panose="020B0602020104020603" pitchFamily="34" charset="0"/>
                <a:cs typeface="Times New Roman" pitchFamily="18" charset="0"/>
              </a:rPr>
              <a:t>write clear, logical code for small and large-scale projects.</a:t>
            </a:r>
          </a:p>
          <a:p>
            <a:pPr marL="800100" lvl="1" indent="-342900" algn="just">
              <a:buFont typeface="Arial" panose="020B0604020202020204" pitchFamily="34" charset="0"/>
              <a:buChar char="•"/>
            </a:pPr>
            <a:r>
              <a:rPr lang="en-IN" sz="2000" dirty="0">
                <a:latin typeface="Tw Cen MT" panose="020B0602020104020603" pitchFamily="34" charset="0"/>
                <a:cs typeface="Times New Roman" pitchFamily="18" charset="0"/>
              </a:rPr>
              <a:t>The Python Language is indicated by the below logo :</a:t>
            </a:r>
          </a:p>
        </p:txBody>
      </p:sp>
      <p:pic>
        <p:nvPicPr>
          <p:cNvPr id="3" name="Picture 2">
            <a:extLst>
              <a:ext uri="{FF2B5EF4-FFF2-40B4-BE49-F238E27FC236}">
                <a16:creationId xmlns:a16="http://schemas.microsoft.com/office/drawing/2014/main" id="{53D9012C-E2DD-429D-89B8-8F375F92DB7E}"/>
              </a:ext>
            </a:extLst>
          </p:cNvPr>
          <p:cNvPicPr>
            <a:picLocks noChangeAspect="1"/>
          </p:cNvPicPr>
          <p:nvPr/>
        </p:nvPicPr>
        <p:blipFill>
          <a:blip r:embed="rId2"/>
          <a:stretch>
            <a:fillRect/>
          </a:stretch>
        </p:blipFill>
        <p:spPr>
          <a:xfrm>
            <a:off x="5066626" y="4454274"/>
            <a:ext cx="2046178" cy="1395730"/>
          </a:xfrm>
          <a:prstGeom prst="rect">
            <a:avLst/>
          </a:prstGeom>
        </p:spPr>
      </p:pic>
    </p:spTree>
    <p:extLst>
      <p:ext uri="{BB962C8B-B14F-4D97-AF65-F5344CB8AC3E}">
        <p14:creationId xmlns:p14="http://schemas.microsoft.com/office/powerpoint/2010/main" val="38174158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CE47-BB95-43F2-8313-892AF3AFEDA4}"/>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Class</a:t>
            </a:r>
          </a:p>
        </p:txBody>
      </p:sp>
      <p:sp>
        <p:nvSpPr>
          <p:cNvPr id="3" name="Content Placeholder 2">
            <a:extLst>
              <a:ext uri="{FF2B5EF4-FFF2-40B4-BE49-F238E27FC236}">
                <a16:creationId xmlns:a16="http://schemas.microsoft.com/office/drawing/2014/main" id="{7A09B9A7-C7D4-4D3A-BD61-82BD1A706541}"/>
              </a:ext>
            </a:extLst>
          </p:cNvPr>
          <p:cNvSpPr>
            <a:spLocks noGrp="1"/>
          </p:cNvSpPr>
          <p:nvPr>
            <p:ph idx="1"/>
          </p:nvPr>
        </p:nvSpPr>
        <p:spPr>
          <a:xfrm>
            <a:off x="1295401" y="2468880"/>
            <a:ext cx="9601196" cy="3406988"/>
          </a:xfrm>
        </p:spPr>
        <p:txBody>
          <a:bodyPr>
            <a:normAutofit/>
          </a:bodyPr>
          <a:lstStyle/>
          <a:p>
            <a:pPr>
              <a:buClr>
                <a:schemeClr val="tx1">
                  <a:lumMod val="95000"/>
                  <a:lumOff val="5000"/>
                </a:schemeClr>
              </a:buClr>
            </a:pPr>
            <a:r>
              <a:rPr lang="en-IN" sz="2000" dirty="0">
                <a:latin typeface="Tw Cen MT" panose="020B0602020104020603" pitchFamily="34" charset="0"/>
              </a:rPr>
              <a:t>Class is a user defined datatype with the states and behaviours of real world entity.</a:t>
            </a:r>
          </a:p>
          <a:p>
            <a:pPr>
              <a:buClr>
                <a:schemeClr val="tx1">
                  <a:lumMod val="95000"/>
                  <a:lumOff val="5000"/>
                </a:schemeClr>
              </a:buClr>
            </a:pPr>
            <a:r>
              <a:rPr lang="en-IN" sz="2000" dirty="0">
                <a:latin typeface="Tw Cen MT" panose="020B0602020104020603" pitchFamily="34" charset="0"/>
              </a:rPr>
              <a:t>States are the properties and behaviours are the functionalities.</a:t>
            </a:r>
          </a:p>
          <a:p>
            <a:pPr>
              <a:buClr>
                <a:schemeClr val="tx1">
                  <a:lumMod val="95000"/>
                  <a:lumOff val="5000"/>
                </a:schemeClr>
              </a:buClr>
            </a:pPr>
            <a:r>
              <a:rPr lang="en-IN" sz="2000" dirty="0">
                <a:latin typeface="Tw Cen MT" panose="020B0602020104020603" pitchFamily="34" charset="0"/>
              </a:rPr>
              <a:t>Class is a blueprint of the object.</a:t>
            </a:r>
          </a:p>
          <a:p>
            <a:pPr>
              <a:buClr>
                <a:schemeClr val="tx1">
                  <a:lumMod val="95000"/>
                  <a:lumOff val="5000"/>
                </a:schemeClr>
              </a:buClr>
            </a:pPr>
            <a:r>
              <a:rPr lang="en-IN" sz="2000" dirty="0">
                <a:latin typeface="Tw Cen MT" panose="020B0602020104020603" pitchFamily="34" charset="0"/>
              </a:rPr>
              <a:t>Class tells us about what to do and what to store.</a:t>
            </a:r>
          </a:p>
          <a:p>
            <a:pPr>
              <a:buClr>
                <a:schemeClr val="tx1">
                  <a:lumMod val="95000"/>
                  <a:lumOff val="5000"/>
                </a:schemeClr>
              </a:buClr>
            </a:pPr>
            <a:r>
              <a:rPr lang="en-IN" sz="2000" dirty="0">
                <a:latin typeface="Tw Cen MT" panose="020B0602020104020603" pitchFamily="34" charset="0"/>
              </a:rPr>
              <a:t>The class is represented by a diagram called as class diagram:</a:t>
            </a:r>
          </a:p>
        </p:txBody>
      </p:sp>
      <p:pic>
        <p:nvPicPr>
          <p:cNvPr id="4" name="Picture 3">
            <a:extLst>
              <a:ext uri="{FF2B5EF4-FFF2-40B4-BE49-F238E27FC236}">
                <a16:creationId xmlns:a16="http://schemas.microsoft.com/office/drawing/2014/main" id="{2B3CB696-D5BF-4558-819F-B3B061CEAF24}"/>
              </a:ext>
            </a:extLst>
          </p:cNvPr>
          <p:cNvPicPr>
            <a:picLocks noChangeAspect="1"/>
          </p:cNvPicPr>
          <p:nvPr/>
        </p:nvPicPr>
        <p:blipFill>
          <a:blip r:embed="rId2"/>
          <a:stretch>
            <a:fillRect/>
          </a:stretch>
        </p:blipFill>
        <p:spPr>
          <a:xfrm>
            <a:off x="4725046" y="4712948"/>
            <a:ext cx="2443490" cy="1487119"/>
          </a:xfrm>
          <a:prstGeom prst="rect">
            <a:avLst/>
          </a:prstGeom>
        </p:spPr>
      </p:pic>
    </p:spTree>
    <p:extLst>
      <p:ext uri="{BB962C8B-B14F-4D97-AF65-F5344CB8AC3E}">
        <p14:creationId xmlns:p14="http://schemas.microsoft.com/office/powerpoint/2010/main" val="784520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2920-9F23-48D9-9DEB-1A8078D1A5FF}"/>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Object</a:t>
            </a:r>
          </a:p>
        </p:txBody>
      </p:sp>
      <p:sp>
        <p:nvSpPr>
          <p:cNvPr id="3" name="Content Placeholder 2">
            <a:extLst>
              <a:ext uri="{FF2B5EF4-FFF2-40B4-BE49-F238E27FC236}">
                <a16:creationId xmlns:a16="http://schemas.microsoft.com/office/drawing/2014/main" id="{A9B5911A-29E4-474B-9465-EDDF78967730}"/>
              </a:ext>
            </a:extLst>
          </p:cNvPr>
          <p:cNvSpPr>
            <a:spLocks noGrp="1"/>
          </p:cNvSpPr>
          <p:nvPr>
            <p:ph idx="1"/>
          </p:nvPr>
        </p:nvSpPr>
        <p:spPr>
          <a:xfrm>
            <a:off x="1295402" y="2442575"/>
            <a:ext cx="9601196" cy="3433293"/>
          </a:xfrm>
        </p:spPr>
        <p:txBody>
          <a:bodyPr>
            <a:normAutofit/>
          </a:bodyPr>
          <a:lstStyle/>
          <a:p>
            <a:pPr>
              <a:buClr>
                <a:schemeClr val="tx1">
                  <a:lumMod val="95000"/>
                  <a:lumOff val="5000"/>
                </a:schemeClr>
              </a:buClr>
            </a:pPr>
            <a:r>
              <a:rPr lang="en-IN" sz="2000" dirty="0">
                <a:latin typeface="Tw Cen MT" panose="020B0602020104020603" pitchFamily="34" charset="0"/>
              </a:rPr>
              <a:t>Object is a real world entity that stores all the information which is specified by a real world entities</a:t>
            </a:r>
          </a:p>
          <a:p>
            <a:pPr>
              <a:buClr>
                <a:schemeClr val="tx1">
                  <a:lumMod val="95000"/>
                  <a:lumOff val="5000"/>
                </a:schemeClr>
              </a:buClr>
            </a:pPr>
            <a:r>
              <a:rPr lang="en-IN" sz="2000" dirty="0">
                <a:latin typeface="Tw Cen MT" panose="020B0602020104020603" pitchFamily="34" charset="0"/>
              </a:rPr>
              <a:t>Object stores the information about the real world entities.</a:t>
            </a:r>
          </a:p>
          <a:p>
            <a:pPr>
              <a:buClr>
                <a:schemeClr val="tx1">
                  <a:lumMod val="95000"/>
                  <a:lumOff val="5000"/>
                </a:schemeClr>
              </a:buClr>
            </a:pPr>
            <a:r>
              <a:rPr lang="en-IN" sz="2000" dirty="0">
                <a:latin typeface="Tw Cen MT" panose="020B0602020104020603" pitchFamily="34" charset="0"/>
              </a:rPr>
              <a:t>An object is created with the syntax :</a:t>
            </a:r>
          </a:p>
          <a:p>
            <a:pPr marL="0" indent="0">
              <a:buClr>
                <a:schemeClr val="tx1">
                  <a:lumMod val="95000"/>
                  <a:lumOff val="5000"/>
                </a:schemeClr>
              </a:buClr>
              <a:buNone/>
            </a:pPr>
            <a:r>
              <a:rPr lang="en-IN" sz="2000" dirty="0">
                <a:latin typeface="Tw Cen MT" panose="020B0602020104020603" pitchFamily="34" charset="0"/>
              </a:rPr>
              <a:t>		Syntax : </a:t>
            </a:r>
            <a:r>
              <a:rPr lang="en-IN" sz="2000" dirty="0" err="1">
                <a:latin typeface="Tw Cen MT" panose="020B0602020104020603" pitchFamily="34" charset="0"/>
              </a:rPr>
              <a:t>objectname</a:t>
            </a:r>
            <a:r>
              <a:rPr lang="en-IN" sz="2000" dirty="0">
                <a:latin typeface="Tw Cen MT" panose="020B0602020104020603" pitchFamily="34" charset="0"/>
              </a:rPr>
              <a:t> = </a:t>
            </a:r>
            <a:r>
              <a:rPr lang="en-IN" sz="2000" dirty="0" err="1">
                <a:latin typeface="Tw Cen MT" panose="020B0602020104020603" pitchFamily="34" charset="0"/>
              </a:rPr>
              <a:t>classname</a:t>
            </a:r>
            <a:r>
              <a:rPr lang="en-IN" sz="2000" dirty="0">
                <a:latin typeface="Tw Cen MT" panose="020B0602020104020603" pitchFamily="34" charset="0"/>
              </a:rPr>
              <a:t>(arguments)</a:t>
            </a:r>
          </a:p>
          <a:p>
            <a:pPr>
              <a:buClr>
                <a:schemeClr val="tx1">
                  <a:lumMod val="95000"/>
                  <a:lumOff val="5000"/>
                </a:schemeClr>
              </a:buClr>
            </a:pPr>
            <a:r>
              <a:rPr lang="en-IN" sz="2000" dirty="0">
                <a:latin typeface="Tw Cen MT" panose="020B0602020104020603" pitchFamily="34" charset="0"/>
              </a:rPr>
              <a:t>The object diagram is as follows:</a:t>
            </a:r>
          </a:p>
          <a:p>
            <a:pPr marL="0" indent="0">
              <a:buClr>
                <a:schemeClr val="tx1">
                  <a:lumMod val="95000"/>
                  <a:lumOff val="5000"/>
                </a:schemeClr>
              </a:buClr>
              <a:buNone/>
            </a:pPr>
            <a:endParaRPr lang="en-IN" sz="2000" dirty="0">
              <a:latin typeface="Tw Cen MT" panose="020B0602020104020603" pitchFamily="34" charset="0"/>
            </a:endParaRPr>
          </a:p>
        </p:txBody>
      </p:sp>
      <p:pic>
        <p:nvPicPr>
          <p:cNvPr id="5" name="Picture 4">
            <a:extLst>
              <a:ext uri="{FF2B5EF4-FFF2-40B4-BE49-F238E27FC236}">
                <a16:creationId xmlns:a16="http://schemas.microsoft.com/office/drawing/2014/main" id="{1D0BE070-D952-440A-A9A3-3781C0037DBD}"/>
              </a:ext>
            </a:extLst>
          </p:cNvPr>
          <p:cNvPicPr>
            <a:picLocks noChangeAspect="1"/>
          </p:cNvPicPr>
          <p:nvPr/>
        </p:nvPicPr>
        <p:blipFill>
          <a:blip r:embed="rId2"/>
          <a:stretch>
            <a:fillRect/>
          </a:stretch>
        </p:blipFill>
        <p:spPr>
          <a:xfrm>
            <a:off x="4125761" y="4985358"/>
            <a:ext cx="4191000" cy="1179665"/>
          </a:xfrm>
          <a:prstGeom prst="rect">
            <a:avLst/>
          </a:prstGeom>
        </p:spPr>
      </p:pic>
    </p:spTree>
    <p:extLst>
      <p:ext uri="{BB962C8B-B14F-4D97-AF65-F5344CB8AC3E}">
        <p14:creationId xmlns:p14="http://schemas.microsoft.com/office/powerpoint/2010/main" val="171488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548D-F869-4EF9-81C5-4B4C9D033432}"/>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Constructor</a:t>
            </a:r>
          </a:p>
        </p:txBody>
      </p:sp>
      <p:sp>
        <p:nvSpPr>
          <p:cNvPr id="3" name="Content Placeholder 2">
            <a:extLst>
              <a:ext uri="{FF2B5EF4-FFF2-40B4-BE49-F238E27FC236}">
                <a16:creationId xmlns:a16="http://schemas.microsoft.com/office/drawing/2014/main" id="{C0A6A122-2113-4D6F-8BA6-2DD60D0C8DC7}"/>
              </a:ext>
            </a:extLst>
          </p:cNvPr>
          <p:cNvSpPr>
            <a:spLocks noGrp="1"/>
          </p:cNvSpPr>
          <p:nvPr>
            <p:ph idx="1"/>
          </p:nvPr>
        </p:nvSpPr>
        <p:spPr>
          <a:xfrm>
            <a:off x="1295401" y="2467627"/>
            <a:ext cx="9601196" cy="3408241"/>
          </a:xfrm>
        </p:spPr>
        <p:txBody>
          <a:bodyPr>
            <a:normAutofit/>
          </a:bodyPr>
          <a:lstStyle/>
          <a:p>
            <a:pPr>
              <a:buClr>
                <a:schemeClr val="tx1">
                  <a:lumMod val="95000"/>
                  <a:lumOff val="5000"/>
                </a:schemeClr>
              </a:buClr>
            </a:pPr>
            <a:r>
              <a:rPr lang="en-IN" sz="2000" dirty="0">
                <a:latin typeface="Tw Cen MT" panose="020B0602020104020603" pitchFamily="34" charset="0"/>
              </a:rPr>
              <a:t>Constructor is used to do the initialization of the specific variables.</a:t>
            </a:r>
          </a:p>
          <a:p>
            <a:pPr>
              <a:buClr>
                <a:schemeClr val="tx1">
                  <a:lumMod val="95000"/>
                  <a:lumOff val="5000"/>
                </a:schemeClr>
              </a:buClr>
            </a:pPr>
            <a:r>
              <a:rPr lang="en-IN" sz="2000" dirty="0">
                <a:latin typeface="Tw Cen MT" panose="020B0602020104020603" pitchFamily="34" charset="0"/>
              </a:rPr>
              <a:t>Constructor does not return any value and is used for the initialization </a:t>
            </a:r>
            <a:r>
              <a:rPr lang="en-IN" sz="2000" dirty="0" err="1">
                <a:latin typeface="Tw Cen MT" panose="020B0602020104020603" pitchFamily="34" charset="0"/>
              </a:rPr>
              <a:t>proxess</a:t>
            </a:r>
            <a:r>
              <a:rPr lang="en-IN" sz="2000" dirty="0">
                <a:latin typeface="Tw Cen MT" panose="020B0602020104020603" pitchFamily="34" charset="0"/>
              </a:rPr>
              <a:t>.</a:t>
            </a:r>
          </a:p>
          <a:p>
            <a:pPr>
              <a:buClr>
                <a:schemeClr val="tx1">
                  <a:lumMod val="95000"/>
                  <a:lumOff val="5000"/>
                </a:schemeClr>
              </a:buClr>
            </a:pPr>
            <a:r>
              <a:rPr lang="en-IN" sz="2000" dirty="0">
                <a:latin typeface="Tw Cen MT" panose="020B0602020104020603" pitchFamily="34" charset="0"/>
              </a:rPr>
              <a:t>The constructor should have </a:t>
            </a:r>
            <a:r>
              <a:rPr lang="en-IN" sz="2000" dirty="0" err="1">
                <a:latin typeface="Tw Cen MT" panose="020B0602020104020603" pitchFamily="34" charset="0"/>
              </a:rPr>
              <a:t>atleast</a:t>
            </a:r>
            <a:r>
              <a:rPr lang="en-IN" sz="2000" dirty="0">
                <a:latin typeface="Tw Cen MT" panose="020B0602020104020603" pitchFamily="34" charset="0"/>
              </a:rPr>
              <a:t> one argument to store the address of an object where the insertion need to be done.</a:t>
            </a:r>
          </a:p>
          <a:p>
            <a:pPr>
              <a:buClr>
                <a:schemeClr val="tx1">
                  <a:lumMod val="95000"/>
                  <a:lumOff val="5000"/>
                </a:schemeClr>
              </a:buClr>
            </a:pPr>
            <a:r>
              <a:rPr lang="en-IN" sz="2000" dirty="0">
                <a:latin typeface="Tw Cen MT" panose="020B0602020104020603" pitchFamily="34" charset="0"/>
              </a:rPr>
              <a:t>The constructors are called automatically during the object creation.</a:t>
            </a:r>
          </a:p>
        </p:txBody>
      </p:sp>
    </p:spTree>
    <p:extLst>
      <p:ext uri="{BB962C8B-B14F-4D97-AF65-F5344CB8AC3E}">
        <p14:creationId xmlns:p14="http://schemas.microsoft.com/office/powerpoint/2010/main" val="224710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3FB3-896B-4A1F-9BB6-1B637C017251}"/>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Object Oriented Principles</a:t>
            </a:r>
          </a:p>
        </p:txBody>
      </p:sp>
      <p:sp>
        <p:nvSpPr>
          <p:cNvPr id="3" name="Content Placeholder 2">
            <a:extLst>
              <a:ext uri="{FF2B5EF4-FFF2-40B4-BE49-F238E27FC236}">
                <a16:creationId xmlns:a16="http://schemas.microsoft.com/office/drawing/2014/main" id="{7FE3E839-8AF7-4C50-BF51-63F185308F3B}"/>
              </a:ext>
            </a:extLst>
          </p:cNvPr>
          <p:cNvSpPr>
            <a:spLocks noGrp="1"/>
          </p:cNvSpPr>
          <p:nvPr>
            <p:ph idx="1"/>
          </p:nvPr>
        </p:nvSpPr>
        <p:spPr>
          <a:xfrm>
            <a:off x="1295401" y="2480153"/>
            <a:ext cx="9601196" cy="3645074"/>
          </a:xfrm>
        </p:spPr>
        <p:txBody>
          <a:bodyPr>
            <a:normAutofit lnSpcReduction="10000"/>
          </a:bodyPr>
          <a:lstStyle/>
          <a:p>
            <a:pPr>
              <a:buClr>
                <a:schemeClr val="tx1">
                  <a:lumMod val="95000"/>
                  <a:lumOff val="5000"/>
                </a:schemeClr>
              </a:buClr>
            </a:pPr>
            <a:r>
              <a:rPr lang="en-IN" sz="2000" dirty="0">
                <a:latin typeface="Tw Cen MT" panose="020B0602020104020603" pitchFamily="34" charset="0"/>
              </a:rPr>
              <a:t>Inheritance is the phenomenon of deriving the properties of one class to another class.</a:t>
            </a:r>
          </a:p>
          <a:p>
            <a:pPr>
              <a:buClr>
                <a:schemeClr val="tx1">
                  <a:lumMod val="95000"/>
                  <a:lumOff val="5000"/>
                </a:schemeClr>
              </a:buClr>
            </a:pPr>
            <a:r>
              <a:rPr lang="en-IN" sz="2000" dirty="0">
                <a:latin typeface="Tw Cen MT" panose="020B0602020104020603" pitchFamily="34" charset="0"/>
              </a:rPr>
              <a:t>The class from which  properties is inherited is called parent class or base class or super class.</a:t>
            </a:r>
          </a:p>
          <a:p>
            <a:pPr>
              <a:buClr>
                <a:schemeClr val="tx1">
                  <a:lumMod val="95000"/>
                  <a:lumOff val="5000"/>
                </a:schemeClr>
              </a:buClr>
            </a:pPr>
            <a:r>
              <a:rPr lang="en-IN" sz="2000" dirty="0">
                <a:latin typeface="Tw Cen MT" panose="020B0602020104020603" pitchFamily="34" charset="0"/>
              </a:rPr>
              <a:t>The class to which properties is inherited is called as child class or derived class or sub class.</a:t>
            </a:r>
          </a:p>
          <a:p>
            <a:pPr>
              <a:buClr>
                <a:schemeClr val="tx1">
                  <a:lumMod val="95000"/>
                  <a:lumOff val="5000"/>
                </a:schemeClr>
              </a:buClr>
            </a:pPr>
            <a:r>
              <a:rPr lang="en-IN" sz="2000" dirty="0">
                <a:latin typeface="Tw Cen MT" panose="020B0602020104020603" pitchFamily="34" charset="0"/>
              </a:rPr>
              <a:t>All the members of super class will be inherited in the sub class.</a:t>
            </a:r>
          </a:p>
          <a:p>
            <a:pPr marL="0" indent="0">
              <a:buClr>
                <a:schemeClr val="tx1">
                  <a:lumMod val="95000"/>
                  <a:lumOff val="5000"/>
                </a:schemeClr>
              </a:buClr>
              <a:buNone/>
            </a:pPr>
            <a:r>
              <a:rPr lang="en-IN" sz="2000" dirty="0">
                <a:latin typeface="Tw Cen MT" panose="020B0602020104020603" pitchFamily="34" charset="0"/>
              </a:rPr>
              <a:t>		Syntax : class Parentname1:</a:t>
            </a:r>
          </a:p>
          <a:p>
            <a:pPr marL="0" indent="0">
              <a:buClr>
                <a:schemeClr val="tx1">
                  <a:lumMod val="95000"/>
                  <a:lumOff val="5000"/>
                </a:schemeClr>
              </a:buClr>
              <a:buNone/>
            </a:pPr>
            <a:r>
              <a:rPr lang="en-IN" sz="2000" dirty="0">
                <a:latin typeface="Tw Cen MT" panose="020B0602020104020603" pitchFamily="34" charset="0"/>
              </a:rPr>
              <a:t>				class Parentname2:	</a:t>
            </a:r>
          </a:p>
          <a:p>
            <a:pPr marL="0" indent="0">
              <a:buClr>
                <a:schemeClr val="tx1">
                  <a:lumMod val="95000"/>
                  <a:lumOff val="5000"/>
                </a:schemeClr>
              </a:buClr>
              <a:buNone/>
            </a:pPr>
            <a:r>
              <a:rPr lang="en-IN" sz="2000" dirty="0">
                <a:latin typeface="Tw Cen MT" panose="020B0602020104020603" pitchFamily="34" charset="0"/>
              </a:rPr>
              <a:t>				class </a:t>
            </a:r>
            <a:r>
              <a:rPr lang="en-IN" sz="2000" dirty="0" err="1">
                <a:latin typeface="Tw Cen MT" panose="020B0602020104020603" pitchFamily="34" charset="0"/>
              </a:rPr>
              <a:t>Parentname</a:t>
            </a:r>
            <a:r>
              <a:rPr lang="en-IN" sz="2000" dirty="0">
                <a:latin typeface="Tw Cen MT" panose="020B0602020104020603" pitchFamily="34" charset="0"/>
              </a:rPr>
              <a:t> n:</a:t>
            </a:r>
          </a:p>
          <a:p>
            <a:pPr marL="0" indent="0">
              <a:buClr>
                <a:schemeClr val="tx1">
                  <a:lumMod val="95000"/>
                  <a:lumOff val="5000"/>
                </a:schemeClr>
              </a:buClr>
              <a:buNone/>
            </a:pPr>
            <a:endParaRPr lang="en-IN" sz="2000" dirty="0">
              <a:latin typeface="Tw Cen MT" panose="020B0602020104020603" pitchFamily="34" charset="0"/>
            </a:endParaRPr>
          </a:p>
          <a:p>
            <a:pPr marL="0" indent="0">
              <a:buClr>
                <a:schemeClr val="tx1">
                  <a:lumMod val="95000"/>
                  <a:lumOff val="5000"/>
                </a:schemeClr>
              </a:buClr>
              <a:buNone/>
            </a:pPr>
            <a:endParaRPr lang="en-IN" sz="2000" dirty="0">
              <a:latin typeface="Tw Cen MT" panose="020B0602020104020603" pitchFamily="34" charset="0"/>
            </a:endParaRPr>
          </a:p>
          <a:p>
            <a:pPr marL="0" indent="0">
              <a:buClr>
                <a:schemeClr val="tx1">
                  <a:lumMod val="95000"/>
                  <a:lumOff val="5000"/>
                </a:schemeClr>
              </a:buClr>
              <a:buNone/>
            </a:pPr>
            <a:endParaRPr lang="en-IN" sz="2000" dirty="0">
              <a:latin typeface="Tw Cen MT" panose="020B0602020104020603" pitchFamily="34" charset="0"/>
            </a:endParaRPr>
          </a:p>
        </p:txBody>
      </p:sp>
      <p:sp>
        <p:nvSpPr>
          <p:cNvPr id="7" name="Arrow: Down 6">
            <a:extLst>
              <a:ext uri="{FF2B5EF4-FFF2-40B4-BE49-F238E27FC236}">
                <a16:creationId xmlns:a16="http://schemas.microsoft.com/office/drawing/2014/main" id="{516BCFB6-4A36-411B-8BDC-A4E2B8B5B0CB}"/>
              </a:ext>
            </a:extLst>
          </p:cNvPr>
          <p:cNvSpPr/>
          <p:nvPr/>
        </p:nvSpPr>
        <p:spPr>
          <a:xfrm>
            <a:off x="4321248" y="4969446"/>
            <a:ext cx="64486" cy="215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40CE16F6-3DC1-449E-9526-AB6F1A04AEA0}"/>
              </a:ext>
            </a:extLst>
          </p:cNvPr>
          <p:cNvSpPr/>
          <p:nvPr/>
        </p:nvSpPr>
        <p:spPr>
          <a:xfrm>
            <a:off x="4324634" y="5364340"/>
            <a:ext cx="61100" cy="223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8313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8A2B-2A04-48C2-93C2-CF22F9F6C9FB}"/>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Constructor Chaining</a:t>
            </a:r>
          </a:p>
        </p:txBody>
      </p:sp>
      <p:sp>
        <p:nvSpPr>
          <p:cNvPr id="3" name="Content Placeholder 2">
            <a:extLst>
              <a:ext uri="{FF2B5EF4-FFF2-40B4-BE49-F238E27FC236}">
                <a16:creationId xmlns:a16="http://schemas.microsoft.com/office/drawing/2014/main" id="{69EF414D-26AB-4CB4-808B-6C10E4C5C0A6}"/>
              </a:ext>
            </a:extLst>
          </p:cNvPr>
          <p:cNvSpPr>
            <a:spLocks noGrp="1"/>
          </p:cNvSpPr>
          <p:nvPr>
            <p:ph idx="1"/>
          </p:nvPr>
        </p:nvSpPr>
        <p:spPr>
          <a:xfrm>
            <a:off x="1295401" y="2480153"/>
            <a:ext cx="9601196" cy="3395715"/>
          </a:xfrm>
        </p:spPr>
        <p:txBody>
          <a:bodyPr>
            <a:normAutofit/>
          </a:bodyPr>
          <a:lstStyle/>
          <a:p>
            <a:pPr>
              <a:buClr>
                <a:schemeClr val="tx1">
                  <a:lumMod val="95000"/>
                  <a:lumOff val="5000"/>
                </a:schemeClr>
              </a:buClr>
            </a:pPr>
            <a:r>
              <a:rPr lang="en-IN" sz="2000" dirty="0">
                <a:latin typeface="Tw Cen MT" panose="020B0602020104020603" pitchFamily="34" charset="0"/>
              </a:rPr>
              <a:t>Constructor chaining is the phenomenon of invoking the constructor of parent class from the constructor of child class.</a:t>
            </a:r>
          </a:p>
          <a:p>
            <a:pPr>
              <a:buClr>
                <a:schemeClr val="tx1">
                  <a:lumMod val="95000"/>
                  <a:lumOff val="5000"/>
                </a:schemeClr>
              </a:buClr>
            </a:pPr>
            <a:r>
              <a:rPr lang="en-IN" sz="2000" dirty="0">
                <a:latin typeface="Tw Cen MT" panose="020B0602020104020603" pitchFamily="34" charset="0"/>
              </a:rPr>
              <a:t>The constructor chaining can be done in two ways :</a:t>
            </a:r>
          </a:p>
          <a:p>
            <a:pPr marL="457200" lvl="1" indent="0">
              <a:buClr>
                <a:schemeClr val="tx1">
                  <a:lumMod val="95000"/>
                  <a:lumOff val="5000"/>
                </a:schemeClr>
              </a:buClr>
              <a:buNone/>
            </a:pPr>
            <a:r>
              <a:rPr lang="en-IN" sz="1800" dirty="0">
                <a:latin typeface="Tw Cen MT" panose="020B0602020104020603" pitchFamily="34" charset="0"/>
              </a:rPr>
              <a:t>By using </a:t>
            </a:r>
            <a:r>
              <a:rPr lang="en-IN" sz="1800" dirty="0" err="1">
                <a:latin typeface="Tw Cen MT" panose="020B0602020104020603" pitchFamily="34" charset="0"/>
              </a:rPr>
              <a:t>classname</a:t>
            </a:r>
            <a:r>
              <a:rPr lang="en-IN" sz="1800" dirty="0">
                <a:latin typeface="Tw Cen MT" panose="020B0602020104020603" pitchFamily="34" charset="0"/>
              </a:rPr>
              <a:t> </a:t>
            </a:r>
          </a:p>
          <a:p>
            <a:pPr marL="457200" lvl="1" indent="0">
              <a:buClr>
                <a:schemeClr val="tx1">
                  <a:lumMod val="95000"/>
                  <a:lumOff val="5000"/>
                </a:schemeClr>
              </a:buClr>
              <a:buNone/>
            </a:pPr>
            <a:r>
              <a:rPr lang="en-IN" sz="1800" dirty="0">
                <a:latin typeface="Tw Cen MT" panose="020B0602020104020603" pitchFamily="34" charset="0"/>
              </a:rPr>
              <a:t>	</a:t>
            </a:r>
            <a:r>
              <a:rPr lang="en-IN" sz="1800" dirty="0" err="1">
                <a:latin typeface="Tw Cen MT" panose="020B0602020104020603" pitchFamily="34" charset="0"/>
              </a:rPr>
              <a:t>parentclassname</a:t>
            </a:r>
            <a:r>
              <a:rPr lang="en-IN" sz="1800" dirty="0">
                <a:latin typeface="Tw Cen MT" panose="020B0602020104020603" pitchFamily="34" charset="0"/>
              </a:rPr>
              <a:t>.__</a:t>
            </a:r>
            <a:r>
              <a:rPr lang="en-IN" sz="1800" dirty="0" err="1">
                <a:latin typeface="Tw Cen MT" panose="020B0602020104020603" pitchFamily="34" charset="0"/>
              </a:rPr>
              <a:t>init</a:t>
            </a:r>
            <a:r>
              <a:rPr lang="en-IN" sz="1800" dirty="0">
                <a:latin typeface="Tw Cen MT" panose="020B0602020104020603" pitchFamily="34" charset="0"/>
              </a:rPr>
              <a:t>__(</a:t>
            </a:r>
            <a:r>
              <a:rPr lang="en-IN" sz="1800" dirty="0" err="1">
                <a:latin typeface="Tw Cen MT" panose="020B0602020104020603" pitchFamily="34" charset="0"/>
              </a:rPr>
              <a:t>self,arguments</a:t>
            </a:r>
            <a:r>
              <a:rPr lang="en-IN" sz="1800" dirty="0">
                <a:latin typeface="Tw Cen MT" panose="020B0602020104020603" pitchFamily="34" charset="0"/>
              </a:rPr>
              <a:t>)</a:t>
            </a:r>
          </a:p>
          <a:p>
            <a:pPr marL="457200" lvl="1" indent="0">
              <a:buClr>
                <a:schemeClr val="tx1">
                  <a:lumMod val="95000"/>
                  <a:lumOff val="5000"/>
                </a:schemeClr>
              </a:buClr>
              <a:buNone/>
            </a:pPr>
            <a:r>
              <a:rPr lang="en-IN" sz="1800" dirty="0">
                <a:latin typeface="Tw Cen MT" panose="020B0602020104020603" pitchFamily="34" charset="0"/>
              </a:rPr>
              <a:t>By using super</a:t>
            </a:r>
          </a:p>
          <a:p>
            <a:pPr marL="457200" lvl="1" indent="0">
              <a:buClr>
                <a:schemeClr val="tx1">
                  <a:lumMod val="95000"/>
                  <a:lumOff val="5000"/>
                </a:schemeClr>
              </a:buClr>
              <a:buNone/>
            </a:pPr>
            <a:r>
              <a:rPr lang="en-IN" sz="1800" dirty="0">
                <a:latin typeface="Tw Cen MT" panose="020B0602020104020603" pitchFamily="34" charset="0"/>
              </a:rPr>
              <a:t>	 super().__</a:t>
            </a:r>
            <a:r>
              <a:rPr lang="en-IN" sz="1800" dirty="0" err="1">
                <a:latin typeface="Tw Cen MT" panose="020B0602020104020603" pitchFamily="34" charset="0"/>
              </a:rPr>
              <a:t>init</a:t>
            </a:r>
            <a:r>
              <a:rPr lang="en-IN" sz="1800" dirty="0">
                <a:latin typeface="Tw Cen MT" panose="020B0602020104020603" pitchFamily="34" charset="0"/>
              </a:rPr>
              <a:t>__(arguments)</a:t>
            </a:r>
          </a:p>
        </p:txBody>
      </p:sp>
    </p:spTree>
    <p:extLst>
      <p:ext uri="{BB962C8B-B14F-4D97-AF65-F5344CB8AC3E}">
        <p14:creationId xmlns:p14="http://schemas.microsoft.com/office/powerpoint/2010/main" val="402175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A393-F172-4346-9350-EC35F02C0649}"/>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Types Of </a:t>
            </a:r>
            <a:r>
              <a:rPr lang="en-IN" dirty="0" err="1">
                <a:solidFill>
                  <a:schemeClr val="accent3"/>
                </a:solidFill>
                <a:latin typeface="Times New Roman" panose="02020603050405020304" pitchFamily="18" charset="0"/>
                <a:cs typeface="Times New Roman" panose="02020603050405020304" pitchFamily="18" charset="0"/>
              </a:rPr>
              <a:t>Inheritace</a:t>
            </a:r>
            <a:endParaRPr lang="en-IN"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B58F10-EBA0-4B2D-8ECC-FA06A0332E1D}"/>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There are five types of inheritance in python</a:t>
            </a:r>
          </a:p>
          <a:p>
            <a:pPr>
              <a:buClr>
                <a:schemeClr val="tx1">
                  <a:lumMod val="95000"/>
                  <a:lumOff val="5000"/>
                </a:schemeClr>
              </a:buClr>
            </a:pPr>
            <a:r>
              <a:rPr lang="en-IN" sz="2000" dirty="0">
                <a:latin typeface="Tw Cen MT" panose="020B0602020104020603" pitchFamily="34" charset="0"/>
              </a:rPr>
              <a:t>They are as follows :</a:t>
            </a:r>
          </a:p>
          <a:p>
            <a:pPr marL="800100" lvl="1" indent="-342900">
              <a:buClr>
                <a:schemeClr val="tx1">
                  <a:lumMod val="95000"/>
                  <a:lumOff val="5000"/>
                </a:schemeClr>
              </a:buClr>
              <a:buFont typeface="+mj-lt"/>
              <a:buAutoNum type="arabicPeriod"/>
            </a:pPr>
            <a:r>
              <a:rPr lang="en-IN" sz="1800" dirty="0">
                <a:latin typeface="Tw Cen MT" panose="020B0602020104020603" pitchFamily="34" charset="0"/>
              </a:rPr>
              <a:t>Single Inheritance</a:t>
            </a:r>
          </a:p>
          <a:p>
            <a:pPr marL="800100" lvl="1" indent="-342900">
              <a:buClr>
                <a:schemeClr val="tx1">
                  <a:lumMod val="95000"/>
                  <a:lumOff val="5000"/>
                </a:schemeClr>
              </a:buClr>
              <a:buFont typeface="+mj-lt"/>
              <a:buAutoNum type="arabicPeriod"/>
            </a:pPr>
            <a:r>
              <a:rPr lang="en-IN" sz="1800" dirty="0">
                <a:latin typeface="Tw Cen MT" panose="020B0602020104020603" pitchFamily="34" charset="0"/>
              </a:rPr>
              <a:t>Multiple Inheritance</a:t>
            </a:r>
          </a:p>
          <a:p>
            <a:pPr marL="800100" lvl="1" indent="-342900">
              <a:buClr>
                <a:schemeClr val="tx1">
                  <a:lumMod val="95000"/>
                  <a:lumOff val="5000"/>
                </a:schemeClr>
              </a:buClr>
              <a:buFont typeface="+mj-lt"/>
              <a:buAutoNum type="arabicPeriod"/>
            </a:pPr>
            <a:r>
              <a:rPr lang="en-IN" sz="1800" dirty="0">
                <a:latin typeface="Tw Cen MT" panose="020B0602020104020603" pitchFamily="34" charset="0"/>
              </a:rPr>
              <a:t>Multilevel Inheritance</a:t>
            </a:r>
          </a:p>
          <a:p>
            <a:pPr marL="800100" lvl="1" indent="-342900">
              <a:buClr>
                <a:schemeClr val="tx1">
                  <a:lumMod val="95000"/>
                  <a:lumOff val="5000"/>
                </a:schemeClr>
              </a:buClr>
              <a:buFont typeface="+mj-lt"/>
              <a:buAutoNum type="arabicPeriod"/>
            </a:pPr>
            <a:r>
              <a:rPr lang="en-IN" sz="1800" dirty="0">
                <a:latin typeface="Tw Cen MT" panose="020B0602020104020603" pitchFamily="34" charset="0"/>
              </a:rPr>
              <a:t>Hybrid Inheritance</a:t>
            </a:r>
          </a:p>
          <a:p>
            <a:pPr marL="800100" lvl="1" indent="-342900">
              <a:buClr>
                <a:schemeClr val="tx1">
                  <a:lumMod val="95000"/>
                  <a:lumOff val="5000"/>
                </a:schemeClr>
              </a:buClr>
              <a:buFont typeface="+mj-lt"/>
              <a:buAutoNum type="arabicPeriod"/>
            </a:pPr>
            <a:r>
              <a:rPr lang="en-IN" sz="1800" dirty="0">
                <a:latin typeface="Tw Cen MT" panose="020B0602020104020603" pitchFamily="34" charset="0"/>
              </a:rPr>
              <a:t>Hierarchical </a:t>
            </a:r>
            <a:r>
              <a:rPr lang="en-IN" sz="1800" dirty="0" err="1">
                <a:latin typeface="Tw Cen MT" panose="020B0602020104020603" pitchFamily="34" charset="0"/>
              </a:rPr>
              <a:t>Inheritence</a:t>
            </a:r>
            <a:endParaRPr lang="en-IN" sz="1800" dirty="0">
              <a:latin typeface="Tw Cen MT" panose="020B0602020104020603" pitchFamily="34" charset="0"/>
            </a:endParaRPr>
          </a:p>
        </p:txBody>
      </p:sp>
    </p:spTree>
    <p:extLst>
      <p:ext uri="{BB962C8B-B14F-4D97-AF65-F5344CB8AC3E}">
        <p14:creationId xmlns:p14="http://schemas.microsoft.com/office/powerpoint/2010/main" val="3618573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FA25-05CD-43E9-9CC0-38A978B3E004}"/>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Single Inheritance</a:t>
            </a:r>
          </a:p>
        </p:txBody>
      </p:sp>
      <p:sp>
        <p:nvSpPr>
          <p:cNvPr id="3" name="Content Placeholder 2">
            <a:extLst>
              <a:ext uri="{FF2B5EF4-FFF2-40B4-BE49-F238E27FC236}">
                <a16:creationId xmlns:a16="http://schemas.microsoft.com/office/drawing/2014/main" id="{86BAB7A2-BD3F-4BA5-93AC-DAADDCEEE68D}"/>
              </a:ext>
            </a:extLst>
          </p:cNvPr>
          <p:cNvSpPr>
            <a:spLocks noGrp="1"/>
          </p:cNvSpPr>
          <p:nvPr>
            <p:ph idx="1"/>
          </p:nvPr>
        </p:nvSpPr>
        <p:spPr>
          <a:xfrm>
            <a:off x="1295401" y="2455101"/>
            <a:ext cx="9601196" cy="3776598"/>
          </a:xfrm>
        </p:spPr>
        <p:txBody>
          <a:bodyPr>
            <a:normAutofit/>
          </a:bodyPr>
          <a:lstStyle/>
          <a:p>
            <a:pPr>
              <a:buClr>
                <a:schemeClr val="tx1">
                  <a:lumMod val="95000"/>
                  <a:lumOff val="5000"/>
                </a:schemeClr>
              </a:buClr>
            </a:pPr>
            <a:r>
              <a:rPr lang="en-IN" sz="2000" dirty="0">
                <a:latin typeface="Tw Cen MT" panose="020B0602020104020603" pitchFamily="34" charset="0"/>
              </a:rPr>
              <a:t>The phenomenon where one class gets derived to another class is called as single inheritance.</a:t>
            </a:r>
          </a:p>
          <a:p>
            <a:pPr>
              <a:buClr>
                <a:schemeClr val="tx1">
                  <a:lumMod val="95000"/>
                  <a:lumOff val="5000"/>
                </a:schemeClr>
              </a:buClr>
            </a:pPr>
            <a:r>
              <a:rPr lang="en-IN" sz="2000" dirty="0">
                <a:latin typeface="Tw Cen MT" panose="020B0602020104020603" pitchFamily="34" charset="0"/>
              </a:rPr>
              <a:t>The syntax is as follows : </a:t>
            </a:r>
          </a:p>
          <a:p>
            <a:pPr marL="0" indent="0">
              <a:buClr>
                <a:schemeClr val="tx1">
                  <a:lumMod val="95000"/>
                  <a:lumOff val="5000"/>
                </a:schemeClr>
              </a:buClr>
              <a:buNone/>
            </a:pPr>
            <a:r>
              <a:rPr lang="en-IN" sz="2000" dirty="0">
                <a:latin typeface="Tw Cen MT" panose="020B0602020104020603" pitchFamily="34" charset="0"/>
              </a:rPr>
              <a:t>				class parent :</a:t>
            </a:r>
          </a:p>
          <a:p>
            <a:pPr marL="0" indent="0">
              <a:buClr>
                <a:schemeClr val="tx1">
                  <a:lumMod val="95000"/>
                  <a:lumOff val="5000"/>
                </a:schemeClr>
              </a:buClr>
              <a:buNone/>
            </a:pPr>
            <a:r>
              <a:rPr lang="en-IN" sz="2000" dirty="0">
                <a:latin typeface="Tw Cen MT" panose="020B0602020104020603" pitchFamily="34" charset="0"/>
              </a:rPr>
              <a:t>				class child(parent):</a:t>
            </a:r>
          </a:p>
          <a:p>
            <a:pPr>
              <a:buClr>
                <a:schemeClr val="tx1">
                  <a:lumMod val="95000"/>
                  <a:lumOff val="5000"/>
                </a:schemeClr>
              </a:buClr>
            </a:pPr>
            <a:r>
              <a:rPr lang="en-IN" sz="2000" dirty="0">
                <a:latin typeface="Tw Cen MT" panose="020B0602020104020603" pitchFamily="34" charset="0"/>
              </a:rPr>
              <a:t>The diagram of single inheritance is as follows :</a:t>
            </a:r>
          </a:p>
        </p:txBody>
      </p:sp>
      <p:sp>
        <p:nvSpPr>
          <p:cNvPr id="4" name="Arrow: Down 3">
            <a:extLst>
              <a:ext uri="{FF2B5EF4-FFF2-40B4-BE49-F238E27FC236}">
                <a16:creationId xmlns:a16="http://schemas.microsoft.com/office/drawing/2014/main" id="{4D7B5A5E-97C9-4C16-8C65-B72A18853070}"/>
              </a:ext>
            </a:extLst>
          </p:cNvPr>
          <p:cNvSpPr/>
          <p:nvPr/>
        </p:nvSpPr>
        <p:spPr>
          <a:xfrm>
            <a:off x="3796329" y="3959777"/>
            <a:ext cx="59526" cy="252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32D3BC5-0CAB-4CC6-8FEC-3BA54D4B67FA}"/>
              </a:ext>
            </a:extLst>
          </p:cNvPr>
          <p:cNvPicPr>
            <a:picLocks noChangeAspect="1"/>
          </p:cNvPicPr>
          <p:nvPr/>
        </p:nvPicPr>
        <p:blipFill>
          <a:blip r:embed="rId2"/>
          <a:stretch>
            <a:fillRect/>
          </a:stretch>
        </p:blipFill>
        <p:spPr>
          <a:xfrm>
            <a:off x="6923192" y="3832609"/>
            <a:ext cx="2928173" cy="1981593"/>
          </a:xfrm>
          <a:prstGeom prst="rect">
            <a:avLst/>
          </a:prstGeom>
        </p:spPr>
      </p:pic>
    </p:spTree>
    <p:extLst>
      <p:ext uri="{BB962C8B-B14F-4D97-AF65-F5344CB8AC3E}">
        <p14:creationId xmlns:p14="http://schemas.microsoft.com/office/powerpoint/2010/main" val="318882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1909-78A8-4786-BBF2-5EE1AC6C1B0E}"/>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Multiple Inheritance</a:t>
            </a:r>
            <a:endParaRPr lang="en-IN" dirty="0"/>
          </a:p>
        </p:txBody>
      </p:sp>
      <p:sp>
        <p:nvSpPr>
          <p:cNvPr id="6" name="Rectangle 5">
            <a:extLst>
              <a:ext uri="{FF2B5EF4-FFF2-40B4-BE49-F238E27FC236}">
                <a16:creationId xmlns:a16="http://schemas.microsoft.com/office/drawing/2014/main" id="{F541F5C6-41D9-4D16-9191-B76007A7A8F6}"/>
              </a:ext>
            </a:extLst>
          </p:cNvPr>
          <p:cNvSpPr/>
          <p:nvPr/>
        </p:nvSpPr>
        <p:spPr>
          <a:xfrm>
            <a:off x="2342366" y="3378969"/>
            <a:ext cx="6776581" cy="2246769"/>
          </a:xfrm>
          <a:prstGeom prst="rect">
            <a:avLst/>
          </a:prstGeom>
        </p:spPr>
        <p:txBody>
          <a:bodyPr wrap="square">
            <a:spAutoFit/>
          </a:bodyPr>
          <a:lstStyle/>
          <a:p>
            <a:pPr marL="342900" indent="-342900">
              <a:buFont typeface="Arial" panose="020B0604020202020204" pitchFamily="34" charset="0"/>
              <a:buChar char="•"/>
            </a:pPr>
            <a:endParaRPr lang="en-IN" sz="2000" dirty="0">
              <a:latin typeface="Tw Cen MT" panose="020B0602020104020603" pitchFamily="34" charset="0"/>
            </a:endParaRPr>
          </a:p>
          <a:p>
            <a:pPr marL="342900" indent="-342900">
              <a:buFont typeface="Arial" panose="020B0604020202020204" pitchFamily="34" charset="0"/>
              <a:buChar char="•"/>
            </a:pPr>
            <a:endParaRPr lang="en-IN" sz="2000" dirty="0">
              <a:latin typeface="Tw Cen MT" panose="020B0602020104020603" pitchFamily="34" charset="0"/>
            </a:endParaRPr>
          </a:p>
          <a:p>
            <a:pPr marL="342900" indent="-342900">
              <a:buFont typeface="Arial" panose="020B0604020202020204" pitchFamily="34" charset="0"/>
              <a:buChar char="•"/>
            </a:pPr>
            <a:endParaRPr lang="en-IN" sz="2000" dirty="0">
              <a:latin typeface="Tw Cen MT" panose="020B0602020104020603" pitchFamily="34" charset="0"/>
            </a:endParaRPr>
          </a:p>
          <a:p>
            <a:pPr marL="342900" indent="-342900">
              <a:buFont typeface="Arial" panose="020B0604020202020204" pitchFamily="34" charset="0"/>
              <a:buChar char="•"/>
            </a:pPr>
            <a:endParaRPr lang="en-IN" sz="2000" dirty="0">
              <a:latin typeface="Tw Cen MT" panose="020B0602020104020603" pitchFamily="34" charset="0"/>
            </a:endParaRPr>
          </a:p>
          <a:p>
            <a:pPr marL="342900" indent="-342900">
              <a:buFont typeface="Arial" panose="020B0604020202020204" pitchFamily="34" charset="0"/>
              <a:buChar char="•"/>
            </a:pPr>
            <a:endParaRPr lang="en-IN" sz="2000" dirty="0">
              <a:latin typeface="Tw Cen MT" panose="020B0602020104020603" pitchFamily="34" charset="0"/>
            </a:endParaRPr>
          </a:p>
          <a:p>
            <a:pPr marL="342900" indent="-342900">
              <a:buFont typeface="Arial" panose="020B0604020202020204" pitchFamily="34" charset="0"/>
              <a:buChar char="•"/>
            </a:pPr>
            <a:endParaRPr lang="en-IN" sz="2000" dirty="0">
              <a:latin typeface="Tw Cen MT" panose="020B0602020104020603" pitchFamily="34" charset="0"/>
            </a:endParaRPr>
          </a:p>
          <a:p>
            <a:r>
              <a:rPr lang="en-IN" sz="2000" dirty="0">
                <a:latin typeface="Tw Cen MT" panose="020B0602020104020603" pitchFamily="34" charset="0"/>
              </a:rPr>
              <a:t> </a:t>
            </a:r>
            <a:endParaRPr lang="en-IN" sz="2000" dirty="0"/>
          </a:p>
        </p:txBody>
      </p:sp>
      <p:sp>
        <p:nvSpPr>
          <p:cNvPr id="8" name="Content Placeholder 7">
            <a:extLst>
              <a:ext uri="{FF2B5EF4-FFF2-40B4-BE49-F238E27FC236}">
                <a16:creationId xmlns:a16="http://schemas.microsoft.com/office/drawing/2014/main" id="{CD897A54-A3D9-4612-9BF4-5B3526CFB27B}"/>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A type of inheritance where multiple classes will get inherited to a single class.</a:t>
            </a:r>
          </a:p>
          <a:p>
            <a:pPr>
              <a:buClr>
                <a:schemeClr val="tx1">
                  <a:lumMod val="95000"/>
                  <a:lumOff val="5000"/>
                </a:schemeClr>
              </a:buClr>
            </a:pPr>
            <a:r>
              <a:rPr lang="en-IN" sz="2000" dirty="0">
                <a:latin typeface="Tw Cen MT" panose="020B0602020104020603" pitchFamily="34" charset="0"/>
              </a:rPr>
              <a:t>In multiple inheritance we can have n number of parent classes but only 0ne child class.</a:t>
            </a:r>
          </a:p>
          <a:p>
            <a:pPr>
              <a:buClr>
                <a:schemeClr val="tx1">
                  <a:lumMod val="95000"/>
                  <a:lumOff val="5000"/>
                </a:schemeClr>
              </a:buClr>
            </a:pPr>
            <a:r>
              <a:rPr lang="en-IN" sz="2000" dirty="0">
                <a:latin typeface="Tw Cen MT" panose="020B0602020104020603" pitchFamily="34" charset="0"/>
              </a:rPr>
              <a:t>The syntax is as follows :</a:t>
            </a:r>
          </a:p>
          <a:p>
            <a:pPr marL="0" indent="0">
              <a:buClr>
                <a:schemeClr val="tx1">
                  <a:lumMod val="95000"/>
                  <a:lumOff val="5000"/>
                </a:schemeClr>
              </a:buClr>
              <a:buNone/>
            </a:pPr>
            <a:r>
              <a:rPr lang="en-IN" sz="1800" dirty="0">
                <a:latin typeface="Tw Cen MT" panose="020B0602020104020603" pitchFamily="34" charset="0"/>
              </a:rPr>
              <a:t>			class child(parent1, parent2,……parent n)</a:t>
            </a:r>
          </a:p>
          <a:p>
            <a:pPr>
              <a:buClr>
                <a:schemeClr val="tx1">
                  <a:lumMod val="95000"/>
                  <a:lumOff val="5000"/>
                </a:schemeClr>
              </a:buClr>
            </a:pPr>
            <a:r>
              <a:rPr lang="en-IN" sz="1800" dirty="0">
                <a:latin typeface="Tw Cen MT" panose="020B0602020104020603" pitchFamily="34" charset="0"/>
              </a:rPr>
              <a:t>The diagram of multiple inheritance is as follows :</a:t>
            </a:r>
          </a:p>
          <a:p>
            <a:pPr marL="457200" lvl="1" indent="0">
              <a:buClr>
                <a:schemeClr val="tx1">
                  <a:lumMod val="95000"/>
                  <a:lumOff val="5000"/>
                </a:schemeClr>
              </a:buClr>
              <a:buNone/>
            </a:pPr>
            <a:endParaRPr lang="en-IN" sz="1800" dirty="0">
              <a:latin typeface="Tw Cen MT" panose="020B0602020104020603" pitchFamily="34" charset="0"/>
            </a:endParaRPr>
          </a:p>
          <a:p>
            <a:pPr marL="457200" lvl="1" indent="0">
              <a:buClr>
                <a:schemeClr val="tx1">
                  <a:lumMod val="95000"/>
                  <a:lumOff val="5000"/>
                </a:schemeClr>
              </a:buClr>
              <a:buNone/>
            </a:pPr>
            <a:endParaRPr lang="en-IN" sz="1800" dirty="0">
              <a:latin typeface="Tw Cen MT" panose="020B0602020104020603" pitchFamily="34" charset="0"/>
            </a:endParaRPr>
          </a:p>
        </p:txBody>
      </p:sp>
      <p:pic>
        <p:nvPicPr>
          <p:cNvPr id="10" name="Picture 9">
            <a:extLst>
              <a:ext uri="{FF2B5EF4-FFF2-40B4-BE49-F238E27FC236}">
                <a16:creationId xmlns:a16="http://schemas.microsoft.com/office/drawing/2014/main" id="{C39D7D13-4FBB-44D2-A70D-959D7E91E637}"/>
              </a:ext>
            </a:extLst>
          </p:cNvPr>
          <p:cNvPicPr>
            <a:picLocks noChangeAspect="1"/>
          </p:cNvPicPr>
          <p:nvPr/>
        </p:nvPicPr>
        <p:blipFill>
          <a:blip r:embed="rId2"/>
          <a:stretch>
            <a:fillRect/>
          </a:stretch>
        </p:blipFill>
        <p:spPr>
          <a:xfrm>
            <a:off x="7099539" y="3716931"/>
            <a:ext cx="3280515" cy="2399856"/>
          </a:xfrm>
          <a:prstGeom prst="rect">
            <a:avLst/>
          </a:prstGeom>
        </p:spPr>
      </p:pic>
    </p:spTree>
    <p:extLst>
      <p:ext uri="{BB962C8B-B14F-4D97-AF65-F5344CB8AC3E}">
        <p14:creationId xmlns:p14="http://schemas.microsoft.com/office/powerpoint/2010/main" val="39697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5660-4CA4-4688-A9FF-7E426D0ACEBA}"/>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Multilevel Inheritance</a:t>
            </a:r>
            <a:endParaRPr lang="en-IN" dirty="0"/>
          </a:p>
        </p:txBody>
      </p:sp>
      <p:sp>
        <p:nvSpPr>
          <p:cNvPr id="7" name="Content Placeholder 6">
            <a:extLst>
              <a:ext uri="{FF2B5EF4-FFF2-40B4-BE49-F238E27FC236}">
                <a16:creationId xmlns:a16="http://schemas.microsoft.com/office/drawing/2014/main" id="{1F4D5678-C246-47B0-B013-ACA910014E69}"/>
              </a:ext>
            </a:extLst>
          </p:cNvPr>
          <p:cNvSpPr>
            <a:spLocks noGrp="1"/>
          </p:cNvSpPr>
          <p:nvPr>
            <p:ph idx="1"/>
          </p:nvPr>
        </p:nvSpPr>
        <p:spPr>
          <a:xfrm>
            <a:off x="1295401" y="2455101"/>
            <a:ext cx="9601196" cy="3870543"/>
          </a:xfrm>
        </p:spPr>
        <p:txBody>
          <a:bodyPr>
            <a:normAutofit/>
          </a:bodyPr>
          <a:lstStyle/>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Multilevel inheritance is a type of inheritance which happens in the forms of level.</a:t>
            </a:r>
          </a:p>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In this we can find child, parent, grandparents and great grandparents etc.</a:t>
            </a:r>
          </a:p>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The syntax is as follows:</a:t>
            </a:r>
          </a:p>
          <a:p>
            <a:pPr marL="0" lvl="0" indent="0">
              <a:buClr>
                <a:prstClr val="black">
                  <a:lumMod val="95000"/>
                  <a:lumOff val="5000"/>
                </a:prstClr>
              </a:buClr>
              <a:buNone/>
            </a:pPr>
            <a:r>
              <a:rPr lang="en-IN" sz="2000" dirty="0">
                <a:latin typeface="Tw Cen MT" panose="020B0602020104020603" pitchFamily="34" charset="0"/>
              </a:rPr>
              <a:t>					</a:t>
            </a:r>
          </a:p>
          <a:p>
            <a:pPr marL="0" lvl="0" indent="0">
              <a:buClr>
                <a:prstClr val="black">
                  <a:lumMod val="95000"/>
                  <a:lumOff val="5000"/>
                </a:prstClr>
              </a:buClr>
              <a:buNone/>
            </a:pPr>
            <a:r>
              <a:rPr lang="en-IN" sz="2000" dirty="0">
                <a:solidFill>
                  <a:prstClr val="black">
                    <a:lumMod val="85000"/>
                    <a:lumOff val="15000"/>
                  </a:prstClr>
                </a:solidFill>
                <a:latin typeface="Tw Cen MT" panose="020B0602020104020603" pitchFamily="34" charset="0"/>
              </a:rPr>
              <a:t>						</a:t>
            </a:r>
          </a:p>
          <a:p>
            <a:pPr marL="0" lvl="0" indent="0">
              <a:buClr>
                <a:prstClr val="black">
                  <a:lumMod val="95000"/>
                  <a:lumOff val="5000"/>
                </a:prstClr>
              </a:buClr>
              <a:buNone/>
            </a:pPr>
            <a:r>
              <a:rPr lang="en-IN" sz="2000" dirty="0">
                <a:solidFill>
                  <a:prstClr val="black">
                    <a:lumMod val="85000"/>
                    <a:lumOff val="15000"/>
                  </a:prstClr>
                </a:solidFill>
                <a:latin typeface="Tw Cen MT" panose="020B0602020104020603" pitchFamily="34" charset="0"/>
              </a:rPr>
              <a:t>							</a:t>
            </a:r>
          </a:p>
          <a:p>
            <a:pPr>
              <a:buClr>
                <a:prstClr val="black">
                  <a:lumMod val="95000"/>
                  <a:lumOff val="5000"/>
                </a:prstClr>
              </a:buClr>
            </a:pPr>
            <a:r>
              <a:rPr lang="en-IN" sz="2000" dirty="0">
                <a:solidFill>
                  <a:prstClr val="black">
                    <a:lumMod val="85000"/>
                    <a:lumOff val="15000"/>
                  </a:prstClr>
                </a:solidFill>
                <a:latin typeface="Tw Cen MT" panose="020B0602020104020603" pitchFamily="34" charset="0"/>
              </a:rPr>
              <a:t>The diagram of multilevel inheritance is as follows:</a:t>
            </a:r>
          </a:p>
          <a:p>
            <a:pPr marL="0" indent="0">
              <a:buClr>
                <a:schemeClr val="tx1">
                  <a:lumMod val="95000"/>
                  <a:lumOff val="5000"/>
                </a:schemeClr>
              </a:buClr>
              <a:buNone/>
            </a:pPr>
            <a:endParaRPr lang="en-IN" sz="2000" dirty="0">
              <a:latin typeface="Tw Cen MT" panose="020B0602020104020603" pitchFamily="34" charset="0"/>
            </a:endParaRPr>
          </a:p>
        </p:txBody>
      </p:sp>
      <p:sp>
        <p:nvSpPr>
          <p:cNvPr id="8" name="Rectangle 7">
            <a:extLst>
              <a:ext uri="{FF2B5EF4-FFF2-40B4-BE49-F238E27FC236}">
                <a16:creationId xmlns:a16="http://schemas.microsoft.com/office/drawing/2014/main" id="{182B24A0-A3D6-4FD8-B78E-4D98F3A1AAB2}"/>
              </a:ext>
            </a:extLst>
          </p:cNvPr>
          <p:cNvSpPr/>
          <p:nvPr/>
        </p:nvSpPr>
        <p:spPr>
          <a:xfrm>
            <a:off x="4421688" y="3870542"/>
            <a:ext cx="1089764" cy="237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 1</a:t>
            </a:r>
          </a:p>
        </p:txBody>
      </p:sp>
      <p:sp>
        <p:nvSpPr>
          <p:cNvPr id="9" name="Rectangle 8">
            <a:extLst>
              <a:ext uri="{FF2B5EF4-FFF2-40B4-BE49-F238E27FC236}">
                <a16:creationId xmlns:a16="http://schemas.microsoft.com/office/drawing/2014/main" id="{B4810FAC-7389-47E5-97D2-9634B5C11751}"/>
              </a:ext>
            </a:extLst>
          </p:cNvPr>
          <p:cNvSpPr/>
          <p:nvPr/>
        </p:nvSpPr>
        <p:spPr>
          <a:xfrm>
            <a:off x="4421688" y="4293875"/>
            <a:ext cx="1089764" cy="237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 2</a:t>
            </a:r>
          </a:p>
        </p:txBody>
      </p:sp>
      <p:sp>
        <p:nvSpPr>
          <p:cNvPr id="10" name="Rectangle 9">
            <a:extLst>
              <a:ext uri="{FF2B5EF4-FFF2-40B4-BE49-F238E27FC236}">
                <a16:creationId xmlns:a16="http://schemas.microsoft.com/office/drawing/2014/main" id="{CC640827-45B0-4081-8FF6-A2F7EDC76D69}"/>
              </a:ext>
            </a:extLst>
          </p:cNvPr>
          <p:cNvSpPr/>
          <p:nvPr/>
        </p:nvSpPr>
        <p:spPr>
          <a:xfrm>
            <a:off x="4421688" y="4683805"/>
            <a:ext cx="1089764" cy="237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 3</a:t>
            </a:r>
          </a:p>
        </p:txBody>
      </p:sp>
      <p:sp>
        <p:nvSpPr>
          <p:cNvPr id="11" name="Arrow: Down 10">
            <a:extLst>
              <a:ext uri="{FF2B5EF4-FFF2-40B4-BE49-F238E27FC236}">
                <a16:creationId xmlns:a16="http://schemas.microsoft.com/office/drawing/2014/main" id="{99960850-EC48-4512-8089-FADAF13ED1D6}"/>
              </a:ext>
            </a:extLst>
          </p:cNvPr>
          <p:cNvSpPr/>
          <p:nvPr/>
        </p:nvSpPr>
        <p:spPr>
          <a:xfrm>
            <a:off x="4847573" y="4108537"/>
            <a:ext cx="125260" cy="185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BAA22098-7A5A-4CA6-8C87-4E06C0A15126}"/>
              </a:ext>
            </a:extLst>
          </p:cNvPr>
          <p:cNvSpPr/>
          <p:nvPr/>
        </p:nvSpPr>
        <p:spPr>
          <a:xfrm>
            <a:off x="4841310" y="4528852"/>
            <a:ext cx="125260" cy="185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Connector: Curved 14">
            <a:extLst>
              <a:ext uri="{FF2B5EF4-FFF2-40B4-BE49-F238E27FC236}">
                <a16:creationId xmlns:a16="http://schemas.microsoft.com/office/drawing/2014/main" id="{D4C1BA27-BD2D-4A30-8B7E-709611785C26}"/>
              </a:ext>
            </a:extLst>
          </p:cNvPr>
          <p:cNvCxnSpPr>
            <a:endCxn id="10" idx="1"/>
          </p:cNvCxnSpPr>
          <p:nvPr/>
        </p:nvCxnSpPr>
        <p:spPr>
          <a:xfrm rot="5400000">
            <a:off x="4284713" y="4665827"/>
            <a:ext cx="273951" cy="12700"/>
          </a:xfrm>
          <a:prstGeom prst="curvedConnector4">
            <a:avLst>
              <a:gd name="adj1" fmla="val 46571"/>
              <a:gd name="adj2" fmla="val 20479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143964F-842D-4358-90FA-9A359F999F54}"/>
              </a:ext>
            </a:extLst>
          </p:cNvPr>
          <p:cNvCxnSpPr>
            <a:cxnSpLocks/>
          </p:cNvCxnSpPr>
          <p:nvPr/>
        </p:nvCxnSpPr>
        <p:spPr>
          <a:xfrm>
            <a:off x="5323038" y="4107935"/>
            <a:ext cx="0" cy="18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641C30D5-4DEE-41BB-9592-F76986B23D86}"/>
              </a:ext>
            </a:extLst>
          </p:cNvPr>
          <p:cNvPicPr>
            <a:picLocks noChangeAspect="1"/>
          </p:cNvPicPr>
          <p:nvPr/>
        </p:nvPicPr>
        <p:blipFill>
          <a:blip r:embed="rId2"/>
          <a:stretch>
            <a:fillRect/>
          </a:stretch>
        </p:blipFill>
        <p:spPr>
          <a:xfrm>
            <a:off x="7556738" y="4287328"/>
            <a:ext cx="2475781" cy="2029619"/>
          </a:xfrm>
          <a:prstGeom prst="rect">
            <a:avLst/>
          </a:prstGeom>
        </p:spPr>
      </p:pic>
    </p:spTree>
    <p:extLst>
      <p:ext uri="{BB962C8B-B14F-4D97-AF65-F5344CB8AC3E}">
        <p14:creationId xmlns:p14="http://schemas.microsoft.com/office/powerpoint/2010/main" val="305044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E124-B66A-4752-BD75-2B912E86CCB7}"/>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Hierarchical Inheritance</a:t>
            </a:r>
            <a:endParaRPr lang="en-IN" dirty="0"/>
          </a:p>
        </p:txBody>
      </p:sp>
      <p:sp>
        <p:nvSpPr>
          <p:cNvPr id="7" name="Content Placeholder 6">
            <a:extLst>
              <a:ext uri="{FF2B5EF4-FFF2-40B4-BE49-F238E27FC236}">
                <a16:creationId xmlns:a16="http://schemas.microsoft.com/office/drawing/2014/main" id="{1D7B3178-4E9C-4CF8-90E4-81FC39D53B01}"/>
              </a:ext>
            </a:extLst>
          </p:cNvPr>
          <p:cNvSpPr>
            <a:spLocks noGrp="1"/>
          </p:cNvSpPr>
          <p:nvPr>
            <p:ph idx="1"/>
          </p:nvPr>
        </p:nvSpPr>
        <p:spPr>
          <a:xfrm>
            <a:off x="1295401" y="2556932"/>
            <a:ext cx="9601196" cy="3818816"/>
          </a:xfrm>
        </p:spPr>
        <p:txBody>
          <a:bodyPr>
            <a:normAutofit/>
          </a:bodyPr>
          <a:lstStyle/>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cs typeface="Times New Roman" panose="02020603050405020304" pitchFamily="18" charset="0"/>
              </a:rPr>
              <a:t>Hierarchical inheritance is a type of inheritance where a single class is derived to multiple classes.</a:t>
            </a:r>
          </a:p>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cs typeface="Times New Roman" panose="02020603050405020304" pitchFamily="18" charset="0"/>
              </a:rPr>
              <a:t>In this inheritance for one parent there will be n no of child.</a:t>
            </a:r>
          </a:p>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cs typeface="Times New Roman" panose="02020603050405020304" pitchFamily="18" charset="0"/>
              </a:rPr>
              <a:t>The syntax is as follows :</a:t>
            </a:r>
          </a:p>
          <a:p>
            <a:pPr marL="0" indent="0">
              <a:buClr>
                <a:schemeClr val="tx1">
                  <a:lumMod val="95000"/>
                  <a:lumOff val="5000"/>
                </a:schemeClr>
              </a:buClr>
              <a:buNone/>
            </a:pPr>
            <a:r>
              <a:rPr lang="en-IN" sz="2000" dirty="0">
                <a:latin typeface="Tw Cen MT" panose="020B0602020104020603" pitchFamily="34" charset="0"/>
                <a:cs typeface="Times New Roman" panose="02020603050405020304" pitchFamily="18" charset="0"/>
              </a:rPr>
              <a:t>						</a:t>
            </a:r>
          </a:p>
          <a:p>
            <a:pPr marL="0" indent="0">
              <a:buClr>
                <a:schemeClr val="tx1">
                  <a:lumMod val="95000"/>
                  <a:lumOff val="5000"/>
                </a:schemeClr>
              </a:buClr>
              <a:buNone/>
            </a:pPr>
            <a:endParaRPr lang="en-IN" sz="2000" dirty="0">
              <a:latin typeface="Tw Cen MT" panose="020B0602020104020603" pitchFamily="34" charset="0"/>
              <a:cs typeface="Times New Roman" panose="02020603050405020304" pitchFamily="18" charset="0"/>
            </a:endParaRPr>
          </a:p>
          <a:p>
            <a:pPr>
              <a:buClr>
                <a:schemeClr val="tx1">
                  <a:lumMod val="95000"/>
                  <a:lumOff val="5000"/>
                </a:schemeClr>
              </a:buClr>
            </a:pPr>
            <a:r>
              <a:rPr lang="en-IN" sz="2000" dirty="0">
                <a:latin typeface="Tw Cen MT" panose="020B0602020104020603" pitchFamily="34" charset="0"/>
                <a:cs typeface="Times New Roman" panose="02020603050405020304" pitchFamily="18" charset="0"/>
              </a:rPr>
              <a:t>The diagram of hierarchical inheritance is as follows:</a:t>
            </a:r>
          </a:p>
          <a:p>
            <a:pPr>
              <a:buClr>
                <a:schemeClr val="tx1">
                  <a:lumMod val="95000"/>
                  <a:lumOff val="5000"/>
                </a:schemeClr>
              </a:buClr>
            </a:pPr>
            <a:endParaRPr lang="en-IN" sz="2000" dirty="0">
              <a:latin typeface="Tw Cen MT" panose="020B0602020104020603"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F3F93E7-2EDF-4600-B6A4-28353BB04EEE}"/>
              </a:ext>
            </a:extLst>
          </p:cNvPr>
          <p:cNvSpPr/>
          <p:nvPr/>
        </p:nvSpPr>
        <p:spPr>
          <a:xfrm>
            <a:off x="4623150" y="3929112"/>
            <a:ext cx="1478072" cy="275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0" name="Rectangle 9">
            <a:extLst>
              <a:ext uri="{FF2B5EF4-FFF2-40B4-BE49-F238E27FC236}">
                <a16:creationId xmlns:a16="http://schemas.microsoft.com/office/drawing/2014/main" id="{8DC3895D-151C-4B41-9B24-1C0B6275D896}"/>
              </a:ext>
            </a:extLst>
          </p:cNvPr>
          <p:cNvSpPr/>
          <p:nvPr/>
        </p:nvSpPr>
        <p:spPr>
          <a:xfrm>
            <a:off x="2416485" y="4532913"/>
            <a:ext cx="1478072" cy="275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1</a:t>
            </a:r>
          </a:p>
        </p:txBody>
      </p:sp>
      <p:sp>
        <p:nvSpPr>
          <p:cNvPr id="11" name="Rectangle 10">
            <a:extLst>
              <a:ext uri="{FF2B5EF4-FFF2-40B4-BE49-F238E27FC236}">
                <a16:creationId xmlns:a16="http://schemas.microsoft.com/office/drawing/2014/main" id="{04E92CEB-476C-4866-8F23-4808FE3A54BC}"/>
              </a:ext>
            </a:extLst>
          </p:cNvPr>
          <p:cNvSpPr/>
          <p:nvPr/>
        </p:nvSpPr>
        <p:spPr>
          <a:xfrm>
            <a:off x="4623150" y="4532914"/>
            <a:ext cx="1478072" cy="275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2</a:t>
            </a:r>
          </a:p>
        </p:txBody>
      </p:sp>
      <p:sp>
        <p:nvSpPr>
          <p:cNvPr id="12" name="Rectangle 11">
            <a:extLst>
              <a:ext uri="{FF2B5EF4-FFF2-40B4-BE49-F238E27FC236}">
                <a16:creationId xmlns:a16="http://schemas.microsoft.com/office/drawing/2014/main" id="{7D698BED-6F02-4278-8E71-F9F804702BF7}"/>
              </a:ext>
            </a:extLst>
          </p:cNvPr>
          <p:cNvSpPr/>
          <p:nvPr/>
        </p:nvSpPr>
        <p:spPr>
          <a:xfrm>
            <a:off x="6819373" y="4532913"/>
            <a:ext cx="1478072" cy="275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2</a:t>
            </a:r>
          </a:p>
        </p:txBody>
      </p:sp>
      <p:cxnSp>
        <p:nvCxnSpPr>
          <p:cNvPr id="14" name="Straight Arrow Connector 13">
            <a:extLst>
              <a:ext uri="{FF2B5EF4-FFF2-40B4-BE49-F238E27FC236}">
                <a16:creationId xmlns:a16="http://schemas.microsoft.com/office/drawing/2014/main" id="{7FDBD3B5-2EC5-4598-8A2C-0B66EABA293C}"/>
              </a:ext>
            </a:extLst>
          </p:cNvPr>
          <p:cNvCxnSpPr/>
          <p:nvPr/>
        </p:nvCxnSpPr>
        <p:spPr>
          <a:xfrm flipH="1">
            <a:off x="3145079" y="4204685"/>
            <a:ext cx="1467629" cy="32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728EDD-CDA3-4FB8-A0B9-DC8BA6CCD02D}"/>
              </a:ext>
            </a:extLst>
          </p:cNvPr>
          <p:cNvCxnSpPr/>
          <p:nvPr/>
        </p:nvCxnSpPr>
        <p:spPr>
          <a:xfrm>
            <a:off x="6096000" y="4204685"/>
            <a:ext cx="1462409" cy="32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B6B0EA-0E94-4367-A9F6-46F4364393D9}"/>
              </a:ext>
            </a:extLst>
          </p:cNvPr>
          <p:cNvCxnSpPr>
            <a:cxnSpLocks/>
          </p:cNvCxnSpPr>
          <p:nvPr/>
        </p:nvCxnSpPr>
        <p:spPr>
          <a:xfrm flipH="1">
            <a:off x="5362186" y="4247658"/>
            <a:ext cx="15663" cy="299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9AA8A6C6-20D1-46E7-9DA0-B8596A6580BF}"/>
              </a:ext>
            </a:extLst>
          </p:cNvPr>
          <p:cNvPicPr>
            <a:picLocks noChangeAspect="1"/>
          </p:cNvPicPr>
          <p:nvPr/>
        </p:nvPicPr>
        <p:blipFill>
          <a:blip r:embed="rId2"/>
          <a:stretch>
            <a:fillRect/>
          </a:stretch>
        </p:blipFill>
        <p:spPr>
          <a:xfrm>
            <a:off x="7315199" y="4932436"/>
            <a:ext cx="3019245" cy="1303885"/>
          </a:xfrm>
          <a:prstGeom prst="rect">
            <a:avLst/>
          </a:prstGeom>
        </p:spPr>
      </p:pic>
    </p:spTree>
    <p:extLst>
      <p:ext uri="{BB962C8B-B14F-4D97-AF65-F5344CB8AC3E}">
        <p14:creationId xmlns:p14="http://schemas.microsoft.com/office/powerpoint/2010/main" val="336479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3E93C38-ECA5-4094-81E9-196A3BD19EBD}"/>
              </a:ext>
            </a:extLst>
          </p:cNvPr>
          <p:cNvGrpSpPr/>
          <p:nvPr/>
        </p:nvGrpSpPr>
        <p:grpSpPr>
          <a:xfrm>
            <a:off x="1979721" y="2194666"/>
            <a:ext cx="646331" cy="2636211"/>
            <a:chOff x="9643117" y="2194668"/>
            <a:chExt cx="3476982" cy="2636211"/>
          </a:xfrm>
        </p:grpSpPr>
        <p:sp>
          <p:nvSpPr>
            <p:cNvPr id="41" name="TextBox 40">
              <a:extLst>
                <a:ext uri="{FF2B5EF4-FFF2-40B4-BE49-F238E27FC236}">
                  <a16:creationId xmlns:a16="http://schemas.microsoft.com/office/drawing/2014/main" id="{90DCA374-CD21-448B-8791-8A04A9A9A552}"/>
                </a:ext>
              </a:extLst>
            </p:cNvPr>
            <p:cNvSpPr txBox="1"/>
            <p:nvPr/>
          </p:nvSpPr>
          <p:spPr>
            <a:xfrm rot="16200000">
              <a:off x="10063502" y="1774283"/>
              <a:ext cx="2636211" cy="3476982"/>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1"/>
          <p:cNvSpPr txBox="1">
            <a:spLocks/>
          </p:cNvSpPr>
          <p:nvPr/>
        </p:nvSpPr>
        <p:spPr>
          <a:xfrm>
            <a:off x="980750" y="1356649"/>
            <a:ext cx="10437779" cy="43122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000" dirty="0">
              <a:latin typeface="Tw Cen MT" panose="020B0602020104020603" pitchFamily="34" charset="0"/>
            </a:endParaRPr>
          </a:p>
          <a:p>
            <a:pPr algn="just"/>
            <a:r>
              <a:rPr lang="en-US" sz="2000" dirty="0">
                <a:latin typeface="Tw Cen MT" panose="020B0602020104020603" pitchFamily="34" charset="0"/>
              </a:rPr>
              <a:t>Keywords are the predefined words that are designed to do a specific task. There are 35 such keywords in python. Ex: </a:t>
            </a:r>
            <a:r>
              <a:rPr lang="en-US" sz="2000" dirty="0" err="1">
                <a:latin typeface="Tw Cen MT" panose="020B0602020104020603" pitchFamily="34" charset="0"/>
              </a:rPr>
              <a:t>for,from,if</a:t>
            </a:r>
            <a:r>
              <a:rPr lang="en-US" sz="2000" dirty="0">
                <a:latin typeface="Tw Cen MT" panose="020B0602020104020603" pitchFamily="34" charset="0"/>
              </a:rPr>
              <a:t>…etc. </a:t>
            </a:r>
          </a:p>
          <a:p>
            <a:pPr algn="just"/>
            <a:r>
              <a:rPr lang="en-US" sz="2000" dirty="0">
                <a:latin typeface="Tw Cen MT" panose="020B0602020104020603" pitchFamily="34" charset="0"/>
              </a:rPr>
              <a:t>Variable is a named memory location where the value is stored and the name is called a variable name which is given to identify the memory location.</a:t>
            </a:r>
          </a:p>
          <a:p>
            <a:pPr marL="0" indent="0" algn="just">
              <a:buNone/>
            </a:pPr>
            <a:r>
              <a:rPr lang="en-US" sz="2000" dirty="0">
                <a:latin typeface="Tw Cen MT" panose="020B0602020104020603" pitchFamily="34" charset="0"/>
              </a:rPr>
              <a:t>		Ex: </a:t>
            </a:r>
            <a:r>
              <a:rPr lang="en-US" sz="2000" dirty="0" err="1">
                <a:latin typeface="Tw Cen MT" panose="020B0602020104020603" pitchFamily="34" charset="0"/>
              </a:rPr>
              <a:t>varname</a:t>
            </a:r>
            <a:r>
              <a:rPr lang="en-US" sz="2000" dirty="0">
                <a:latin typeface="Tw Cen MT" panose="020B0602020104020603" pitchFamily="34" charset="0"/>
              </a:rPr>
              <a:t> = value</a:t>
            </a:r>
          </a:p>
          <a:p>
            <a:pPr algn="just"/>
            <a:r>
              <a:rPr lang="en-US" sz="2000" dirty="0">
                <a:latin typeface="Tw Cen MT" panose="020B0602020104020603" pitchFamily="34" charset="0"/>
              </a:rPr>
              <a:t>Identifiers is a name to identify the memory location. It starts with alphabet or an underscore.</a:t>
            </a:r>
          </a:p>
          <a:p>
            <a:pPr algn="just"/>
            <a:r>
              <a:rPr lang="en-US" sz="2000" dirty="0">
                <a:latin typeface="Tw Cen MT" panose="020B0602020104020603" pitchFamily="34" charset="0"/>
              </a:rPr>
              <a:t>Datatypes specify what is the type of data that is present inside the variable. These are categorized into two types :</a:t>
            </a:r>
          </a:p>
          <a:p>
            <a:pPr lvl="2" algn="just">
              <a:buFont typeface="Wingdings" panose="05000000000000000000" pitchFamily="2" charset="2"/>
              <a:buChar char="§"/>
            </a:pPr>
            <a:r>
              <a:rPr lang="en-US" dirty="0">
                <a:latin typeface="Tw Cen MT" panose="020B0602020104020603" pitchFamily="34" charset="0"/>
              </a:rPr>
              <a:t>Single valued type</a:t>
            </a:r>
          </a:p>
          <a:p>
            <a:pPr lvl="2" algn="just">
              <a:buFont typeface="Wingdings" panose="05000000000000000000" pitchFamily="2" charset="2"/>
              <a:buChar char="§"/>
            </a:pPr>
            <a:r>
              <a:rPr lang="en-US" dirty="0">
                <a:latin typeface="Tw Cen MT" panose="020B0602020104020603" pitchFamily="34" charset="0"/>
              </a:rPr>
              <a:t>Collection type</a:t>
            </a:r>
          </a:p>
        </p:txBody>
      </p:sp>
      <p:sp>
        <p:nvSpPr>
          <p:cNvPr id="51" name="Google Shape;68;p15"/>
          <p:cNvSpPr txBox="1"/>
          <p:nvPr/>
        </p:nvSpPr>
        <p:spPr>
          <a:xfrm>
            <a:off x="885216" y="621792"/>
            <a:ext cx="10437779" cy="105156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4400" b="1" u="sng" dirty="0">
                <a:solidFill>
                  <a:schemeClr val="accent3"/>
                </a:solidFill>
                <a:latin typeface="Times New Roman" panose="02020603050405020304" pitchFamily="18" charset="0"/>
                <a:cs typeface="Times New Roman" panose="02020603050405020304" pitchFamily="18" charset="0"/>
              </a:rPr>
              <a:t>Introduction</a:t>
            </a:r>
            <a:endParaRPr sz="4400" b="1" u="sng"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11040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AFE7-FFF4-428A-BC0E-F9ACD97FFE4B}"/>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Hybrid Inheritance</a:t>
            </a:r>
            <a:endParaRPr lang="en-IN" dirty="0"/>
          </a:p>
        </p:txBody>
      </p:sp>
      <p:sp>
        <p:nvSpPr>
          <p:cNvPr id="7" name="Content Placeholder 6">
            <a:extLst>
              <a:ext uri="{FF2B5EF4-FFF2-40B4-BE49-F238E27FC236}">
                <a16:creationId xmlns:a16="http://schemas.microsoft.com/office/drawing/2014/main" id="{6E46F3E6-35D4-47A8-B5FD-143A7C342796}"/>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It is a type of inheritance where all types of inheritances are grouped together and become one.</a:t>
            </a:r>
          </a:p>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Hybrid inheritance is a combination of all type of inheritances that are present.</a:t>
            </a:r>
          </a:p>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The diagram of hybrid inheritance is as follows:</a:t>
            </a:r>
          </a:p>
          <a:p>
            <a:pPr>
              <a:buClr>
                <a:schemeClr val="tx1">
                  <a:lumMod val="95000"/>
                  <a:lumOff val="5000"/>
                </a:schemeClr>
              </a:buClr>
              <a:buFont typeface="Arial" panose="020B0604020202020204" pitchFamily="34" charset="0"/>
              <a:buChar char="•"/>
            </a:pPr>
            <a:endParaRPr lang="en-IN" sz="2000" dirty="0">
              <a:latin typeface="Tw Cen MT" panose="020B0602020104020603" pitchFamily="34" charset="0"/>
            </a:endParaRPr>
          </a:p>
        </p:txBody>
      </p:sp>
      <p:pic>
        <p:nvPicPr>
          <p:cNvPr id="9" name="Picture 8">
            <a:extLst>
              <a:ext uri="{FF2B5EF4-FFF2-40B4-BE49-F238E27FC236}">
                <a16:creationId xmlns:a16="http://schemas.microsoft.com/office/drawing/2014/main" id="{BC635FBF-9A5C-47EA-A76B-6159D7BB7DCE}"/>
              </a:ext>
            </a:extLst>
          </p:cNvPr>
          <p:cNvPicPr>
            <a:picLocks noChangeAspect="1"/>
          </p:cNvPicPr>
          <p:nvPr/>
        </p:nvPicPr>
        <p:blipFill>
          <a:blip r:embed="rId2"/>
          <a:stretch>
            <a:fillRect/>
          </a:stretch>
        </p:blipFill>
        <p:spPr>
          <a:xfrm>
            <a:off x="4434132" y="4268303"/>
            <a:ext cx="2943225" cy="1913004"/>
          </a:xfrm>
          <a:prstGeom prst="rect">
            <a:avLst/>
          </a:prstGeom>
        </p:spPr>
      </p:pic>
    </p:spTree>
    <p:extLst>
      <p:ext uri="{BB962C8B-B14F-4D97-AF65-F5344CB8AC3E}">
        <p14:creationId xmlns:p14="http://schemas.microsoft.com/office/powerpoint/2010/main" val="1896500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AEBF-2EE2-4D46-ABD5-4C4DEDF740A2}"/>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Access Specifiers</a:t>
            </a:r>
          </a:p>
        </p:txBody>
      </p:sp>
      <p:sp>
        <p:nvSpPr>
          <p:cNvPr id="3" name="Content Placeholder 2">
            <a:extLst>
              <a:ext uri="{FF2B5EF4-FFF2-40B4-BE49-F238E27FC236}">
                <a16:creationId xmlns:a16="http://schemas.microsoft.com/office/drawing/2014/main" id="{F5651B0A-B13D-4886-A50B-B350C9257E67}"/>
              </a:ext>
            </a:extLst>
          </p:cNvPr>
          <p:cNvSpPr>
            <a:spLocks noGrp="1"/>
          </p:cNvSpPr>
          <p:nvPr>
            <p:ph idx="1"/>
          </p:nvPr>
        </p:nvSpPr>
        <p:spPr>
          <a:xfrm>
            <a:off x="1295401" y="2556932"/>
            <a:ext cx="9601196" cy="3718608"/>
          </a:xfrm>
        </p:spPr>
        <p:txBody>
          <a:bodyPr>
            <a:normAutofit/>
          </a:bodyPr>
          <a:lstStyle/>
          <a:p>
            <a:pPr>
              <a:buClr>
                <a:schemeClr val="tx1">
                  <a:lumMod val="95000"/>
                  <a:lumOff val="5000"/>
                </a:schemeClr>
              </a:buClr>
            </a:pPr>
            <a:r>
              <a:rPr lang="en-IN" sz="2000" dirty="0">
                <a:latin typeface="Tw Cen MT" panose="020B0602020104020603" pitchFamily="34" charset="0"/>
              </a:rPr>
              <a:t>As the name says access specifiers are going to specify where the data can be accessed and where it cannot.</a:t>
            </a:r>
          </a:p>
          <a:p>
            <a:pPr>
              <a:buClr>
                <a:schemeClr val="tx1">
                  <a:lumMod val="95000"/>
                  <a:lumOff val="5000"/>
                </a:schemeClr>
              </a:buClr>
            </a:pPr>
            <a:r>
              <a:rPr lang="en-IN" sz="2000" dirty="0">
                <a:latin typeface="Tw Cen MT" panose="020B0602020104020603" pitchFamily="34" charset="0"/>
              </a:rPr>
              <a:t>There are three different access specifiers in python :</a:t>
            </a:r>
          </a:p>
          <a:p>
            <a:pPr marL="914400" lvl="1" indent="-457200">
              <a:buClr>
                <a:schemeClr val="tx1">
                  <a:lumMod val="95000"/>
                  <a:lumOff val="5000"/>
                </a:schemeClr>
              </a:buClr>
              <a:buFont typeface="+mj-lt"/>
              <a:buAutoNum type="arabicPeriod"/>
            </a:pPr>
            <a:r>
              <a:rPr lang="en-IN" sz="1600" dirty="0">
                <a:latin typeface="Tw Cen MT" panose="020B0602020104020603" pitchFamily="34" charset="0"/>
              </a:rPr>
              <a:t>Public is an access specifier where the members can be accessed from any part of the program such as public methods ,functions and variables are known as public members.</a:t>
            </a:r>
          </a:p>
          <a:p>
            <a:pPr marL="914400" lvl="1" indent="-457200">
              <a:buClr>
                <a:schemeClr val="tx1">
                  <a:lumMod val="95000"/>
                  <a:lumOff val="5000"/>
                </a:schemeClr>
              </a:buClr>
              <a:buFont typeface="+mj-lt"/>
              <a:buAutoNum type="arabicPeriod"/>
            </a:pPr>
            <a:r>
              <a:rPr lang="en-IN" sz="1600" dirty="0">
                <a:latin typeface="Tw Cen MT" panose="020B0602020104020603" pitchFamily="34" charset="0"/>
              </a:rPr>
              <a:t>Protected members can be accessed and modified within the same package where it is created. The name of these members must start with ‘_’(underscore). These members work similarly as public members.</a:t>
            </a:r>
          </a:p>
          <a:p>
            <a:pPr marL="914400" lvl="1" indent="-457200">
              <a:buClr>
                <a:schemeClr val="tx1">
                  <a:lumMod val="95000"/>
                  <a:lumOff val="5000"/>
                </a:schemeClr>
              </a:buClr>
              <a:buFont typeface="+mj-lt"/>
              <a:buAutoNum type="arabicPeriod"/>
            </a:pPr>
            <a:r>
              <a:rPr lang="en-IN" sz="1600" dirty="0">
                <a:latin typeface="Tw Cen MT" panose="020B0602020104020603" pitchFamily="34" charset="0"/>
              </a:rPr>
              <a:t>Private members can be accessed only within the class where it is created. Private members must start with “__”(double underscore).</a:t>
            </a:r>
          </a:p>
          <a:p>
            <a:pPr marL="457200" lvl="1" indent="0">
              <a:buClr>
                <a:schemeClr val="tx1">
                  <a:lumMod val="95000"/>
                  <a:lumOff val="5000"/>
                </a:schemeClr>
              </a:buClr>
              <a:buNone/>
            </a:pPr>
            <a:endParaRPr lang="en-IN" sz="1600" dirty="0">
              <a:latin typeface="Tw Cen MT" panose="020B0602020104020603" pitchFamily="34" charset="0"/>
            </a:endParaRPr>
          </a:p>
          <a:p>
            <a:pPr marL="914400" lvl="1" indent="-457200">
              <a:buClr>
                <a:schemeClr val="tx1">
                  <a:lumMod val="95000"/>
                  <a:lumOff val="5000"/>
                </a:schemeClr>
              </a:buClr>
              <a:buFont typeface="+mj-lt"/>
              <a:buAutoNum type="arabicPeriod"/>
            </a:pPr>
            <a:endParaRPr lang="en-IN" sz="1600" dirty="0">
              <a:latin typeface="Tw Cen MT" panose="020B0602020104020603" pitchFamily="34" charset="0"/>
            </a:endParaRPr>
          </a:p>
          <a:p>
            <a:pPr marL="0" indent="0">
              <a:buClr>
                <a:schemeClr val="tx1">
                  <a:lumMod val="95000"/>
                  <a:lumOff val="5000"/>
                </a:schemeClr>
              </a:buClr>
              <a:buNone/>
            </a:pPr>
            <a:endParaRPr lang="en-IN" sz="2000" dirty="0">
              <a:latin typeface="Tw Cen MT" panose="020B0602020104020603" pitchFamily="34" charset="0"/>
            </a:endParaRPr>
          </a:p>
        </p:txBody>
      </p:sp>
    </p:spTree>
    <p:extLst>
      <p:ext uri="{BB962C8B-B14F-4D97-AF65-F5344CB8AC3E}">
        <p14:creationId xmlns:p14="http://schemas.microsoft.com/office/powerpoint/2010/main" val="142254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EE0-86AB-4FFC-9135-707D9233081C}"/>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Method Overloading</a:t>
            </a:r>
          </a:p>
        </p:txBody>
      </p:sp>
      <p:sp>
        <p:nvSpPr>
          <p:cNvPr id="3" name="Content Placeholder 2">
            <a:extLst>
              <a:ext uri="{FF2B5EF4-FFF2-40B4-BE49-F238E27FC236}">
                <a16:creationId xmlns:a16="http://schemas.microsoft.com/office/drawing/2014/main" id="{C0A97B99-6119-40A5-9F48-EB864C6FBB47}"/>
              </a:ext>
            </a:extLst>
          </p:cNvPr>
          <p:cNvSpPr>
            <a:spLocks noGrp="1"/>
          </p:cNvSpPr>
          <p:nvPr>
            <p:ph idx="1"/>
          </p:nvPr>
        </p:nvSpPr>
        <p:spPr/>
        <p:txBody>
          <a:bodyPr>
            <a:normAutofit lnSpcReduction="10000"/>
          </a:bodyPr>
          <a:lstStyle/>
          <a:p>
            <a:pPr>
              <a:buClr>
                <a:schemeClr val="tx1">
                  <a:lumMod val="95000"/>
                  <a:lumOff val="5000"/>
                </a:schemeClr>
              </a:buClr>
            </a:pPr>
            <a:r>
              <a:rPr lang="en-IN" sz="2000" dirty="0">
                <a:latin typeface="Tw Cen MT" panose="020B0602020104020603" pitchFamily="34" charset="0"/>
              </a:rPr>
              <a:t>The phenomenon of invoking the method with the same name but difference in nature is known as method overloading.</a:t>
            </a:r>
          </a:p>
          <a:p>
            <a:pPr>
              <a:buClr>
                <a:schemeClr val="tx1">
                  <a:lumMod val="95000"/>
                  <a:lumOff val="5000"/>
                </a:schemeClr>
              </a:buClr>
            </a:pPr>
            <a:r>
              <a:rPr lang="en-IN" sz="2000" dirty="0">
                <a:latin typeface="Tw Cen MT" panose="020B0602020104020603" pitchFamily="34" charset="0"/>
              </a:rPr>
              <a:t>In other words, if their exists method with same name but difference in no. of arguments and types of argument such method will be invoked and the phenomenon is called method overloading.</a:t>
            </a:r>
          </a:p>
          <a:p>
            <a:pPr marL="914400" lvl="2" indent="0">
              <a:buClr>
                <a:schemeClr val="tx1">
                  <a:lumMod val="95000"/>
                  <a:lumOff val="5000"/>
                </a:schemeClr>
              </a:buClr>
              <a:buNone/>
            </a:pPr>
            <a:r>
              <a:rPr lang="en-IN" dirty="0">
                <a:latin typeface="Tw Cen MT" panose="020B0602020104020603" pitchFamily="34" charset="0"/>
              </a:rPr>
              <a:t>Ex. : def add(</a:t>
            </a:r>
            <a:r>
              <a:rPr lang="en-IN" dirty="0" err="1">
                <a:latin typeface="Tw Cen MT" panose="020B0602020104020603" pitchFamily="34" charset="0"/>
              </a:rPr>
              <a:t>a,b</a:t>
            </a:r>
            <a:r>
              <a:rPr lang="en-IN" dirty="0">
                <a:latin typeface="Tw Cen MT" panose="020B0602020104020603" pitchFamily="34" charset="0"/>
              </a:rPr>
              <a:t>):</a:t>
            </a:r>
          </a:p>
          <a:p>
            <a:pPr marL="914400" lvl="2" indent="0">
              <a:buClr>
                <a:schemeClr val="tx1">
                  <a:lumMod val="95000"/>
                  <a:lumOff val="5000"/>
                </a:schemeClr>
              </a:buClr>
              <a:buNone/>
            </a:pPr>
            <a:r>
              <a:rPr lang="en-IN" dirty="0">
                <a:latin typeface="Tw Cen MT" panose="020B0602020104020603" pitchFamily="34" charset="0"/>
              </a:rPr>
              <a:t>	return </a:t>
            </a:r>
            <a:r>
              <a:rPr lang="en-IN" dirty="0" err="1">
                <a:latin typeface="Tw Cen MT" panose="020B0602020104020603" pitchFamily="34" charset="0"/>
              </a:rPr>
              <a:t>a+b</a:t>
            </a:r>
            <a:endParaRPr lang="en-IN" dirty="0">
              <a:latin typeface="Tw Cen MT" panose="020B0602020104020603" pitchFamily="34" charset="0"/>
            </a:endParaRPr>
          </a:p>
          <a:p>
            <a:pPr marL="914400" lvl="2" indent="0">
              <a:buClr>
                <a:schemeClr val="tx1">
                  <a:lumMod val="95000"/>
                  <a:lumOff val="5000"/>
                </a:schemeClr>
              </a:buClr>
              <a:buNone/>
            </a:pPr>
            <a:r>
              <a:rPr lang="en-IN" dirty="0">
                <a:latin typeface="Tw Cen MT" panose="020B0602020104020603" pitchFamily="34" charset="0"/>
              </a:rPr>
              <a:t>Ex. : def add(</a:t>
            </a:r>
            <a:r>
              <a:rPr lang="en-IN" dirty="0" err="1">
                <a:latin typeface="Tw Cen MT" panose="020B0602020104020603" pitchFamily="34" charset="0"/>
              </a:rPr>
              <a:t>a,b,c</a:t>
            </a:r>
            <a:r>
              <a:rPr lang="en-IN" dirty="0">
                <a:latin typeface="Tw Cen MT" panose="020B0602020104020603" pitchFamily="34" charset="0"/>
              </a:rPr>
              <a:t>):</a:t>
            </a:r>
          </a:p>
          <a:p>
            <a:pPr marL="914400" lvl="2" indent="0">
              <a:buClr>
                <a:schemeClr val="tx1">
                  <a:lumMod val="95000"/>
                  <a:lumOff val="5000"/>
                </a:schemeClr>
              </a:buClr>
              <a:buNone/>
            </a:pPr>
            <a:r>
              <a:rPr lang="en-IN" dirty="0">
                <a:latin typeface="Tw Cen MT" panose="020B0602020104020603" pitchFamily="34" charset="0"/>
              </a:rPr>
              <a:t>	return </a:t>
            </a:r>
            <a:r>
              <a:rPr lang="en-IN" dirty="0" err="1">
                <a:latin typeface="Tw Cen MT" panose="020B0602020104020603" pitchFamily="34" charset="0"/>
              </a:rPr>
              <a:t>a+b+c</a:t>
            </a:r>
            <a:endParaRPr lang="en-IN" dirty="0">
              <a:latin typeface="Tw Cen MT" panose="020B0602020104020603" pitchFamily="34" charset="0"/>
            </a:endParaRPr>
          </a:p>
        </p:txBody>
      </p:sp>
    </p:spTree>
    <p:extLst>
      <p:ext uri="{BB962C8B-B14F-4D97-AF65-F5344CB8AC3E}">
        <p14:creationId xmlns:p14="http://schemas.microsoft.com/office/powerpoint/2010/main" val="2900906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9C78-4608-4BB7-99B6-C32347FE06C6}"/>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Method </a:t>
            </a:r>
            <a:r>
              <a:rPr lang="en-IN" dirty="0" err="1">
                <a:solidFill>
                  <a:schemeClr val="accent3"/>
                </a:solidFill>
                <a:latin typeface="Times New Roman" panose="02020603050405020304" pitchFamily="18" charset="0"/>
                <a:cs typeface="Times New Roman" panose="02020603050405020304" pitchFamily="18" charset="0"/>
              </a:rPr>
              <a:t>Overiding</a:t>
            </a:r>
            <a:endParaRPr lang="en-IN"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55B0E1-9D41-42AA-A612-1BE2C0E1184A}"/>
              </a:ext>
            </a:extLst>
          </p:cNvPr>
          <p:cNvSpPr>
            <a:spLocks noGrp="1"/>
          </p:cNvSpPr>
          <p:nvPr>
            <p:ph idx="1"/>
          </p:nvPr>
        </p:nvSpPr>
        <p:spPr>
          <a:xfrm>
            <a:off x="1295401" y="2556932"/>
            <a:ext cx="9601196" cy="3731134"/>
          </a:xfrm>
        </p:spPr>
        <p:txBody>
          <a:bodyPr>
            <a:normAutofit fontScale="85000" lnSpcReduction="20000"/>
          </a:bodyPr>
          <a:lstStyle/>
          <a:p>
            <a:pPr>
              <a:buClr>
                <a:schemeClr val="tx1">
                  <a:lumMod val="95000"/>
                  <a:lumOff val="5000"/>
                </a:schemeClr>
              </a:buClr>
            </a:pPr>
            <a:r>
              <a:rPr lang="en-IN" sz="2000" dirty="0">
                <a:latin typeface="Tw Cen MT" panose="020B0602020104020603" pitchFamily="34" charset="0"/>
              </a:rPr>
              <a:t>The phenomenon of </a:t>
            </a:r>
            <a:r>
              <a:rPr lang="en-IN" sz="2000" dirty="0" err="1">
                <a:latin typeface="Tw Cen MT" panose="020B0602020104020603" pitchFamily="34" charset="0"/>
              </a:rPr>
              <a:t>overiding</a:t>
            </a:r>
            <a:r>
              <a:rPr lang="en-IN" sz="2000" dirty="0">
                <a:latin typeface="Tw Cen MT" panose="020B0602020104020603" pitchFamily="34" charset="0"/>
              </a:rPr>
              <a:t> the address present in the method variable with address of the method which is in the same name.</a:t>
            </a:r>
          </a:p>
          <a:p>
            <a:pPr>
              <a:buClr>
                <a:schemeClr val="tx1">
                  <a:lumMod val="95000"/>
                  <a:lumOff val="5000"/>
                </a:schemeClr>
              </a:buClr>
            </a:pPr>
            <a:r>
              <a:rPr lang="en-IN" sz="2000" dirty="0">
                <a:latin typeface="Tw Cen MT" panose="020B0602020104020603" pitchFamily="34" charset="0"/>
              </a:rPr>
              <a:t>This occurs when multiple methods has the same name but different signatures.</a:t>
            </a:r>
          </a:p>
          <a:p>
            <a:pPr>
              <a:buClr>
                <a:schemeClr val="tx1">
                  <a:lumMod val="95000"/>
                  <a:lumOff val="5000"/>
                </a:schemeClr>
              </a:buClr>
            </a:pPr>
            <a:r>
              <a:rPr lang="en-IN" sz="2000" dirty="0">
                <a:latin typeface="Tw Cen MT" panose="020B0602020104020603" pitchFamily="34" charset="0"/>
              </a:rPr>
              <a:t>The address of the older method is </a:t>
            </a:r>
            <a:r>
              <a:rPr lang="en-IN" sz="2000" dirty="0" err="1">
                <a:latin typeface="Tw Cen MT" panose="020B0602020104020603" pitchFamily="34" charset="0"/>
              </a:rPr>
              <a:t>overided</a:t>
            </a:r>
            <a:r>
              <a:rPr lang="en-IN" sz="2000" dirty="0">
                <a:latin typeface="Tw Cen MT" panose="020B0602020104020603" pitchFamily="34" charset="0"/>
              </a:rPr>
              <a:t> by the newly created method.</a:t>
            </a:r>
          </a:p>
          <a:p>
            <a:pPr marL="0" indent="0">
              <a:buClr>
                <a:schemeClr val="tx1">
                  <a:lumMod val="95000"/>
                  <a:lumOff val="5000"/>
                </a:schemeClr>
              </a:buClr>
              <a:buNone/>
            </a:pPr>
            <a:r>
              <a:rPr lang="en-IN" sz="2000" dirty="0">
                <a:latin typeface="Tw Cen MT" panose="020B0602020104020603" pitchFamily="34" charset="0"/>
              </a:rPr>
              <a:t>		Ex. : def display():</a:t>
            </a:r>
          </a:p>
          <a:p>
            <a:pPr marL="0" indent="0">
              <a:buClr>
                <a:schemeClr val="tx1">
                  <a:lumMod val="95000"/>
                  <a:lumOff val="5000"/>
                </a:schemeClr>
              </a:buClr>
              <a:buNone/>
            </a:pPr>
            <a:r>
              <a:rPr lang="en-IN" sz="2000" dirty="0">
                <a:latin typeface="Tw Cen MT" panose="020B0602020104020603" pitchFamily="34" charset="0"/>
              </a:rPr>
              <a:t>				print(“older display is called”)</a:t>
            </a:r>
          </a:p>
          <a:p>
            <a:pPr marL="0" indent="0">
              <a:buClr>
                <a:schemeClr val="tx1">
                  <a:lumMod val="95000"/>
                  <a:lumOff val="5000"/>
                </a:schemeClr>
              </a:buClr>
              <a:buNone/>
            </a:pPr>
            <a:r>
              <a:rPr lang="en-IN" sz="2000" dirty="0">
                <a:latin typeface="Tw Cen MT" panose="020B0602020104020603" pitchFamily="34" charset="0"/>
              </a:rPr>
              <a:t>			print(display)</a:t>
            </a:r>
          </a:p>
          <a:p>
            <a:pPr marL="0" indent="0">
              <a:buClr>
                <a:schemeClr val="tx1">
                  <a:lumMod val="95000"/>
                  <a:lumOff val="5000"/>
                </a:schemeClr>
              </a:buClr>
              <a:buNone/>
            </a:pPr>
            <a:r>
              <a:rPr lang="en-IN" sz="2000" dirty="0">
                <a:latin typeface="Tw Cen MT" panose="020B0602020104020603" pitchFamily="34" charset="0"/>
              </a:rPr>
              <a:t>			def display():</a:t>
            </a:r>
          </a:p>
          <a:p>
            <a:pPr marL="0" indent="0">
              <a:buClr>
                <a:schemeClr val="tx1">
                  <a:lumMod val="95000"/>
                  <a:lumOff val="5000"/>
                </a:schemeClr>
              </a:buClr>
              <a:buNone/>
            </a:pPr>
            <a:r>
              <a:rPr lang="en-IN" sz="2000" dirty="0">
                <a:latin typeface="Tw Cen MT" panose="020B0602020104020603" pitchFamily="34" charset="0"/>
              </a:rPr>
              <a:t>				print(“newer display is called”)</a:t>
            </a:r>
          </a:p>
          <a:p>
            <a:pPr marL="0" indent="0">
              <a:buClr>
                <a:schemeClr val="tx1">
                  <a:lumMod val="95000"/>
                  <a:lumOff val="5000"/>
                </a:schemeClr>
              </a:buClr>
              <a:buNone/>
            </a:pPr>
            <a:r>
              <a:rPr lang="en-IN" sz="2000" dirty="0">
                <a:latin typeface="Tw Cen MT" panose="020B0602020104020603" pitchFamily="34" charset="0"/>
              </a:rPr>
              <a:t>			print(display)</a:t>
            </a:r>
          </a:p>
          <a:p>
            <a:pPr marL="0" indent="0">
              <a:buClr>
                <a:schemeClr val="tx1">
                  <a:lumMod val="95000"/>
                  <a:lumOff val="5000"/>
                </a:schemeClr>
              </a:buClr>
              <a:buNone/>
            </a:pPr>
            <a:r>
              <a:rPr lang="en-IN" sz="2000" dirty="0">
                <a:latin typeface="Tw Cen MT" panose="020B0602020104020603" pitchFamily="34" charset="0"/>
              </a:rPr>
              <a:t>			display()</a:t>
            </a:r>
          </a:p>
          <a:p>
            <a:pPr marL="0" indent="0">
              <a:buClr>
                <a:schemeClr val="tx1">
                  <a:lumMod val="95000"/>
                  <a:lumOff val="5000"/>
                </a:schemeClr>
              </a:buClr>
              <a:buNone/>
            </a:pPr>
            <a:endParaRPr lang="en-IN" sz="2000" dirty="0">
              <a:latin typeface="Tw Cen MT" panose="020B0602020104020603" pitchFamily="34" charset="0"/>
            </a:endParaRPr>
          </a:p>
          <a:p>
            <a:pPr marL="0" indent="0">
              <a:buClr>
                <a:schemeClr val="tx1">
                  <a:lumMod val="95000"/>
                  <a:lumOff val="5000"/>
                </a:schemeClr>
              </a:buClr>
              <a:buNone/>
            </a:pPr>
            <a:endParaRPr lang="en-IN" sz="2000" dirty="0">
              <a:latin typeface="Tw Cen MT" panose="020B0602020104020603" pitchFamily="34" charset="0"/>
            </a:endParaRPr>
          </a:p>
        </p:txBody>
      </p:sp>
    </p:spTree>
    <p:extLst>
      <p:ext uri="{BB962C8B-B14F-4D97-AF65-F5344CB8AC3E}">
        <p14:creationId xmlns:p14="http://schemas.microsoft.com/office/powerpoint/2010/main" val="3030133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71FD-12D8-4500-B62E-A6042399BB73}"/>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Operator Overloading</a:t>
            </a:r>
          </a:p>
        </p:txBody>
      </p:sp>
      <p:sp>
        <p:nvSpPr>
          <p:cNvPr id="3" name="Content Placeholder 2">
            <a:extLst>
              <a:ext uri="{FF2B5EF4-FFF2-40B4-BE49-F238E27FC236}">
                <a16:creationId xmlns:a16="http://schemas.microsoft.com/office/drawing/2014/main" id="{2D9BB989-21D2-49B0-A86A-B08849A894AE}"/>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Operator overloading is the phenomenon of changing the behaviour of an operator to make operators work on custom data type.</a:t>
            </a:r>
          </a:p>
        </p:txBody>
      </p:sp>
    </p:spTree>
    <p:extLst>
      <p:ext uri="{BB962C8B-B14F-4D97-AF65-F5344CB8AC3E}">
        <p14:creationId xmlns:p14="http://schemas.microsoft.com/office/powerpoint/2010/main" val="3585018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3E4A-E760-460D-9C05-D31414B863F1}"/>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Iterators</a:t>
            </a:r>
          </a:p>
        </p:txBody>
      </p:sp>
      <p:sp>
        <p:nvSpPr>
          <p:cNvPr id="3" name="Content Placeholder 2">
            <a:extLst>
              <a:ext uri="{FF2B5EF4-FFF2-40B4-BE49-F238E27FC236}">
                <a16:creationId xmlns:a16="http://schemas.microsoft.com/office/drawing/2014/main" id="{C802EC85-6200-41B0-8D89-FB5A8042B326}"/>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Iterators are used to traverse through the sequence and produce the values one after the other from the collection.</a:t>
            </a:r>
          </a:p>
          <a:p>
            <a:pPr>
              <a:buClr>
                <a:schemeClr val="tx1">
                  <a:lumMod val="95000"/>
                  <a:lumOff val="5000"/>
                </a:schemeClr>
              </a:buClr>
            </a:pPr>
            <a:r>
              <a:rPr lang="en-IN" sz="2000" dirty="0">
                <a:latin typeface="Tw Cen MT" panose="020B0602020104020603" pitchFamily="34" charset="0"/>
              </a:rPr>
              <a:t>Two main functions responsible for traversing is </a:t>
            </a:r>
            <a:r>
              <a:rPr lang="en-IN" sz="2000" dirty="0" err="1">
                <a:latin typeface="Tw Cen MT" panose="020B0602020104020603" pitchFamily="34" charset="0"/>
              </a:rPr>
              <a:t>iter</a:t>
            </a:r>
            <a:r>
              <a:rPr lang="en-IN" sz="2000" dirty="0">
                <a:latin typeface="Tw Cen MT" panose="020B0602020104020603" pitchFamily="34" charset="0"/>
              </a:rPr>
              <a:t>[ ] and next[ ].</a:t>
            </a:r>
          </a:p>
          <a:p>
            <a:pPr>
              <a:buClr>
                <a:schemeClr val="tx1">
                  <a:lumMod val="95000"/>
                  <a:lumOff val="5000"/>
                </a:schemeClr>
              </a:buClr>
            </a:pPr>
            <a:r>
              <a:rPr lang="en-IN" sz="2000" dirty="0" err="1">
                <a:latin typeface="Tw Cen MT" panose="020B0602020104020603" pitchFamily="34" charset="0"/>
              </a:rPr>
              <a:t>Iter</a:t>
            </a:r>
            <a:r>
              <a:rPr lang="en-IN" sz="2000" dirty="0">
                <a:latin typeface="Tw Cen MT" panose="020B0602020104020603" pitchFamily="34" charset="0"/>
              </a:rPr>
              <a:t> is responsible for initialization of a variable to the initial value.</a:t>
            </a:r>
          </a:p>
          <a:p>
            <a:pPr>
              <a:buClr>
                <a:schemeClr val="tx1">
                  <a:lumMod val="95000"/>
                  <a:lumOff val="5000"/>
                </a:schemeClr>
              </a:buClr>
            </a:pPr>
            <a:r>
              <a:rPr lang="en-IN" sz="2000" dirty="0">
                <a:latin typeface="Tw Cen MT" panose="020B0602020104020603" pitchFamily="34" charset="0"/>
              </a:rPr>
              <a:t>Next is responsible for traversing through the sequence.</a:t>
            </a:r>
          </a:p>
          <a:p>
            <a:pPr marL="0" indent="0">
              <a:buClr>
                <a:schemeClr val="tx1">
                  <a:lumMod val="95000"/>
                  <a:lumOff val="5000"/>
                </a:schemeClr>
              </a:buClr>
              <a:buNone/>
            </a:pPr>
            <a:r>
              <a:rPr lang="en-IN" sz="2000" dirty="0">
                <a:latin typeface="Tw Cen MT" panose="020B0602020104020603" pitchFamily="34" charset="0"/>
              </a:rPr>
              <a:t>		Ex. : var = </a:t>
            </a:r>
            <a:r>
              <a:rPr lang="en-IN" sz="2000" dirty="0" err="1">
                <a:latin typeface="Tw Cen MT" panose="020B0602020104020603" pitchFamily="34" charset="0"/>
              </a:rPr>
              <a:t>iter</a:t>
            </a:r>
            <a:r>
              <a:rPr lang="en-IN" sz="2000" dirty="0">
                <a:latin typeface="Tw Cen MT" panose="020B0602020104020603" pitchFamily="34" charset="0"/>
              </a:rPr>
              <a:t>(collection)</a:t>
            </a:r>
          </a:p>
          <a:p>
            <a:pPr marL="0" indent="0">
              <a:buClr>
                <a:schemeClr val="tx1">
                  <a:lumMod val="95000"/>
                  <a:lumOff val="5000"/>
                </a:schemeClr>
              </a:buClr>
              <a:buNone/>
            </a:pPr>
            <a:r>
              <a:rPr lang="en-IN" sz="2000" dirty="0">
                <a:latin typeface="Tw Cen MT" panose="020B0602020104020603" pitchFamily="34" charset="0"/>
              </a:rPr>
              <a:t>			next(var)</a:t>
            </a:r>
          </a:p>
        </p:txBody>
      </p:sp>
    </p:spTree>
    <p:extLst>
      <p:ext uri="{BB962C8B-B14F-4D97-AF65-F5344CB8AC3E}">
        <p14:creationId xmlns:p14="http://schemas.microsoft.com/office/powerpoint/2010/main" val="66941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EAF-5E4F-4F71-A683-5D712BEE829B}"/>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Generators</a:t>
            </a:r>
          </a:p>
        </p:txBody>
      </p:sp>
      <p:sp>
        <p:nvSpPr>
          <p:cNvPr id="3" name="Content Placeholder 2">
            <a:extLst>
              <a:ext uri="{FF2B5EF4-FFF2-40B4-BE49-F238E27FC236}">
                <a16:creationId xmlns:a16="http://schemas.microsoft.com/office/drawing/2014/main" id="{030A966C-AE29-4CF8-9C42-C25B12D6197D}"/>
              </a:ext>
            </a:extLst>
          </p:cNvPr>
          <p:cNvSpPr>
            <a:spLocks noGrp="1"/>
          </p:cNvSpPr>
          <p:nvPr>
            <p:ph idx="1"/>
          </p:nvPr>
        </p:nvSpPr>
        <p:spPr>
          <a:xfrm>
            <a:off x="1295401" y="2480153"/>
            <a:ext cx="9601196" cy="3858017"/>
          </a:xfrm>
        </p:spPr>
        <p:txBody>
          <a:bodyPr>
            <a:normAutofit fontScale="77500" lnSpcReduction="20000"/>
          </a:bodyPr>
          <a:lstStyle/>
          <a:p>
            <a:pPr>
              <a:buClr>
                <a:schemeClr val="tx1">
                  <a:lumMod val="95000"/>
                  <a:lumOff val="5000"/>
                </a:schemeClr>
              </a:buClr>
            </a:pPr>
            <a:r>
              <a:rPr lang="en-IN" sz="2000" dirty="0">
                <a:latin typeface="Tw Cen MT" panose="020B0602020104020603" pitchFamily="34" charset="0"/>
              </a:rPr>
              <a:t>Generators are the functions that are used to create a sequence by giving the element one after the other by using yield keyword.</a:t>
            </a:r>
          </a:p>
          <a:p>
            <a:pPr>
              <a:buClr>
                <a:schemeClr val="tx1">
                  <a:lumMod val="95000"/>
                  <a:lumOff val="5000"/>
                </a:schemeClr>
              </a:buClr>
            </a:pPr>
            <a:r>
              <a:rPr lang="en-IN" sz="2000" dirty="0">
                <a:latin typeface="Tw Cen MT" panose="020B0602020104020603" pitchFamily="34" charset="0"/>
              </a:rPr>
              <a:t>Iterators are used to traverse through the sequence and generators are used to create the sequence.</a:t>
            </a:r>
          </a:p>
          <a:p>
            <a:pPr>
              <a:buClr>
                <a:schemeClr val="tx1">
                  <a:lumMod val="95000"/>
                  <a:lumOff val="5000"/>
                </a:schemeClr>
              </a:buClr>
            </a:pPr>
            <a:r>
              <a:rPr lang="en-IN" sz="2000" dirty="0">
                <a:latin typeface="Tw Cen MT" panose="020B0602020104020603" pitchFamily="34" charset="0"/>
              </a:rPr>
              <a:t>Yield keyword is used to hold the current state of execution.</a:t>
            </a:r>
          </a:p>
          <a:p>
            <a:pPr marL="0" indent="0">
              <a:buClr>
                <a:schemeClr val="tx1">
                  <a:lumMod val="95000"/>
                  <a:lumOff val="5000"/>
                </a:schemeClr>
              </a:buClr>
              <a:buNone/>
            </a:pPr>
            <a:r>
              <a:rPr lang="en-IN" sz="2000" dirty="0">
                <a:latin typeface="Tw Cen MT" panose="020B0602020104020603" pitchFamily="34" charset="0"/>
              </a:rPr>
              <a:t>		Ex. :def </a:t>
            </a:r>
            <a:r>
              <a:rPr lang="en-IN" sz="2000" dirty="0" err="1">
                <a:latin typeface="Tw Cen MT" panose="020B0602020104020603" pitchFamily="34" charset="0"/>
              </a:rPr>
              <a:t>fn</a:t>
            </a:r>
            <a:r>
              <a:rPr lang="en-IN" sz="2000" dirty="0">
                <a:latin typeface="Tw Cen MT" panose="020B0602020104020603" pitchFamily="34" charset="0"/>
              </a:rPr>
              <a:t>( ):</a:t>
            </a:r>
          </a:p>
          <a:p>
            <a:pPr marL="0" indent="0">
              <a:buClr>
                <a:schemeClr val="tx1">
                  <a:lumMod val="95000"/>
                  <a:lumOff val="5000"/>
                </a:schemeClr>
              </a:buClr>
              <a:buNone/>
            </a:pPr>
            <a:r>
              <a:rPr lang="en-IN" sz="2000" dirty="0">
                <a:latin typeface="Tw Cen MT" panose="020B0602020104020603" pitchFamily="34" charset="0"/>
              </a:rPr>
              <a:t>				print(“before yield 1”)</a:t>
            </a:r>
          </a:p>
          <a:p>
            <a:pPr marL="0" indent="0">
              <a:buClr>
                <a:schemeClr val="tx1">
                  <a:lumMod val="95000"/>
                  <a:lumOff val="5000"/>
                </a:schemeClr>
              </a:buClr>
              <a:buNone/>
            </a:pPr>
            <a:r>
              <a:rPr lang="en-IN" sz="2000" dirty="0">
                <a:latin typeface="Tw Cen MT" panose="020B0602020104020603" pitchFamily="34" charset="0"/>
              </a:rPr>
              <a:t>				yield1</a:t>
            </a:r>
          </a:p>
          <a:p>
            <a:pPr marL="0" indent="0">
              <a:buClr>
                <a:schemeClr val="tx1">
                  <a:lumMod val="95000"/>
                  <a:lumOff val="5000"/>
                </a:schemeClr>
              </a:buClr>
              <a:buNone/>
            </a:pPr>
            <a:r>
              <a:rPr lang="en-IN" sz="2000" dirty="0">
                <a:latin typeface="Tw Cen MT" panose="020B0602020104020603" pitchFamily="34" charset="0"/>
              </a:rPr>
              <a:t>				print(“before yield 2”)		</a:t>
            </a:r>
          </a:p>
          <a:p>
            <a:pPr marL="0" indent="0">
              <a:buClr>
                <a:schemeClr val="tx1">
                  <a:lumMod val="95000"/>
                  <a:lumOff val="5000"/>
                </a:schemeClr>
              </a:buClr>
              <a:buNone/>
            </a:pPr>
            <a:r>
              <a:rPr lang="en-IN" sz="2000" dirty="0">
                <a:latin typeface="Tw Cen MT" panose="020B0602020104020603" pitchFamily="34" charset="0"/>
              </a:rPr>
              <a:t>				yield2</a:t>
            </a:r>
          </a:p>
          <a:p>
            <a:pPr marL="0" indent="0">
              <a:buClr>
                <a:schemeClr val="tx1">
                  <a:lumMod val="95000"/>
                  <a:lumOff val="5000"/>
                </a:schemeClr>
              </a:buClr>
              <a:buNone/>
            </a:pPr>
            <a:r>
              <a:rPr lang="en-IN" sz="2000" dirty="0">
                <a:latin typeface="Tw Cen MT" panose="020B0602020104020603" pitchFamily="34" charset="0"/>
              </a:rPr>
              <a:t>			var=</a:t>
            </a:r>
            <a:r>
              <a:rPr lang="en-IN" sz="2000" dirty="0" err="1">
                <a:latin typeface="Tw Cen MT" panose="020B0602020104020603" pitchFamily="34" charset="0"/>
              </a:rPr>
              <a:t>fn</a:t>
            </a:r>
            <a:r>
              <a:rPr lang="en-IN" sz="2000" dirty="0">
                <a:latin typeface="Tw Cen MT" panose="020B0602020104020603" pitchFamily="34" charset="0"/>
              </a:rPr>
              <a:t>( )</a:t>
            </a:r>
          </a:p>
          <a:p>
            <a:pPr marL="0" indent="0">
              <a:buClr>
                <a:schemeClr val="tx1">
                  <a:lumMod val="95000"/>
                  <a:lumOff val="5000"/>
                </a:schemeClr>
              </a:buClr>
              <a:buNone/>
            </a:pPr>
            <a:r>
              <a:rPr lang="en-IN" sz="2000" dirty="0">
                <a:latin typeface="Tw Cen MT" panose="020B0602020104020603" pitchFamily="34" charset="0"/>
              </a:rPr>
              <a:t>			</a:t>
            </a:r>
            <a:r>
              <a:rPr lang="en-IN" sz="2000" dirty="0" err="1">
                <a:latin typeface="Tw Cen MT" panose="020B0602020104020603" pitchFamily="34" charset="0"/>
              </a:rPr>
              <a:t>i</a:t>
            </a:r>
            <a:r>
              <a:rPr lang="en-IN" sz="2000" dirty="0">
                <a:latin typeface="Tw Cen MT" panose="020B0602020104020603" pitchFamily="34" charset="0"/>
              </a:rPr>
              <a:t>=</a:t>
            </a:r>
            <a:r>
              <a:rPr lang="en-IN" sz="2000" dirty="0" err="1">
                <a:latin typeface="Tw Cen MT" panose="020B0602020104020603" pitchFamily="34" charset="0"/>
              </a:rPr>
              <a:t>iter</a:t>
            </a:r>
            <a:r>
              <a:rPr lang="en-IN" sz="2000" dirty="0">
                <a:latin typeface="Tw Cen MT" panose="020B0602020104020603" pitchFamily="34" charset="0"/>
              </a:rPr>
              <a:t>(var)</a:t>
            </a:r>
          </a:p>
          <a:p>
            <a:pPr marL="0" indent="0">
              <a:buClr>
                <a:schemeClr val="tx1">
                  <a:lumMod val="95000"/>
                  <a:lumOff val="5000"/>
                </a:schemeClr>
              </a:buClr>
              <a:buNone/>
            </a:pPr>
            <a:r>
              <a:rPr lang="en-IN" sz="2000" dirty="0">
                <a:latin typeface="Tw Cen MT" panose="020B0602020104020603" pitchFamily="34" charset="0"/>
              </a:rPr>
              <a:t>			print(next(</a:t>
            </a:r>
            <a:r>
              <a:rPr lang="en-IN" sz="2000" dirty="0" err="1">
                <a:latin typeface="Tw Cen MT" panose="020B0602020104020603" pitchFamily="34" charset="0"/>
              </a:rPr>
              <a:t>i</a:t>
            </a:r>
            <a:r>
              <a:rPr lang="en-IN" sz="2000" dirty="0">
                <a:latin typeface="Tw Cen MT" panose="020B0602020104020603" pitchFamily="34" charset="0"/>
              </a:rPr>
              <a:t>))</a:t>
            </a:r>
          </a:p>
          <a:p>
            <a:pPr marL="0" indent="0">
              <a:buClr>
                <a:schemeClr val="tx1">
                  <a:lumMod val="95000"/>
                  <a:lumOff val="5000"/>
                </a:schemeClr>
              </a:buClr>
              <a:buNone/>
            </a:pPr>
            <a:endParaRPr lang="en-IN" sz="2000" dirty="0">
              <a:latin typeface="Tw Cen MT" panose="020B0602020104020603" pitchFamily="34" charset="0"/>
            </a:endParaRPr>
          </a:p>
          <a:p>
            <a:pPr marL="0" indent="0">
              <a:buClr>
                <a:schemeClr val="tx1">
                  <a:lumMod val="95000"/>
                  <a:lumOff val="5000"/>
                </a:schemeClr>
              </a:buClr>
              <a:buNone/>
            </a:pPr>
            <a:endParaRPr lang="en-IN" sz="2000" dirty="0">
              <a:latin typeface="Tw Cen MT" panose="020B0602020104020603" pitchFamily="34" charset="0"/>
            </a:endParaRPr>
          </a:p>
          <a:p>
            <a:pPr marL="0" indent="0">
              <a:buClr>
                <a:schemeClr val="tx1">
                  <a:lumMod val="95000"/>
                  <a:lumOff val="5000"/>
                </a:schemeClr>
              </a:buClr>
              <a:buNone/>
            </a:pPr>
            <a:endParaRPr lang="en-IN" sz="2000" dirty="0">
              <a:latin typeface="Tw Cen MT" panose="020B0602020104020603" pitchFamily="34" charset="0"/>
            </a:endParaRPr>
          </a:p>
        </p:txBody>
      </p:sp>
    </p:spTree>
    <p:extLst>
      <p:ext uri="{BB962C8B-B14F-4D97-AF65-F5344CB8AC3E}">
        <p14:creationId xmlns:p14="http://schemas.microsoft.com/office/powerpoint/2010/main" val="1919354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EC65-C441-4C3D-A12E-5F89A1FEA58A}"/>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Exception Handling</a:t>
            </a:r>
          </a:p>
        </p:txBody>
      </p:sp>
      <p:sp>
        <p:nvSpPr>
          <p:cNvPr id="3" name="Content Placeholder 2">
            <a:extLst>
              <a:ext uri="{FF2B5EF4-FFF2-40B4-BE49-F238E27FC236}">
                <a16:creationId xmlns:a16="http://schemas.microsoft.com/office/drawing/2014/main" id="{0C3AC880-9217-49ED-A664-01D0F4A3D5AC}"/>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An exception is an interruption in the flow of the program.</a:t>
            </a:r>
          </a:p>
          <a:p>
            <a:pPr>
              <a:buClr>
                <a:schemeClr val="tx1">
                  <a:lumMod val="95000"/>
                  <a:lumOff val="5000"/>
                </a:schemeClr>
              </a:buClr>
            </a:pPr>
            <a:r>
              <a:rPr lang="en-IN" sz="2000" dirty="0">
                <a:latin typeface="Tw Cen MT" panose="020B0602020104020603" pitchFamily="34" charset="0"/>
              </a:rPr>
              <a:t>Exceptions stops the flow of execution of the program.</a:t>
            </a:r>
          </a:p>
          <a:p>
            <a:pPr>
              <a:buClr>
                <a:schemeClr val="tx1">
                  <a:lumMod val="95000"/>
                  <a:lumOff val="5000"/>
                </a:schemeClr>
              </a:buClr>
            </a:pPr>
            <a:r>
              <a:rPr lang="en-IN" sz="2000" dirty="0">
                <a:latin typeface="Tw Cen MT" panose="020B0602020104020603" pitchFamily="34" charset="0"/>
              </a:rPr>
              <a:t>In python, exception handling has three blocks :</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The block where you identify or suspect the </a:t>
            </a:r>
            <a:r>
              <a:rPr lang="en-IN" sz="1800" dirty="0" err="1">
                <a:latin typeface="Tw Cen MT" panose="020B0602020104020603" pitchFamily="34" charset="0"/>
              </a:rPr>
              <a:t>excepton</a:t>
            </a:r>
            <a:r>
              <a:rPr lang="en-IN" sz="1800" dirty="0">
                <a:latin typeface="Tw Cen MT" panose="020B0602020104020603" pitchFamily="34" charset="0"/>
              </a:rPr>
              <a:t> is known as try block.</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The block where you give a solution when an exception is </a:t>
            </a:r>
            <a:r>
              <a:rPr lang="en-IN" sz="1800" dirty="0" err="1">
                <a:latin typeface="Tw Cen MT" panose="020B0602020104020603" pitchFamily="34" charset="0"/>
              </a:rPr>
              <a:t>arised</a:t>
            </a:r>
            <a:r>
              <a:rPr lang="en-IN" sz="1800" dirty="0">
                <a:latin typeface="Tw Cen MT" panose="020B0602020104020603" pitchFamily="34" charset="0"/>
              </a:rPr>
              <a:t> is written inside except block</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There will be some statements that will get executed either an exception is </a:t>
            </a:r>
            <a:r>
              <a:rPr lang="en-IN" sz="1800" dirty="0" err="1">
                <a:latin typeface="Tw Cen MT" panose="020B0602020104020603" pitchFamily="34" charset="0"/>
              </a:rPr>
              <a:t>arised</a:t>
            </a:r>
            <a:r>
              <a:rPr lang="en-IN" sz="1800" dirty="0">
                <a:latin typeface="Tw Cen MT" panose="020B0602020104020603" pitchFamily="34" charset="0"/>
              </a:rPr>
              <a:t> or not they are </a:t>
            </a:r>
            <a:r>
              <a:rPr lang="en-IN" sz="1800" dirty="0" err="1">
                <a:latin typeface="Tw Cen MT" panose="020B0602020104020603" pitchFamily="34" charset="0"/>
              </a:rPr>
              <a:t>writtem</a:t>
            </a:r>
            <a:r>
              <a:rPr lang="en-IN" sz="1800" dirty="0">
                <a:latin typeface="Tw Cen MT" panose="020B0602020104020603" pitchFamily="34" charset="0"/>
              </a:rPr>
              <a:t> inside finally.</a:t>
            </a:r>
          </a:p>
          <a:p>
            <a:pPr>
              <a:buClr>
                <a:schemeClr val="tx1">
                  <a:lumMod val="95000"/>
                  <a:lumOff val="5000"/>
                </a:schemeClr>
              </a:buClr>
            </a:pPr>
            <a:endParaRPr lang="en-IN" sz="2000" dirty="0">
              <a:latin typeface="Tw Cen MT" panose="020B0602020104020603" pitchFamily="34" charset="0"/>
            </a:endParaRPr>
          </a:p>
        </p:txBody>
      </p:sp>
    </p:spTree>
    <p:extLst>
      <p:ext uri="{BB962C8B-B14F-4D97-AF65-F5344CB8AC3E}">
        <p14:creationId xmlns:p14="http://schemas.microsoft.com/office/powerpoint/2010/main" val="681770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EEC-60F9-4890-BDA8-8F363B7406D7}"/>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File handling</a:t>
            </a:r>
          </a:p>
        </p:txBody>
      </p:sp>
      <p:sp>
        <p:nvSpPr>
          <p:cNvPr id="3" name="Content Placeholder 2">
            <a:extLst>
              <a:ext uri="{FF2B5EF4-FFF2-40B4-BE49-F238E27FC236}">
                <a16:creationId xmlns:a16="http://schemas.microsoft.com/office/drawing/2014/main" id="{4861ECA7-AD04-452C-ABDE-D0B9DABA2950}"/>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File is a storage location where we can store the data permanently.</a:t>
            </a:r>
          </a:p>
          <a:p>
            <a:pPr>
              <a:buClr>
                <a:schemeClr val="tx1">
                  <a:lumMod val="95000"/>
                  <a:lumOff val="5000"/>
                </a:schemeClr>
              </a:buClr>
            </a:pPr>
            <a:r>
              <a:rPr lang="en-IN" sz="2000" dirty="0">
                <a:latin typeface="Tw Cen MT" panose="020B0602020104020603" pitchFamily="34" charset="0"/>
              </a:rPr>
              <a:t>We can store data in different format like .txt, .pdf, .doc etc.</a:t>
            </a:r>
          </a:p>
          <a:p>
            <a:pPr>
              <a:buClr>
                <a:schemeClr val="tx1">
                  <a:lumMod val="95000"/>
                  <a:lumOff val="5000"/>
                </a:schemeClr>
              </a:buClr>
            </a:pPr>
            <a:r>
              <a:rPr lang="en-IN" sz="2000" dirty="0">
                <a:latin typeface="Tw Cen MT" panose="020B0602020104020603" pitchFamily="34" charset="0"/>
              </a:rPr>
              <a:t>To interact with the file we can perform operations like read, write and append on the file.</a:t>
            </a:r>
          </a:p>
          <a:p>
            <a:pPr marL="914400" lvl="1" indent="-457200">
              <a:buClr>
                <a:schemeClr val="tx1">
                  <a:lumMod val="95000"/>
                  <a:lumOff val="5000"/>
                </a:schemeClr>
              </a:buClr>
              <a:buFont typeface="+mj-lt"/>
              <a:buAutoNum type="arabicPeriod"/>
            </a:pPr>
            <a:r>
              <a:rPr lang="en-IN" sz="1600" dirty="0">
                <a:latin typeface="Tw Cen MT" panose="020B0602020104020603" pitchFamily="34" charset="0"/>
              </a:rPr>
              <a:t>The read can perform the read(r), read and write(r+), read binary (</a:t>
            </a:r>
            <a:r>
              <a:rPr lang="en-IN" sz="1600" dirty="0" err="1">
                <a:latin typeface="Tw Cen MT" panose="020B0602020104020603" pitchFamily="34" charset="0"/>
              </a:rPr>
              <a:t>rb</a:t>
            </a:r>
            <a:r>
              <a:rPr lang="en-IN" sz="1600" dirty="0">
                <a:latin typeface="Tw Cen MT" panose="020B0602020104020603" pitchFamily="34" charset="0"/>
              </a:rPr>
              <a:t>)operations.</a:t>
            </a:r>
          </a:p>
          <a:p>
            <a:pPr marL="914400" lvl="1" indent="-457200">
              <a:buClr>
                <a:schemeClr val="tx1">
                  <a:lumMod val="95000"/>
                  <a:lumOff val="5000"/>
                </a:schemeClr>
              </a:buClr>
              <a:buFont typeface="+mj-lt"/>
              <a:buAutoNum type="arabicPeriod"/>
            </a:pPr>
            <a:r>
              <a:rPr lang="en-IN" sz="1600" dirty="0">
                <a:latin typeface="Tw Cen MT" panose="020B0602020104020603" pitchFamily="34" charset="0"/>
              </a:rPr>
              <a:t>The write can perform the write(w), write and read(w+), write binary (</a:t>
            </a:r>
            <a:r>
              <a:rPr lang="en-IN" sz="1600" dirty="0" err="1">
                <a:latin typeface="Tw Cen MT" panose="020B0602020104020603" pitchFamily="34" charset="0"/>
              </a:rPr>
              <a:t>wb</a:t>
            </a:r>
            <a:r>
              <a:rPr lang="en-IN" sz="1600" dirty="0">
                <a:latin typeface="Tw Cen MT" panose="020B0602020104020603" pitchFamily="34" charset="0"/>
              </a:rPr>
              <a:t>)operations.</a:t>
            </a:r>
          </a:p>
          <a:p>
            <a:pPr marL="914400" lvl="1" indent="-457200">
              <a:buClr>
                <a:schemeClr val="tx1">
                  <a:lumMod val="95000"/>
                  <a:lumOff val="5000"/>
                </a:schemeClr>
              </a:buClr>
              <a:buFont typeface="+mj-lt"/>
              <a:buAutoNum type="arabicPeriod"/>
            </a:pPr>
            <a:r>
              <a:rPr lang="en-IN" sz="1600" dirty="0">
                <a:latin typeface="Tw Cen MT" panose="020B0602020104020603" pitchFamily="34" charset="0"/>
              </a:rPr>
              <a:t>The append can perform the append(a), append and read(a+), append binary (ab)operations.</a:t>
            </a:r>
          </a:p>
          <a:p>
            <a:pPr marL="914400" lvl="1" indent="-457200">
              <a:buClr>
                <a:schemeClr val="tx1">
                  <a:lumMod val="95000"/>
                  <a:lumOff val="5000"/>
                </a:schemeClr>
              </a:buClr>
              <a:buFont typeface="+mj-lt"/>
              <a:buAutoNum type="arabicPeriod"/>
            </a:pPr>
            <a:endParaRPr lang="en-IN" sz="1600" dirty="0">
              <a:latin typeface="Tw Cen MT" panose="020B0602020104020603" pitchFamily="34" charset="0"/>
            </a:endParaRPr>
          </a:p>
          <a:p>
            <a:pPr>
              <a:buClr>
                <a:schemeClr val="tx1">
                  <a:lumMod val="95000"/>
                  <a:lumOff val="5000"/>
                </a:schemeClr>
              </a:buClr>
            </a:pPr>
            <a:endParaRPr lang="en-IN" sz="2000" dirty="0">
              <a:latin typeface="Tw Cen MT" panose="020B0602020104020603" pitchFamily="34" charset="0"/>
            </a:endParaRPr>
          </a:p>
        </p:txBody>
      </p:sp>
    </p:spTree>
    <p:extLst>
      <p:ext uri="{BB962C8B-B14F-4D97-AF65-F5344CB8AC3E}">
        <p14:creationId xmlns:p14="http://schemas.microsoft.com/office/powerpoint/2010/main" val="2622992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89B-4E0F-4C3D-A837-BD74D89B0C1A}"/>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Regular expression</a:t>
            </a:r>
          </a:p>
        </p:txBody>
      </p:sp>
      <p:sp>
        <p:nvSpPr>
          <p:cNvPr id="3" name="Content Placeholder 2">
            <a:extLst>
              <a:ext uri="{FF2B5EF4-FFF2-40B4-BE49-F238E27FC236}">
                <a16:creationId xmlns:a16="http://schemas.microsoft.com/office/drawing/2014/main" id="{CB334408-B9B1-4544-B73C-F1ACA48CA8BF}"/>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Regular expression are the generalised form of representing the data.</a:t>
            </a:r>
          </a:p>
          <a:p>
            <a:pPr>
              <a:buClr>
                <a:schemeClr val="tx1">
                  <a:lumMod val="95000"/>
                  <a:lumOff val="5000"/>
                </a:schemeClr>
              </a:buClr>
            </a:pPr>
            <a:r>
              <a:rPr lang="en-IN" sz="2000" dirty="0">
                <a:latin typeface="Tw Cen MT" panose="020B0602020104020603" pitchFamily="34" charset="0"/>
              </a:rPr>
              <a:t>Regular expression is string made of set of special symbols.</a:t>
            </a:r>
          </a:p>
          <a:p>
            <a:pPr>
              <a:buClr>
                <a:schemeClr val="tx1">
                  <a:lumMod val="95000"/>
                  <a:lumOff val="5000"/>
                </a:schemeClr>
              </a:buClr>
            </a:pPr>
            <a:r>
              <a:rPr lang="en-IN" sz="2000" dirty="0">
                <a:latin typeface="Tw Cen MT" panose="020B0602020104020603" pitchFamily="34" charset="0"/>
              </a:rPr>
              <a:t>These symbols have predefined value or predefined meaning.</a:t>
            </a:r>
          </a:p>
          <a:p>
            <a:pPr>
              <a:buClr>
                <a:schemeClr val="tx1">
                  <a:lumMod val="95000"/>
                  <a:lumOff val="5000"/>
                </a:schemeClr>
              </a:buClr>
            </a:pPr>
            <a:r>
              <a:rPr lang="en-IN" sz="2000" dirty="0">
                <a:latin typeface="Tw Cen MT" panose="020B0602020104020603" pitchFamily="34" charset="0"/>
              </a:rPr>
              <a:t>Regular Expression is mainly used to do the pattern matching and pattern is a string.</a:t>
            </a:r>
          </a:p>
          <a:p>
            <a:pPr>
              <a:buClr>
                <a:schemeClr val="tx1">
                  <a:lumMod val="95000"/>
                  <a:lumOff val="5000"/>
                </a:schemeClr>
              </a:buClr>
            </a:pPr>
            <a:r>
              <a:rPr lang="en-IN" sz="2000" dirty="0">
                <a:latin typeface="Tw Cen MT" panose="020B0602020104020603" pitchFamily="34" charset="0"/>
              </a:rPr>
              <a:t>Whenever we want to fetch the required data from the collection of data we go for Regular expression.</a:t>
            </a:r>
          </a:p>
          <a:p>
            <a:pPr>
              <a:buClr>
                <a:schemeClr val="tx1">
                  <a:lumMod val="95000"/>
                  <a:lumOff val="5000"/>
                </a:schemeClr>
              </a:buClr>
            </a:pPr>
            <a:r>
              <a:rPr lang="en-IN" sz="2000" dirty="0">
                <a:latin typeface="Tw Cen MT" panose="020B0602020104020603" pitchFamily="34" charset="0"/>
              </a:rPr>
              <a:t>It is a concept in every programming language to do </a:t>
            </a:r>
            <a:r>
              <a:rPr lang="en-IN" sz="2000" dirty="0" err="1">
                <a:latin typeface="Tw Cen MT" panose="020B0602020104020603" pitchFamily="34" charset="0"/>
              </a:rPr>
              <a:t>apttern</a:t>
            </a:r>
            <a:r>
              <a:rPr lang="en-IN" sz="2000" dirty="0">
                <a:latin typeface="Tw Cen MT" panose="020B0602020104020603" pitchFamily="34" charset="0"/>
              </a:rPr>
              <a:t> matching.</a:t>
            </a:r>
          </a:p>
          <a:p>
            <a:pPr>
              <a:buClr>
                <a:schemeClr val="tx1">
                  <a:lumMod val="95000"/>
                  <a:lumOff val="5000"/>
                </a:schemeClr>
              </a:buClr>
            </a:pPr>
            <a:endParaRPr lang="en-IN" sz="2000" dirty="0">
              <a:latin typeface="Tw Cen MT" panose="020B0602020104020603" pitchFamily="34" charset="0"/>
            </a:endParaRPr>
          </a:p>
          <a:p>
            <a:pPr>
              <a:buClr>
                <a:schemeClr val="tx1">
                  <a:lumMod val="95000"/>
                  <a:lumOff val="5000"/>
                </a:schemeClr>
              </a:buClr>
            </a:pPr>
            <a:endParaRPr lang="en-IN" sz="2000" dirty="0">
              <a:latin typeface="Tw Cen MT" panose="020B0602020104020603" pitchFamily="34" charset="0"/>
            </a:endParaRPr>
          </a:p>
          <a:p>
            <a:pPr>
              <a:buClr>
                <a:schemeClr val="tx1">
                  <a:lumMod val="95000"/>
                  <a:lumOff val="5000"/>
                </a:schemeClr>
              </a:buClr>
            </a:pPr>
            <a:endParaRPr lang="en-IN" sz="2000" dirty="0">
              <a:latin typeface="Tw Cen MT" panose="020B0602020104020603" pitchFamily="34" charset="0"/>
            </a:endParaRPr>
          </a:p>
          <a:p>
            <a:pPr>
              <a:buClr>
                <a:schemeClr val="tx1">
                  <a:lumMod val="95000"/>
                  <a:lumOff val="5000"/>
                </a:schemeClr>
              </a:buClr>
            </a:pPr>
            <a:endParaRPr lang="en-IN" sz="2000" dirty="0">
              <a:latin typeface="Tw Cen MT" panose="020B0602020104020603" pitchFamily="34" charset="0"/>
            </a:endParaRPr>
          </a:p>
        </p:txBody>
      </p:sp>
    </p:spTree>
    <p:extLst>
      <p:ext uri="{BB962C8B-B14F-4D97-AF65-F5344CB8AC3E}">
        <p14:creationId xmlns:p14="http://schemas.microsoft.com/office/powerpoint/2010/main" val="136413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3C6BBB46-3AAE-49B1-8F56-3535CC357FEB}"/>
              </a:ext>
            </a:extLst>
          </p:cNvPr>
          <p:cNvSpPr/>
          <p:nvPr/>
        </p:nvSpPr>
        <p:spPr>
          <a:xfrm>
            <a:off x="-9338304" y="-176719"/>
            <a:ext cx="5781368" cy="6925637"/>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1"/>
          <p:cNvSpPr txBox="1">
            <a:spLocks/>
          </p:cNvSpPr>
          <p:nvPr/>
        </p:nvSpPr>
        <p:spPr>
          <a:xfrm>
            <a:off x="1469605" y="2207623"/>
            <a:ext cx="10033898" cy="36852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w Cen MT" panose="020B0602020104020603" pitchFamily="34" charset="0"/>
              </a:rPr>
              <a:t>Integer or int can store only numeric data(+</a:t>
            </a:r>
            <a:r>
              <a:rPr lang="en-US" sz="2000" dirty="0" err="1">
                <a:latin typeface="Tw Cen MT" panose="020B0602020104020603" pitchFamily="34" charset="0"/>
              </a:rPr>
              <a:t>ve</a:t>
            </a:r>
            <a:r>
              <a:rPr lang="en-US" sz="2000" dirty="0">
                <a:latin typeface="Tw Cen MT" panose="020B0602020104020603" pitchFamily="34" charset="0"/>
              </a:rPr>
              <a:t> or –</a:t>
            </a:r>
            <a:r>
              <a:rPr lang="en-US" sz="2000" dirty="0" err="1">
                <a:latin typeface="Tw Cen MT" panose="020B0602020104020603" pitchFamily="34" charset="0"/>
              </a:rPr>
              <a:t>ve</a:t>
            </a:r>
            <a:r>
              <a:rPr lang="en-US" sz="2000" dirty="0">
                <a:latin typeface="Tw Cen MT" panose="020B0602020104020603" pitchFamily="34" charset="0"/>
              </a:rPr>
              <a:t>)  with no decimal part.</a:t>
            </a:r>
          </a:p>
          <a:p>
            <a:pPr algn="just"/>
            <a:r>
              <a:rPr lang="en-US" sz="2000" dirty="0">
                <a:latin typeface="Tw Cen MT" panose="020B0602020104020603" pitchFamily="34" charset="0"/>
              </a:rPr>
              <a:t>Float is used to store numeric value with decimal part and it can be (+</a:t>
            </a:r>
            <a:r>
              <a:rPr lang="en-US" sz="2000" dirty="0" err="1">
                <a:latin typeface="Tw Cen MT" panose="020B0602020104020603" pitchFamily="34" charset="0"/>
              </a:rPr>
              <a:t>ve</a:t>
            </a:r>
            <a:r>
              <a:rPr lang="en-US" sz="2000" dirty="0">
                <a:latin typeface="Tw Cen MT" panose="020B0602020104020603" pitchFamily="34" charset="0"/>
              </a:rPr>
              <a:t> or –</a:t>
            </a:r>
            <a:r>
              <a:rPr lang="en-US" sz="2000" dirty="0" err="1">
                <a:latin typeface="Tw Cen MT" panose="020B0602020104020603" pitchFamily="34" charset="0"/>
              </a:rPr>
              <a:t>ve</a:t>
            </a:r>
            <a:r>
              <a:rPr lang="en-US" sz="2000" dirty="0">
                <a:latin typeface="Tw Cen MT" panose="020B0602020104020603" pitchFamily="34" charset="0"/>
              </a:rPr>
              <a:t>).</a:t>
            </a:r>
          </a:p>
          <a:p>
            <a:pPr algn="just"/>
            <a:r>
              <a:rPr lang="en-US" sz="2000" dirty="0">
                <a:latin typeface="Tw Cen MT" panose="020B0602020104020603" pitchFamily="34" charset="0"/>
              </a:rPr>
              <a:t>Complex datatype is used to store equations like </a:t>
            </a:r>
            <a:r>
              <a:rPr lang="en-US" sz="2000" dirty="0" err="1">
                <a:latin typeface="Tw Cen MT" panose="020B0602020104020603" pitchFamily="34" charset="0"/>
              </a:rPr>
              <a:t>a+bj</a:t>
            </a:r>
            <a:r>
              <a:rPr lang="en-US" sz="2000" dirty="0">
                <a:latin typeface="Tw Cen MT" panose="020B0602020104020603" pitchFamily="34" charset="0"/>
              </a:rPr>
              <a:t> where a is real part and </a:t>
            </a:r>
            <a:r>
              <a:rPr lang="en-US" sz="2000" dirty="0" err="1">
                <a:latin typeface="Tw Cen MT" panose="020B0602020104020603" pitchFamily="34" charset="0"/>
              </a:rPr>
              <a:t>bj</a:t>
            </a:r>
            <a:r>
              <a:rPr lang="en-US" sz="2000" dirty="0">
                <a:latin typeface="Tw Cen MT" panose="020B0602020104020603" pitchFamily="34" charset="0"/>
              </a:rPr>
              <a:t> is imaginary part.</a:t>
            </a:r>
          </a:p>
          <a:p>
            <a:pPr algn="just"/>
            <a:r>
              <a:rPr lang="en-US" sz="2000" dirty="0">
                <a:latin typeface="Tw Cen MT" panose="020B0602020104020603" pitchFamily="34" charset="0"/>
              </a:rPr>
              <a:t>Boolean or bool is used to store the Boolean values of True and False.</a:t>
            </a:r>
          </a:p>
        </p:txBody>
      </p:sp>
      <p:sp>
        <p:nvSpPr>
          <p:cNvPr id="51" name="Google Shape;68;p15"/>
          <p:cNvSpPr txBox="1"/>
          <p:nvPr/>
        </p:nvSpPr>
        <p:spPr>
          <a:xfrm>
            <a:off x="486384" y="795528"/>
            <a:ext cx="11225718" cy="1133855"/>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IN" sz="4400" b="1" u="sng" dirty="0">
                <a:solidFill>
                  <a:schemeClr val="accent3"/>
                </a:solidFill>
                <a:latin typeface="Times New Roman" panose="02020603050405020304" pitchFamily="18" charset="0"/>
                <a:cs typeface="Times New Roman" panose="02020603050405020304" pitchFamily="18" charset="0"/>
              </a:rPr>
              <a:t>Single Valued Type </a:t>
            </a:r>
            <a:endParaRPr sz="4400" b="1" u="sng"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128870"/>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4CBB-663C-45D7-A349-04E2A2EB4B9A}"/>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JSON</a:t>
            </a:r>
          </a:p>
        </p:txBody>
      </p:sp>
      <p:sp>
        <p:nvSpPr>
          <p:cNvPr id="3" name="Content Placeholder 2">
            <a:extLst>
              <a:ext uri="{FF2B5EF4-FFF2-40B4-BE49-F238E27FC236}">
                <a16:creationId xmlns:a16="http://schemas.microsoft.com/office/drawing/2014/main" id="{97E92734-2D09-4E9D-97A2-ABC7DAB6047D}"/>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The transfer of data from one source to another without changing the actual format is done in JSON format.</a:t>
            </a:r>
          </a:p>
          <a:p>
            <a:pPr>
              <a:buClr>
                <a:schemeClr val="tx1">
                  <a:lumMod val="95000"/>
                  <a:lumOff val="5000"/>
                </a:schemeClr>
              </a:buClr>
            </a:pPr>
            <a:r>
              <a:rPr lang="en-IN" sz="2000" dirty="0">
                <a:latin typeface="Tw Cen MT" panose="020B0602020104020603" pitchFamily="34" charset="0"/>
              </a:rPr>
              <a:t>JSON format is represented as key and value pair within { }.</a:t>
            </a:r>
          </a:p>
          <a:p>
            <a:pPr>
              <a:buClr>
                <a:schemeClr val="tx1">
                  <a:lumMod val="95000"/>
                  <a:lumOff val="5000"/>
                </a:schemeClr>
              </a:buClr>
            </a:pPr>
            <a:r>
              <a:rPr lang="en-IN" sz="2000" dirty="0">
                <a:latin typeface="Tw Cen MT" panose="020B0602020104020603" pitchFamily="34" charset="0"/>
              </a:rPr>
              <a:t>The key should be in the form of string.</a:t>
            </a:r>
          </a:p>
          <a:p>
            <a:pPr>
              <a:buClr>
                <a:schemeClr val="tx1">
                  <a:lumMod val="95000"/>
                  <a:lumOff val="5000"/>
                </a:schemeClr>
              </a:buClr>
            </a:pPr>
            <a:r>
              <a:rPr lang="en-IN" sz="2000" dirty="0">
                <a:latin typeface="Tw Cen MT" panose="020B0602020104020603" pitchFamily="34" charset="0"/>
              </a:rPr>
              <a:t>In JSON dump convert and stores the data and dumps converts the data.</a:t>
            </a:r>
          </a:p>
          <a:p>
            <a:pPr>
              <a:buClr>
                <a:schemeClr val="tx1">
                  <a:lumMod val="95000"/>
                  <a:lumOff val="5000"/>
                </a:schemeClr>
              </a:buClr>
            </a:pPr>
            <a:r>
              <a:rPr lang="en-IN" sz="2000" dirty="0">
                <a:latin typeface="Tw Cen MT" panose="020B0602020104020603" pitchFamily="34" charset="0"/>
              </a:rPr>
              <a:t>Similarly, load is used to convert the data which is read from JSON file and loads takes file </a:t>
            </a:r>
            <a:r>
              <a:rPr lang="en-IN" sz="2000" dirty="0" err="1">
                <a:latin typeface="Tw Cen MT" panose="020B0602020104020603" pitchFamily="34" charset="0"/>
              </a:rPr>
              <a:t>obj</a:t>
            </a:r>
            <a:r>
              <a:rPr lang="en-IN" sz="2000" dirty="0">
                <a:latin typeface="Tw Cen MT" panose="020B0602020104020603" pitchFamily="34" charset="0"/>
              </a:rPr>
              <a:t> as a argument and directly reads the data from JSON file and converts the data.</a:t>
            </a:r>
          </a:p>
        </p:txBody>
      </p:sp>
    </p:spTree>
    <p:extLst>
      <p:ext uri="{BB962C8B-B14F-4D97-AF65-F5344CB8AC3E}">
        <p14:creationId xmlns:p14="http://schemas.microsoft.com/office/powerpoint/2010/main" val="716612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6D97-B334-48FD-9108-0C2B75C998D6}"/>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Pickle And Unpickling</a:t>
            </a:r>
          </a:p>
        </p:txBody>
      </p:sp>
      <p:sp>
        <p:nvSpPr>
          <p:cNvPr id="3" name="Content Placeholder 2">
            <a:extLst>
              <a:ext uri="{FF2B5EF4-FFF2-40B4-BE49-F238E27FC236}">
                <a16:creationId xmlns:a16="http://schemas.microsoft.com/office/drawing/2014/main" id="{447C88A6-72A4-4670-B062-2DD1CCD7EB30}"/>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To encrypt and decrypt the data python provides a </a:t>
            </a:r>
            <a:r>
              <a:rPr lang="en-IN" sz="2000" dirty="0" err="1">
                <a:latin typeface="Tw Cen MT" panose="020B0602020104020603" pitchFamily="34" charset="0"/>
              </a:rPr>
              <a:t>buil</a:t>
            </a:r>
            <a:r>
              <a:rPr lang="en-IN" sz="2000" dirty="0">
                <a:latin typeface="Tw Cen MT" panose="020B0602020104020603" pitchFamily="34" charset="0"/>
              </a:rPr>
              <a:t>-in module pickle and unpickling.</a:t>
            </a:r>
          </a:p>
          <a:p>
            <a:pPr>
              <a:buClr>
                <a:schemeClr val="tx1">
                  <a:lumMod val="95000"/>
                  <a:lumOff val="5000"/>
                </a:schemeClr>
              </a:buClr>
            </a:pPr>
            <a:r>
              <a:rPr lang="en-IN" sz="2000" dirty="0">
                <a:latin typeface="Tw Cen MT" panose="020B0602020104020603" pitchFamily="34" charset="0"/>
              </a:rPr>
              <a:t>The process of converting the data into encrypted format is known as pickling process.</a:t>
            </a:r>
          </a:p>
          <a:p>
            <a:pPr>
              <a:buClr>
                <a:schemeClr val="tx1">
                  <a:lumMod val="95000"/>
                  <a:lumOff val="5000"/>
                </a:schemeClr>
              </a:buClr>
            </a:pPr>
            <a:r>
              <a:rPr lang="en-IN" sz="2000" dirty="0">
                <a:latin typeface="Tw Cen MT" panose="020B0602020104020603" pitchFamily="34" charset="0"/>
              </a:rPr>
              <a:t>The process of converting the encrypted data into decrypted format is known as unpickling process.</a:t>
            </a:r>
          </a:p>
          <a:p>
            <a:pPr>
              <a:buClr>
                <a:schemeClr val="tx1">
                  <a:lumMod val="95000"/>
                  <a:lumOff val="5000"/>
                </a:schemeClr>
              </a:buClr>
            </a:pPr>
            <a:endParaRPr lang="en-IN" sz="2000" dirty="0">
              <a:latin typeface="Tw Cen MT" panose="020B0602020104020603" pitchFamily="34" charset="0"/>
            </a:endParaRPr>
          </a:p>
          <a:p>
            <a:pPr>
              <a:buClr>
                <a:schemeClr val="tx1">
                  <a:lumMod val="95000"/>
                  <a:lumOff val="5000"/>
                </a:schemeClr>
              </a:buClr>
            </a:pPr>
            <a:endParaRPr lang="en-IN" sz="2000" dirty="0">
              <a:latin typeface="Tw Cen MT" panose="020B0602020104020603" pitchFamily="34" charset="0"/>
            </a:endParaRPr>
          </a:p>
        </p:txBody>
      </p:sp>
    </p:spTree>
    <p:extLst>
      <p:ext uri="{BB962C8B-B14F-4D97-AF65-F5344CB8AC3E}">
        <p14:creationId xmlns:p14="http://schemas.microsoft.com/office/powerpoint/2010/main" val="3499314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7E2C-4C10-48F6-AFA1-9FD5CB0BA961}"/>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Assertion</a:t>
            </a:r>
          </a:p>
        </p:txBody>
      </p:sp>
      <p:sp>
        <p:nvSpPr>
          <p:cNvPr id="3" name="Content Placeholder 2">
            <a:extLst>
              <a:ext uri="{FF2B5EF4-FFF2-40B4-BE49-F238E27FC236}">
                <a16:creationId xmlns:a16="http://schemas.microsoft.com/office/drawing/2014/main" id="{11AEB9F0-8AD0-439F-89E0-D17D79149DFF}"/>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Assertion is the process of </a:t>
            </a:r>
            <a:r>
              <a:rPr lang="en-IN" sz="2000" dirty="0" err="1">
                <a:latin typeface="Tw Cen MT" panose="020B0602020104020603" pitchFamily="34" charset="0"/>
              </a:rPr>
              <a:t>compairing</a:t>
            </a:r>
            <a:r>
              <a:rPr lang="en-IN" sz="2000" dirty="0">
                <a:latin typeface="Tw Cen MT" panose="020B0602020104020603" pitchFamily="34" charset="0"/>
              </a:rPr>
              <a:t> and throwing and exception.</a:t>
            </a:r>
          </a:p>
          <a:p>
            <a:pPr>
              <a:buClr>
                <a:schemeClr val="tx1">
                  <a:lumMod val="95000"/>
                  <a:lumOff val="5000"/>
                </a:schemeClr>
              </a:buClr>
            </a:pPr>
            <a:r>
              <a:rPr lang="en-IN" sz="2000" dirty="0">
                <a:latin typeface="Tw Cen MT" panose="020B0602020104020603" pitchFamily="34" charset="0"/>
              </a:rPr>
              <a:t>Whenever we perform unit testing operation and if it is not matched with the expected result we throw an assertion error.</a:t>
            </a:r>
          </a:p>
          <a:p>
            <a:pPr>
              <a:buClr>
                <a:schemeClr val="tx1">
                  <a:lumMod val="95000"/>
                  <a:lumOff val="5000"/>
                </a:schemeClr>
              </a:buClr>
            </a:pPr>
            <a:r>
              <a:rPr lang="en-IN" sz="2000" dirty="0">
                <a:latin typeface="Tw Cen MT" panose="020B0602020104020603" pitchFamily="34" charset="0"/>
              </a:rPr>
              <a:t>Assertion error is generally thrown while doing unit testing if the result is not matched with the specified result.</a:t>
            </a:r>
          </a:p>
          <a:p>
            <a:pPr>
              <a:buClr>
                <a:schemeClr val="tx1">
                  <a:lumMod val="95000"/>
                  <a:lumOff val="5000"/>
                </a:schemeClr>
              </a:buClr>
            </a:pPr>
            <a:r>
              <a:rPr lang="en-IN" sz="2000" dirty="0">
                <a:latin typeface="Tw Cen MT" panose="020B0602020104020603" pitchFamily="34" charset="0"/>
              </a:rPr>
              <a:t>Assertion can be done by the keyword called </a:t>
            </a:r>
            <a:r>
              <a:rPr lang="en-IN" sz="2000">
                <a:latin typeface="Tw Cen MT" panose="020B0602020104020603" pitchFamily="34" charset="0"/>
              </a:rPr>
              <a:t>‘assert’.</a:t>
            </a:r>
            <a:endParaRPr lang="en-IN" sz="2000" dirty="0">
              <a:latin typeface="Tw Cen MT" panose="020B0602020104020603" pitchFamily="34" charset="0"/>
            </a:endParaRPr>
          </a:p>
        </p:txBody>
      </p:sp>
    </p:spTree>
    <p:extLst>
      <p:ext uri="{BB962C8B-B14F-4D97-AF65-F5344CB8AC3E}">
        <p14:creationId xmlns:p14="http://schemas.microsoft.com/office/powerpoint/2010/main" val="592928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DFCE-6C3A-4924-B77E-70DE2D647F2B}"/>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About ides</a:t>
            </a:r>
          </a:p>
        </p:txBody>
      </p:sp>
      <p:sp>
        <p:nvSpPr>
          <p:cNvPr id="5" name="Rectangle 4">
            <a:extLst>
              <a:ext uri="{FF2B5EF4-FFF2-40B4-BE49-F238E27FC236}">
                <a16:creationId xmlns:a16="http://schemas.microsoft.com/office/drawing/2014/main" id="{76EFF051-4B7A-48D7-AF53-50277D4291CC}"/>
              </a:ext>
            </a:extLst>
          </p:cNvPr>
          <p:cNvSpPr/>
          <p:nvPr/>
        </p:nvSpPr>
        <p:spPr>
          <a:xfrm>
            <a:off x="1371599" y="2605176"/>
            <a:ext cx="9445925" cy="1938992"/>
          </a:xfrm>
          <a:prstGeom prst="rect">
            <a:avLst/>
          </a:prstGeom>
        </p:spPr>
        <p:txBody>
          <a:bodyPr wrap="square">
            <a:spAutoFit/>
          </a:bodyPr>
          <a:lstStyle/>
          <a:p>
            <a:pPr marL="285750" indent="-285750">
              <a:buFont typeface="Arial" panose="020B0604020202020204" pitchFamily="34" charset="0"/>
              <a:buChar char="•"/>
            </a:pPr>
            <a:r>
              <a:rPr lang="en-IN" sz="2000" dirty="0">
                <a:latin typeface="Tw Cen MT" panose="020B0602020104020603" pitchFamily="34" charset="0"/>
              </a:rPr>
              <a:t>IDLE</a:t>
            </a:r>
          </a:p>
          <a:p>
            <a:pPr marL="285750" indent="-285750">
              <a:buFont typeface="Arial" panose="020B0604020202020204" pitchFamily="34" charset="0"/>
              <a:buChar char="•"/>
            </a:pPr>
            <a:r>
              <a:rPr lang="en-IN" sz="2000" dirty="0">
                <a:latin typeface="Tw Cen MT" panose="020B0602020104020603" pitchFamily="34" charset="0"/>
              </a:rPr>
              <a:t>Sublime Text 3</a:t>
            </a:r>
          </a:p>
          <a:p>
            <a:pPr marL="285750" indent="-285750">
              <a:buFont typeface="Arial" panose="020B0604020202020204" pitchFamily="34" charset="0"/>
              <a:buChar char="•"/>
            </a:pPr>
            <a:r>
              <a:rPr lang="en-IN" sz="2000" dirty="0">
                <a:latin typeface="Tw Cen MT" panose="020B0602020104020603" pitchFamily="34" charset="0"/>
              </a:rPr>
              <a:t>Atom</a:t>
            </a:r>
          </a:p>
          <a:p>
            <a:pPr marL="285750" indent="-285750">
              <a:buFont typeface="Arial" panose="020B0604020202020204" pitchFamily="34" charset="0"/>
              <a:buChar char="•"/>
            </a:pPr>
            <a:r>
              <a:rPr lang="en-IN" sz="2000" dirty="0">
                <a:latin typeface="Tw Cen MT" panose="020B0602020104020603" pitchFamily="34" charset="0"/>
              </a:rPr>
              <a:t>PyCharm</a:t>
            </a:r>
          </a:p>
          <a:p>
            <a:pPr marL="285750" indent="-285750">
              <a:buFont typeface="Arial" panose="020B0604020202020204" pitchFamily="34" charset="0"/>
              <a:buChar char="•"/>
            </a:pPr>
            <a:r>
              <a:rPr lang="en-IN" sz="2000" dirty="0">
                <a:latin typeface="Tw Cen MT" panose="020B0602020104020603" pitchFamily="34" charset="0"/>
              </a:rPr>
              <a:t>Spyder</a:t>
            </a:r>
          </a:p>
          <a:p>
            <a:pPr marL="285750" indent="-285750">
              <a:buFont typeface="Arial" panose="020B0604020202020204" pitchFamily="34" charset="0"/>
              <a:buChar char="•"/>
            </a:pPr>
            <a:r>
              <a:rPr lang="en-IN" sz="2000" dirty="0">
                <a:latin typeface="Tw Cen MT" panose="020B0602020104020603" pitchFamily="34" charset="0"/>
              </a:rPr>
              <a:t>Vim</a:t>
            </a:r>
          </a:p>
        </p:txBody>
      </p:sp>
    </p:spTree>
    <p:extLst>
      <p:ext uri="{BB962C8B-B14F-4D97-AF65-F5344CB8AC3E}">
        <p14:creationId xmlns:p14="http://schemas.microsoft.com/office/powerpoint/2010/main" val="3056416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DCA0-EFD6-4463-8EA7-B23ABDBC2423}"/>
              </a:ext>
            </a:extLst>
          </p:cNvPr>
          <p:cNvSpPr>
            <a:spLocks noGrp="1"/>
          </p:cNvSpPr>
          <p:nvPr>
            <p:ph type="title"/>
          </p:nvPr>
        </p:nvSpPr>
        <p:spPr/>
        <p:txBody>
          <a:bodyPr/>
          <a:lstStyle/>
          <a:p>
            <a:r>
              <a:rPr lang="en-IN" dirty="0">
                <a:solidFill>
                  <a:schemeClr val="accent3"/>
                </a:solidFill>
                <a:latin typeface="Times New Roman" panose="02020603050405020304" pitchFamily="18" charset="0"/>
                <a:cs typeface="Times New Roman" panose="02020603050405020304" pitchFamily="18" charset="0"/>
              </a:rPr>
              <a:t>Python Extended in Fields</a:t>
            </a:r>
          </a:p>
        </p:txBody>
      </p:sp>
      <p:sp>
        <p:nvSpPr>
          <p:cNvPr id="3" name="Content Placeholder 2">
            <a:extLst>
              <a:ext uri="{FF2B5EF4-FFF2-40B4-BE49-F238E27FC236}">
                <a16:creationId xmlns:a16="http://schemas.microsoft.com/office/drawing/2014/main" id="{CCCD46A8-6463-4DCF-AFDA-E85E0172FF3A}"/>
              </a:ext>
            </a:extLst>
          </p:cNvPr>
          <p:cNvSpPr>
            <a:spLocks noGrp="1"/>
          </p:cNvSpPr>
          <p:nvPr>
            <p:ph idx="1"/>
          </p:nvPr>
        </p:nvSpPr>
        <p:spPr>
          <a:xfrm>
            <a:off x="1295401" y="2556932"/>
            <a:ext cx="9601196" cy="3628208"/>
          </a:xfrm>
        </p:spPr>
        <p:txBody>
          <a:bodyPr>
            <a:noAutofit/>
          </a:bodyPr>
          <a:lstStyle/>
          <a:p>
            <a:r>
              <a:rPr lang="en-IN" sz="2000" dirty="0">
                <a:latin typeface="Tw Cen MT" panose="020B0602020104020603" pitchFamily="34" charset="0"/>
              </a:rPr>
              <a:t>Web and Internet Development</a:t>
            </a:r>
          </a:p>
          <a:p>
            <a:r>
              <a:rPr lang="en-IN" sz="2000" dirty="0">
                <a:latin typeface="Tw Cen MT" panose="020B0602020104020603" pitchFamily="34" charset="0"/>
              </a:rPr>
              <a:t>Desktop GUI Applications</a:t>
            </a:r>
          </a:p>
          <a:p>
            <a:r>
              <a:rPr lang="en-IN" sz="2000" dirty="0">
                <a:latin typeface="Tw Cen MT" panose="020B0602020104020603" pitchFamily="34" charset="0"/>
              </a:rPr>
              <a:t>Scientific and Numeric Applications</a:t>
            </a:r>
          </a:p>
          <a:p>
            <a:r>
              <a:rPr lang="en-IN" sz="2000" dirty="0">
                <a:latin typeface="Tw Cen MT" panose="020B0602020104020603" pitchFamily="34" charset="0"/>
              </a:rPr>
              <a:t>Software Development Application</a:t>
            </a:r>
          </a:p>
          <a:p>
            <a:r>
              <a:rPr lang="en-IN" sz="2000" dirty="0">
                <a:latin typeface="Tw Cen MT" panose="020B0602020104020603" pitchFamily="34" charset="0"/>
              </a:rPr>
              <a:t>Python Applications in Business</a:t>
            </a:r>
          </a:p>
          <a:p>
            <a:r>
              <a:rPr lang="en-IN" sz="2000" dirty="0">
                <a:latin typeface="Tw Cen MT" panose="020B0602020104020603" pitchFamily="34" charset="0"/>
              </a:rPr>
              <a:t>Database Access</a:t>
            </a:r>
          </a:p>
          <a:p>
            <a:r>
              <a:rPr lang="en-IN" sz="2000" dirty="0">
                <a:latin typeface="Tw Cen MT" panose="020B0602020104020603" pitchFamily="34" charset="0"/>
              </a:rPr>
              <a:t>Network Programming</a:t>
            </a:r>
          </a:p>
          <a:p>
            <a:r>
              <a:rPr lang="en-IN" sz="2000" dirty="0">
                <a:latin typeface="Tw Cen MT" panose="020B0602020104020603" pitchFamily="34" charset="0"/>
              </a:rPr>
              <a:t>Games and 3D Graphics</a:t>
            </a:r>
          </a:p>
        </p:txBody>
      </p:sp>
    </p:spTree>
    <p:extLst>
      <p:ext uri="{BB962C8B-B14F-4D97-AF65-F5344CB8AC3E}">
        <p14:creationId xmlns:p14="http://schemas.microsoft.com/office/powerpoint/2010/main" val="1455123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4390CF-DEB5-4D6C-A41F-6398B0CE54ED}"/>
              </a:ext>
            </a:extLst>
          </p:cNvPr>
          <p:cNvSpPr/>
          <p:nvPr/>
        </p:nvSpPr>
        <p:spPr>
          <a:xfrm>
            <a:off x="474453" y="474453"/>
            <a:ext cx="11231592" cy="11726287"/>
          </a:xfrm>
          <a:prstGeom prst="rect">
            <a:avLst/>
          </a:prstGeom>
        </p:spPr>
        <p:txBody>
          <a:bodyPr wrap="square">
            <a:spAutoFit/>
          </a:bodyPr>
          <a:lstStyle/>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r>
              <a:rPr lang="en-IN" sz="5400" dirty="0">
                <a:solidFill>
                  <a:srgbClr val="C00000"/>
                </a:solidFill>
                <a:latin typeface="Arial Rounded MT Bold" panose="020F0704030504030204" pitchFamily="34" charset="0"/>
                <a:cs typeface="Times New Roman" panose="02020603050405020304" pitchFamily="18" charset="0"/>
              </a:rPr>
              <a:t>Thank</a:t>
            </a:r>
            <a:r>
              <a:rPr lang="en-IN" sz="5400" dirty="0">
                <a:solidFill>
                  <a:srgbClr val="C00000"/>
                </a:solidFill>
                <a:latin typeface="Arial Rounded MT Bold" panose="020F0704030504030204" pitchFamily="34" charset="0"/>
              </a:rPr>
              <a:t> You!</a:t>
            </a:r>
            <a:endParaRPr lang="en-IN" sz="5400" dirty="0">
              <a:solidFill>
                <a:srgbClr val="C00000"/>
              </a:solidFill>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a:p>
            <a:pPr algn="ctr"/>
            <a:endParaRPr lang="en-IN" sz="5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47870004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AFB4-B551-43CB-B419-3D10818DB71C}"/>
              </a:ext>
            </a:extLst>
          </p:cNvPr>
          <p:cNvSpPr>
            <a:spLocks noGrp="1"/>
          </p:cNvSpPr>
          <p:nvPr>
            <p:ph type="title"/>
          </p:nvPr>
        </p:nvSpPr>
        <p:spPr>
          <a:xfrm>
            <a:off x="1295402" y="982133"/>
            <a:ext cx="9601196" cy="1147114"/>
          </a:xfrm>
        </p:spPr>
        <p:txBody>
          <a:bodyPr>
            <a:normAutofit fontScale="90000"/>
          </a:bodyPr>
          <a:lstStyle/>
          <a:p>
            <a:r>
              <a:rPr lang="en-IN" sz="4900" b="1" u="sng" dirty="0">
                <a:solidFill>
                  <a:schemeClr val="accent3"/>
                </a:solidFill>
                <a:latin typeface="Times New Roman" panose="02020603050405020304" pitchFamily="18" charset="0"/>
                <a:cs typeface="Times New Roman" panose="02020603050405020304" pitchFamily="18" charset="0"/>
              </a:rPr>
              <a:t>Collection</a:t>
            </a:r>
            <a:br>
              <a:rPr lang="en-IN" b="1" u="sng" dirty="0">
                <a:solidFill>
                  <a:schemeClr val="accent3"/>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363DEB0-8E69-4D8C-BDC7-7265AA97E21B}"/>
              </a:ext>
            </a:extLst>
          </p:cNvPr>
          <p:cNvSpPr>
            <a:spLocks noGrp="1"/>
          </p:cNvSpPr>
          <p:nvPr>
            <p:ph idx="1"/>
          </p:nvPr>
        </p:nvSpPr>
        <p:spPr>
          <a:xfrm>
            <a:off x="1295402" y="2364377"/>
            <a:ext cx="9906185" cy="3709852"/>
          </a:xfrm>
        </p:spPr>
        <p:txBody>
          <a:bodyPr>
            <a:normAutofit fontScale="85000" lnSpcReduction="10000"/>
          </a:bodyPr>
          <a:lstStyle/>
          <a:p>
            <a:pPr algn="just">
              <a:buClr>
                <a:schemeClr val="tx1">
                  <a:lumMod val="95000"/>
                  <a:lumOff val="5000"/>
                </a:schemeClr>
              </a:buClr>
              <a:buFont typeface="Arial" panose="020B0604020202020204" pitchFamily="34" charset="0"/>
              <a:buChar char="•"/>
            </a:pPr>
            <a:r>
              <a:rPr lang="en-US" sz="2000" dirty="0">
                <a:latin typeface="Tw Cen MT" panose="020B0602020104020603" pitchFamily="34" charset="0"/>
              </a:rPr>
              <a:t>String is a collection of data items and are enclosed between the pair of ‘ ’, “ ”.</a:t>
            </a:r>
          </a:p>
          <a:p>
            <a:pPr marL="0" indent="0" algn="just">
              <a:buClr>
                <a:schemeClr val="tx1">
                  <a:lumMod val="95000"/>
                  <a:lumOff val="5000"/>
                </a:schemeClr>
              </a:buClr>
              <a:buNone/>
            </a:pPr>
            <a:r>
              <a:rPr lang="en-US" sz="2000" dirty="0">
                <a:latin typeface="Tw Cen MT" panose="020B0602020104020603" pitchFamily="34" charset="0"/>
              </a:rPr>
              <a:t>		Ex: var = ‘val1,val2,val3….</a:t>
            </a:r>
            <a:r>
              <a:rPr lang="en-US" sz="2000" dirty="0" err="1">
                <a:latin typeface="Tw Cen MT" panose="020B0602020104020603" pitchFamily="34" charset="0"/>
              </a:rPr>
              <a:t>valn</a:t>
            </a:r>
            <a:r>
              <a:rPr lang="en-US" sz="2000" dirty="0">
                <a:latin typeface="Tw Cen MT" panose="020B0602020104020603" pitchFamily="34" charset="0"/>
              </a:rPr>
              <a:t>’</a:t>
            </a:r>
          </a:p>
          <a:p>
            <a:pPr algn="just">
              <a:buClr>
                <a:schemeClr val="tx1">
                  <a:lumMod val="95000"/>
                  <a:lumOff val="5000"/>
                </a:schemeClr>
              </a:buClr>
              <a:buFont typeface="Arial" panose="020B0604020202020204" pitchFamily="34" charset="0"/>
              <a:buChar char="•"/>
            </a:pPr>
            <a:r>
              <a:rPr lang="en-US" sz="2000" dirty="0">
                <a:latin typeface="Tw Cen MT" panose="020B0602020104020603" pitchFamily="34" charset="0"/>
              </a:rPr>
              <a:t>List is a collection of homogeneous and heterogeneous data items and is enclosed in [ ].</a:t>
            </a:r>
          </a:p>
          <a:p>
            <a:pPr marL="0" indent="0" algn="just">
              <a:buClr>
                <a:schemeClr val="tx1">
                  <a:lumMod val="95000"/>
                  <a:lumOff val="5000"/>
                </a:schemeClr>
              </a:buClr>
              <a:buNone/>
            </a:pPr>
            <a:r>
              <a:rPr lang="en-US" sz="2000" dirty="0">
                <a:latin typeface="Tw Cen MT" panose="020B0602020104020603" pitchFamily="34" charset="0"/>
              </a:rPr>
              <a:t>		Ex: var = [1, 4, ‘hello’, 2.4]</a:t>
            </a:r>
          </a:p>
          <a:p>
            <a:pPr algn="just">
              <a:buClr>
                <a:schemeClr val="tx1">
                  <a:lumMod val="95000"/>
                  <a:lumOff val="5000"/>
                </a:schemeClr>
              </a:buClr>
              <a:buFont typeface="Arial" panose="020B0604020202020204" pitchFamily="34" charset="0"/>
              <a:buChar char="•"/>
            </a:pPr>
            <a:r>
              <a:rPr lang="en-US" sz="2000" dirty="0">
                <a:latin typeface="Tw Cen MT" panose="020B0602020104020603" pitchFamily="34" charset="0"/>
              </a:rPr>
              <a:t>Tuple can also store homogeneous and heterogeneous data items but is enclosed in ( ).</a:t>
            </a:r>
          </a:p>
          <a:p>
            <a:pPr marL="0" indent="0" algn="just">
              <a:buClr>
                <a:schemeClr val="tx1">
                  <a:lumMod val="95000"/>
                  <a:lumOff val="5000"/>
                </a:schemeClr>
              </a:buClr>
              <a:buNone/>
            </a:pPr>
            <a:r>
              <a:rPr lang="en-US" sz="2000" dirty="0">
                <a:latin typeface="Tw Cen MT" panose="020B0602020104020603" pitchFamily="34" charset="0"/>
              </a:rPr>
              <a:t>		Ex:  var = (val1,val2,val3….</a:t>
            </a:r>
            <a:r>
              <a:rPr lang="en-US" sz="2000" dirty="0" err="1">
                <a:latin typeface="Tw Cen MT" panose="020B0602020104020603" pitchFamily="34" charset="0"/>
              </a:rPr>
              <a:t>valn</a:t>
            </a:r>
            <a:r>
              <a:rPr lang="en-US" sz="2000" dirty="0">
                <a:latin typeface="Tw Cen MT" panose="020B0602020104020603" pitchFamily="34" charset="0"/>
              </a:rPr>
              <a:t>)</a:t>
            </a:r>
          </a:p>
          <a:p>
            <a:pPr algn="just">
              <a:buClr>
                <a:schemeClr val="tx1">
                  <a:lumMod val="95000"/>
                  <a:lumOff val="5000"/>
                </a:schemeClr>
              </a:buClr>
              <a:buFont typeface="Arial" panose="020B0604020202020204" pitchFamily="34" charset="0"/>
              <a:buChar char="•"/>
            </a:pPr>
            <a:r>
              <a:rPr lang="en-US" sz="2000" dirty="0">
                <a:latin typeface="Tw Cen MT" panose="020B0602020104020603" pitchFamily="34" charset="0"/>
              </a:rPr>
              <a:t>Set is a homogeneous and heterogeneous collection of non-</a:t>
            </a:r>
            <a:r>
              <a:rPr lang="en-US" sz="2000" dirty="0" err="1">
                <a:latin typeface="Tw Cen MT" panose="020B0602020104020603" pitchFamily="34" charset="0"/>
              </a:rPr>
              <a:t>repetative</a:t>
            </a:r>
            <a:r>
              <a:rPr lang="en-US" sz="2000" dirty="0">
                <a:latin typeface="Tw Cen MT" panose="020B0602020104020603" pitchFamily="34" charset="0"/>
              </a:rPr>
              <a:t> data item enclosed in { }.</a:t>
            </a:r>
          </a:p>
          <a:p>
            <a:pPr marL="0" indent="0" algn="just">
              <a:buClr>
                <a:schemeClr val="tx1">
                  <a:lumMod val="95000"/>
                  <a:lumOff val="5000"/>
                </a:schemeClr>
              </a:buClr>
              <a:buNone/>
            </a:pPr>
            <a:r>
              <a:rPr lang="en-US" sz="2000" dirty="0">
                <a:latin typeface="Tw Cen MT" panose="020B0602020104020603" pitchFamily="34" charset="0"/>
              </a:rPr>
              <a:t>		Ex: var = {val1,val2,val3….</a:t>
            </a:r>
            <a:r>
              <a:rPr lang="en-US" sz="2000" dirty="0" err="1">
                <a:latin typeface="Tw Cen MT" panose="020B0602020104020603" pitchFamily="34" charset="0"/>
              </a:rPr>
              <a:t>valn</a:t>
            </a:r>
            <a:r>
              <a:rPr lang="en-US" sz="2000" dirty="0">
                <a:latin typeface="Tw Cen MT" panose="020B0602020104020603" pitchFamily="34" charset="0"/>
              </a:rPr>
              <a:t>}</a:t>
            </a:r>
          </a:p>
          <a:p>
            <a:pPr algn="just">
              <a:buClr>
                <a:schemeClr val="tx1">
                  <a:lumMod val="95000"/>
                  <a:lumOff val="5000"/>
                </a:schemeClr>
              </a:buClr>
              <a:buFont typeface="Arial" panose="020B0604020202020204" pitchFamily="34" charset="0"/>
              <a:buChar char="•"/>
            </a:pPr>
            <a:r>
              <a:rPr lang="en-US" sz="2000" dirty="0">
                <a:latin typeface="Tw Cen MT" panose="020B0602020104020603" pitchFamily="34" charset="0"/>
              </a:rPr>
              <a:t>Dictionary is a collection of key value pair and enclosed in { }. The key and value are separated by : .</a:t>
            </a:r>
          </a:p>
          <a:p>
            <a:pPr marL="0" indent="0" algn="just">
              <a:buClr>
                <a:schemeClr val="tx1">
                  <a:lumMod val="95000"/>
                  <a:lumOff val="5000"/>
                </a:schemeClr>
              </a:buClr>
              <a:buNone/>
            </a:pPr>
            <a:r>
              <a:rPr lang="en-US" sz="2000" dirty="0">
                <a:latin typeface="Tw Cen MT" panose="020B0602020104020603" pitchFamily="34" charset="0"/>
              </a:rPr>
              <a:t>		Ex: var = {k1:v1, k2:v2,………..</a:t>
            </a:r>
            <a:r>
              <a:rPr lang="en-US" sz="2000" dirty="0" err="1">
                <a:latin typeface="Tw Cen MT" panose="020B0602020104020603" pitchFamily="34" charset="0"/>
              </a:rPr>
              <a:t>kn:vn</a:t>
            </a:r>
            <a:r>
              <a:rPr lang="en-US" sz="2000" dirty="0">
                <a:latin typeface="Tw Cen MT" panose="020B0602020104020603" pitchFamily="34" charset="0"/>
              </a:rPr>
              <a:t>}</a:t>
            </a:r>
          </a:p>
          <a:p>
            <a:endParaRPr lang="en-IN" dirty="0"/>
          </a:p>
        </p:txBody>
      </p:sp>
    </p:spTree>
    <p:extLst>
      <p:ext uri="{BB962C8B-B14F-4D97-AF65-F5344CB8AC3E}">
        <p14:creationId xmlns:p14="http://schemas.microsoft.com/office/powerpoint/2010/main" val="350074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FBEC-C13A-432C-9CB0-C8E3BE6105A4}"/>
              </a:ext>
            </a:extLst>
          </p:cNvPr>
          <p:cNvSpPr>
            <a:spLocks noGrp="1"/>
          </p:cNvSpPr>
          <p:nvPr>
            <p:ph type="title"/>
          </p:nvPr>
        </p:nvSpPr>
        <p:spPr/>
        <p:txBody>
          <a:bodyPr>
            <a:normAutofit fontScale="90000"/>
          </a:bodyPr>
          <a:lstStyle/>
          <a:p>
            <a:r>
              <a:rPr lang="en-IN" b="1" u="sng" dirty="0">
                <a:solidFill>
                  <a:schemeClr val="accent3"/>
                </a:solidFill>
                <a:latin typeface="Times New Roman" panose="02020603050405020304" pitchFamily="18" charset="0"/>
                <a:cs typeface="Times New Roman" panose="02020603050405020304" pitchFamily="18" charset="0"/>
              </a:rPr>
              <a:t>Typecasting And Operators</a:t>
            </a:r>
            <a:br>
              <a:rPr lang="en-IN" b="1" u="sng" dirty="0">
                <a:solidFill>
                  <a:schemeClr val="accent3"/>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3AFC61B-385E-42B8-B88C-FD1091DCB31B}"/>
              </a:ext>
            </a:extLst>
          </p:cNvPr>
          <p:cNvSpPr>
            <a:spLocks noGrp="1"/>
          </p:cNvSpPr>
          <p:nvPr>
            <p:ph idx="1"/>
          </p:nvPr>
        </p:nvSpPr>
        <p:spPr/>
        <p:txBody>
          <a:bodyPr>
            <a:normAutofit/>
          </a:bodyPr>
          <a:lstStyle/>
          <a:p>
            <a:pPr>
              <a:buClr>
                <a:schemeClr val="tx1">
                  <a:lumMod val="95000"/>
                  <a:lumOff val="5000"/>
                </a:schemeClr>
              </a:buClr>
            </a:pPr>
            <a:r>
              <a:rPr lang="en-IN" sz="2000" dirty="0">
                <a:latin typeface="Tw Cen MT" panose="020B0602020104020603" pitchFamily="34" charset="0"/>
              </a:rPr>
              <a:t>Typecasting is the phenomenal of converting the data from one type to another type.</a:t>
            </a:r>
          </a:p>
          <a:p>
            <a:pPr>
              <a:buClr>
                <a:schemeClr val="tx1">
                  <a:lumMod val="95000"/>
                  <a:lumOff val="5000"/>
                </a:schemeClr>
              </a:buClr>
            </a:pPr>
            <a:r>
              <a:rPr lang="en-IN" sz="2000" dirty="0">
                <a:latin typeface="Tw Cen MT" panose="020B0602020104020603" pitchFamily="34" charset="0"/>
              </a:rPr>
              <a:t>The present type is the source type and the converted type is the destination type.</a:t>
            </a:r>
          </a:p>
          <a:p>
            <a:pPr>
              <a:buClr>
                <a:schemeClr val="tx1">
                  <a:lumMod val="95000"/>
                  <a:lumOff val="5000"/>
                </a:schemeClr>
              </a:buClr>
            </a:pPr>
            <a:r>
              <a:rPr lang="en-IN" sz="2000" dirty="0">
                <a:latin typeface="Tw Cen MT" panose="020B0602020104020603" pitchFamily="34" charset="0"/>
              </a:rPr>
              <a:t>To covert the data from one type to another type we use the syntax:</a:t>
            </a:r>
          </a:p>
          <a:p>
            <a:pPr marL="0" indent="0">
              <a:buClr>
                <a:schemeClr val="tx1">
                  <a:lumMod val="95000"/>
                  <a:lumOff val="5000"/>
                </a:schemeClr>
              </a:buClr>
              <a:buNone/>
            </a:pPr>
            <a:r>
              <a:rPr lang="en-IN" sz="2000" dirty="0">
                <a:latin typeface="Tw Cen MT" panose="020B0602020104020603" pitchFamily="34" charset="0"/>
              </a:rPr>
              <a:t>			Var = datatype (data/var)</a:t>
            </a:r>
          </a:p>
          <a:p>
            <a:pPr>
              <a:buClr>
                <a:schemeClr val="tx1">
                  <a:lumMod val="95000"/>
                  <a:lumOff val="5000"/>
                </a:schemeClr>
              </a:buClr>
            </a:pPr>
            <a:r>
              <a:rPr lang="en-IN" sz="2000" dirty="0">
                <a:latin typeface="Tw Cen MT" panose="020B0602020104020603" pitchFamily="34" charset="0"/>
              </a:rPr>
              <a:t>Operators are the special symbol that are predefined with an operation.</a:t>
            </a:r>
          </a:p>
          <a:p>
            <a:pPr>
              <a:buClr>
                <a:schemeClr val="tx1">
                  <a:lumMod val="95000"/>
                  <a:lumOff val="5000"/>
                </a:schemeClr>
              </a:buClr>
            </a:pPr>
            <a:r>
              <a:rPr lang="en-IN" sz="2000" dirty="0">
                <a:latin typeface="Tw Cen MT" panose="020B0602020104020603" pitchFamily="34" charset="0"/>
              </a:rPr>
              <a:t>Based on the Operation Operators are classified into five different types.</a:t>
            </a:r>
          </a:p>
        </p:txBody>
      </p:sp>
    </p:spTree>
    <p:extLst>
      <p:ext uri="{BB962C8B-B14F-4D97-AF65-F5344CB8AC3E}">
        <p14:creationId xmlns:p14="http://schemas.microsoft.com/office/powerpoint/2010/main" val="53838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19DF-0367-47C8-8255-94126517EC44}"/>
              </a:ext>
            </a:extLst>
          </p:cNvPr>
          <p:cNvSpPr>
            <a:spLocks noGrp="1"/>
          </p:cNvSpPr>
          <p:nvPr>
            <p:ph type="title"/>
          </p:nvPr>
        </p:nvSpPr>
        <p:spPr>
          <a:xfrm>
            <a:off x="1295402" y="548640"/>
            <a:ext cx="9601196" cy="1431079"/>
          </a:xfrm>
        </p:spPr>
        <p:txBody>
          <a:bodyPr>
            <a:normAutofit/>
          </a:bodyPr>
          <a:lstStyle/>
          <a:p>
            <a:r>
              <a:rPr lang="en-IN" b="1" u="sng" dirty="0">
                <a:solidFill>
                  <a:schemeClr val="accent3"/>
                </a:solidFill>
                <a:latin typeface="Times New Roman" panose="02020603050405020304" pitchFamily="18" charset="0"/>
                <a:cs typeface="Times New Roman" panose="02020603050405020304" pitchFamily="18" charset="0"/>
              </a:rPr>
              <a:t>Types of Operators</a:t>
            </a:r>
            <a:endParaRPr lang="en-IN" dirty="0"/>
          </a:p>
        </p:txBody>
      </p:sp>
      <p:sp>
        <p:nvSpPr>
          <p:cNvPr id="3" name="Content Placeholder 2">
            <a:extLst>
              <a:ext uri="{FF2B5EF4-FFF2-40B4-BE49-F238E27FC236}">
                <a16:creationId xmlns:a16="http://schemas.microsoft.com/office/drawing/2014/main" id="{5E6B728E-9390-4588-A71B-23EF12AFBD6B}"/>
              </a:ext>
            </a:extLst>
          </p:cNvPr>
          <p:cNvSpPr>
            <a:spLocks noGrp="1"/>
          </p:cNvSpPr>
          <p:nvPr>
            <p:ph idx="1"/>
          </p:nvPr>
        </p:nvSpPr>
        <p:spPr>
          <a:xfrm>
            <a:off x="627017" y="2403566"/>
            <a:ext cx="10269580" cy="3472302"/>
          </a:xfrm>
        </p:spPr>
        <p:txBody>
          <a:bodyPr>
            <a:normAutofit fontScale="77500" lnSpcReduction="20000"/>
          </a:bodyPr>
          <a:lstStyle/>
          <a:p>
            <a:pPr lvl="2">
              <a:buClr>
                <a:schemeClr val="tx1">
                  <a:lumMod val="95000"/>
                  <a:lumOff val="5000"/>
                </a:schemeClr>
              </a:buClr>
            </a:pPr>
            <a:r>
              <a:rPr lang="en-IN" sz="2400" dirty="0">
                <a:latin typeface="Tw Cen MT" panose="020B0602020104020603" pitchFamily="34" charset="0"/>
              </a:rPr>
              <a:t>Arithmetic operators are used to perform the arithmetic operations such as +, -, *, /.</a:t>
            </a:r>
          </a:p>
          <a:p>
            <a:pPr lvl="2">
              <a:buClr>
                <a:schemeClr val="tx1">
                  <a:lumMod val="95000"/>
                  <a:lumOff val="5000"/>
                </a:schemeClr>
              </a:buClr>
            </a:pPr>
            <a:r>
              <a:rPr lang="en-IN" sz="2400" dirty="0">
                <a:latin typeface="Tw Cen MT" panose="020B0602020104020603" pitchFamily="34" charset="0"/>
              </a:rPr>
              <a:t>Logical operators perform the operations on the Boolean values and these are AND, OR, NOT operators.</a:t>
            </a:r>
          </a:p>
          <a:p>
            <a:pPr lvl="2">
              <a:buClr>
                <a:schemeClr val="tx1">
                  <a:lumMod val="95000"/>
                  <a:lumOff val="5000"/>
                </a:schemeClr>
              </a:buClr>
            </a:pPr>
            <a:r>
              <a:rPr lang="en-IN" sz="2400" dirty="0">
                <a:latin typeface="Tw Cen MT" panose="020B0602020104020603" pitchFamily="34" charset="0"/>
              </a:rPr>
              <a:t>Relational operator is used to check the relation between the values and these operators are &lt;,&gt;,==,!=,&gt;=,&lt;=.</a:t>
            </a:r>
          </a:p>
          <a:p>
            <a:pPr lvl="2">
              <a:buClr>
                <a:schemeClr val="tx1">
                  <a:lumMod val="95000"/>
                  <a:lumOff val="5000"/>
                </a:schemeClr>
              </a:buClr>
            </a:pPr>
            <a:r>
              <a:rPr lang="en-IN" sz="2400" dirty="0">
                <a:latin typeface="Tw Cen MT" panose="020B0602020104020603" pitchFamily="34" charset="0"/>
              </a:rPr>
              <a:t>Bitwise operator is used to work on the binary bits of given number and these are |(bitwise or), ~(bitwise not), ^(bitwise XOR)</a:t>
            </a:r>
          </a:p>
          <a:p>
            <a:pPr lvl="2">
              <a:buClr>
                <a:schemeClr val="tx1">
                  <a:lumMod val="95000"/>
                  <a:lumOff val="5000"/>
                </a:schemeClr>
              </a:buClr>
            </a:pPr>
            <a:r>
              <a:rPr lang="en-IN" sz="2400" dirty="0">
                <a:latin typeface="Tw Cen MT" panose="020B0602020104020603" pitchFamily="34" charset="0"/>
              </a:rPr>
              <a:t>Membership Operator is used to check whether the value is Present in the collection or not. There are two membership operator </a:t>
            </a:r>
          </a:p>
          <a:p>
            <a:pPr lvl="4">
              <a:buClr>
                <a:schemeClr val="tx1">
                  <a:lumMod val="95000"/>
                  <a:lumOff val="5000"/>
                </a:schemeClr>
              </a:buClr>
            </a:pPr>
            <a:r>
              <a:rPr lang="en-IN" sz="2100" dirty="0">
                <a:latin typeface="Tw Cen MT" panose="020B0602020104020603" pitchFamily="34" charset="0"/>
              </a:rPr>
              <a:t>IN</a:t>
            </a:r>
          </a:p>
          <a:p>
            <a:pPr lvl="4">
              <a:buClr>
                <a:schemeClr val="tx1">
                  <a:lumMod val="95000"/>
                  <a:lumOff val="5000"/>
                </a:schemeClr>
              </a:buClr>
            </a:pPr>
            <a:r>
              <a:rPr lang="en-IN" sz="2100" dirty="0">
                <a:latin typeface="Tw Cen MT" panose="020B0602020104020603" pitchFamily="34" charset="0"/>
              </a:rPr>
              <a:t>NOT IN</a:t>
            </a:r>
          </a:p>
          <a:p>
            <a:pPr marL="914400" lvl="2" indent="0">
              <a:buClr>
                <a:schemeClr val="tx1">
                  <a:lumMod val="95000"/>
                  <a:lumOff val="5000"/>
                </a:schemeClr>
              </a:buClr>
              <a:buNone/>
            </a:pPr>
            <a:endParaRPr lang="en-IN" sz="2000" dirty="0">
              <a:latin typeface="Tw Cen MT" panose="020B0602020104020603" pitchFamily="34" charset="0"/>
            </a:endParaRPr>
          </a:p>
          <a:p>
            <a:pPr marL="1371600" lvl="2" indent="-457200">
              <a:buClr>
                <a:schemeClr val="tx1">
                  <a:lumMod val="95000"/>
                  <a:lumOff val="5000"/>
                </a:schemeClr>
              </a:buClr>
              <a:buFont typeface="+mj-lt"/>
              <a:buAutoNum type="arabicPeriod"/>
            </a:pPr>
            <a:endParaRPr lang="en-IN" sz="2000" dirty="0">
              <a:latin typeface="Tw Cen MT" panose="020B0602020104020603" pitchFamily="34" charset="0"/>
            </a:endParaRPr>
          </a:p>
        </p:txBody>
      </p:sp>
    </p:spTree>
    <p:extLst>
      <p:ext uri="{BB962C8B-B14F-4D97-AF65-F5344CB8AC3E}">
        <p14:creationId xmlns:p14="http://schemas.microsoft.com/office/powerpoint/2010/main" val="319097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6C64-A0FE-4968-857D-0B065C58EF06}"/>
              </a:ext>
            </a:extLst>
          </p:cNvPr>
          <p:cNvSpPr>
            <a:spLocks noGrp="1"/>
          </p:cNvSpPr>
          <p:nvPr>
            <p:ph type="title"/>
          </p:nvPr>
        </p:nvSpPr>
        <p:spPr>
          <a:xfrm>
            <a:off x="1295402" y="497150"/>
            <a:ext cx="9601196" cy="1788849"/>
          </a:xfrm>
        </p:spPr>
        <p:txBody>
          <a:bodyPr/>
          <a:lstStyle/>
          <a:p>
            <a:r>
              <a:rPr lang="en-IN" dirty="0">
                <a:solidFill>
                  <a:schemeClr val="accent3"/>
                </a:solidFill>
                <a:latin typeface="Times New Roman" panose="02020603050405020304" pitchFamily="18" charset="0"/>
                <a:cs typeface="Times New Roman" panose="02020603050405020304" pitchFamily="18" charset="0"/>
              </a:rPr>
              <a:t>Control Statements</a:t>
            </a:r>
          </a:p>
        </p:txBody>
      </p:sp>
      <p:sp>
        <p:nvSpPr>
          <p:cNvPr id="3" name="Content Placeholder 2">
            <a:extLst>
              <a:ext uri="{FF2B5EF4-FFF2-40B4-BE49-F238E27FC236}">
                <a16:creationId xmlns:a16="http://schemas.microsoft.com/office/drawing/2014/main" id="{3BA5B86E-6B88-47F8-811B-B4E45600A663}"/>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Generally the flow of execution of program will happen in the top to bottom approach by </a:t>
            </a:r>
            <a:r>
              <a:rPr lang="en-IN" sz="2000" dirty="0" err="1">
                <a:latin typeface="Tw Cen MT" panose="020B0602020104020603" pitchFamily="34" charset="0"/>
              </a:rPr>
              <a:t>deafault</a:t>
            </a:r>
            <a:r>
              <a:rPr lang="en-IN" sz="2000" dirty="0">
                <a:latin typeface="Tw Cen MT" panose="020B0602020104020603" pitchFamily="34" charset="0"/>
              </a:rPr>
              <a:t>. If ever we want to change that we go for control Statements.</a:t>
            </a:r>
          </a:p>
          <a:p>
            <a:pPr>
              <a:buClr>
                <a:schemeClr val="tx1">
                  <a:lumMod val="95000"/>
                  <a:lumOff val="5000"/>
                </a:schemeClr>
              </a:buClr>
              <a:buFont typeface="Arial" panose="020B0604020202020204" pitchFamily="34" charset="0"/>
              <a:buChar char="•"/>
            </a:pPr>
            <a:r>
              <a:rPr lang="en-IN" sz="2000" dirty="0">
                <a:latin typeface="Tw Cen MT" panose="020B0602020104020603" pitchFamily="34" charset="0"/>
              </a:rPr>
              <a:t>There are two types of control statements :</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Decisional Statements</a:t>
            </a:r>
          </a:p>
          <a:p>
            <a:pPr marL="914400" lvl="1" indent="-457200">
              <a:buClr>
                <a:schemeClr val="tx1">
                  <a:lumMod val="95000"/>
                  <a:lumOff val="5000"/>
                </a:schemeClr>
              </a:buClr>
              <a:buFont typeface="+mj-lt"/>
              <a:buAutoNum type="arabicPeriod"/>
            </a:pPr>
            <a:r>
              <a:rPr lang="en-IN" sz="1800" dirty="0">
                <a:latin typeface="Tw Cen MT" panose="020B0602020104020603" pitchFamily="34" charset="0"/>
              </a:rPr>
              <a:t>Looping Statements</a:t>
            </a:r>
          </a:p>
          <a:p>
            <a:pPr marL="457200" lvl="1" indent="0">
              <a:buClr>
                <a:schemeClr val="tx1">
                  <a:lumMod val="95000"/>
                  <a:lumOff val="5000"/>
                </a:schemeClr>
              </a:buClr>
              <a:buNone/>
            </a:pPr>
            <a:endParaRPr lang="en-IN" sz="1800" dirty="0">
              <a:latin typeface="Tw Cen MT" panose="020B0602020104020603" pitchFamily="34" charset="0"/>
            </a:endParaRPr>
          </a:p>
        </p:txBody>
      </p:sp>
    </p:spTree>
    <p:extLst>
      <p:ext uri="{BB962C8B-B14F-4D97-AF65-F5344CB8AC3E}">
        <p14:creationId xmlns:p14="http://schemas.microsoft.com/office/powerpoint/2010/main" val="198812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E829-3DCF-4C74-985C-8E59380C7710}"/>
              </a:ext>
            </a:extLst>
          </p:cNvPr>
          <p:cNvSpPr>
            <a:spLocks noGrp="1"/>
          </p:cNvSpPr>
          <p:nvPr>
            <p:ph type="title"/>
          </p:nvPr>
        </p:nvSpPr>
        <p:spPr>
          <a:xfrm>
            <a:off x="1295402" y="470518"/>
            <a:ext cx="9601196" cy="1815482"/>
          </a:xfrm>
        </p:spPr>
        <p:txBody>
          <a:bodyPr/>
          <a:lstStyle/>
          <a:p>
            <a:r>
              <a:rPr lang="en-IN" dirty="0">
                <a:solidFill>
                  <a:schemeClr val="accent3"/>
                </a:solidFill>
                <a:latin typeface="Times New Roman" panose="02020603050405020304" pitchFamily="18" charset="0"/>
                <a:cs typeface="Times New Roman" panose="02020603050405020304" pitchFamily="18" charset="0"/>
              </a:rPr>
              <a:t>Decisional Statements</a:t>
            </a:r>
          </a:p>
        </p:txBody>
      </p:sp>
      <p:sp>
        <p:nvSpPr>
          <p:cNvPr id="3" name="Content Placeholder 2">
            <a:extLst>
              <a:ext uri="{FF2B5EF4-FFF2-40B4-BE49-F238E27FC236}">
                <a16:creationId xmlns:a16="http://schemas.microsoft.com/office/drawing/2014/main" id="{991C7782-2197-433C-86D4-999E4B18BF5C}"/>
              </a:ext>
            </a:extLst>
          </p:cNvPr>
          <p:cNvSpPr>
            <a:spLocks noGrp="1"/>
          </p:cNvSpPr>
          <p:nvPr>
            <p:ph idx="1"/>
          </p:nvPr>
        </p:nvSpPr>
        <p:spPr>
          <a:xfrm>
            <a:off x="1295402" y="2442754"/>
            <a:ext cx="9601196" cy="3433114"/>
          </a:xfrm>
        </p:spPr>
        <p:txBody>
          <a:bodyPr>
            <a:normAutofit/>
          </a:bodyPr>
          <a:lstStyle/>
          <a:p>
            <a:pPr>
              <a:buClr>
                <a:schemeClr val="tx1">
                  <a:lumMod val="95000"/>
                  <a:lumOff val="5000"/>
                </a:schemeClr>
              </a:buClr>
            </a:pPr>
            <a:r>
              <a:rPr lang="en-IN" sz="2000" dirty="0">
                <a:latin typeface="Tw Cen MT" panose="020B0602020104020603" pitchFamily="34" charset="0"/>
              </a:rPr>
              <a:t>Decisional statements are the control statements which are used to change the flow of execution of the program based on the decision taken at a particular condition.</a:t>
            </a:r>
          </a:p>
          <a:p>
            <a:pPr>
              <a:buClr>
                <a:schemeClr val="tx1">
                  <a:lumMod val="95000"/>
                  <a:lumOff val="5000"/>
                </a:schemeClr>
              </a:buClr>
            </a:pPr>
            <a:r>
              <a:rPr lang="en-IN" sz="2000" dirty="0">
                <a:latin typeface="Tw Cen MT" panose="020B0602020104020603" pitchFamily="34" charset="0"/>
              </a:rPr>
              <a:t>There are four Types of decisional statements in python :</a:t>
            </a:r>
          </a:p>
          <a:p>
            <a:pPr marL="971550" lvl="1" indent="-514350">
              <a:buClr>
                <a:schemeClr val="tx1">
                  <a:lumMod val="95000"/>
                  <a:lumOff val="5000"/>
                </a:schemeClr>
              </a:buClr>
              <a:buFont typeface="+mj-lt"/>
              <a:buAutoNum type="romanUcPeriod"/>
            </a:pPr>
            <a:r>
              <a:rPr lang="en-IN" sz="1800" dirty="0">
                <a:latin typeface="Tw Cen MT" panose="020B0602020104020603" pitchFamily="34" charset="0"/>
              </a:rPr>
              <a:t>if statement</a:t>
            </a:r>
          </a:p>
          <a:p>
            <a:pPr marL="971550" lvl="1" indent="-514350">
              <a:buClr>
                <a:schemeClr val="tx1">
                  <a:lumMod val="95000"/>
                  <a:lumOff val="5000"/>
                </a:schemeClr>
              </a:buClr>
              <a:buFont typeface="+mj-lt"/>
              <a:buAutoNum type="romanUcPeriod"/>
            </a:pPr>
            <a:r>
              <a:rPr lang="en-IN" sz="1800" dirty="0">
                <a:latin typeface="Tw Cen MT" panose="020B0602020104020603" pitchFamily="34" charset="0"/>
              </a:rPr>
              <a:t>if else statement</a:t>
            </a:r>
          </a:p>
          <a:p>
            <a:pPr marL="971550" lvl="1" indent="-514350">
              <a:buClr>
                <a:schemeClr val="tx1">
                  <a:lumMod val="95000"/>
                  <a:lumOff val="5000"/>
                </a:schemeClr>
              </a:buClr>
              <a:buFont typeface="+mj-lt"/>
              <a:buAutoNum type="romanUcPeriod"/>
            </a:pPr>
            <a:r>
              <a:rPr lang="en-IN" sz="1800" dirty="0" err="1">
                <a:latin typeface="Tw Cen MT" panose="020B0602020104020603" pitchFamily="34" charset="0"/>
              </a:rPr>
              <a:t>elif</a:t>
            </a:r>
            <a:r>
              <a:rPr lang="en-IN" sz="1800" dirty="0">
                <a:latin typeface="Tw Cen MT" panose="020B0602020104020603" pitchFamily="34" charset="0"/>
              </a:rPr>
              <a:t> statement</a:t>
            </a:r>
          </a:p>
          <a:p>
            <a:pPr marL="971550" lvl="1" indent="-514350">
              <a:buClr>
                <a:schemeClr val="tx1">
                  <a:lumMod val="95000"/>
                  <a:lumOff val="5000"/>
                </a:schemeClr>
              </a:buClr>
              <a:buFont typeface="+mj-lt"/>
              <a:buAutoNum type="romanUcPeriod"/>
            </a:pPr>
            <a:r>
              <a:rPr lang="en-IN" sz="1800" dirty="0">
                <a:latin typeface="Tw Cen MT" panose="020B0602020104020603" pitchFamily="34" charset="0"/>
              </a:rPr>
              <a:t>nested if statement</a:t>
            </a:r>
          </a:p>
          <a:p>
            <a:pPr marL="514350" indent="-514350">
              <a:buClr>
                <a:schemeClr val="tx1">
                  <a:lumMod val="95000"/>
                  <a:lumOff val="5000"/>
                </a:schemeClr>
              </a:buClr>
              <a:buFont typeface="+mj-lt"/>
              <a:buAutoNum type="romanUcPeriod"/>
            </a:pPr>
            <a:endParaRPr lang="en-IN" sz="2000" dirty="0">
              <a:latin typeface="Tw Cen MT" panose="020B0602020104020603" pitchFamily="34" charset="0"/>
            </a:endParaRPr>
          </a:p>
        </p:txBody>
      </p:sp>
    </p:spTree>
    <p:extLst>
      <p:ext uri="{BB962C8B-B14F-4D97-AF65-F5344CB8AC3E}">
        <p14:creationId xmlns:p14="http://schemas.microsoft.com/office/powerpoint/2010/main" val="36230676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898</TotalTime>
  <Words>3147</Words>
  <Application>Microsoft Office PowerPoint</Application>
  <PresentationFormat>Widescreen</PresentationFormat>
  <Paragraphs>322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Rounded MT Bold</vt:lpstr>
      <vt:lpstr>Garamond</vt:lpstr>
      <vt:lpstr>Times New Roman</vt:lpstr>
      <vt:lpstr>Tw Cen MT</vt:lpstr>
      <vt:lpstr>Wingdings</vt:lpstr>
      <vt:lpstr>Organic</vt:lpstr>
      <vt:lpstr>Python From Scratch</vt:lpstr>
      <vt:lpstr>PowerPoint Presentation</vt:lpstr>
      <vt:lpstr>PowerPoint Presentation</vt:lpstr>
      <vt:lpstr>PowerPoint Presentation</vt:lpstr>
      <vt:lpstr>Collection </vt:lpstr>
      <vt:lpstr>Typecasting And Operators </vt:lpstr>
      <vt:lpstr>Types of Operators</vt:lpstr>
      <vt:lpstr>Control Statements</vt:lpstr>
      <vt:lpstr>Decisional Statements</vt:lpstr>
      <vt:lpstr>Looping Statements</vt:lpstr>
      <vt:lpstr>Functions/Methods</vt:lpstr>
      <vt:lpstr>Types Of Function</vt:lpstr>
      <vt:lpstr>Local, global And Non Local Variables</vt:lpstr>
      <vt:lpstr>Decorators</vt:lpstr>
      <vt:lpstr>Recursive Function</vt:lpstr>
      <vt:lpstr>Packing And Unpacking</vt:lpstr>
      <vt:lpstr>Generic Arguements</vt:lpstr>
      <vt:lpstr>Terminologies Used For Ide</vt:lpstr>
      <vt:lpstr>Object Oriented Programming</vt:lpstr>
      <vt:lpstr>Class</vt:lpstr>
      <vt:lpstr>Object</vt:lpstr>
      <vt:lpstr>Constructor</vt:lpstr>
      <vt:lpstr>Object Oriented Principles</vt:lpstr>
      <vt:lpstr>Constructor Chaining</vt:lpstr>
      <vt:lpstr>Types Of Inheritace</vt:lpstr>
      <vt:lpstr>Single Inheritance</vt:lpstr>
      <vt:lpstr>Multiple Inheritance</vt:lpstr>
      <vt:lpstr>Multilevel Inheritance</vt:lpstr>
      <vt:lpstr>Hierarchical Inheritance</vt:lpstr>
      <vt:lpstr>Hybrid Inheritance</vt:lpstr>
      <vt:lpstr>Access Specifiers</vt:lpstr>
      <vt:lpstr>Method Overloading</vt:lpstr>
      <vt:lpstr>Method Overiding</vt:lpstr>
      <vt:lpstr>Operator Overloading</vt:lpstr>
      <vt:lpstr>Iterators</vt:lpstr>
      <vt:lpstr>Generators</vt:lpstr>
      <vt:lpstr>Exception Handling</vt:lpstr>
      <vt:lpstr>File handling</vt:lpstr>
      <vt:lpstr>Regular expression</vt:lpstr>
      <vt:lpstr>JSON</vt:lpstr>
      <vt:lpstr>Pickle And Unpickling</vt:lpstr>
      <vt:lpstr>Assertion</vt:lpstr>
      <vt:lpstr>About ides</vt:lpstr>
      <vt:lpstr>Python Extended in Fields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Deepak Shende</cp:lastModifiedBy>
  <cp:revision>98</cp:revision>
  <dcterms:created xsi:type="dcterms:W3CDTF">2019-02-12T14:46:35Z</dcterms:created>
  <dcterms:modified xsi:type="dcterms:W3CDTF">2020-06-04T05:53:29Z</dcterms:modified>
</cp:coreProperties>
</file>