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handoutMasterIdLst>
    <p:handoutMasterId r:id="rId45"/>
  </p:handoutMasterIdLst>
  <p:sldIdLst>
    <p:sldId id="426" r:id="rId5"/>
    <p:sldId id="427" r:id="rId6"/>
    <p:sldId id="428" r:id="rId7"/>
    <p:sldId id="475" r:id="rId8"/>
    <p:sldId id="442" r:id="rId9"/>
    <p:sldId id="444" r:id="rId10"/>
    <p:sldId id="445" r:id="rId11"/>
    <p:sldId id="446" r:id="rId12"/>
    <p:sldId id="447" r:id="rId13"/>
    <p:sldId id="448" r:id="rId14"/>
    <p:sldId id="449" r:id="rId15"/>
    <p:sldId id="450" r:id="rId16"/>
    <p:sldId id="452" r:id="rId17"/>
    <p:sldId id="453" r:id="rId18"/>
    <p:sldId id="455" r:id="rId19"/>
    <p:sldId id="456" r:id="rId20"/>
    <p:sldId id="457" r:id="rId21"/>
    <p:sldId id="463" r:id="rId22"/>
    <p:sldId id="464" r:id="rId23"/>
    <p:sldId id="465" r:id="rId24"/>
    <p:sldId id="466" r:id="rId25"/>
    <p:sldId id="467" r:id="rId26"/>
    <p:sldId id="451" r:id="rId27"/>
    <p:sldId id="468" r:id="rId28"/>
    <p:sldId id="469" r:id="rId29"/>
    <p:sldId id="470" r:id="rId30"/>
    <p:sldId id="471" r:id="rId31"/>
    <p:sldId id="472" r:id="rId32"/>
    <p:sldId id="454" r:id="rId33"/>
    <p:sldId id="473" r:id="rId34"/>
    <p:sldId id="474" r:id="rId35"/>
    <p:sldId id="476" r:id="rId36"/>
    <p:sldId id="477" r:id="rId37"/>
    <p:sldId id="478" r:id="rId38"/>
    <p:sldId id="479" r:id="rId39"/>
    <p:sldId id="480" r:id="rId40"/>
    <p:sldId id="443" r:id="rId41"/>
    <p:sldId id="461" r:id="rId42"/>
    <p:sldId id="441" r:id="rId43"/>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amp; Contents" id="{A332CA0F-B939-4B41-BF01-90E111A9D62F}">
          <p14:sldIdLst>
            <p14:sldId id="426"/>
            <p14:sldId id="427"/>
          </p14:sldIdLst>
        </p14:section>
        <p14:section name="Introduction" id="{1BED7606-AB74-49FF-8C70-F85E2D48FDF4}">
          <p14:sldIdLst>
            <p14:sldId id="428"/>
            <p14:sldId id="475"/>
            <p14:sldId id="442"/>
          </p14:sldIdLst>
        </p14:section>
        <p14:section name="Summary of Evidence" id="{FD8D84BC-F23E-4FCB-AAE3-2B233E412604}">
          <p14:sldIdLst>
            <p14:sldId id="444"/>
            <p14:sldId id="445"/>
            <p14:sldId id="446"/>
            <p14:sldId id="447"/>
            <p14:sldId id="448"/>
            <p14:sldId id="449"/>
            <p14:sldId id="450"/>
            <p14:sldId id="452"/>
            <p14:sldId id="453"/>
            <p14:sldId id="455"/>
            <p14:sldId id="456"/>
            <p14:sldId id="457"/>
            <p14:sldId id="463"/>
            <p14:sldId id="464"/>
            <p14:sldId id="465"/>
            <p14:sldId id="466"/>
            <p14:sldId id="467"/>
            <p14:sldId id="451"/>
            <p14:sldId id="468"/>
            <p14:sldId id="469"/>
            <p14:sldId id="470"/>
            <p14:sldId id="471"/>
            <p14:sldId id="472"/>
            <p14:sldId id="454"/>
            <p14:sldId id="473"/>
            <p14:sldId id="474"/>
            <p14:sldId id="476"/>
            <p14:sldId id="477"/>
            <p14:sldId id="478"/>
            <p14:sldId id="479"/>
            <p14:sldId id="480"/>
          </p14:sldIdLst>
        </p14:section>
        <p14:section name="Agric Growth Database" id="{2DF55130-C892-4598-BEEC-C8281831BAD9}">
          <p14:sldIdLst>
            <p14:sldId id="443"/>
            <p14:sldId id="461"/>
          </p14:sldIdLst>
        </p14:section>
        <p14:section name="Conclusion" id="{F511CC4E-5A4F-4895-AD72-1A68F8F63D62}">
          <p14:sldIdLst>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F7FE18-01D6-CBED-14F7-D818647A4220}" name="Danielle le Clus-Rossouw" initials="DlCR" userId="b75fdbd986c6e5a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1A"/>
    <a:srgbClr val="CC3300"/>
    <a:srgbClr val="272727"/>
    <a:srgbClr val="3F63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0" autoAdjust="0"/>
    <p:restoredTop sz="86400" autoAdjust="0"/>
  </p:normalViewPr>
  <p:slideViewPr>
    <p:cSldViewPr snapToGrid="0" snapToObjects="1" showGuides="1">
      <p:cViewPr varScale="1">
        <p:scale>
          <a:sx n="96" d="100"/>
          <a:sy n="96" d="100"/>
        </p:scale>
        <p:origin x="1341" y="60"/>
      </p:cViewPr>
      <p:guideLst>
        <p:guide orient="horz" pos="2160"/>
        <p:guide pos="3840"/>
      </p:guideLst>
    </p:cSldViewPr>
  </p:slideViewPr>
  <p:outlineViewPr>
    <p:cViewPr>
      <p:scale>
        <a:sx n="33" d="100"/>
        <a:sy n="33" d="100"/>
      </p:scale>
      <p:origin x="0" y="-9744"/>
    </p:cViewPr>
  </p:outlineViewPr>
  <p:notesTextViewPr>
    <p:cViewPr>
      <p:scale>
        <a:sx n="100" d="100"/>
        <a:sy n="100" d="100"/>
      </p:scale>
      <p:origin x="0" y="0"/>
    </p:cViewPr>
  </p:notesTextViewPr>
  <p:sorterViewPr>
    <p:cViewPr varScale="1">
      <p:scale>
        <a:sx n="1" d="1"/>
        <a:sy n="1" d="1"/>
      </p:scale>
      <p:origin x="0" y="-160"/>
    </p:cViewPr>
  </p:sorterViewPr>
  <p:notesViewPr>
    <p:cSldViewPr snapToGrid="0" snapToObjects="1">
      <p:cViewPr varScale="1">
        <p:scale>
          <a:sx n="81" d="100"/>
          <a:sy n="81" d="100"/>
        </p:scale>
        <p:origin x="397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1853D81C-E640-41A2-A9DD-3E5FDE5344D9}" type="datetimeFigureOut">
              <a:rPr lang="en-IE" smtClean="0"/>
              <a:t>30/08/2022</a:t>
            </a:fld>
            <a:endParaRPr lang="en-IE"/>
          </a:p>
        </p:txBody>
      </p:sp>
      <p:sp>
        <p:nvSpPr>
          <p:cNvPr id="4" name="Footer Placeholder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9448800"/>
            <a:ext cx="2971800" cy="498475"/>
          </a:xfrm>
          <a:prstGeom prst="rect">
            <a:avLst/>
          </a:prstGeom>
        </p:spPr>
        <p:txBody>
          <a:bodyPr vert="horz" lIns="91440" tIns="45720" rIns="91440" bIns="45720" rtlCol="0" anchor="b"/>
          <a:lstStyle>
            <a:lvl1pPr algn="r">
              <a:defRPr sz="1200"/>
            </a:lvl1pPr>
          </a:lstStyle>
          <a:p>
            <a:fld id="{BE97BC7B-F9E3-4CC3-9E69-D9042A7025DB}" type="slidenum">
              <a:rPr lang="en-IE" smtClean="0"/>
              <a:t>‹#›</a:t>
            </a:fld>
            <a:endParaRPr lang="en-IE"/>
          </a:p>
        </p:txBody>
      </p:sp>
    </p:spTree>
    <p:extLst>
      <p:ext uri="{BB962C8B-B14F-4D97-AF65-F5344CB8AC3E}">
        <p14:creationId xmlns:p14="http://schemas.microsoft.com/office/powerpoint/2010/main" val="38356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D2484E8A-A153-4603-BBB9-59B41EB26FAA}" type="datetimeFigureOut">
              <a:rPr lang="en-IE" smtClean="0"/>
              <a:t>30/08/2022</a:t>
            </a:fld>
            <a:endParaRPr lang="en-IE"/>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1B6B750D-D39C-472A-88B6-24D62B7ADC84}" type="slidenum">
              <a:rPr lang="en-IE" smtClean="0"/>
              <a:t>‹#›</a:t>
            </a:fld>
            <a:endParaRPr lang="en-IE"/>
          </a:p>
        </p:txBody>
      </p:sp>
    </p:spTree>
    <p:extLst>
      <p:ext uri="{BB962C8B-B14F-4D97-AF65-F5344CB8AC3E}">
        <p14:creationId xmlns:p14="http://schemas.microsoft.com/office/powerpoint/2010/main" val="190305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1B6B750D-D39C-472A-88B6-24D62B7ADC84}" type="slidenum">
              <a:rPr lang="en-IE" smtClean="0"/>
              <a:t>10</a:t>
            </a:fld>
            <a:endParaRPr lang="en-IE"/>
          </a:p>
        </p:txBody>
      </p:sp>
    </p:spTree>
    <p:extLst>
      <p:ext uri="{BB962C8B-B14F-4D97-AF65-F5344CB8AC3E}">
        <p14:creationId xmlns:p14="http://schemas.microsoft.com/office/powerpoint/2010/main" val="284179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3.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4.png" TargetMode="External"/><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5.png" TargetMode="External"/><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file://localhost/Volumes/Designworks%20A/CURRENT/UCC/CUBS%20Brand/_CUBS%20Launch/PPT%20Template/Backgrounds/CUBS_PPT_Slide_Background_2.png"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CUBS_PPT_Slide_Background_3.png" descr="/Volumes/Designworks A/CURRENT/UCC/CUBS Brand/_CUBS Launch/PPT Template/Backgrounds/CUBS_PPT_Slide_Background_3.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441539" y="1219819"/>
            <a:ext cx="8142741" cy="1080000"/>
          </a:xfrm>
        </p:spPr>
        <p:txBody>
          <a:bodyPr/>
          <a:lstStyle>
            <a:lvl1pPr>
              <a:defRPr>
                <a:solidFill>
                  <a:srgbClr val="FFFFFF"/>
                </a:solidFill>
              </a:defRPr>
            </a:lvl1pPr>
          </a:lstStyle>
          <a:p>
            <a:r>
              <a:rPr lang="ga-IE" dirty="0"/>
              <a:t>Click to edit Master title style</a:t>
            </a:r>
            <a:endParaRPr lang="en-US" dirty="0"/>
          </a:p>
        </p:txBody>
      </p:sp>
      <p:sp>
        <p:nvSpPr>
          <p:cNvPr id="3" name="Subtitle 2"/>
          <p:cNvSpPr>
            <a:spLocks noGrp="1"/>
          </p:cNvSpPr>
          <p:nvPr>
            <p:ph type="subTitle" idx="1"/>
          </p:nvPr>
        </p:nvSpPr>
        <p:spPr>
          <a:xfrm>
            <a:off x="1441539" y="2552700"/>
            <a:ext cx="8160000" cy="1440000"/>
          </a:xfrm>
        </p:spPr>
        <p:txBody>
          <a:bodyPr/>
          <a:lstStyle>
            <a:lvl1pPr marL="0" indent="0" algn="l">
              <a:buNone/>
              <a:defRPr b="0" i="0">
                <a:solidFill>
                  <a:srgbClr val="FFFFFF"/>
                </a:solidFill>
                <a:latin typeface="Montserrat Light"/>
                <a:cs typeface="Montserrat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Tree>
    <p:extLst>
      <p:ext uri="{BB962C8B-B14F-4D97-AF65-F5344CB8AC3E}">
        <p14:creationId xmlns:p14="http://schemas.microsoft.com/office/powerpoint/2010/main" val="250690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8/30/2022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4.png" descr="/Volumes/Designworks A/CURRENT/UCC/CUBS Brand/_CUBS Launch/PPT Template/Backgrounds/CUBS_PPT_Slide_Background_4.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331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7DECB-9A7A-F249-9180-47615AB6CCA6}" type="datetimeFigureOut">
              <a:rPr lang="en-US" smtClean="0"/>
              <a:t>8/30/2022</a:t>
            </a:fld>
            <a:endParaRPr lang="en-US"/>
          </a:p>
        </p:txBody>
      </p:sp>
      <p:sp>
        <p:nvSpPr>
          <p:cNvPr id="3" name="Footer Placeholder 2"/>
          <p:cNvSpPr>
            <a:spLocks noGrp="1"/>
          </p:cNvSpPr>
          <p:nvPr>
            <p:ph type="ftr" sz="quarter" idx="11"/>
          </p:nvPr>
        </p:nvSpPr>
        <p:spPr>
          <a:xfrm>
            <a:off x="43720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BCC109A-8700-A64F-BDDE-9AC01A9065C2}" type="slidenum">
              <a:rPr lang="en-US" smtClean="0"/>
              <a:t>‹#›</a:t>
            </a:fld>
            <a:endParaRPr lang="en-US"/>
          </a:p>
        </p:txBody>
      </p:sp>
      <p:pic>
        <p:nvPicPr>
          <p:cNvPr id="5" name="CUBS_PPT_Slide_Background_5.png" descr="/Volumes/Designworks A/CURRENT/UCC/CUBS Brand/_CUBS Launch/PPT Template/Backgrounds/CUBS_PPT_Slide_Background_5.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044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8/30/2022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3767064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p:txBody>
          <a:bodyPr/>
          <a:lstStyle/>
          <a:p>
            <a:fld id="{A947DECB-9A7A-F249-9180-47615AB6CCA6}" type="datetimeFigureOut">
              <a:rPr lang="en-US" smtClean="0"/>
              <a:t>8/30/2022</a:t>
            </a:fld>
            <a:endParaRPr lang="en-US"/>
          </a:p>
        </p:txBody>
      </p:sp>
      <p:sp>
        <p:nvSpPr>
          <p:cNvPr id="6" name="Footer Placeholder 5"/>
          <p:cNvSpPr>
            <a:spLocks noGrp="1"/>
          </p:cNvSpPr>
          <p:nvPr>
            <p:ph type="ftr" sz="quarter" idx="11"/>
          </p:nvPr>
        </p:nvSpPr>
        <p:spPr>
          <a:xfrm>
            <a:off x="43720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BCC109A-8700-A64F-BDDE-9AC01A9065C2}" type="slidenum">
              <a:rPr lang="en-US" smtClean="0"/>
              <a:t>‹#›</a:t>
            </a:fld>
            <a:endParaRPr lang="en-US"/>
          </a:p>
        </p:txBody>
      </p:sp>
    </p:spTree>
    <p:extLst>
      <p:ext uri="{BB962C8B-B14F-4D97-AF65-F5344CB8AC3E}">
        <p14:creationId xmlns:p14="http://schemas.microsoft.com/office/powerpoint/2010/main" val="275877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160000" cy="3505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3636C27-3090-4FC9-975B-2EB7BAB06118}" type="datetime1">
              <a:rPr lang="en-GB" smtClean="0"/>
              <a:t>30/08/2022</a:t>
            </a:fld>
            <a:endParaRPr lang="en-GB"/>
          </a:p>
        </p:txBody>
      </p:sp>
      <p:sp>
        <p:nvSpPr>
          <p:cNvPr id="6" name="Slide Number Placeholder 5"/>
          <p:cNvSpPr>
            <a:spLocks noGrp="1"/>
          </p:cNvSpPr>
          <p:nvPr>
            <p:ph type="sldNum" sz="quarter" idx="12"/>
          </p:nvPr>
        </p:nvSpPr>
        <p:spPr/>
        <p:txBody>
          <a:bodyPr/>
          <a:lstStyle/>
          <a:p>
            <a:fld id="{9BBC764B-9CD8-4708-94D8-016994EF740D}" type="slidenum">
              <a:rPr lang="en-GB" smtClean="0"/>
              <a:t>‹#›</a:t>
            </a:fld>
            <a:endParaRPr lang="en-GB" dirty="0"/>
          </a:p>
        </p:txBody>
      </p:sp>
    </p:spTree>
    <p:extLst>
      <p:ext uri="{BB962C8B-B14F-4D97-AF65-F5344CB8AC3E}">
        <p14:creationId xmlns:p14="http://schemas.microsoft.com/office/powerpoint/2010/main" val="121817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2400" y="2130425"/>
            <a:ext cx="9600000" cy="1080000"/>
          </a:xfrm>
        </p:spPr>
        <p:txBody>
          <a:bodyPr/>
          <a:lstStyle/>
          <a:p>
            <a:r>
              <a:rPr lang="ga-IE"/>
              <a:t>Click to edit Master title style</a:t>
            </a:r>
            <a:endParaRPr lang="en-US"/>
          </a:p>
        </p:txBody>
      </p:sp>
      <p:sp>
        <p:nvSpPr>
          <p:cNvPr id="3" name="Subtitle 2"/>
          <p:cNvSpPr>
            <a:spLocks noGrp="1"/>
          </p:cNvSpPr>
          <p:nvPr>
            <p:ph type="subTitle" idx="1"/>
          </p:nvPr>
        </p:nvSpPr>
        <p:spPr>
          <a:xfrm>
            <a:off x="1022400" y="3429000"/>
            <a:ext cx="9600000" cy="14400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dirty="0"/>
              <a:t>Click to edit Master subtitle style</a:t>
            </a:r>
            <a:endParaRPr lang="en-US" dirty="0"/>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01749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dirty="0"/>
              <a:t>Click to edit Master title style</a:t>
            </a:r>
            <a:endParaRPr lang="en-US" dirty="0"/>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3"/>
          <p:cNvSpPr>
            <a:spLocks noGrp="1"/>
          </p:cNvSpPr>
          <p:nvPr>
            <p:ph type="dt" sz="half" idx="2"/>
          </p:nvPr>
        </p:nvSpPr>
        <p:spPr>
          <a:xfrm>
            <a:off x="1022400" y="6368332"/>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8" name="Slide Number Placeholder 5"/>
          <p:cNvSpPr>
            <a:spLocks noGrp="1"/>
          </p:cNvSpPr>
          <p:nvPr>
            <p:ph type="sldNum" sz="quarter" idx="4"/>
          </p:nvPr>
        </p:nvSpPr>
        <p:spPr>
          <a:xfrm>
            <a:off x="3102133" y="6368332"/>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157981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22400" y="2369847"/>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Content Placeholder 3"/>
          <p:cNvSpPr>
            <a:spLocks noGrp="1"/>
          </p:cNvSpPr>
          <p:nvPr>
            <p:ph sz="half" idx="2"/>
          </p:nvPr>
        </p:nvSpPr>
        <p:spPr>
          <a:xfrm>
            <a:off x="6197600" y="2369847"/>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2" name="Title 1"/>
          <p:cNvSpPr>
            <a:spLocks noGrp="1"/>
          </p:cNvSpPr>
          <p:nvPr>
            <p:ph type="title"/>
          </p:nvPr>
        </p:nvSpPr>
        <p:spPr/>
        <p:txBody>
          <a:bodyPr/>
          <a:lstStyle/>
          <a:p>
            <a:r>
              <a:rPr lang="ga-IE"/>
              <a:t>Click to edit Master title style</a:t>
            </a:r>
            <a:endParaRPr lang="en-US"/>
          </a:p>
        </p:txBody>
      </p:sp>
      <p:sp>
        <p:nvSpPr>
          <p:cNvPr id="10" name="Date Placeholder 3"/>
          <p:cNvSpPr>
            <a:spLocks noGrp="1"/>
          </p:cNvSpPr>
          <p:nvPr>
            <p:ph type="dt" sz="half" idx="10"/>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1"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85688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2400" y="1714838"/>
            <a:ext cx="49741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5" name="Text Placeholder 4"/>
          <p:cNvSpPr>
            <a:spLocks noGrp="1"/>
          </p:cNvSpPr>
          <p:nvPr>
            <p:ph type="body" sz="quarter" idx="3"/>
          </p:nvPr>
        </p:nvSpPr>
        <p:spPr>
          <a:xfrm>
            <a:off x="6193368" y="17148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dirty="0"/>
              <a:t>Click to edit Master text styles</a:t>
            </a:r>
          </a:p>
        </p:txBody>
      </p:sp>
      <p:sp>
        <p:nvSpPr>
          <p:cNvPr id="10" name="Title Placeholder 1"/>
          <p:cNvSpPr txBox="1">
            <a:spLocks/>
          </p:cNvSpPr>
          <p:nvPr userDrawn="1"/>
        </p:nvSpPr>
        <p:spPr>
          <a:xfrm>
            <a:off x="1022400" y="942376"/>
            <a:ext cx="10560000" cy="540000"/>
          </a:xfrm>
          <a:prstGeom prst="rect">
            <a:avLst/>
          </a:prstGeom>
        </p:spPr>
        <p:txBody>
          <a:bodyPr vert="horz" lIns="91440" tIns="45720" rIns="91440" bIns="45720" rtlCol="0" anchor="ctr">
            <a:normAutofit lnSpcReduction="10000"/>
          </a:bodyPr>
          <a:lstStyle>
            <a:lvl1pPr algn="l" defTabSz="457200" rtl="0" eaLnBrk="1" latinLnBrk="0" hangingPunct="1">
              <a:spcBef>
                <a:spcPct val="0"/>
              </a:spcBef>
              <a:buNone/>
              <a:defRPr sz="3000" kern="1200">
                <a:solidFill>
                  <a:srgbClr val="272727"/>
                </a:solidFill>
                <a:latin typeface="Montserrat"/>
                <a:ea typeface="+mj-ea"/>
                <a:cs typeface="Montserrat"/>
              </a:defRPr>
            </a:lvl1pPr>
          </a:lstStyle>
          <a:p>
            <a:r>
              <a:rPr lang="ga-IE" sz="3000" dirty="0"/>
              <a:t>Click to edit Master title style</a:t>
            </a:r>
            <a:endParaRPr lang="en-US" sz="3000" dirty="0"/>
          </a:p>
        </p:txBody>
      </p:sp>
      <p:sp>
        <p:nvSpPr>
          <p:cNvPr id="12" name="Content Placeholder 2"/>
          <p:cNvSpPr>
            <a:spLocks noGrp="1"/>
          </p:cNvSpPr>
          <p:nvPr>
            <p:ph sz="half" idx="13"/>
          </p:nvPr>
        </p:nvSpPr>
        <p:spPr>
          <a:xfrm>
            <a:off x="1022400" y="2549572"/>
            <a:ext cx="49720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3" name="Content Placeholder 3"/>
          <p:cNvSpPr>
            <a:spLocks noGrp="1"/>
          </p:cNvSpPr>
          <p:nvPr>
            <p:ph sz="half" idx="2"/>
          </p:nvPr>
        </p:nvSpPr>
        <p:spPr>
          <a:xfrm>
            <a:off x="6197600" y="2549572"/>
            <a:ext cx="5384800" cy="360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14" name="Date Placeholder 3"/>
          <p:cNvSpPr>
            <a:spLocks noGrp="1"/>
          </p:cNvSpPr>
          <p:nvPr>
            <p:ph type="dt" sz="half" idx="14"/>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15"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2241706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6"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7"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179819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spTree>
    <p:extLst>
      <p:ext uri="{BB962C8B-B14F-4D97-AF65-F5344CB8AC3E}">
        <p14:creationId xmlns:p14="http://schemas.microsoft.com/office/powerpoint/2010/main" val="9060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4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pic>
        <p:nvPicPr>
          <p:cNvPr id="5" name="CUBS_PPT_Slide_Background_2.png" descr="/Volumes/Designworks A/CURRENT/UCC/CUBS Brand/_CUBS Launch/PPT Template/Backgrounds/CUBS_PPT_Slide_Background_2.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4"/>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42509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5_Blank">
    <p:bg>
      <p:bgPr>
        <a:solidFill>
          <a:srgbClr val="D6001A"/>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rgbClr val="D6001A"/>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D6001A"/>
              </a:solidFill>
            </a:endParaRPr>
          </a:p>
        </p:txBody>
      </p:sp>
      <p:sp>
        <p:nvSpPr>
          <p:cNvPr id="7"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r>
              <a:rPr lang="en-US"/>
              <a:t>cubsucc.com</a:t>
            </a:r>
            <a:endParaRPr lang="en-US" dirty="0"/>
          </a:p>
        </p:txBody>
      </p:sp>
      <p:sp>
        <p:nvSpPr>
          <p:cNvPr id="8"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bg1"/>
                </a:solidFill>
                <a:latin typeface="Montserrat"/>
                <a:cs typeface="Montserrat"/>
              </a:defRPr>
            </a:lvl1pPr>
          </a:lstStyle>
          <a:p>
            <a:fld id="{DBCC109A-8700-A64F-BDDE-9AC01A9065C2}" type="slidenum">
              <a:rPr lang="en-US" smtClean="0"/>
              <a:pPr/>
              <a:t>‹#›</a:t>
            </a:fld>
            <a:endParaRPr lang="en-US" dirty="0"/>
          </a:p>
        </p:txBody>
      </p:sp>
      <p:pic>
        <p:nvPicPr>
          <p:cNvPr id="9" name="Picture 8"/>
          <p:cNvPicPr>
            <a:picLocks noChangeAspect="1"/>
          </p:cNvPicPr>
          <p:nvPr userDrawn="1"/>
        </p:nvPicPr>
        <p:blipFill>
          <a:blip r:embed="rId2"/>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94850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Designworks%20A/CURRENT/UCC/CUBS%20Brand/_CUBS%20Launch/PPT%20Template/Backgrounds/CUBS_PPT_Slide_Background_1.png"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CUBS_PPT_Slide_Background_1.png" descr="/Volumes/Designworks A/CURRENT/UCC/CUBS Brand/_CUBS Launch/PPT Template/Backgrounds/CUBS_PPT_Slide_Background_1.pn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1022400" y="942376"/>
            <a:ext cx="10560000" cy="1080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1022400" y="2369846"/>
            <a:ext cx="10560000" cy="3600000"/>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
        <p:nvSpPr>
          <p:cNvPr id="4" name="Date Placeholder 3"/>
          <p:cNvSpPr>
            <a:spLocks noGrp="1"/>
          </p:cNvSpPr>
          <p:nvPr>
            <p:ph type="dt" sz="half" idx="2"/>
          </p:nvPr>
        </p:nvSpPr>
        <p:spPr>
          <a:xfrm>
            <a:off x="1022400" y="6356350"/>
            <a:ext cx="1920000" cy="360000"/>
          </a:xfrm>
          <a:prstGeom prst="rect">
            <a:avLst/>
          </a:prstGeom>
        </p:spPr>
        <p:txBody>
          <a:bodyPr vert="horz" lIns="91440" tIns="45720" rIns="91440" bIns="45720" rtlCol="0" anchor="ctr"/>
          <a:lstStyle>
            <a:lvl1pPr algn="l">
              <a:defRPr sz="1000">
                <a:solidFill>
                  <a:srgbClr val="D6001A"/>
                </a:solidFill>
                <a:latin typeface="Montserrat"/>
                <a:cs typeface="Montserrat"/>
              </a:defRPr>
            </a:lvl1pPr>
          </a:lstStyle>
          <a:p>
            <a:r>
              <a:rPr lang="en-US" dirty="0" err="1"/>
              <a:t>cubsucc.com</a:t>
            </a:r>
            <a:endParaRPr lang="en-US" dirty="0"/>
          </a:p>
        </p:txBody>
      </p:sp>
      <p:sp>
        <p:nvSpPr>
          <p:cNvPr id="6" name="Slide Number Placeholder 5"/>
          <p:cNvSpPr>
            <a:spLocks noGrp="1"/>
          </p:cNvSpPr>
          <p:nvPr>
            <p:ph type="sldNum" sz="quarter" idx="4"/>
          </p:nvPr>
        </p:nvSpPr>
        <p:spPr>
          <a:xfrm>
            <a:off x="3102133" y="6356350"/>
            <a:ext cx="960000" cy="360000"/>
          </a:xfrm>
          <a:prstGeom prst="rect">
            <a:avLst/>
          </a:prstGeom>
        </p:spPr>
        <p:txBody>
          <a:bodyPr vert="horz" lIns="91440" tIns="45720" rIns="91440" bIns="45720" rtlCol="0" anchor="ctr"/>
          <a:lstStyle>
            <a:lvl1pPr algn="l">
              <a:defRPr sz="1000">
                <a:solidFill>
                  <a:schemeClr val="tx1">
                    <a:tint val="75000"/>
                  </a:schemeClr>
                </a:solidFill>
                <a:latin typeface="Montserrat"/>
                <a:cs typeface="Montserrat"/>
              </a:defRPr>
            </a:lvl1pPr>
          </a:lstStyle>
          <a:p>
            <a:fld id="{DBCC109A-8700-A64F-BDDE-9AC01A9065C2}" type="slidenum">
              <a:rPr lang="en-US" smtClean="0"/>
              <a:pPr/>
              <a:t>‹#›</a:t>
            </a:fld>
            <a:endParaRPr lang="en-US" dirty="0"/>
          </a:p>
        </p:txBody>
      </p:sp>
      <p:pic>
        <p:nvPicPr>
          <p:cNvPr id="10" name="Picture 9"/>
          <p:cNvPicPr>
            <a:picLocks noChangeAspect="1"/>
          </p:cNvPicPr>
          <p:nvPr userDrawn="1"/>
        </p:nvPicPr>
        <p:blipFill>
          <a:blip r:embed="rId18"/>
          <a:stretch>
            <a:fillRect/>
          </a:stretch>
        </p:blipFill>
        <p:spPr>
          <a:xfrm>
            <a:off x="10575869" y="6356350"/>
            <a:ext cx="1006532" cy="360000"/>
          </a:xfrm>
          <a:prstGeom prst="rect">
            <a:avLst/>
          </a:prstGeom>
        </p:spPr>
      </p:pic>
      <p:pic>
        <p:nvPicPr>
          <p:cNvPr id="12" name="Picture 11"/>
          <p:cNvPicPr>
            <a:picLocks noChangeAspect="1"/>
          </p:cNvPicPr>
          <p:nvPr userDrawn="1"/>
        </p:nvPicPr>
        <p:blipFill>
          <a:blip r:embed="rId19"/>
          <a:stretch>
            <a:fillRect/>
          </a:stretch>
        </p:blipFill>
        <p:spPr>
          <a:xfrm>
            <a:off x="9422400" y="155767"/>
            <a:ext cx="2160000" cy="697553"/>
          </a:xfrm>
          <a:prstGeom prst="rect">
            <a:avLst/>
          </a:prstGeom>
        </p:spPr>
      </p:pic>
    </p:spTree>
    <p:extLst>
      <p:ext uri="{BB962C8B-B14F-4D97-AF65-F5344CB8AC3E}">
        <p14:creationId xmlns:p14="http://schemas.microsoft.com/office/powerpoint/2010/main" val="3130705156"/>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53" r:id="rId5"/>
    <p:sldLayoutId id="2147483654" r:id="rId6"/>
    <p:sldLayoutId id="2147483655" r:id="rId7"/>
    <p:sldLayoutId id="2147483663" r:id="rId8"/>
    <p:sldLayoutId id="2147483665" r:id="rId9"/>
    <p:sldLayoutId id="2147483661" r:id="rId10"/>
    <p:sldLayoutId id="2147483662" r:id="rId11"/>
    <p:sldLayoutId id="2147483656" r:id="rId12"/>
    <p:sldLayoutId id="2147483657" r:id="rId13"/>
    <p:sldLayoutId id="2147483666" r:id="rId14"/>
  </p:sldLayoutIdLst>
  <p:txStyles>
    <p:titleStyle>
      <a:lvl1pPr algn="l" defTabSz="457200" rtl="0" eaLnBrk="1" latinLnBrk="0" hangingPunct="1">
        <a:spcBef>
          <a:spcPct val="0"/>
        </a:spcBef>
        <a:buNone/>
        <a:defRPr sz="3000" kern="1200">
          <a:solidFill>
            <a:srgbClr val="272727"/>
          </a:solidFill>
          <a:latin typeface="Montserrat"/>
          <a:ea typeface="+mj-ea"/>
          <a:cs typeface="Montserrat"/>
        </a:defRPr>
      </a:lvl1pPr>
    </p:titleStyle>
    <p:bodyStyle>
      <a:lvl1pPr marL="342900" indent="-342900" algn="l" defTabSz="457200" rtl="0" eaLnBrk="1" latinLnBrk="0" hangingPunct="1">
        <a:spcBef>
          <a:spcPct val="20000"/>
        </a:spcBef>
        <a:buFont typeface="Arial"/>
        <a:buChar char="•"/>
        <a:defRPr sz="1800" kern="1200">
          <a:solidFill>
            <a:srgbClr val="272727"/>
          </a:solidFill>
          <a:latin typeface="Montserrat"/>
          <a:ea typeface="+mn-ea"/>
          <a:cs typeface="Montserrat"/>
        </a:defRPr>
      </a:lvl1pPr>
      <a:lvl2pPr marL="742950" indent="-285750" algn="l" defTabSz="457200" rtl="0" eaLnBrk="1" latinLnBrk="0" hangingPunct="1">
        <a:spcBef>
          <a:spcPct val="20000"/>
        </a:spcBef>
        <a:buFont typeface="Arial"/>
        <a:buChar char="–"/>
        <a:defRPr sz="1800" kern="1200">
          <a:solidFill>
            <a:srgbClr val="272727"/>
          </a:solidFill>
          <a:latin typeface="Montserrat"/>
          <a:ea typeface="+mn-ea"/>
          <a:cs typeface="Montserrat"/>
        </a:defRPr>
      </a:lvl2pPr>
      <a:lvl3pPr marL="11430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3pPr>
      <a:lvl4pPr marL="16002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4pPr>
      <a:lvl5pPr marL="2057400" indent="-228600" algn="l" defTabSz="457200" rtl="0" eaLnBrk="1" latinLnBrk="0" hangingPunct="1">
        <a:spcBef>
          <a:spcPct val="20000"/>
        </a:spcBef>
        <a:buFont typeface="Arial"/>
        <a:buChar char="»"/>
        <a:defRPr sz="1800" kern="1200">
          <a:solidFill>
            <a:srgbClr val="272727"/>
          </a:solidFill>
          <a:latin typeface="Montserrat"/>
          <a:ea typeface="+mn-ea"/>
          <a:cs typeface="Montserra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j.univ-danubius.ro/index.php/AUDOE/article/view/1532"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pubs.aeaweb.org/doi/pdf/10.1257/aer.89.3.379"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oquest.com/openview/ca59da90737d342c39363e15bd4fdd23/1?pq-origsite=gscholar&amp;cbl=2032398#:~:text=The%20results%20show%20that%20rainfall,0.4%25)%20(Figure%208"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mdpi.com/1911-8074/15/6/263/pdf?version=165516889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pdf.usaid.gov/pdf_docs/PNABK480.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link.springer.com/article/10.1007/s10869-010-9204-3"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www.nrcan.gc.ca/climate-change/impacts-adaptations/climate-change-impacts-forests/forest-change-indicators/growing-season/18470#how"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f1000research.com/articles/5-2930/v1"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48972000_Durability_of_Zambia%27s_Agricultural_Exports?enrichId=rgreq-73ec696f2e8a67e84768d38e0375e36c-XXX&amp;enrichSource=Y292ZXJQYWdlOzM0ODk3MjAwMDtBUzo5ODY3NTg0MTgyOTY4MzhAMTYxMjI3Mjk0ODg2Mw%3D%3D&amp;el=1_x_3&amp;_esc=publicationCoverPdf"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www.ers.usda.gov/webdocs/outlooks/40425/15577_wrs0406d_1_.pdf?v=2810.6"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onlinelibrary.wiley.com/doi/abs/10.1111/1752-1688.12959"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www.researchgate.net/publication/267394576_Global_Drivers_of_Agricultural_Supply_and_Demand"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ers.usda.gov/webdocs/publications/45272/49034_err174_summary.pdf?v=0"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eba.worldbank.org/en/methodology#1"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tips.org.za/research-archive/trade-and-industry/trade-information-briefs/item/download/1285_2ffd2cbbd1c97d538007c0965670ef0e"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essd.copernicus.org/articles/13/2025/2021/"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www.google.com/url?sa=t&amp;rct=j&amp;q=&amp;esrc=s&amp;source=web&amp;cd=&amp;ved=2ahUKEwjFi9G0j-75AhW9QkEAHWQ6D3sQFnoECAgQAQ&amp;url=https%3A%2F%2Fageconsearch.umn.edu%2Frecord%2F322305%2Ffiles%2F23078.pdf&amp;usg=AOvVaw11KxraiTKszeaR9MirrsKU"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worldometers.info/co2-emissions/co2-emissions-by-country/" TargetMode="External"/><Relationship Id="rId2" Type="http://schemas.openxmlformats.org/officeDocument/2006/relationships/hyperlink" Target="https://d-nb.info/986419168/3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ata.worldbank.org/indicator/EN.POP.DNST" TargetMode="External"/><Relationship Id="rId2" Type="http://schemas.openxmlformats.org/officeDocument/2006/relationships/hyperlink" Target="https://iopscience.iop.org/article/10.1088/1748-9326/aaebcb"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fao.org/3/y4473e/y4473e08.htm" TargetMode="External"/><Relationship Id="rId2" Type="http://schemas.openxmlformats.org/officeDocument/2006/relationships/hyperlink" Target="https://agupubs.onlinelibrary.wiley.com/doi/full/10.1002/2017WR021102"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seea.un.org/file/15011/download?token=MIOIafX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AC7-0976-F948-967E-2A3EB7AB7BAC}"/>
              </a:ext>
            </a:extLst>
          </p:cNvPr>
          <p:cNvSpPr>
            <a:spLocks noGrp="1"/>
          </p:cNvSpPr>
          <p:nvPr>
            <p:ph type="ctrTitle"/>
          </p:nvPr>
        </p:nvSpPr>
        <p:spPr>
          <a:xfrm>
            <a:off x="1441539" y="1219819"/>
            <a:ext cx="8142741" cy="1080000"/>
          </a:xfrm>
        </p:spPr>
        <p:txBody>
          <a:bodyPr anchor="ctr">
            <a:normAutofit/>
          </a:bodyPr>
          <a:lstStyle/>
          <a:p>
            <a:r>
              <a:rPr lang="en-ZA" dirty="0"/>
              <a:t>Data and AI for African Trade (DAIAT)</a:t>
            </a:r>
            <a:endParaRPr lang="en-NL" dirty="0"/>
          </a:p>
        </p:txBody>
      </p:sp>
      <p:sp>
        <p:nvSpPr>
          <p:cNvPr id="3" name="Subtitle 2">
            <a:extLst>
              <a:ext uri="{FF2B5EF4-FFF2-40B4-BE49-F238E27FC236}">
                <a16:creationId xmlns:a16="http://schemas.microsoft.com/office/drawing/2014/main" id="{02A4C518-D9B8-C340-AD8E-D268B3001267}"/>
              </a:ext>
            </a:extLst>
          </p:cNvPr>
          <p:cNvSpPr>
            <a:spLocks noGrp="1"/>
          </p:cNvSpPr>
          <p:nvPr>
            <p:ph type="subTitle" idx="1"/>
          </p:nvPr>
        </p:nvSpPr>
        <p:spPr>
          <a:xfrm>
            <a:off x="1441539" y="2552700"/>
            <a:ext cx="8160000" cy="1440000"/>
          </a:xfrm>
        </p:spPr>
        <p:txBody>
          <a:bodyPr>
            <a:normAutofit/>
          </a:bodyPr>
          <a:lstStyle/>
          <a:p>
            <a:r>
              <a:rPr lang="en-US" dirty="0"/>
              <a:t>Work program 1:  Identify realistic export opportunities</a:t>
            </a:r>
          </a:p>
          <a:p>
            <a:r>
              <a:rPr lang="en-US" i="1" dirty="0"/>
              <a:t>Summary of key findings and resources in the construction of an Agricultural Growing Season and Trade Dataset</a:t>
            </a:r>
            <a:endParaRPr lang="en-NL" i="1" dirty="0"/>
          </a:p>
        </p:txBody>
      </p:sp>
    </p:spTree>
    <p:extLst>
      <p:ext uri="{BB962C8B-B14F-4D97-AF65-F5344CB8AC3E}">
        <p14:creationId xmlns:p14="http://schemas.microsoft.com/office/powerpoint/2010/main" val="105199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05.  </a:t>
            </a:r>
            <a:r>
              <a:rPr lang="en-US" sz="1600" b="1" dirty="0"/>
              <a:t>Population growth has a significant positive impact on agricultural sector growth in upper-middle-income countries</a:t>
            </a:r>
            <a:r>
              <a:rPr lang="en-US" sz="1600" dirty="0"/>
              <a:t>, whilst population growth’s influence on agricultural sector growth was observed to be significantly deleterious. Consistent with majority of available literature, the study observed that the impact of urbanization on agricultural growth was significantly positive. </a:t>
            </a:r>
          </a:p>
          <a:p>
            <a:r>
              <a:rPr lang="en-US" sz="1600" dirty="0"/>
              <a:t>…</a:t>
            </a:r>
          </a:p>
          <a:p>
            <a:pPr marL="0" indent="0">
              <a:buNone/>
            </a:pPr>
            <a:r>
              <a:rPr lang="en-US" sz="1600" dirty="0"/>
              <a:t>Source: </a:t>
            </a:r>
            <a:r>
              <a:rPr lang="en-US" sz="1600" dirty="0">
                <a:hlinkClick r:id="rId3"/>
              </a:rPr>
              <a:t>https://dj.univ-danubius.ro/index.php/AUDOE/article/view/1532</a:t>
            </a:r>
            <a:endParaRPr lang="en-NL" sz="1600" dirty="0"/>
          </a:p>
        </p:txBody>
      </p:sp>
    </p:spTree>
    <p:extLst>
      <p:ext uri="{BB962C8B-B14F-4D97-AF65-F5344CB8AC3E}">
        <p14:creationId xmlns:p14="http://schemas.microsoft.com/office/powerpoint/2010/main" val="3066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06.  </a:t>
            </a:r>
            <a:r>
              <a:rPr lang="en-US" sz="1600" b="1" dirty="0"/>
              <a:t>Geography</a:t>
            </a:r>
            <a:r>
              <a:rPr lang="en-US" sz="1600" dirty="0"/>
              <a:t> is a powerful determinant of bilateral trade…simply knowing how far a country is from other countries provides considerable information about the amount that it trades. </a:t>
            </a:r>
          </a:p>
          <a:p>
            <a:r>
              <a:rPr lang="en-US" sz="1600" dirty="0"/>
              <a:t>In contrast to conventional gravity equations for bilateral trade, our trade equation includes only geographic characteristics: </a:t>
            </a:r>
            <a:r>
              <a:rPr lang="en-US" sz="1600" b="1" dirty="0"/>
              <a:t>countries’ sizes</a:t>
            </a:r>
            <a:r>
              <a:rPr lang="en-US" sz="1600" dirty="0"/>
              <a:t>, their </a:t>
            </a:r>
            <a:r>
              <a:rPr lang="en-US" sz="1600" b="1" dirty="0"/>
              <a:t>distances from one another</a:t>
            </a:r>
            <a:r>
              <a:rPr lang="en-US" sz="1600" dirty="0"/>
              <a:t>, whether they </a:t>
            </a:r>
            <a:r>
              <a:rPr lang="en-US" sz="1600" b="1" dirty="0"/>
              <a:t>share a border</a:t>
            </a:r>
            <a:r>
              <a:rPr lang="en-US" sz="1600" dirty="0"/>
              <a:t>, and whether they are </a:t>
            </a:r>
            <a:r>
              <a:rPr lang="en-US" sz="1600" b="1" dirty="0"/>
              <a:t>landlocked. </a:t>
            </a:r>
            <a:r>
              <a:rPr lang="en-US" sz="1600" dirty="0"/>
              <a:t>(This paper provides the countries of the world sizes)</a:t>
            </a:r>
          </a:p>
          <a:p>
            <a:pPr marL="0" indent="0">
              <a:buNone/>
            </a:pPr>
            <a:r>
              <a:rPr lang="en-US" sz="1600" dirty="0"/>
              <a:t>Source: </a:t>
            </a:r>
            <a:r>
              <a:rPr lang="en-US" sz="1600" dirty="0">
                <a:hlinkClick r:id="rId2"/>
              </a:rPr>
              <a:t>https://pubs.aeaweb.org/doi/pdf/10.1257/aer.89.3.379</a:t>
            </a:r>
            <a:endParaRPr lang="en-NL" sz="1600" dirty="0"/>
          </a:p>
        </p:txBody>
      </p:sp>
    </p:spTree>
    <p:extLst>
      <p:ext uri="{BB962C8B-B14F-4D97-AF65-F5344CB8AC3E}">
        <p14:creationId xmlns:p14="http://schemas.microsoft.com/office/powerpoint/2010/main" val="101738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dirty="0"/>
              <a:t>07. BRT model shows that </a:t>
            </a:r>
            <a:r>
              <a:rPr lang="en-US" sz="1400" b="1" dirty="0"/>
              <a:t>rainfall</a:t>
            </a:r>
            <a:r>
              <a:rPr lang="en-US" sz="1400" dirty="0"/>
              <a:t> is the most important factor affecting vegetation evolution (63.1%), followed by </a:t>
            </a:r>
            <a:r>
              <a:rPr lang="en-US" sz="1400" b="1" dirty="0"/>
              <a:t>temperature</a:t>
            </a:r>
            <a:r>
              <a:rPr lang="en-US" sz="1400" dirty="0"/>
              <a:t> (15%), </a:t>
            </a:r>
            <a:r>
              <a:rPr lang="en-US" sz="1400" b="1" dirty="0"/>
              <a:t>land cover change </a:t>
            </a:r>
            <a:r>
              <a:rPr lang="en-US" sz="1400" dirty="0"/>
              <a:t>(8.6%), </a:t>
            </a:r>
            <a:r>
              <a:rPr lang="en-US" sz="1400" b="1" dirty="0"/>
              <a:t>population </a:t>
            </a:r>
            <a:r>
              <a:rPr lang="en-US" sz="1400" dirty="0"/>
              <a:t>(6.5%), </a:t>
            </a:r>
            <a:r>
              <a:rPr lang="en-US" sz="1400" b="1" dirty="0"/>
              <a:t>elevation</a:t>
            </a:r>
            <a:r>
              <a:rPr lang="en-US" sz="1400" dirty="0"/>
              <a:t> (6.4%), and </a:t>
            </a:r>
            <a:r>
              <a:rPr lang="en-US" sz="1400" b="1" dirty="0"/>
              <a:t>nightlight</a:t>
            </a:r>
            <a:r>
              <a:rPr lang="en-US" sz="1400" dirty="0"/>
              <a:t>(0.4%)… The NDVI (normalized difference vegetation index) is sensitive to phenology and is often used as the best indicator of vegetation growth and coverage change.</a:t>
            </a:r>
          </a:p>
          <a:p>
            <a:r>
              <a:rPr lang="en-US" sz="1400" b="1" dirty="0"/>
              <a:t>Rising atmospheric CO</a:t>
            </a:r>
            <a:r>
              <a:rPr lang="en-US" sz="1400" b="1" baseline="-25000" dirty="0"/>
              <a:t>2</a:t>
            </a:r>
            <a:r>
              <a:rPr lang="en-US" sz="1400" b="1" dirty="0"/>
              <a:t> concentration [also see Article 01] </a:t>
            </a:r>
            <a:r>
              <a:rPr lang="en-US" sz="1400" dirty="0"/>
              <a:t>and </a:t>
            </a:r>
            <a:r>
              <a:rPr lang="en-US" sz="1400" b="1" dirty="0"/>
              <a:t>nitrogen deposition</a:t>
            </a:r>
            <a:r>
              <a:rPr lang="en-US" sz="1400" dirty="0"/>
              <a:t> are identified as the most likely causes of the greening trend in China.</a:t>
            </a:r>
          </a:p>
          <a:p>
            <a:r>
              <a:rPr lang="en-US" sz="1400" dirty="0"/>
              <a:t>…Southern Africa; the </a:t>
            </a:r>
            <a:r>
              <a:rPr lang="en-US" sz="1400" b="1" dirty="0"/>
              <a:t>increase in temperature </a:t>
            </a:r>
            <a:r>
              <a:rPr lang="en-US" sz="1400" dirty="0"/>
              <a:t>is not conducive to the growth of vegetation in the region. The negative correlation may be caused by an increase in the evaporation of soil moisture resulting from the rise in temperature, which then leads to the decline of soil moisture… </a:t>
            </a:r>
          </a:p>
          <a:p>
            <a:r>
              <a:rPr lang="en-US" sz="1400" dirty="0"/>
              <a:t>NDVI showed significant positive correlation with </a:t>
            </a:r>
            <a:r>
              <a:rPr lang="en-US" sz="1400" b="1" dirty="0"/>
              <a:t>rainfall </a:t>
            </a:r>
            <a:r>
              <a:rPr lang="en-US" sz="1400" dirty="0"/>
              <a:t>in the… northern and southern margins of the Sahara Desert, southern Africa... These areas exhibit sparse vegetation coverage, which indicates that water is the most important factor that </a:t>
            </a:r>
            <a:r>
              <a:rPr lang="en-US" sz="1400" b="1" dirty="0"/>
              <a:t>limits the growth of vegetation in the area.</a:t>
            </a:r>
            <a:endParaRPr lang="en-US" sz="1400" dirty="0"/>
          </a:p>
          <a:p>
            <a:pPr marL="0" indent="0">
              <a:buNone/>
            </a:pPr>
            <a:r>
              <a:rPr lang="en-US" sz="1400" dirty="0"/>
              <a:t>Source: </a:t>
            </a:r>
            <a:r>
              <a:rPr lang="en-US" sz="1400" dirty="0">
                <a:hlinkClick r:id="rId2"/>
              </a:rPr>
              <a:t>https://www.proquest.com/openview/ca59da90737d342c39363e15bd4fdd23/1?pq-origsite=gscholar&amp;cbl=2032398#:~:text=The%20results%20show%20that%20rainfall,0.4%25)%20(Figure%208</a:t>
            </a:r>
            <a:r>
              <a:rPr lang="en-US" sz="1400" dirty="0"/>
              <a:t>)</a:t>
            </a:r>
            <a:endParaRPr lang="en-NL" sz="1400" dirty="0"/>
          </a:p>
        </p:txBody>
      </p:sp>
    </p:spTree>
    <p:extLst>
      <p:ext uri="{BB962C8B-B14F-4D97-AF65-F5344CB8AC3E}">
        <p14:creationId xmlns:p14="http://schemas.microsoft.com/office/powerpoint/2010/main" val="179630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08. </a:t>
            </a:r>
          </a:p>
          <a:p>
            <a:r>
              <a:rPr lang="en-US" sz="1600" dirty="0">
                <a:latin typeface="Montserrat" panose="00000500000000000000" pitchFamily="2" charset="0"/>
              </a:rPr>
              <a:t>Not related. Relevant in terms of graph usage. </a:t>
            </a:r>
          </a:p>
          <a:p>
            <a:pPr marL="0" indent="0">
              <a:buNone/>
            </a:pPr>
            <a:r>
              <a:rPr lang="en-US" sz="1600" dirty="0">
                <a:latin typeface="Montserrat" panose="00000500000000000000" pitchFamily="2" charset="0"/>
              </a:rPr>
              <a:t>Source: </a:t>
            </a:r>
            <a:r>
              <a:rPr lang="en-ZA" sz="1600" b="0" i="0" u="sng" dirty="0">
                <a:solidFill>
                  <a:srgbClr val="1A0DAB"/>
                </a:solidFill>
                <a:effectLst/>
                <a:latin typeface="Montserrat" panose="00000500000000000000" pitchFamily="2" charset="0"/>
                <a:hlinkClick r:id="rId2"/>
              </a:rPr>
              <a:t>https://www.mdpi.com/1911-8074/15/6/263/pdf?version=1655168898</a:t>
            </a:r>
            <a:endParaRPr lang="en-ZA" sz="1600" b="0" i="0" u="sng" dirty="0">
              <a:solidFill>
                <a:srgbClr val="1A0DAB"/>
              </a:solidFill>
              <a:effectLst/>
              <a:latin typeface="Montserrat" panose="00000500000000000000" pitchFamily="2" charset="0"/>
            </a:endParaRPr>
          </a:p>
          <a:p>
            <a:pPr marL="0" indent="0">
              <a:buNone/>
            </a:pPr>
            <a:endParaRPr lang="en-NL" sz="1600" dirty="0">
              <a:latin typeface="Montserrat" panose="00000500000000000000" pitchFamily="2" charset="0"/>
            </a:endParaRPr>
          </a:p>
        </p:txBody>
      </p:sp>
    </p:spTree>
    <p:extLst>
      <p:ext uri="{BB962C8B-B14F-4D97-AF65-F5344CB8AC3E}">
        <p14:creationId xmlns:p14="http://schemas.microsoft.com/office/powerpoint/2010/main" val="136095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09. </a:t>
            </a:r>
          </a:p>
          <a:p>
            <a:r>
              <a:rPr lang="en-US" sz="1600" dirty="0"/>
              <a:t>Agricultural growth in developing countries is composed of several parts, </a:t>
            </a:r>
            <a:r>
              <a:rPr lang="en-US" sz="1600" b="1" dirty="0"/>
              <a:t>including 1) area effects, defined as changes in the gross plated area.</a:t>
            </a:r>
          </a:p>
          <a:p>
            <a:r>
              <a:rPr lang="en-US" sz="1600" dirty="0"/>
              <a:t>Differences among countries can be attributed primarily to differences in non-price factors such as access to technological change and other non-traditional types of capital. </a:t>
            </a:r>
          </a:p>
          <a:p>
            <a:r>
              <a:rPr lang="en-US" sz="1600" dirty="0"/>
              <a:t>The elasticity of production with respect to nonprice factors typically tends to be greater than for price factors. This has been shown consistently for India in the case of the roles of prices vis-à-vis irrigation in explaining wheat and rice production growth.</a:t>
            </a:r>
          </a:p>
          <a:p>
            <a:r>
              <a:rPr lang="en-US" sz="1600" b="1" dirty="0"/>
              <a:t>Technology and public sector support boost agricultural performance</a:t>
            </a:r>
            <a:r>
              <a:rPr lang="en-US" sz="1600" dirty="0"/>
              <a:t> in African countries. (page 54 and 55)</a:t>
            </a:r>
          </a:p>
          <a:p>
            <a:r>
              <a:rPr lang="en-US" sz="1600" dirty="0"/>
              <a:t>Increasing the productivity of the food crops concerned or developing reliable food markets by investing in roads and other constraining factors may be the more realistic option to release resources for the production of export crops…</a:t>
            </a:r>
          </a:p>
          <a:p>
            <a:r>
              <a:rPr lang="en-US" sz="1600" dirty="0"/>
              <a:t>Rural infrastructure, such as </a:t>
            </a:r>
            <a:r>
              <a:rPr lang="en-US" sz="1600" b="1" dirty="0"/>
              <a:t>roads, irrigation, drainage systems, communications networks and delivery systems</a:t>
            </a:r>
            <a:r>
              <a:rPr lang="en-US" sz="1600" dirty="0"/>
              <a:t>, is necessary to provide farmers with access to markets for modern inputs and for their increased output. In much of Africa, the scarcity of rural roads means that marketing margins between producers and customers are as much as four times higher than in Asia, reducing returns to producers and limiting the potential for growth in their production.</a:t>
            </a:r>
          </a:p>
          <a:p>
            <a:pPr marL="0" indent="0">
              <a:buNone/>
            </a:pPr>
            <a:r>
              <a:rPr lang="en-US" sz="1600" dirty="0"/>
              <a:t>Source: </a:t>
            </a:r>
            <a:r>
              <a:rPr lang="en-US" sz="1600" dirty="0">
                <a:hlinkClick r:id="rId2"/>
              </a:rPr>
              <a:t>https://pdf.usaid.gov/pdf_docs/PNABK480.pdf</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05182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10. …we do expect that the capacity for a country to produce more or less agriculture</a:t>
            </a:r>
          </a:p>
          <a:p>
            <a:pPr marL="0" indent="0">
              <a:buNone/>
            </a:pPr>
            <a:r>
              <a:rPr lang="en-US" sz="1600" dirty="0"/>
              <a:t>could reinforce the impact of openness on especially the levels of nutrient use.</a:t>
            </a:r>
          </a:p>
          <a:p>
            <a:r>
              <a:rPr lang="en-US" sz="1600" dirty="0"/>
              <a:t>In sum, these results indicate that </a:t>
            </a:r>
            <a:r>
              <a:rPr lang="en-US" sz="1600" b="1" dirty="0"/>
              <a:t>openness does not impact nutrient use</a:t>
            </a:r>
            <a:r>
              <a:rPr lang="en-US" sz="1600" dirty="0"/>
              <a:t>.</a:t>
            </a:r>
          </a:p>
          <a:p>
            <a:endParaRPr lang="en-US" sz="1600" dirty="0"/>
          </a:p>
          <a:p>
            <a:pPr marL="0" indent="0">
              <a:buNone/>
            </a:pPr>
            <a:r>
              <a:rPr lang="en-US" sz="1600" dirty="0"/>
              <a:t>Source: </a:t>
            </a:r>
            <a:r>
              <a:rPr lang="en-US" sz="1600" dirty="0">
                <a:hlinkClick r:id="rId2"/>
              </a:rPr>
              <a:t>https://iopscience.iop.org/article/10.1088/1748-9326/aaebcb</a:t>
            </a:r>
            <a:endParaRPr lang="en-ZA" sz="1600" b="0" i="0" u="sng" dirty="0">
              <a:solidFill>
                <a:srgbClr val="1A0DAB"/>
              </a:solidFill>
              <a:effectLst/>
              <a:latin typeface="arial" panose="020B0604020202020204" pitchFamily="34" charset="0"/>
            </a:endParaRPr>
          </a:p>
          <a:p>
            <a:pPr marL="0" indent="0">
              <a:buNone/>
            </a:pPr>
            <a:endParaRPr lang="en-NL" sz="1600" dirty="0"/>
          </a:p>
        </p:txBody>
      </p:sp>
    </p:spTree>
    <p:extLst>
      <p:ext uri="{BB962C8B-B14F-4D97-AF65-F5344CB8AC3E}">
        <p14:creationId xmlns:p14="http://schemas.microsoft.com/office/powerpoint/2010/main" val="253163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highlight>
                  <a:srgbClr val="FFFF00"/>
                </a:highlight>
              </a:rPr>
              <a:t>11. Relative Importance Analysis: A Useful Supplement to Regression Analysis</a:t>
            </a:r>
          </a:p>
          <a:p>
            <a:r>
              <a:rPr lang="en-US" sz="1600" dirty="0">
                <a:highlight>
                  <a:srgbClr val="FFFF00"/>
                </a:highlight>
              </a:rPr>
              <a:t>Not related. Relevant in terms of possible econometric analysis to use in study</a:t>
            </a:r>
          </a:p>
          <a:p>
            <a:pPr marL="0" indent="0">
              <a:buNone/>
            </a:pPr>
            <a:endParaRPr lang="en-US" sz="1600" dirty="0">
              <a:highlight>
                <a:srgbClr val="FFFF00"/>
              </a:highlight>
            </a:endParaRPr>
          </a:p>
          <a:p>
            <a:pPr marL="0" indent="0">
              <a:buNone/>
            </a:pPr>
            <a:r>
              <a:rPr lang="en-US" sz="1600" dirty="0">
                <a:highlight>
                  <a:srgbClr val="FFFF00"/>
                </a:highlight>
              </a:rPr>
              <a:t>Source: </a:t>
            </a:r>
            <a:r>
              <a:rPr lang="en-US" sz="1600" dirty="0">
                <a:highlight>
                  <a:srgbClr val="FFFF00"/>
                </a:highlight>
                <a:hlinkClick r:id="rId2"/>
              </a:rPr>
              <a:t>https://link.springer.com/article/10.1007/s10869-010-9204-3</a:t>
            </a:r>
            <a:endParaRPr lang="en-ZA" sz="1600" b="0" i="0" u="sng" dirty="0">
              <a:solidFill>
                <a:srgbClr val="1A0DAB"/>
              </a:solidFill>
              <a:effectLst/>
              <a:highlight>
                <a:srgbClr val="FFFF00"/>
              </a:highlight>
              <a:latin typeface="arial" panose="020B0604020202020204" pitchFamily="34" charset="0"/>
            </a:endParaRPr>
          </a:p>
          <a:p>
            <a:pPr marL="0" indent="0">
              <a:buNone/>
            </a:pPr>
            <a:endParaRPr lang="en-NL" sz="1600" dirty="0">
              <a:highlight>
                <a:srgbClr val="FFFF00"/>
              </a:highlight>
            </a:endParaRPr>
          </a:p>
        </p:txBody>
      </p:sp>
    </p:spTree>
    <p:extLst>
      <p:ext uri="{BB962C8B-B14F-4D97-AF65-F5344CB8AC3E}">
        <p14:creationId xmlns:p14="http://schemas.microsoft.com/office/powerpoint/2010/main" val="117000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12. The causal impact of trade openness on agricultural variables is negative as per the results. But still another case that wasn’t covered in this work in the concept of comparative advantage, which could have an impact on these relations, as can be seen from Dang et al., as well. In conclusion, I would like to say that this is a preliminary work which requires further extension to provide a better ground for establishing the casual relationship between Trade openness and Agricultural variables.</a:t>
            </a:r>
          </a:p>
          <a:p>
            <a:r>
              <a:rPr lang="en-US" sz="1600" dirty="0"/>
              <a:t>…</a:t>
            </a:r>
          </a:p>
          <a:p>
            <a:pPr marL="0" indent="0">
              <a:buNone/>
            </a:pPr>
            <a:r>
              <a:rPr lang="en-US" sz="1600" dirty="0"/>
              <a:t>Source: Final Project Report, CEE-598-Globalization of Water; Causal Impact of Trade Openness on Agricultural Variables; </a:t>
            </a:r>
            <a:r>
              <a:rPr lang="en-US" sz="1600" dirty="0" err="1"/>
              <a:t>Akshay</a:t>
            </a:r>
            <a:r>
              <a:rPr lang="en-US" sz="1600" dirty="0"/>
              <a:t> Pandit; Department of Civil and Environmental Engineering, University of Illinois, Urbana-Champaign</a:t>
            </a:r>
            <a:endParaRPr lang="en-NL" sz="1600" dirty="0"/>
          </a:p>
        </p:txBody>
      </p:sp>
    </p:spTree>
    <p:extLst>
      <p:ext uri="{BB962C8B-B14F-4D97-AF65-F5344CB8AC3E}">
        <p14:creationId xmlns:p14="http://schemas.microsoft.com/office/powerpoint/2010/main" val="44055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latin typeface="Montserrat" panose="00000500000000000000" pitchFamily="2" charset="0"/>
              </a:rPr>
              <a:t>13. </a:t>
            </a:r>
            <a:r>
              <a:rPr lang="en-US" sz="1600" b="1" dirty="0">
                <a:latin typeface="Montserrat" panose="00000500000000000000" pitchFamily="2" charset="0"/>
              </a:rPr>
              <a:t>The length of the growing season </a:t>
            </a:r>
            <a:r>
              <a:rPr lang="en-US" sz="1600" dirty="0">
                <a:latin typeface="Montserrat" panose="00000500000000000000" pitchFamily="2" charset="0"/>
              </a:rPr>
              <a:t>is an important determinant of plant growth and distribution. </a:t>
            </a:r>
            <a:r>
              <a:rPr lang="en-US" sz="1600" b="1" dirty="0">
                <a:latin typeface="Montserrat" panose="00000500000000000000" pitchFamily="2" charset="0"/>
              </a:rPr>
              <a:t>Longer growing seasons may increase plant productivity </a:t>
            </a:r>
            <a:r>
              <a:rPr lang="en-US" sz="1600" dirty="0">
                <a:latin typeface="Montserrat" panose="00000500000000000000" pitchFamily="2" charset="0"/>
              </a:rPr>
              <a:t>and allow for new planting opportunities in agricultural and forestry settings in </a:t>
            </a:r>
            <a:r>
              <a:rPr lang="en-US" sz="1600" b="1" dirty="0">
                <a:latin typeface="Montserrat" panose="00000500000000000000" pitchFamily="2" charset="0"/>
              </a:rPr>
              <a:t>Canada</a:t>
            </a:r>
            <a:r>
              <a:rPr lang="en-US" sz="1600" dirty="0">
                <a:latin typeface="Montserrat" panose="00000500000000000000" pitchFamily="2" charset="0"/>
              </a:rPr>
              <a:t>. However, related </a:t>
            </a:r>
            <a:r>
              <a:rPr lang="en-US" sz="1600" b="1" dirty="0">
                <a:latin typeface="Montserrat" panose="00000500000000000000" pitchFamily="2" charset="0"/>
              </a:rPr>
              <a:t>changes in pest species, fire regimes, droughts, and other climate extremes may limit the extent to which these gains are realized.</a:t>
            </a:r>
          </a:p>
          <a:p>
            <a:r>
              <a:rPr lang="en-US" sz="1600" b="0" i="1" dirty="0">
                <a:solidFill>
                  <a:srgbClr val="333333"/>
                </a:solidFill>
                <a:effectLst/>
                <a:latin typeface="Montserrat" panose="00000500000000000000" pitchFamily="2" charset="0"/>
              </a:rPr>
              <a:t>Further analyses indicate that this change has been driven by both earlier start dates in the spring and later end dates in the fall.</a:t>
            </a:r>
          </a:p>
          <a:p>
            <a:r>
              <a:rPr lang="en-US" sz="1600" dirty="0">
                <a:latin typeface="Montserrat" panose="00000500000000000000" pitchFamily="2" charset="0"/>
              </a:rPr>
              <a:t>The growing season is the period during which the weather conditions are conducive to plant growth. The length of the growing season is limited by different factors, such as </a:t>
            </a:r>
            <a:r>
              <a:rPr lang="en-US" sz="1600" b="1" dirty="0">
                <a:latin typeface="Montserrat" panose="00000500000000000000" pitchFamily="2" charset="0"/>
              </a:rPr>
              <a:t>air temperature, frost days, rainfall, or daylight hours</a:t>
            </a:r>
          </a:p>
          <a:p>
            <a:pPr marL="0" indent="0">
              <a:buNone/>
            </a:pPr>
            <a:r>
              <a:rPr lang="en-US" sz="1600" dirty="0">
                <a:latin typeface="Montserrat" panose="00000500000000000000" pitchFamily="2" charset="0"/>
              </a:rPr>
              <a:t>Source: </a:t>
            </a:r>
            <a:r>
              <a:rPr lang="en-US" sz="1600" dirty="0">
                <a:latin typeface="Montserrat" panose="00000500000000000000" pitchFamily="2" charset="0"/>
                <a:hlinkClick r:id="rId2"/>
              </a:rPr>
              <a:t>https://www.nrcan.gc.ca/climate-change/impacts-adaptations/climate-change-impacts-forests/forest-change-indicators/growing-season/18470#how</a:t>
            </a:r>
            <a:endParaRPr lang="en-NL" sz="1600" dirty="0">
              <a:latin typeface="Montserrat" panose="00000500000000000000" pitchFamily="2" charset="0"/>
            </a:endParaRPr>
          </a:p>
        </p:txBody>
      </p:sp>
    </p:spTree>
    <p:extLst>
      <p:ext uri="{BB962C8B-B14F-4D97-AF65-F5344CB8AC3E}">
        <p14:creationId xmlns:p14="http://schemas.microsoft.com/office/powerpoint/2010/main" val="361190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14. We find that improvements in agricultural science and management, increased fertilizer use, and </a:t>
            </a:r>
            <a:r>
              <a:rPr lang="en-US" sz="1600" b="1" dirty="0"/>
              <a:t>changes in crop mix </a:t>
            </a:r>
            <a:r>
              <a:rPr lang="en-US" sz="1600" dirty="0"/>
              <a:t>around the world explained </a:t>
            </a:r>
            <a:r>
              <a:rPr lang="en-US" sz="1600" b="1" dirty="0"/>
              <a:t>most of the gain in global crop yields</a:t>
            </a:r>
          </a:p>
          <a:p>
            <a:r>
              <a:rPr lang="en-US" sz="1600" dirty="0"/>
              <a:t>Climate change over this time period caused yields to be only slightly lower than they would have been otherwise. In some cases, </a:t>
            </a:r>
            <a:r>
              <a:rPr lang="en-US" sz="1600" b="1" dirty="0"/>
              <a:t>cropland extensification had as much of a negative impact on global and regional yields as climate change</a:t>
            </a:r>
            <a:r>
              <a:rPr lang="en-US" sz="1600" dirty="0"/>
              <a:t>.</a:t>
            </a:r>
          </a:p>
          <a:p>
            <a:r>
              <a:rPr lang="en-US" sz="1600" dirty="0"/>
              <a:t>We find that </a:t>
            </a:r>
            <a:r>
              <a:rPr lang="en-US" sz="1600" b="1" dirty="0"/>
              <a:t>improvements in agricultural science and management (e.g., technology and chemical use), increased fertilizer use</a:t>
            </a:r>
            <a:r>
              <a:rPr lang="en-US" sz="1600" dirty="0"/>
              <a:t>, and </a:t>
            </a:r>
            <a:r>
              <a:rPr lang="en-US" sz="1600" b="1" dirty="0"/>
              <a:t>changes in crop mix </a:t>
            </a:r>
            <a:r>
              <a:rPr lang="en-US" sz="1600" dirty="0"/>
              <a:t>around the world explained most of the gain in global crop yields from 1975 to the mid-2000s. Improvements in agricultural science and management were particularly important drivers of yield growth in the temperate region and changes in </a:t>
            </a:r>
            <a:r>
              <a:rPr lang="en-US" sz="1600" b="1" dirty="0"/>
              <a:t>crop</a:t>
            </a:r>
            <a:r>
              <a:rPr lang="en-US" sz="1600" dirty="0"/>
              <a:t> mix and increased fertilizer use were particularly important drivers of yield growth in the tropics.</a:t>
            </a:r>
          </a:p>
          <a:p>
            <a:pPr marL="0" indent="0">
              <a:buNone/>
            </a:pPr>
            <a:r>
              <a:rPr lang="en-US" sz="1600" dirty="0"/>
              <a:t>Source: </a:t>
            </a:r>
            <a:r>
              <a:rPr lang="en-US" sz="1600" dirty="0">
                <a:hlinkClick r:id="rId2"/>
              </a:rPr>
              <a:t>Measuring the relative importance of different... | F1000Research</a:t>
            </a:r>
            <a:endParaRPr lang="en-NL" sz="1600" dirty="0"/>
          </a:p>
        </p:txBody>
      </p:sp>
    </p:spTree>
    <p:extLst>
      <p:ext uri="{BB962C8B-B14F-4D97-AF65-F5344CB8AC3E}">
        <p14:creationId xmlns:p14="http://schemas.microsoft.com/office/powerpoint/2010/main" val="273573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Table of contents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lstStyle/>
          <a:p>
            <a:r>
              <a:rPr lang="en-ZA" dirty="0"/>
              <a:t>Introduction and background</a:t>
            </a:r>
          </a:p>
          <a:p>
            <a:r>
              <a:rPr lang="en-ZA" dirty="0"/>
              <a:t>Summary of evidence</a:t>
            </a:r>
          </a:p>
          <a:p>
            <a:pPr lvl="1"/>
            <a:r>
              <a:rPr lang="en-US" dirty="0"/>
              <a:t>Sources and references for growing season and trade, and its indicators</a:t>
            </a:r>
          </a:p>
          <a:p>
            <a:r>
              <a:rPr lang="en-US" dirty="0"/>
              <a:t>Variables selected for the Agriculture Growth and Trade Database</a:t>
            </a:r>
          </a:p>
          <a:p>
            <a:r>
              <a:rPr lang="en-US" dirty="0"/>
              <a:t>Summary and concluding remarks</a:t>
            </a:r>
            <a:endParaRPr lang="en-ZA" dirty="0"/>
          </a:p>
          <a:p>
            <a:endParaRPr lang="en-NL" dirty="0"/>
          </a:p>
        </p:txBody>
      </p:sp>
    </p:spTree>
    <p:extLst>
      <p:ext uri="{BB962C8B-B14F-4D97-AF65-F5344CB8AC3E}">
        <p14:creationId xmlns:p14="http://schemas.microsoft.com/office/powerpoint/2010/main" val="81255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15. This paper establishes the determinants of the export durability of agriculture products in </a:t>
            </a:r>
            <a:r>
              <a:rPr lang="en-US" sz="1600" b="1" dirty="0"/>
              <a:t>Zambia</a:t>
            </a:r>
            <a:r>
              <a:rPr lang="en-US" sz="1600" dirty="0"/>
              <a:t> with specific attention to </a:t>
            </a:r>
            <a:r>
              <a:rPr lang="en-US" sz="1600" b="1" dirty="0"/>
              <a:t>maize, sugar, cotton, and tobacco</a:t>
            </a:r>
            <a:r>
              <a:rPr lang="en-US" sz="1600" dirty="0"/>
              <a:t> between 1996 and 2019.</a:t>
            </a:r>
          </a:p>
          <a:p>
            <a:r>
              <a:rPr lang="en-US" sz="1600" b="1" dirty="0"/>
              <a:t>Colonial history</a:t>
            </a:r>
            <a:r>
              <a:rPr lang="en-US" sz="1600" dirty="0"/>
              <a:t> and </a:t>
            </a:r>
            <a:r>
              <a:rPr lang="en-US" sz="1600" b="1" dirty="0"/>
              <a:t>Zambia’s GDP </a:t>
            </a:r>
            <a:r>
              <a:rPr lang="en-US" sz="1600" dirty="0"/>
              <a:t>reduced export duration, while contiguity, </a:t>
            </a:r>
            <a:r>
              <a:rPr lang="en-US" sz="1600" b="1" dirty="0"/>
              <a:t>partner’s GDP</a:t>
            </a:r>
            <a:r>
              <a:rPr lang="en-US" sz="1600" dirty="0"/>
              <a:t>, </a:t>
            </a:r>
            <a:r>
              <a:rPr lang="en-US" sz="1600" b="1" dirty="0"/>
              <a:t>initial exports</a:t>
            </a:r>
            <a:r>
              <a:rPr lang="en-US" sz="1600" dirty="0"/>
              <a:t>, and </a:t>
            </a:r>
            <a:r>
              <a:rPr lang="en-US" sz="1600" b="1" dirty="0"/>
              <a:t>total exports </a:t>
            </a:r>
            <a:r>
              <a:rPr lang="en-US" sz="1600" dirty="0"/>
              <a:t>increased the durability of exports in Zambia. The effect of Zambia’s GDP was uniform across all individual agricultural products. Total exports also significantly impacted all other agriculture products in a similar manner except for maize. Export durability for cotton was significantly impacted by the </a:t>
            </a:r>
            <a:r>
              <a:rPr lang="en-US" sz="1600" b="1" dirty="0"/>
              <a:t>Regional Trade Agreements (RTAs), </a:t>
            </a:r>
            <a:r>
              <a:rPr lang="en-US" sz="1600" dirty="0"/>
              <a:t>while the export durability of </a:t>
            </a:r>
            <a:r>
              <a:rPr lang="en-US" sz="1600" b="1" dirty="0"/>
              <a:t>tobacco </a:t>
            </a:r>
            <a:r>
              <a:rPr lang="en-US" sz="1600" dirty="0"/>
              <a:t>was significantly impacted by </a:t>
            </a:r>
            <a:r>
              <a:rPr lang="en-US" sz="1600" b="1" dirty="0"/>
              <a:t>distance, contiguity, and partner’s GDP</a:t>
            </a:r>
            <a:r>
              <a:rPr lang="en-US" sz="1600" dirty="0"/>
              <a:t>.</a:t>
            </a:r>
          </a:p>
          <a:p>
            <a:r>
              <a:rPr lang="en-US" sz="1600" dirty="0"/>
              <a:t>Source: </a:t>
            </a:r>
            <a:r>
              <a:rPr lang="en-US" sz="1600" dirty="0">
                <a:hlinkClick r:id="rId2"/>
              </a:rPr>
              <a:t>(PDF) Durability of Zambia's Agricultural Exports (researchgate.net)</a:t>
            </a:r>
            <a:endParaRPr lang="en-NL" sz="1600" dirty="0"/>
          </a:p>
        </p:txBody>
      </p:sp>
    </p:spTree>
    <p:extLst>
      <p:ext uri="{BB962C8B-B14F-4D97-AF65-F5344CB8AC3E}">
        <p14:creationId xmlns:p14="http://schemas.microsoft.com/office/powerpoint/2010/main" val="242716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The most basic factors determining the international supply of horticultural products are </a:t>
            </a:r>
            <a:r>
              <a:rPr lang="en-US" sz="1600" b="1" dirty="0"/>
              <a:t>climate, proximity </a:t>
            </a:r>
            <a:r>
              <a:rPr lang="en-US" sz="1600" dirty="0"/>
              <a:t>to the major importers, and </a:t>
            </a:r>
            <a:r>
              <a:rPr lang="en-US" sz="1600" b="1" dirty="0"/>
              <a:t>growing season</a:t>
            </a:r>
            <a:r>
              <a:rPr lang="en-US" sz="1600" dirty="0"/>
              <a:t>. Other important factors include a country’s </a:t>
            </a:r>
            <a:r>
              <a:rPr lang="en-US" sz="1600" b="1" dirty="0"/>
              <a:t>supply of suitable land </a:t>
            </a:r>
            <a:r>
              <a:rPr lang="en-US" sz="1600" dirty="0"/>
              <a:t>and </a:t>
            </a:r>
            <a:r>
              <a:rPr lang="en-US" sz="1600" b="1" dirty="0"/>
              <a:t>human capital and its infrastructure for exploiting its resources </a:t>
            </a:r>
            <a:r>
              <a:rPr lang="en-US" sz="1600" dirty="0"/>
              <a:t>and marketing potential. </a:t>
            </a:r>
          </a:p>
          <a:p>
            <a:r>
              <a:rPr lang="en-US" sz="1600" b="1" dirty="0"/>
              <a:t>…transportation costs </a:t>
            </a:r>
            <a:r>
              <a:rPr lang="en-US" sz="1600" dirty="0"/>
              <a:t>are still an important barrier for exporters. </a:t>
            </a:r>
          </a:p>
          <a:p>
            <a:r>
              <a:rPr lang="en-US" sz="1600" b="1" dirty="0"/>
              <a:t>Regional trade agreements </a:t>
            </a:r>
            <a:r>
              <a:rPr lang="en-US" sz="1600" dirty="0"/>
              <a:t>also significantly affect patterns of trade because of lower tariffs.</a:t>
            </a:r>
          </a:p>
          <a:p>
            <a:r>
              <a:rPr lang="en-US" sz="1600" dirty="0"/>
              <a:t>For fresh fruits and vegetables, where transportation costs are large, countries tend to import from the closest producers.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94039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b="1" dirty="0"/>
              <a:t>Seasonality</a:t>
            </a:r>
            <a:r>
              <a:rPr lang="en-US" sz="1600" dirty="0"/>
              <a:t> is an important feature of the global trade in fruits and vegetables. Improvements in production methods, as well as the development of more varieties of fruits and vegetables, have allowed growers in the Northern Hemisphere to expand their production seasons.</a:t>
            </a:r>
          </a:p>
          <a:p>
            <a:r>
              <a:rPr lang="en-US" sz="1600" b="1" dirty="0"/>
              <a:t>Improvements in production methods</a:t>
            </a:r>
            <a:r>
              <a:rPr lang="en-US" sz="1600" dirty="0"/>
              <a:t>, as well as the </a:t>
            </a:r>
            <a:r>
              <a:rPr lang="en-US" sz="1600" b="1" dirty="0"/>
              <a:t>development of more varieties of fruits and vegetables</a:t>
            </a:r>
            <a:r>
              <a:rPr lang="en-US" sz="1600" dirty="0"/>
              <a:t>, have allowed growers in the Northern Hemisphere to expand their production seasons.</a:t>
            </a:r>
          </a:p>
          <a:p>
            <a:r>
              <a:rPr lang="en-US" sz="1600" dirty="0"/>
              <a:t>The importance of </a:t>
            </a:r>
            <a:r>
              <a:rPr lang="en-US" sz="1600" b="1" dirty="0"/>
              <a:t>exchange rates </a:t>
            </a:r>
            <a:r>
              <a:rPr lang="en-US" sz="1600" dirty="0"/>
              <a:t>can also be an important factor in the movement of prices</a:t>
            </a:r>
          </a:p>
          <a:p>
            <a:r>
              <a:rPr lang="en-US" sz="1600" dirty="0"/>
              <a:t>Advances in transportation and the handling of fruits and vegetables have extended the distance and shortened the time that previously defined the market reach of many commodities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104565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16. Cont’</a:t>
            </a:r>
          </a:p>
          <a:p>
            <a:r>
              <a:rPr lang="en-US" sz="1600" dirty="0"/>
              <a:t>Technology has been at the forefront of changes making fresh fruits and vegetables available to consumers globally… In particular, advances in </a:t>
            </a:r>
            <a:r>
              <a:rPr lang="en-US" sz="1600" b="1" dirty="0"/>
              <a:t>controlled atmosphere (CA) technologies</a:t>
            </a:r>
            <a:r>
              <a:rPr lang="en-US" sz="1600" dirty="0"/>
              <a:t> have extended the shelf life of perishable products and continue to improve product quality and variety on a worldwide basis. With CA, products hold up better during transportation. CA technologies allow operators to lower the respiration rate of produce by monitoring and adjusting oxygen, carbon dioxide, and nitrogen levels within a refrigerated container. In this way, CA can slow ripening, retard discoloration, and maintain freshness of </a:t>
            </a:r>
            <a:r>
              <a:rPr lang="en-US" sz="1600" b="1" dirty="0"/>
              <a:t>perishables like lettuce, asparagus, peaches, mangoes, and avocados </a:t>
            </a:r>
            <a:r>
              <a:rPr lang="en-US" sz="1600" dirty="0"/>
              <a:t>that would not remain fresh during ordinary refrigerated ocean transport. Some sophisticated CA systems are combined with systems that maintain relative humidity—a crucial factor for some produce such as </a:t>
            </a:r>
            <a:r>
              <a:rPr lang="en-US" sz="1600" b="1" dirty="0"/>
              <a:t>grapes, fruit with pits, and broccoli</a:t>
            </a:r>
            <a:r>
              <a:rPr lang="en-US" sz="1600" dirty="0"/>
              <a:t>—and that control levels of ethylene, a naturally occurring gas that accelerates the ripening of fresh fruits and vegetables.</a:t>
            </a:r>
            <a:endParaRPr lang="en-US" sz="1600" b="1" dirty="0"/>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217122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16. Cont’</a:t>
            </a:r>
          </a:p>
          <a:p>
            <a:r>
              <a:rPr lang="en-US" sz="1600" dirty="0"/>
              <a:t>The streamlining of </a:t>
            </a:r>
            <a:r>
              <a:rPr lang="en-US" sz="1600" b="1" dirty="0"/>
              <a:t>phytosanitary barriers </a:t>
            </a:r>
            <a:r>
              <a:rPr lang="en-US" sz="1600" dirty="0"/>
              <a:t>through technology has opened new markets for many products. </a:t>
            </a:r>
            <a:r>
              <a:rPr lang="en-US" sz="1600" b="1" dirty="0"/>
              <a:t>Declining trade barriers</a:t>
            </a:r>
            <a:r>
              <a:rPr lang="en-US" sz="1600" dirty="0"/>
              <a:t>, including bilateral and multilateral trade agreements, </a:t>
            </a:r>
            <a:r>
              <a:rPr lang="en-US" sz="1600" b="1" dirty="0"/>
              <a:t>harmonization of sanitary and phytosanitary regulations</a:t>
            </a:r>
            <a:r>
              <a:rPr lang="en-US" sz="1600" dirty="0"/>
              <a:t>, and dispute settlements under the auspices of the WTO, have also fostered more trade.</a:t>
            </a:r>
          </a:p>
          <a:p>
            <a:r>
              <a:rPr lang="en-US" sz="1600" b="1" dirty="0"/>
              <a:t>Anti-dumping practices </a:t>
            </a:r>
            <a:r>
              <a:rPr lang="en-US" sz="1600" dirty="0"/>
              <a:t>affect the patterns of trade in fruits and vegetables and remain a threat to the trade of some commodities in some countries.</a:t>
            </a:r>
          </a:p>
          <a:p>
            <a:r>
              <a:rPr lang="en-US" sz="1600" dirty="0"/>
              <a:t>Source: </a:t>
            </a:r>
            <a:r>
              <a:rPr lang="en-US" sz="1600" dirty="0">
                <a:hlinkClick r:id="rId2"/>
              </a:rPr>
              <a:t>Global Trade Patterns in Fruits and Vegetables (usda.gov)</a:t>
            </a:r>
            <a:endParaRPr lang="en-NL" sz="1600" dirty="0"/>
          </a:p>
        </p:txBody>
      </p:sp>
    </p:spTree>
    <p:extLst>
      <p:ext uri="{BB962C8B-B14F-4D97-AF65-F5344CB8AC3E}">
        <p14:creationId xmlns:p14="http://schemas.microsoft.com/office/powerpoint/2010/main" val="306325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With globalization in recent decades, </a:t>
            </a:r>
            <a:r>
              <a:rPr lang="en-US" sz="1600" b="1" dirty="0"/>
              <a:t>virtual water trade </a:t>
            </a:r>
            <a:r>
              <a:rPr lang="en-US" sz="1600" dirty="0"/>
              <a:t>has increasingly become an important component of water management. Understanding the flow of virtual water through agricultural product trade can guide the management of regional physical water scarcity, especially in </a:t>
            </a:r>
            <a:r>
              <a:rPr lang="en-US" sz="1600" b="1" dirty="0"/>
              <a:t>arid regions</a:t>
            </a:r>
          </a:p>
          <a:p>
            <a:r>
              <a:rPr lang="en-US" sz="1600" dirty="0"/>
              <a:t>In this study, three water-intensive agricultural products (</a:t>
            </a:r>
            <a:r>
              <a:rPr lang="en-US" sz="1600" b="1" dirty="0"/>
              <a:t>wheat, cotton, and livestock products</a:t>
            </a:r>
            <a:r>
              <a:rPr lang="en-US" sz="1600" dirty="0"/>
              <a:t>) were used to analyze spatiotemporal trends in virtual water flow in </a:t>
            </a:r>
            <a:r>
              <a:rPr lang="en-US" sz="1600" b="1" dirty="0"/>
              <a:t>Central Asia </a:t>
            </a:r>
            <a:r>
              <a:rPr lang="en-US" sz="1600" dirty="0"/>
              <a:t>in 2000–2018.</a:t>
            </a:r>
          </a:p>
          <a:p>
            <a:r>
              <a:rPr lang="en-US" sz="1600" dirty="0"/>
              <a:t>To calculate the amount of virtual water flow for various agriculture products, the trade volumes (ton/year) of the products were multiplied by their respective virtual water content (VWC, m3/ton). The VWC is defined as the water requirement in the production of a unit weight of an agricultural product in a country.</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247178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17. Cont’</a:t>
            </a:r>
          </a:p>
          <a:p>
            <a:r>
              <a:rPr lang="en-US" sz="1600" dirty="0"/>
              <a:t>Approximately 24% of the world’s agricultural blue water consumption is used in the production of agricultural commodities for international trade.</a:t>
            </a:r>
          </a:p>
          <a:p>
            <a:r>
              <a:rPr lang="en-US" sz="1600" dirty="0"/>
              <a:t>..the elimination of exports could have little impact on water stress in the region. From the case of the three net exporting countries (Kazakhstan, Uzbekistan, and Turkmenistan), however, virtual water export elimination would have different impacts on different countries.</a:t>
            </a:r>
          </a:p>
          <a:p>
            <a:r>
              <a:rPr lang="en-US" sz="1600" b="1" dirty="0"/>
              <a:t>Virtual water trade </a:t>
            </a:r>
            <a:r>
              <a:rPr lang="en-US" sz="1600" dirty="0"/>
              <a:t>is key in managing severe water stress and environmental degradation in </a:t>
            </a:r>
            <a:r>
              <a:rPr lang="en-US" sz="1600" b="1" dirty="0"/>
              <a:t>Central Asia.</a:t>
            </a:r>
          </a:p>
          <a:p>
            <a:r>
              <a:rPr lang="en-US" sz="1600" dirty="0"/>
              <a:t>Source: </a:t>
            </a:r>
            <a:r>
              <a:rPr lang="en-US" sz="1600" dirty="0">
                <a:hlinkClick r:id="rId2"/>
              </a:rPr>
              <a:t>https://onlinelibrary.wiley.com/doi/abs/10.1111/1752-1688.12959</a:t>
            </a:r>
            <a:endParaRPr lang="en-NL" sz="1600" dirty="0"/>
          </a:p>
        </p:txBody>
      </p:sp>
    </p:spTree>
    <p:extLst>
      <p:ext uri="{BB962C8B-B14F-4D97-AF65-F5344CB8AC3E}">
        <p14:creationId xmlns:p14="http://schemas.microsoft.com/office/powerpoint/2010/main" val="3985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18. Model results show that for a percentage change in population, global production and consumption of major field crops respond at nearly the same rate.</a:t>
            </a:r>
          </a:p>
          <a:p>
            <a:r>
              <a:rPr lang="en-US" sz="1600" dirty="0"/>
              <a:t>A negative shock to global agricultural productivity could come about through a decrease in </a:t>
            </a:r>
            <a:r>
              <a:rPr lang="en-US" sz="1600" b="1" dirty="0"/>
              <a:t>investments </a:t>
            </a:r>
            <a:r>
              <a:rPr lang="en-US" sz="1600" dirty="0"/>
              <a:t>in agricultural research and development over time or through other economic or environmental factors such as </a:t>
            </a:r>
            <a:r>
              <a:rPr lang="en-US" sz="1600" b="1" dirty="0"/>
              <a:t>climate change.</a:t>
            </a:r>
          </a:p>
          <a:p>
            <a:r>
              <a:rPr lang="en-US" sz="1600" dirty="0"/>
              <a:t>Source: </a:t>
            </a:r>
            <a:r>
              <a:rPr lang="en-US" sz="1600" dirty="0">
                <a:hlinkClick r:id="rId2"/>
              </a:rPr>
              <a:t>(PDF) Global Drivers of Agricultural Supply and Demand (researchgate.net)</a:t>
            </a:r>
            <a:endParaRPr lang="en-NL" sz="1600" dirty="0"/>
          </a:p>
        </p:txBody>
      </p:sp>
    </p:spTree>
    <p:extLst>
      <p:ext uri="{BB962C8B-B14F-4D97-AF65-F5344CB8AC3E}">
        <p14:creationId xmlns:p14="http://schemas.microsoft.com/office/powerpoint/2010/main" val="265010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Agricultural productivity has improved rapidly in past decades, but prospects for future growth are uncertain, especially considering </a:t>
            </a:r>
            <a:r>
              <a:rPr lang="en-US" sz="1600" b="1" dirty="0"/>
              <a:t>climate change</a:t>
            </a:r>
            <a:r>
              <a:rPr lang="en-US" sz="1600" dirty="0"/>
              <a:t>.</a:t>
            </a:r>
          </a:p>
          <a:p>
            <a:r>
              <a:rPr lang="en-US" sz="1600" dirty="0"/>
              <a:t>This study uses the </a:t>
            </a:r>
            <a:r>
              <a:rPr lang="en-US" sz="1600" b="1" dirty="0"/>
              <a:t>Future Agricultural Resources Model (FARM) </a:t>
            </a:r>
            <a:r>
              <a:rPr lang="en-US" sz="1600" dirty="0"/>
              <a:t>to simulate agricultural demand, supply, and land use for 13 world regions from 2005 through 2050.</a:t>
            </a:r>
          </a:p>
          <a:p>
            <a:r>
              <a:rPr lang="en-US" sz="1600" dirty="0"/>
              <a:t>Agricultural productivity changes over time, due to </a:t>
            </a:r>
            <a:r>
              <a:rPr lang="en-US" sz="1600" b="1" dirty="0"/>
              <a:t>changing temperature</a:t>
            </a:r>
            <a:r>
              <a:rPr lang="en-US" sz="1600" dirty="0"/>
              <a:t>, </a:t>
            </a:r>
            <a:r>
              <a:rPr lang="en-US" sz="1600" b="1" dirty="0"/>
              <a:t>precipitation, and humidity</a:t>
            </a:r>
            <a:r>
              <a:rPr lang="en-US" sz="1600" dirty="0"/>
              <a:t>. </a:t>
            </a:r>
            <a:r>
              <a:rPr lang="en-US" sz="1600" b="1" dirty="0"/>
              <a:t>Climate</a:t>
            </a:r>
            <a:r>
              <a:rPr lang="en-US" sz="1600" dirty="0"/>
              <a:t> impacts vary by world region and crop type.</a:t>
            </a:r>
          </a:p>
          <a:p>
            <a:r>
              <a:rPr lang="en-US" sz="1600" dirty="0"/>
              <a:t>Summary of drivers of agricultural supply:  </a:t>
            </a:r>
            <a:r>
              <a:rPr lang="en-US" sz="1600" b="1" dirty="0"/>
              <a:t>Agricultural productivity</a:t>
            </a:r>
            <a:r>
              <a:rPr lang="en-US" sz="1600" dirty="0"/>
              <a:t>. (The technology dimension as a driver of agricultural production and land use, allowing crop yields to vary, holding agricultural resource use constant.)</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944362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increased demand for agricultural products associated with greater incomes and a larger population can be met </a:t>
            </a:r>
            <a:r>
              <a:rPr lang="en-US" sz="1600" b="1" dirty="0"/>
              <a:t>without significant increases in cropland area </a:t>
            </a:r>
            <a:r>
              <a:rPr lang="en-US" sz="1600" dirty="0"/>
              <a:t>or product prices. The increases in </a:t>
            </a:r>
            <a:r>
              <a:rPr lang="en-US" sz="1600" b="1" dirty="0"/>
              <a:t>agricultural productivity </a:t>
            </a:r>
            <a:r>
              <a:rPr lang="en-US" sz="1600" dirty="0"/>
              <a:t>assumed by the reference scenario are sufficient to keep up with growing demand for agricultural products.</a:t>
            </a:r>
          </a:p>
          <a:p>
            <a:r>
              <a:rPr lang="en-US" sz="1600" dirty="0"/>
              <a:t>…considerable uncertainty about the future growth in agricultural productivity in the face of global </a:t>
            </a:r>
            <a:r>
              <a:rPr lang="en-US" sz="1600" b="1" dirty="0"/>
              <a:t>climate change</a:t>
            </a:r>
            <a:r>
              <a:rPr lang="en-US" sz="1600" dirty="0"/>
              <a:t>, </a:t>
            </a:r>
            <a:r>
              <a:rPr lang="en-US" sz="1600" b="1" dirty="0"/>
              <a:t>unpredictable public and private investment </a:t>
            </a:r>
            <a:r>
              <a:rPr lang="en-US" sz="1600" dirty="0"/>
              <a:t>decisions concerning agricultural </a:t>
            </a:r>
            <a:r>
              <a:rPr lang="en-US" sz="1600" b="1" dirty="0"/>
              <a:t>R&amp;D</a:t>
            </a:r>
            <a:r>
              <a:rPr lang="en-US" sz="1600" dirty="0"/>
              <a:t>, and myriad other factors that could affect productivity trends.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303797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The Data and Artificial Intelligence for African Trade (DAIAT) Initiative [https://www.ucc.ie/en/daiat/] is a consortium of European and African-based scholars and practitioners who focus their research, teaching and policy making to develop and promote data-driven decision-making tools for the expansion of inclusive and sustainable trade between the continents.</a:t>
            </a:r>
          </a:p>
          <a:p>
            <a:endParaRPr lang="en-US" sz="1600" dirty="0"/>
          </a:p>
          <a:p>
            <a:r>
              <a:rPr lang="en-US" sz="1600" dirty="0"/>
              <a:t>This part of the work elaborates on the evidence to identify and select key variables of interest for the construction of the "</a:t>
            </a:r>
            <a:r>
              <a:rPr lang="en-US" sz="1600" b="1" dirty="0"/>
              <a:t>Agriculture Growth Cycle/Season and Trade</a:t>
            </a:r>
            <a:r>
              <a:rPr lang="en-US" sz="1600" dirty="0"/>
              <a:t>" database, which forms part of Work Program 1 of the DAIAT Initiative.</a:t>
            </a:r>
          </a:p>
        </p:txBody>
      </p:sp>
    </p:spTree>
    <p:extLst>
      <p:ext uri="{BB962C8B-B14F-4D97-AF65-F5344CB8AC3E}">
        <p14:creationId xmlns:p14="http://schemas.microsoft.com/office/powerpoint/2010/main" val="2135189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19. Cont’</a:t>
            </a:r>
          </a:p>
          <a:p>
            <a:r>
              <a:rPr lang="en-US" sz="1600" dirty="0"/>
              <a:t>The sources of agricultural output growth can be partitioned into increases in land in </a:t>
            </a:r>
            <a:r>
              <a:rPr lang="en-US" sz="1600" b="1" dirty="0"/>
              <a:t>production</a:t>
            </a:r>
            <a:r>
              <a:rPr lang="en-US" sz="1600" dirty="0"/>
              <a:t> and changes in </a:t>
            </a:r>
            <a:r>
              <a:rPr lang="en-US" sz="1600" b="1" dirty="0"/>
              <a:t>crop yield</a:t>
            </a:r>
            <a:r>
              <a:rPr lang="en-US" sz="1600" dirty="0"/>
              <a:t>. </a:t>
            </a:r>
            <a:r>
              <a:rPr lang="en-US" sz="1600" b="1" dirty="0"/>
              <a:t>Yield growth </a:t>
            </a:r>
            <a:r>
              <a:rPr lang="en-US" sz="1600" dirty="0"/>
              <a:t>(output per unit of land) represents—in a single indicator—multiple sources of production growth. One source is farmer intensification of inputs, such as </a:t>
            </a:r>
            <a:r>
              <a:rPr lang="en-US" sz="1600" b="1" dirty="0"/>
              <a:t>irrigation, fertilizer, and capital equipment per unit of land </a:t>
            </a:r>
            <a:r>
              <a:rPr lang="en-US" sz="1600" dirty="0"/>
              <a:t>in response to price signals. Another source is increases in total factor productivity (TFP), which reflects </a:t>
            </a:r>
            <a:r>
              <a:rPr lang="en-US" sz="1600" b="1" dirty="0"/>
              <a:t>improved technologies </a:t>
            </a:r>
            <a:r>
              <a:rPr lang="en-US" sz="1600" dirty="0"/>
              <a:t>and improved management resulting from </a:t>
            </a:r>
            <a:r>
              <a:rPr lang="en-US" sz="1600" b="1" dirty="0"/>
              <a:t>long-term R&amp;D investments</a:t>
            </a:r>
          </a:p>
          <a:p>
            <a:r>
              <a:rPr lang="en-US" sz="1600" dirty="0"/>
              <a:t>Source: </a:t>
            </a:r>
            <a:r>
              <a:rPr lang="en-US" sz="1600" dirty="0">
                <a:hlinkClick r:id="rId2"/>
              </a:rPr>
              <a:t>https://www.ers.usda.gov/webdocs/publications/45272/49034_err174_summary.pdf?v=0</a:t>
            </a:r>
            <a:endParaRPr lang="en-NL" sz="1600" dirty="0"/>
          </a:p>
        </p:txBody>
      </p:sp>
    </p:spTree>
    <p:extLst>
      <p:ext uri="{BB962C8B-B14F-4D97-AF65-F5344CB8AC3E}">
        <p14:creationId xmlns:p14="http://schemas.microsoft.com/office/powerpoint/2010/main" val="1560255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20. </a:t>
            </a:r>
            <a:r>
              <a:rPr lang="en-US" sz="1600" b="1" dirty="0"/>
              <a:t>Enabling the Business of Agriculture </a:t>
            </a:r>
            <a:r>
              <a:rPr lang="en-US" sz="1600" dirty="0"/>
              <a:t>presents indicators that measure the laws, regulations and bureaucratic processes that affect farmers in 101 countries. The eight core indicators are: </a:t>
            </a:r>
            <a:r>
              <a:rPr lang="en-US" sz="1600" b="1" dirty="0"/>
              <a:t>supplying seed, registering fertilizer, securing water, registering machinery, sustaining livestock, protecting plant health, trading food and accessing finance</a:t>
            </a:r>
            <a:r>
              <a:rPr lang="en-US" sz="1600" dirty="0"/>
              <a:t>.</a:t>
            </a:r>
          </a:p>
          <a:p>
            <a:r>
              <a:rPr lang="en-US" sz="1600" b="1" dirty="0"/>
              <a:t>Time</a:t>
            </a:r>
            <a:r>
              <a:rPr lang="en-US" sz="1600" dirty="0"/>
              <a:t> is recorded in calendar days and captures the median duration of each procedure. The time span for each procedure starts with the first filing of the registration application and ends with the last procedure required to release the variety on the market, which is often the listing in the national catalogue or its publication in the official gazette.</a:t>
            </a:r>
          </a:p>
          <a:p>
            <a:r>
              <a:rPr lang="en-US" sz="1600" dirty="0"/>
              <a:t>Only official </a:t>
            </a:r>
            <a:r>
              <a:rPr lang="en-US" sz="1600" b="1" dirty="0"/>
              <a:t>costs</a:t>
            </a:r>
            <a:r>
              <a:rPr lang="en-US" sz="1600" dirty="0"/>
              <a:t> are recorded, including any applicable fees and taxes. In the absence of official fee schedules, the estimates provided by expert respondents are recorded and the median of the responses is taken. Professional fees (for example, notary fees) are only included if the applicant is required to use such services. All costs are recorded as percent of income per capita (using current US dollars).</a:t>
            </a:r>
          </a:p>
          <a:p>
            <a:r>
              <a:rPr lang="en-US" sz="1600" dirty="0"/>
              <a:t>A country is considered “no practice” on the time and cost components if either no seed variety was registered by the private sector between July 1, 2016 and June 30, 2018, or if seed registration legislation is not yet in force or implemented. A score of 0 is recorded if a variety registration is not done in practice.</a:t>
            </a:r>
          </a:p>
          <a:p>
            <a:pPr marL="0" indent="0">
              <a:buNone/>
            </a:pPr>
            <a:r>
              <a:rPr lang="en-US" sz="1600" dirty="0"/>
              <a:t>Source: </a:t>
            </a:r>
            <a:r>
              <a:rPr lang="en-US" sz="1600" dirty="0">
                <a:hlinkClick r:id="rId2"/>
              </a:rPr>
              <a:t>https://eba.worldbank.org/en/methodology#1</a:t>
            </a:r>
            <a:endParaRPr lang="en-NL" sz="1600" dirty="0"/>
          </a:p>
        </p:txBody>
      </p:sp>
    </p:spTree>
    <p:extLst>
      <p:ext uri="{BB962C8B-B14F-4D97-AF65-F5344CB8AC3E}">
        <p14:creationId xmlns:p14="http://schemas.microsoft.com/office/powerpoint/2010/main" val="1052550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a:t>Determinants of trade in fruit… </a:t>
            </a:r>
            <a:r>
              <a:rPr lang="en-US" sz="1600" dirty="0"/>
              <a:t>The </a:t>
            </a:r>
            <a:r>
              <a:rPr lang="en-US" sz="1600" b="1" dirty="0"/>
              <a:t>climate</a:t>
            </a:r>
            <a:r>
              <a:rPr lang="en-US" sz="1600" dirty="0"/>
              <a:t>, </a:t>
            </a:r>
            <a:r>
              <a:rPr lang="en-US" sz="1600" b="1" dirty="0"/>
              <a:t>proximity of the grower to the market</a:t>
            </a:r>
            <a:r>
              <a:rPr lang="en-US" sz="1600" dirty="0"/>
              <a:t> and the </a:t>
            </a:r>
            <a:r>
              <a:rPr lang="en-US" sz="1600" b="1" dirty="0"/>
              <a:t>timing of the growing season</a:t>
            </a:r>
            <a:r>
              <a:rPr lang="en-US" sz="1600" dirty="0"/>
              <a:t> are the most basic factors in determining the international supply of horticultural products. Other factors may include the </a:t>
            </a:r>
            <a:r>
              <a:rPr lang="en-US" sz="1600" b="1" dirty="0"/>
              <a:t>availability of land</a:t>
            </a:r>
            <a:r>
              <a:rPr lang="en-US" sz="1600" dirty="0"/>
              <a:t>, </a:t>
            </a:r>
            <a:r>
              <a:rPr lang="en-US" sz="1600" b="1" dirty="0"/>
              <a:t>human</a:t>
            </a:r>
            <a:r>
              <a:rPr lang="en-US" sz="1600" dirty="0"/>
              <a:t> and </a:t>
            </a:r>
            <a:r>
              <a:rPr lang="en-US" sz="1600" b="1" dirty="0"/>
              <a:t>financial capital</a:t>
            </a:r>
            <a:r>
              <a:rPr lang="en-US" sz="1600" dirty="0"/>
              <a:t>, </a:t>
            </a:r>
            <a:r>
              <a:rPr lang="en-US" sz="1600" b="1" dirty="0"/>
              <a:t>infrastructure (roads, railways and ports)</a:t>
            </a:r>
            <a:r>
              <a:rPr lang="en-US" sz="1600" dirty="0"/>
              <a:t> and the </a:t>
            </a:r>
            <a:r>
              <a:rPr lang="en-US" sz="1600" b="1" dirty="0"/>
              <a:t>ability to access a market as well as market the produce</a:t>
            </a:r>
            <a:r>
              <a:rPr lang="en-US" sz="1600" dirty="0"/>
              <a:t>.</a:t>
            </a:r>
          </a:p>
          <a:p>
            <a:r>
              <a:rPr lang="en-US" sz="1600" dirty="0"/>
              <a:t>Climate determines what varieties of fruit can be grown. Whilst some varieties are fairly robust and can be grown in various different soils and climates, others have specific needs. Traditionally, northern hemisphere countries have only been able to grow those fruits classified as ‘temperate fruits’, or those that can be grown in temperate locations (apples, pears, deciduous fruits like peaches and nectarines, grapes, melons, strawberries, etc.) and certain sub-tropical fruits, which require slightly warmer conditions (citrus fruits like oranges, mandarins and lemons, avocados, lychees, passion fruit, figs, etc.).</a:t>
            </a:r>
          </a:p>
          <a:p>
            <a:r>
              <a:rPr lang="en-US" sz="1600" dirty="0"/>
              <a:t>In the EU, much of the sub-tropical fruit is grown in the Mediterranean region. The third group of fruits, tropical or exotic fruits, traditionally have been and still are for the most part grown in the southern hemisphere or warmer countries (bananas, pineapples, mangoes, papayas, dates, etc.).</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3503195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dirty="0"/>
              <a:t>21. </a:t>
            </a:r>
            <a:r>
              <a:rPr lang="en-US" sz="1600" b="1" dirty="0" err="1"/>
              <a:t>Cont</a:t>
            </a:r>
            <a:r>
              <a:rPr lang="en-US" sz="1600" b="1" dirty="0"/>
              <a:t>’</a:t>
            </a:r>
          </a:p>
          <a:p>
            <a:r>
              <a:rPr lang="en-US" sz="1600" dirty="0"/>
              <a:t>Whilst technological advantages such as greenhouses and growing different (heat-insensitive) varieties have made it possible to grow these products in colder countries, most of the time it is simpler and more cost-effective to grow these fruits in climates to which they are suited and then import them. Bananas are the single most important imported fruit for this very reason.</a:t>
            </a:r>
          </a:p>
          <a:p>
            <a:r>
              <a:rPr lang="en-US" sz="1600" dirty="0"/>
              <a:t>Proximity to markets is the second major determinant of trade. Although transportation costs have decreased significantly over the last 20 years or so and storage technology has advanced, the distance to a market can still be a considerable barrier to trade. The US imports most of its produce from it </a:t>
            </a:r>
            <a:r>
              <a:rPr lang="en-US" sz="1600" dirty="0" err="1"/>
              <a:t>neighbours</a:t>
            </a:r>
            <a:r>
              <a:rPr lang="en-US" sz="1600" dirty="0"/>
              <a:t> Canada and Mexico and from South America (Chile). Japan and the EU show a similar pattern, which to a large degree is influenced by the proliferation of preferential and regional trade agreements. The most obvious example is that of the EU, as well as NAFTA (the North American Free Trade Agreement). Zero tariffs and </a:t>
            </a:r>
            <a:r>
              <a:rPr lang="en-US" sz="1600" dirty="0" err="1"/>
              <a:t>standardised</a:t>
            </a:r>
            <a:r>
              <a:rPr lang="en-US" sz="1600" dirty="0"/>
              <a:t> quality, marketing, packaging and labelling systems also allow for less handling of the fruit and more timeous delivery.</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2758786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85000" lnSpcReduction="20000"/>
          </a:bodyPr>
          <a:lstStyle/>
          <a:p>
            <a:r>
              <a:rPr lang="en-US" sz="1600" dirty="0"/>
              <a:t>21. </a:t>
            </a:r>
            <a:r>
              <a:rPr lang="en-US" sz="1600" b="1" dirty="0" err="1"/>
              <a:t>Cont</a:t>
            </a:r>
            <a:r>
              <a:rPr lang="en-US" sz="1600" b="1" dirty="0"/>
              <a:t>’</a:t>
            </a:r>
          </a:p>
          <a:p>
            <a:r>
              <a:rPr lang="en-US" sz="1600" dirty="0"/>
              <a:t>The third and most relevant determinant to SADC countries is that of </a:t>
            </a:r>
            <a:r>
              <a:rPr lang="en-US" sz="1600" b="1" dirty="0"/>
              <a:t>seasonality and price</a:t>
            </a:r>
            <a:r>
              <a:rPr lang="en-US" sz="1600" dirty="0"/>
              <a:t>. Countries in the southern hemisphere can produce and export fruit during the northern hemisphere’s winter months when domestic producers cannot adequately supply the major northern markets. Even countries that are net exporters of a commodity during peak seasons (like the US that exports oranges) may import that commodity during the off-season.</a:t>
            </a:r>
          </a:p>
          <a:p>
            <a:r>
              <a:rPr lang="en-US" sz="1600" dirty="0"/>
              <a:t>Without such trade, the seasonal nature of production, combined with the limited (or costly) storage of certain fruits, would result in massive price troughs and peaks. More consistent prices can also stimulate demand and assist in developing longer term relationships. It can further facilitate better planning for farmers/exporters and so </a:t>
            </a:r>
            <a:r>
              <a:rPr lang="en-US" sz="1600" dirty="0" err="1"/>
              <a:t>introducemore</a:t>
            </a:r>
            <a:r>
              <a:rPr lang="en-US" sz="1600" dirty="0"/>
              <a:t> attractive or less risky investment options.</a:t>
            </a:r>
          </a:p>
          <a:p>
            <a:r>
              <a:rPr lang="en-US" sz="1600" b="1" dirty="0"/>
              <a:t>Technology</a:t>
            </a:r>
            <a:r>
              <a:rPr lang="en-US" sz="1600" dirty="0"/>
              <a:t> is another increasingly important determinant of the level of trade in fruit. Traditional exporters had to contend with much higher shipping costs, shorter ‘window’ periods to get their products to the desired destination and the ever-present risk of fruit losing their freshness, leading to a loss in value. Controlled atmosphere technologies and improved cold chain management can extend shelf life, while satellite technologies and other electronic and computer advances enable shorter cargo delivery time. Remote monitoring systems alert to problems such as a change in the storage conditions and can thus reduce potential losses.</a:t>
            </a:r>
          </a:p>
          <a:p>
            <a:pPr marL="0" indent="0">
              <a:buNone/>
            </a:pPr>
            <a:r>
              <a:rPr lang="en-US" sz="1600" dirty="0"/>
              <a:t>Source: </a:t>
            </a:r>
            <a:r>
              <a:rPr lang="en-US" sz="1600" dirty="0">
                <a:hlinkClick r:id="rId2"/>
              </a:rPr>
              <a:t>https://www.tips.org.za/research-archive/trade-and-industry/trade-information-briefs/item/download/1285_2ffd2cbbd1c97d538007c0965670ef0e</a:t>
            </a:r>
            <a:endParaRPr lang="en-NL" sz="1600" dirty="0"/>
          </a:p>
        </p:txBody>
      </p:sp>
    </p:spTree>
    <p:extLst>
      <p:ext uri="{BB962C8B-B14F-4D97-AF65-F5344CB8AC3E}">
        <p14:creationId xmlns:p14="http://schemas.microsoft.com/office/powerpoint/2010/main" val="1323352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fontScale="92500" lnSpcReduction="10000"/>
          </a:bodyPr>
          <a:lstStyle/>
          <a:p>
            <a:r>
              <a:rPr lang="en-US" sz="1600" b="1" dirty="0"/>
              <a:t>22. Virtual water trade and water footprint of agricultural goods: the 1961–2016 CWASI database:</a:t>
            </a:r>
            <a:r>
              <a:rPr lang="en-US" sz="1600" dirty="0"/>
              <a:t> To support national and global assessments of water use in agriculture, we build a comprehensive database of country-specific water footprint and virtual water trade (VWT) data for 370 agricultural goods.</a:t>
            </a:r>
          </a:p>
          <a:p>
            <a:r>
              <a:rPr lang="en-US" sz="1600" dirty="0"/>
              <a:t>The water footprint, indicating the water needed for the production of a good including rainwater and water from surface water and groundwater bodies, is expressed as a volume per unit weight of the good (or unit water footprint, </a:t>
            </a:r>
            <a:r>
              <a:rPr lang="en-US" sz="1600" dirty="0" err="1"/>
              <a:t>uWF</a:t>
            </a:r>
            <a:r>
              <a:rPr lang="en-US" sz="1600" dirty="0"/>
              <a:t>) and is here estimated at the country scale for every year in the period 1961–2016. The </a:t>
            </a:r>
            <a:r>
              <a:rPr lang="en-US" sz="1600" dirty="0" err="1"/>
              <a:t>uWF</a:t>
            </a:r>
            <a:r>
              <a:rPr lang="en-US" sz="1600" dirty="0"/>
              <a:t> is also differentiated, where possible, between production and supply, referring to local production and to a weighted mean of local production and import, respectively.</a:t>
            </a:r>
          </a:p>
          <a:p>
            <a:r>
              <a:rPr lang="en-US" sz="1600" dirty="0"/>
              <a:t>The VWT data, representing the amount of water needed for the production of a good and virtually exchanged with the international trade, are provided for each commodity as bilateral trade matrices, between origin and destination countries, for every year in the period 1986–2016. </a:t>
            </a:r>
            <a:r>
              <a:rPr lang="en-US" sz="1600" b="1" dirty="0"/>
              <a:t>The database, developed within the CWASI project, improves upon earlier datasets because it takes into account the annual variability of the </a:t>
            </a:r>
            <a:r>
              <a:rPr lang="en-US" sz="1600" b="1" dirty="0" err="1"/>
              <a:t>uWF</a:t>
            </a:r>
            <a:r>
              <a:rPr lang="en-US" sz="1600" b="1" dirty="0"/>
              <a:t> of crops, it accounts for both produced and imported goods in the definition of the supply-side </a:t>
            </a:r>
            <a:r>
              <a:rPr lang="en-US" sz="1600" b="1" dirty="0" err="1"/>
              <a:t>uWF</a:t>
            </a:r>
            <a:r>
              <a:rPr lang="en-US" sz="1600" b="1" dirty="0"/>
              <a:t>, and it traces goods across the international trade up to the origin of goods' production</a:t>
            </a:r>
            <a:r>
              <a:rPr lang="en-US" sz="1600" dirty="0"/>
              <a:t>.</a:t>
            </a:r>
          </a:p>
          <a:p>
            <a:pPr marL="0" indent="0">
              <a:buNone/>
            </a:pPr>
            <a:r>
              <a:rPr lang="en-US" sz="1600" dirty="0"/>
              <a:t>Source: </a:t>
            </a:r>
            <a:r>
              <a:rPr lang="en-US" sz="1600" dirty="0">
                <a:hlinkClick r:id="rId2"/>
              </a:rPr>
              <a:t>https://essd.copernicus.org/articles/13/2025/2021/</a:t>
            </a:r>
            <a:endParaRPr lang="en-NL" sz="1600" dirty="0"/>
          </a:p>
        </p:txBody>
      </p:sp>
    </p:spTree>
    <p:extLst>
      <p:ext uri="{BB962C8B-B14F-4D97-AF65-F5344CB8AC3E}">
        <p14:creationId xmlns:p14="http://schemas.microsoft.com/office/powerpoint/2010/main" val="2863114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400" b="1" dirty="0"/>
              <a:t>23. The effect of increased weather volatility on agricultural trade:</a:t>
            </a:r>
            <a:r>
              <a:rPr lang="en-US" sz="1400" dirty="0"/>
              <a:t> The study applied an econometric gravity model to estimate the effects of weather volatility on international trade flows.</a:t>
            </a:r>
          </a:p>
          <a:p>
            <a:r>
              <a:rPr lang="en-US" sz="1400" dirty="0"/>
              <a:t>To account for variation in weather conditions, the authors included the </a:t>
            </a:r>
            <a:r>
              <a:rPr lang="en-US" sz="1400" dirty="0" err="1"/>
              <a:t>standardised</a:t>
            </a:r>
            <a:r>
              <a:rPr lang="en-US" sz="1400" dirty="0"/>
              <a:t> precipitation-evapotranspiration index (SPEI).</a:t>
            </a:r>
          </a:p>
          <a:p>
            <a:r>
              <a:rPr lang="en-US" sz="1400" b="1" dirty="0"/>
              <a:t>The study found that smaller variations in weather has no impact on trade, but for more extreme events (i.e., more than two standard events from the mean), the trade impacts are substantial, i.e., reduced by around 46%.</a:t>
            </a:r>
          </a:p>
          <a:p>
            <a:r>
              <a:rPr lang="en-US" sz="1400" b="1" dirty="0"/>
              <a:t>Using the estimation results, the authors simulated the trade impacts of more widespread weather events and found that the impact varies by crop, with the largest effect being for wheat and the smallest impact for soybeans</a:t>
            </a:r>
            <a:r>
              <a:rPr lang="en-US" sz="1400" dirty="0"/>
              <a:t>.</a:t>
            </a:r>
          </a:p>
          <a:p>
            <a:endParaRPr lang="en-US" sz="1400" dirty="0"/>
          </a:p>
          <a:p>
            <a:pPr marL="0" indent="0">
              <a:buNone/>
            </a:pPr>
            <a:r>
              <a:rPr lang="en-US" sz="1400" dirty="0"/>
              <a:t>Source: </a:t>
            </a:r>
            <a:r>
              <a:rPr lang="en-US" sz="1400" dirty="0">
                <a:hlinkClick r:id="rId2"/>
              </a:rPr>
              <a:t>https://www.google.com/url?sa=t&amp;rct=j&amp;q=&amp;esrc=s&amp;source=web&amp;cd=&amp;ved=2ahUKEwjFi9G0j-75AhW9QkEAHWQ6D3sQFnoECAgQAQ&amp;url=https%3A%2F%2Fageconsearch.umn.edu%2Frecord%2F322305%2Ffiles%2F23078.pdf&amp;usg=AOvVaw11KxraiTKszeaR9MirrsKU</a:t>
            </a:r>
            <a:endParaRPr lang="en-NL" sz="1400" dirty="0"/>
          </a:p>
        </p:txBody>
      </p:sp>
    </p:spTree>
    <p:extLst>
      <p:ext uri="{BB962C8B-B14F-4D97-AF65-F5344CB8AC3E}">
        <p14:creationId xmlns:p14="http://schemas.microsoft.com/office/powerpoint/2010/main" val="567248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The climate, proximity of the grower to the market and the </a:t>
            </a:r>
            <a:r>
              <a:rPr lang="en-US" sz="1600" b="1" dirty="0"/>
              <a:t>timing of the growing season</a:t>
            </a:r>
            <a:r>
              <a:rPr lang="en-US" sz="1600" dirty="0"/>
              <a:t> are the most basic factors in determining the international supply of horticultural products.</a:t>
            </a:r>
          </a:p>
          <a:p>
            <a:r>
              <a:rPr lang="en-US" sz="1600" dirty="0"/>
              <a:t>Growing season length has implications for both agricultural and forest productivity.</a:t>
            </a:r>
          </a:p>
          <a:p>
            <a:r>
              <a:rPr lang="en-US" sz="1600" dirty="0"/>
              <a:t>The length of the growing season indicates the amount of time that plants have to grow during a given year.</a:t>
            </a:r>
          </a:p>
          <a:p>
            <a:r>
              <a:rPr lang="en-US" sz="1600" dirty="0"/>
              <a:t>It is an important determinant of plant growth and distribution. In principle, longer growing seasons could indicate increased productivity and new planting opportunities in agricultural and forest settings.</a:t>
            </a:r>
          </a:p>
          <a:p>
            <a:r>
              <a:rPr lang="en-US" sz="1600" dirty="0"/>
              <a:t>The growing season is the period during which the weather conditions are conducive to plant growth. The length of the growing season is limited by different factors, such as air temperature, frost days, rainfall, or daylight hours.</a:t>
            </a:r>
          </a:p>
          <a:p>
            <a:r>
              <a:rPr lang="en-US" sz="1600" dirty="0">
                <a:highlight>
                  <a:srgbClr val="FFFF00"/>
                </a:highlight>
              </a:rPr>
              <a:t>…</a:t>
            </a:r>
          </a:p>
        </p:txBody>
      </p:sp>
    </p:spTree>
    <p:extLst>
      <p:ext uri="{BB962C8B-B14F-4D97-AF65-F5344CB8AC3E}">
        <p14:creationId xmlns:p14="http://schemas.microsoft.com/office/powerpoint/2010/main" val="64055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Variables selected for Agriculture Growth Database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Table of selected key variables and relationships…</a:t>
            </a:r>
          </a:p>
          <a:p>
            <a:pPr marL="0" indent="0">
              <a:buNone/>
            </a:pPr>
            <a:endParaRPr lang="en-US" sz="1600" dirty="0"/>
          </a:p>
          <a:p>
            <a:pPr marL="0" indent="0">
              <a:buNone/>
            </a:pPr>
            <a:endParaRPr lang="en-NL" sz="1600" dirty="0"/>
          </a:p>
        </p:txBody>
      </p:sp>
      <p:graphicFrame>
        <p:nvGraphicFramePr>
          <p:cNvPr id="4" name="Table 4">
            <a:extLst>
              <a:ext uri="{FF2B5EF4-FFF2-40B4-BE49-F238E27FC236}">
                <a16:creationId xmlns:a16="http://schemas.microsoft.com/office/drawing/2014/main" id="{F9CA28AA-4A91-4A02-8F53-7DA771A5A736}"/>
              </a:ext>
            </a:extLst>
          </p:cNvPr>
          <p:cNvGraphicFramePr>
            <a:graphicFrameLocks noGrp="1"/>
          </p:cNvGraphicFramePr>
          <p:nvPr>
            <p:extLst>
              <p:ext uri="{D42A27DB-BD31-4B8C-83A1-F6EECF244321}">
                <p14:modId xmlns:p14="http://schemas.microsoft.com/office/powerpoint/2010/main" val="4233793695"/>
              </p:ext>
            </p:extLst>
          </p:nvPr>
        </p:nvGraphicFramePr>
        <p:xfrm>
          <a:off x="1465470" y="2901305"/>
          <a:ext cx="10116930" cy="3144520"/>
        </p:xfrm>
        <a:graphic>
          <a:graphicData uri="http://schemas.openxmlformats.org/drawingml/2006/table">
            <a:tbl>
              <a:tblPr firstRow="1" bandRow="1">
                <a:tableStyleId>{616DA210-FB5B-4158-B5E0-FEB733F419BA}</a:tableStyleId>
              </a:tblPr>
              <a:tblGrid>
                <a:gridCol w="2023386">
                  <a:extLst>
                    <a:ext uri="{9D8B030D-6E8A-4147-A177-3AD203B41FA5}">
                      <a16:colId xmlns:a16="http://schemas.microsoft.com/office/drawing/2014/main" val="2717398016"/>
                    </a:ext>
                  </a:extLst>
                </a:gridCol>
                <a:gridCol w="2023386">
                  <a:extLst>
                    <a:ext uri="{9D8B030D-6E8A-4147-A177-3AD203B41FA5}">
                      <a16:colId xmlns:a16="http://schemas.microsoft.com/office/drawing/2014/main" val="2994386090"/>
                    </a:ext>
                  </a:extLst>
                </a:gridCol>
                <a:gridCol w="2023386">
                  <a:extLst>
                    <a:ext uri="{9D8B030D-6E8A-4147-A177-3AD203B41FA5}">
                      <a16:colId xmlns:a16="http://schemas.microsoft.com/office/drawing/2014/main" val="589157311"/>
                    </a:ext>
                  </a:extLst>
                </a:gridCol>
                <a:gridCol w="2023386">
                  <a:extLst>
                    <a:ext uri="{9D8B030D-6E8A-4147-A177-3AD203B41FA5}">
                      <a16:colId xmlns:a16="http://schemas.microsoft.com/office/drawing/2014/main" val="613203075"/>
                    </a:ext>
                  </a:extLst>
                </a:gridCol>
                <a:gridCol w="2023386">
                  <a:extLst>
                    <a:ext uri="{9D8B030D-6E8A-4147-A177-3AD203B41FA5}">
                      <a16:colId xmlns:a16="http://schemas.microsoft.com/office/drawing/2014/main" val="3749135414"/>
                    </a:ext>
                  </a:extLst>
                </a:gridCol>
              </a:tblGrid>
              <a:tr h="370840">
                <a:tc>
                  <a:txBody>
                    <a:bodyPr/>
                    <a:lstStyle/>
                    <a:p>
                      <a:pPr algn="ctr"/>
                      <a:r>
                        <a:rPr lang="en-ZA" sz="1000" dirty="0">
                          <a:latin typeface="Montserrat" panose="00000500000000000000" pitchFamily="2" charset="0"/>
                        </a:rPr>
                        <a:t>Explanatory Variables</a:t>
                      </a:r>
                    </a:p>
                  </a:txBody>
                  <a:tcPr anchor="ctr"/>
                </a:tc>
                <a:tc>
                  <a:txBody>
                    <a:bodyPr/>
                    <a:lstStyle/>
                    <a:p>
                      <a:pPr algn="ctr"/>
                      <a:r>
                        <a:rPr lang="en-ZA" sz="1000" dirty="0">
                          <a:latin typeface="Montserrat" panose="00000500000000000000" pitchFamily="2" charset="0"/>
                        </a:rPr>
                        <a:t>Variable Name</a:t>
                      </a:r>
                    </a:p>
                  </a:txBody>
                  <a:tcPr anchor="ctr"/>
                </a:tc>
                <a:tc>
                  <a:txBody>
                    <a:bodyPr/>
                    <a:lstStyle/>
                    <a:p>
                      <a:pPr algn="ctr"/>
                      <a:r>
                        <a:rPr lang="en-ZA" sz="1000" dirty="0">
                          <a:latin typeface="Montserrat" panose="00000500000000000000" pitchFamily="2" charset="0"/>
                        </a:rPr>
                        <a:t>Expected Outcome</a:t>
                      </a:r>
                    </a:p>
                  </a:txBody>
                  <a:tcPr anchor="ctr"/>
                </a:tc>
                <a:tc>
                  <a:txBody>
                    <a:bodyPr/>
                    <a:lstStyle/>
                    <a:p>
                      <a:pPr algn="ctr"/>
                      <a:r>
                        <a:rPr lang="en-ZA" sz="1000" dirty="0">
                          <a:latin typeface="Montserrat" panose="00000500000000000000" pitchFamily="2" charset="0"/>
                        </a:rPr>
                        <a:t>Theoretical Explanation</a:t>
                      </a:r>
                    </a:p>
                  </a:txBody>
                  <a:tcPr anchor="ctr"/>
                </a:tc>
                <a:tc>
                  <a:txBody>
                    <a:bodyPr/>
                    <a:lstStyle/>
                    <a:p>
                      <a:pPr algn="ctr"/>
                      <a:r>
                        <a:rPr lang="en-ZA" sz="1000" dirty="0">
                          <a:latin typeface="Montserrat" panose="00000500000000000000" pitchFamily="2" charset="0"/>
                        </a:rPr>
                        <a:t>Data Resource</a:t>
                      </a:r>
                    </a:p>
                  </a:txBody>
                  <a:tcPr anchor="ctr"/>
                </a:tc>
                <a:extLst>
                  <a:ext uri="{0D108BD9-81ED-4DB2-BD59-A6C34878D82A}">
                    <a16:rowId xmlns:a16="http://schemas.microsoft.com/office/drawing/2014/main" val="1143381476"/>
                  </a:ext>
                </a:extLst>
              </a:tr>
              <a:tr h="370840">
                <a:tc>
                  <a:txBody>
                    <a:bodyPr/>
                    <a:lstStyle/>
                    <a:p>
                      <a:pPr algn="ctr"/>
                      <a:r>
                        <a:rPr lang="en-ZA" sz="1000" dirty="0" err="1">
                          <a:latin typeface="Montserrat" panose="00000500000000000000" pitchFamily="2" charset="0"/>
                        </a:rPr>
                        <a:t>TRA</a:t>
                      </a:r>
                      <a:r>
                        <a:rPr lang="en-ZA" sz="1000" baseline="-25000" dirty="0" err="1">
                          <a:latin typeface="Montserrat" panose="00000500000000000000" pitchFamily="2" charset="0"/>
                        </a:rPr>
                        <a:t>ijt</a:t>
                      </a:r>
                      <a:endParaRPr lang="en-ZA" sz="1000" baseline="-25000" dirty="0">
                        <a:latin typeface="Montserrat" panose="00000500000000000000" pitchFamily="2" charset="0"/>
                      </a:endParaRPr>
                    </a:p>
                  </a:txBody>
                  <a:tcPr anchor="ctr"/>
                </a:tc>
                <a:tc>
                  <a:txBody>
                    <a:bodyPr/>
                    <a:lstStyle/>
                    <a:p>
                      <a:pPr algn="ctr"/>
                      <a:r>
                        <a:rPr lang="en-US" sz="1000" dirty="0">
                          <a:latin typeface="Montserrat" panose="00000500000000000000" pitchFamily="2" charset="0"/>
                        </a:rPr>
                        <a:t>Monthly bilateral trade volume/value of primary agricultural goods</a:t>
                      </a:r>
                    </a:p>
                  </a:txBody>
                  <a:tcPr anchor="ctr"/>
                </a:tc>
                <a:tc>
                  <a:txBody>
                    <a:bodyPr/>
                    <a:lstStyle/>
                    <a:p>
                      <a:pPr algn="ctr"/>
                      <a:r>
                        <a:rPr lang="en-ZA" sz="1000" dirty="0">
                          <a:latin typeface="Montserrat" panose="00000500000000000000" pitchFamily="2" charset="0"/>
                        </a:rPr>
                        <a:t>—</a:t>
                      </a:r>
                    </a:p>
                  </a:txBody>
                  <a:tcPr anchor="ctr"/>
                </a:tc>
                <a:tc>
                  <a:txBody>
                    <a:bodyPr/>
                    <a:lstStyle/>
                    <a:p>
                      <a:pPr algn="ctr"/>
                      <a:r>
                        <a:rPr lang="en-US" sz="1000" dirty="0">
                          <a:latin typeface="Montserrat" panose="00000500000000000000" pitchFamily="2" charset="0"/>
                        </a:rPr>
                        <a:t>Monthly bilateral trade volume/value between countries</a:t>
                      </a:r>
                    </a:p>
                  </a:txBody>
                  <a:tcPr anchor="ctr"/>
                </a:tc>
                <a:tc>
                  <a:txBody>
                    <a:bodyPr/>
                    <a:lstStyle/>
                    <a:p>
                      <a:pPr algn="ctr"/>
                      <a:r>
                        <a:rPr lang="en-ZA" sz="1000" dirty="0">
                          <a:latin typeface="Montserrat" panose="00000500000000000000" pitchFamily="2" charset="0"/>
                        </a:rPr>
                        <a:t>UNCOMTRADE</a:t>
                      </a:r>
                    </a:p>
                    <a:p>
                      <a:pPr algn="ctr"/>
                      <a:r>
                        <a:rPr lang="en-ZA" sz="1000" dirty="0">
                          <a:latin typeface="Montserrat" panose="00000500000000000000" pitchFamily="2" charset="0"/>
                        </a:rPr>
                        <a:t>(Unit: USD)</a:t>
                      </a:r>
                    </a:p>
                  </a:txBody>
                  <a:tcPr anchor="ctr"/>
                </a:tc>
                <a:extLst>
                  <a:ext uri="{0D108BD9-81ED-4DB2-BD59-A6C34878D82A}">
                    <a16:rowId xmlns:a16="http://schemas.microsoft.com/office/drawing/2014/main" val="282715746"/>
                  </a:ext>
                </a:extLst>
              </a:tr>
              <a:tr h="370840">
                <a:tc>
                  <a:txBody>
                    <a:bodyPr/>
                    <a:lstStyle/>
                    <a:p>
                      <a:pPr algn="ctr"/>
                      <a:endParaRPr lang="en-ZA" sz="1000">
                        <a:latin typeface="Montserrat" panose="00000500000000000000" pitchFamily="2" charset="0"/>
                      </a:endParaRPr>
                    </a:p>
                  </a:txBody>
                  <a:tcPr anchor="ctr"/>
                </a:tc>
                <a:tc>
                  <a:txBody>
                    <a:bodyPr/>
                    <a:lstStyle/>
                    <a:p>
                      <a:pPr algn="ctr"/>
                      <a:endParaRPr lang="en-ZA" sz="1000" dirty="0">
                        <a:latin typeface="Montserrat" panose="00000500000000000000" pitchFamily="2" charset="0"/>
                      </a:endParaRPr>
                    </a:p>
                  </a:txBody>
                  <a:tcPr anchor="ctr"/>
                </a:tc>
                <a:tc>
                  <a:txBody>
                    <a:bodyPr/>
                    <a:lstStyle/>
                    <a:p>
                      <a:pPr algn="ctr"/>
                      <a:r>
                        <a:rPr lang="en-ZA" sz="1000" dirty="0">
                          <a:latin typeface="Montserrat" panose="00000500000000000000" pitchFamily="2" charset="0"/>
                        </a:rPr>
                        <a:t>Positive / Negative</a:t>
                      </a:r>
                    </a:p>
                  </a:txBody>
                  <a:tcPr anchor="ctr"/>
                </a:tc>
                <a:tc>
                  <a:txBody>
                    <a:bodyPr/>
                    <a:lstStyle/>
                    <a:p>
                      <a:pPr algn="ctr"/>
                      <a:endParaRPr lang="en-ZA" sz="1000" dirty="0">
                        <a:latin typeface="Montserrat" panose="00000500000000000000" pitchFamily="2" charset="0"/>
                      </a:endParaRPr>
                    </a:p>
                  </a:txBody>
                  <a:tcPr anchor="ctr"/>
                </a:tc>
                <a:tc>
                  <a:txBody>
                    <a:bodyPr/>
                    <a:lstStyle/>
                    <a:p>
                      <a:pPr algn="ctr"/>
                      <a:endParaRPr lang="en-ZA" sz="1000">
                        <a:latin typeface="Montserrat" panose="00000500000000000000" pitchFamily="2" charset="0"/>
                      </a:endParaRPr>
                    </a:p>
                  </a:txBody>
                  <a:tcPr anchor="ctr"/>
                </a:tc>
                <a:extLst>
                  <a:ext uri="{0D108BD9-81ED-4DB2-BD59-A6C34878D82A}">
                    <a16:rowId xmlns:a16="http://schemas.microsoft.com/office/drawing/2014/main" val="1304147664"/>
                  </a:ext>
                </a:extLst>
              </a:tr>
              <a:tr h="370840">
                <a:tc>
                  <a:txBody>
                    <a:bodyPr/>
                    <a:lstStyle/>
                    <a:p>
                      <a:pPr algn="ctr"/>
                      <a:endParaRPr lang="en-ZA" sz="1000">
                        <a:latin typeface="Montserrat" panose="00000500000000000000" pitchFamily="2" charset="0"/>
                      </a:endParaRPr>
                    </a:p>
                  </a:txBody>
                  <a:tcPr anchor="ctr"/>
                </a:tc>
                <a:tc>
                  <a:txBody>
                    <a:bodyPr/>
                    <a:lstStyle/>
                    <a:p>
                      <a:pPr algn="ctr"/>
                      <a:endParaRPr lang="en-ZA" sz="100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a:ln>
                            <a:noFill/>
                          </a:ln>
                          <a:solidFill>
                            <a:prstClr val="black"/>
                          </a:solidFill>
                          <a:effectLst/>
                          <a:uLnTx/>
                          <a:uFillTx/>
                          <a:latin typeface="Montserrat" panose="00000500000000000000" pitchFamily="2" charset="0"/>
                          <a:ea typeface="+mn-ea"/>
                          <a:cs typeface="+mn-cs"/>
                        </a:rPr>
                        <a:t>Positive / Negative</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algn="ctr"/>
                      <a:endParaRPr lang="en-ZA" sz="1000" dirty="0">
                        <a:latin typeface="Montserrat" panose="00000500000000000000" pitchFamily="2" charset="0"/>
                      </a:endParaRPr>
                    </a:p>
                  </a:txBody>
                  <a:tcPr anchor="ctr"/>
                </a:tc>
                <a:tc>
                  <a:txBody>
                    <a:bodyPr/>
                    <a:lstStyle/>
                    <a:p>
                      <a:pPr algn="ctr"/>
                      <a:endParaRPr lang="en-ZA" sz="1000">
                        <a:latin typeface="Montserrat" panose="00000500000000000000" pitchFamily="2" charset="0"/>
                      </a:endParaRPr>
                    </a:p>
                  </a:txBody>
                  <a:tcPr anchor="ctr"/>
                </a:tc>
                <a:extLst>
                  <a:ext uri="{0D108BD9-81ED-4DB2-BD59-A6C34878D82A}">
                    <a16:rowId xmlns:a16="http://schemas.microsoft.com/office/drawing/2014/main" val="72668306"/>
                  </a:ext>
                </a:extLst>
              </a:tr>
              <a:tr h="370840">
                <a:tc>
                  <a:txBody>
                    <a:bodyPr/>
                    <a:lstStyle/>
                    <a:p>
                      <a:pPr algn="ctr"/>
                      <a:endParaRPr lang="en-ZA" sz="1000">
                        <a:latin typeface="Montserrat" panose="00000500000000000000" pitchFamily="2" charset="0"/>
                      </a:endParaRPr>
                    </a:p>
                  </a:txBody>
                  <a:tcPr anchor="ctr"/>
                </a:tc>
                <a:tc>
                  <a:txBody>
                    <a:bodyPr/>
                    <a:lstStyle/>
                    <a:p>
                      <a:pPr algn="ctr"/>
                      <a:endParaRPr lang="en-ZA" sz="100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a:ln>
                            <a:noFill/>
                          </a:ln>
                          <a:solidFill>
                            <a:prstClr val="black"/>
                          </a:solidFill>
                          <a:effectLst/>
                          <a:uLnTx/>
                          <a:uFillTx/>
                          <a:latin typeface="Montserrat" panose="00000500000000000000" pitchFamily="2" charset="0"/>
                          <a:ea typeface="+mn-ea"/>
                          <a:cs typeface="+mn-cs"/>
                        </a:rPr>
                        <a:t>Positive / Negative</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algn="ctr"/>
                      <a:endParaRPr lang="en-ZA" sz="1000" dirty="0">
                        <a:latin typeface="Montserrat" panose="00000500000000000000" pitchFamily="2" charset="0"/>
                      </a:endParaRPr>
                    </a:p>
                  </a:txBody>
                  <a:tcPr anchor="ctr"/>
                </a:tc>
                <a:tc>
                  <a:txBody>
                    <a:bodyPr/>
                    <a:lstStyle/>
                    <a:p>
                      <a:pPr algn="ctr"/>
                      <a:endParaRPr lang="en-ZA" sz="1000">
                        <a:latin typeface="Montserrat" panose="00000500000000000000" pitchFamily="2" charset="0"/>
                      </a:endParaRPr>
                    </a:p>
                  </a:txBody>
                  <a:tcPr anchor="ctr"/>
                </a:tc>
                <a:extLst>
                  <a:ext uri="{0D108BD9-81ED-4DB2-BD59-A6C34878D82A}">
                    <a16:rowId xmlns:a16="http://schemas.microsoft.com/office/drawing/2014/main" val="111113520"/>
                  </a:ext>
                </a:extLst>
              </a:tr>
              <a:tr h="370840">
                <a:tc>
                  <a:txBody>
                    <a:bodyPr/>
                    <a:lstStyle/>
                    <a:p>
                      <a:pPr algn="ctr"/>
                      <a:endParaRPr lang="en-ZA" sz="1000">
                        <a:latin typeface="Montserrat" panose="00000500000000000000" pitchFamily="2" charset="0"/>
                      </a:endParaRPr>
                    </a:p>
                  </a:txBody>
                  <a:tcPr anchor="ctr"/>
                </a:tc>
                <a:tc>
                  <a:txBody>
                    <a:bodyPr/>
                    <a:lstStyle/>
                    <a:p>
                      <a:pPr algn="ctr"/>
                      <a:endParaRPr lang="en-ZA" sz="100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a:ln>
                            <a:noFill/>
                          </a:ln>
                          <a:solidFill>
                            <a:prstClr val="black"/>
                          </a:solidFill>
                          <a:effectLst/>
                          <a:uLnTx/>
                          <a:uFillTx/>
                          <a:latin typeface="Montserrat" panose="00000500000000000000" pitchFamily="2" charset="0"/>
                          <a:ea typeface="+mn-ea"/>
                          <a:cs typeface="+mn-cs"/>
                        </a:rPr>
                        <a:t>Positive / Negative</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algn="ctr"/>
                      <a:endParaRPr lang="en-ZA" sz="1000" dirty="0">
                        <a:latin typeface="Montserrat" panose="00000500000000000000" pitchFamily="2" charset="0"/>
                      </a:endParaRPr>
                    </a:p>
                  </a:txBody>
                  <a:tcPr anchor="ctr"/>
                </a:tc>
                <a:tc>
                  <a:txBody>
                    <a:bodyPr/>
                    <a:lstStyle/>
                    <a:p>
                      <a:pPr algn="ctr"/>
                      <a:endParaRPr lang="en-ZA" sz="1000" dirty="0">
                        <a:latin typeface="Montserrat" panose="00000500000000000000" pitchFamily="2" charset="0"/>
                      </a:endParaRPr>
                    </a:p>
                  </a:txBody>
                  <a:tcPr anchor="ctr"/>
                </a:tc>
                <a:extLst>
                  <a:ext uri="{0D108BD9-81ED-4DB2-BD59-A6C34878D82A}">
                    <a16:rowId xmlns:a16="http://schemas.microsoft.com/office/drawing/2014/main" val="610779454"/>
                  </a:ext>
                </a:extLst>
              </a:tr>
              <a:tr h="370840">
                <a:tc>
                  <a:txBody>
                    <a:bodyPr/>
                    <a:lstStyle/>
                    <a:p>
                      <a:pPr algn="ctr"/>
                      <a:endParaRPr lang="en-ZA" sz="1000">
                        <a:latin typeface="Montserrat" panose="00000500000000000000" pitchFamily="2" charset="0"/>
                      </a:endParaRPr>
                    </a:p>
                  </a:txBody>
                  <a:tcPr anchor="ctr"/>
                </a:tc>
                <a:tc>
                  <a:txBody>
                    <a:bodyPr/>
                    <a:lstStyle/>
                    <a:p>
                      <a:pPr algn="ctr"/>
                      <a:endParaRPr lang="en-ZA" sz="100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a:ln>
                            <a:noFill/>
                          </a:ln>
                          <a:solidFill>
                            <a:prstClr val="black"/>
                          </a:solidFill>
                          <a:effectLst/>
                          <a:uLnTx/>
                          <a:uFillTx/>
                          <a:latin typeface="Montserrat" panose="00000500000000000000" pitchFamily="2" charset="0"/>
                          <a:ea typeface="+mn-ea"/>
                          <a:cs typeface="+mn-cs"/>
                        </a:rPr>
                        <a:t>Positive / Negative</a:t>
                      </a:r>
                      <a:endPar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endParaRPr>
                    </a:p>
                  </a:txBody>
                  <a:tcPr anchor="ctr"/>
                </a:tc>
                <a:tc>
                  <a:txBody>
                    <a:bodyPr/>
                    <a:lstStyle/>
                    <a:p>
                      <a:pPr algn="ctr"/>
                      <a:endParaRPr lang="en-ZA" sz="1000">
                        <a:latin typeface="Montserrat" panose="00000500000000000000" pitchFamily="2" charset="0"/>
                      </a:endParaRPr>
                    </a:p>
                  </a:txBody>
                  <a:tcPr anchor="ctr"/>
                </a:tc>
                <a:tc>
                  <a:txBody>
                    <a:bodyPr/>
                    <a:lstStyle/>
                    <a:p>
                      <a:pPr algn="ctr"/>
                      <a:endParaRPr lang="en-ZA" sz="1000" dirty="0">
                        <a:latin typeface="Montserrat" panose="00000500000000000000" pitchFamily="2" charset="0"/>
                      </a:endParaRPr>
                    </a:p>
                  </a:txBody>
                  <a:tcPr anchor="ctr"/>
                </a:tc>
                <a:extLst>
                  <a:ext uri="{0D108BD9-81ED-4DB2-BD59-A6C34878D82A}">
                    <a16:rowId xmlns:a16="http://schemas.microsoft.com/office/drawing/2014/main" val="1433321317"/>
                  </a:ext>
                </a:extLst>
              </a:tr>
              <a:tr h="370840">
                <a:tc>
                  <a:txBody>
                    <a:bodyPr/>
                    <a:lstStyle/>
                    <a:p>
                      <a:pPr algn="ctr"/>
                      <a:endParaRPr lang="en-ZA" sz="1000" dirty="0">
                        <a:latin typeface="Montserrat" panose="00000500000000000000" pitchFamily="2" charset="0"/>
                      </a:endParaRPr>
                    </a:p>
                  </a:txBody>
                  <a:tcPr anchor="ctr"/>
                </a:tc>
                <a:tc>
                  <a:txBody>
                    <a:bodyPr/>
                    <a:lstStyle/>
                    <a:p>
                      <a:pPr algn="ctr"/>
                      <a:endParaRPr lang="en-ZA" sz="1000" dirty="0">
                        <a:latin typeface="Montserrat" panose="00000500000000000000" pitchFamily="2"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ZA" sz="10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Positive / Negative</a:t>
                      </a:r>
                    </a:p>
                  </a:txBody>
                  <a:tcPr anchor="ctr"/>
                </a:tc>
                <a:tc>
                  <a:txBody>
                    <a:bodyPr/>
                    <a:lstStyle/>
                    <a:p>
                      <a:pPr algn="ctr"/>
                      <a:endParaRPr lang="en-ZA" sz="1000" dirty="0">
                        <a:latin typeface="Montserrat" panose="00000500000000000000" pitchFamily="2" charset="0"/>
                      </a:endParaRPr>
                    </a:p>
                  </a:txBody>
                  <a:tcPr anchor="ctr"/>
                </a:tc>
                <a:tc>
                  <a:txBody>
                    <a:bodyPr/>
                    <a:lstStyle/>
                    <a:p>
                      <a:pPr algn="ctr"/>
                      <a:endParaRPr lang="en-ZA" sz="1000" dirty="0">
                        <a:latin typeface="Montserrat" panose="00000500000000000000" pitchFamily="2" charset="0"/>
                      </a:endParaRPr>
                    </a:p>
                  </a:txBody>
                  <a:tcPr anchor="ctr"/>
                </a:tc>
                <a:extLst>
                  <a:ext uri="{0D108BD9-81ED-4DB2-BD59-A6C34878D82A}">
                    <a16:rowId xmlns:a16="http://schemas.microsoft.com/office/drawing/2014/main" val="22588465"/>
                  </a:ext>
                </a:extLst>
              </a:tr>
            </a:tbl>
          </a:graphicData>
        </a:graphic>
      </p:graphicFrame>
    </p:spTree>
    <p:extLst>
      <p:ext uri="{BB962C8B-B14F-4D97-AF65-F5344CB8AC3E}">
        <p14:creationId xmlns:p14="http://schemas.microsoft.com/office/powerpoint/2010/main" val="1257279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Summary and concluding remarks</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dirty="0"/>
              <a:t>To be added.</a:t>
            </a:r>
          </a:p>
        </p:txBody>
      </p:sp>
    </p:spTree>
    <p:extLst>
      <p:ext uri="{BB962C8B-B14F-4D97-AF65-F5344CB8AC3E}">
        <p14:creationId xmlns:p14="http://schemas.microsoft.com/office/powerpoint/2010/main" val="345838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Autofit/>
          </a:bodyPr>
          <a:lstStyle/>
          <a:p>
            <a:r>
              <a:rPr lang="en-US" sz="1600" b="1" dirty="0"/>
              <a:t>Work program 1</a:t>
            </a:r>
            <a:r>
              <a:rPr lang="en-US" sz="1600" dirty="0"/>
              <a:t> (Identification of export opportunities) is motivated by the need to expand African countries' exports at the extensive margin. This work program will develop a decision-support model for export opportunity identification for Ethiopia, Kenya, Nigeria, Burkina Faso, and Tanzania. These five countries have seen relatively fast growth in industrialization since 2010 and may need access to expanded markets to continue to raise productivity growth.</a:t>
            </a:r>
          </a:p>
          <a:p>
            <a:r>
              <a:rPr lang="en-US" sz="1600" dirty="0"/>
              <a:t>For each of the five countries, the detailed opportunities to export to Ireland and for Ireland to export to these countries will be identified using advanced data analytics. Such mutual opportunity identification will support the engagement of Ireland with these countries based on an advantageous mutual expansion of trade. It will also generate a template for expanding to other EU countries.</a:t>
            </a:r>
          </a:p>
          <a:p>
            <a:r>
              <a:rPr lang="en-US" sz="1600" dirty="0"/>
              <a:t>The second aim of this work program would be to consider the availability of export data per region and firm - i.e., decentralized export data in Africa. Most governments (e.g., through the tax revenue departments) have access to this data but tend not to make this available. This may impose an information cost/gap on trade.</a:t>
            </a:r>
          </a:p>
        </p:txBody>
      </p:sp>
    </p:spTree>
    <p:extLst>
      <p:ext uri="{BB962C8B-B14F-4D97-AF65-F5344CB8AC3E}">
        <p14:creationId xmlns:p14="http://schemas.microsoft.com/office/powerpoint/2010/main" val="164319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ZA" dirty="0"/>
              <a:t>Introduction and background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lnSpcReduction="10000"/>
          </a:bodyPr>
          <a:lstStyle/>
          <a:p>
            <a:r>
              <a:rPr lang="en-US" sz="1600" dirty="0"/>
              <a:t>The growing season for [primary] agricultural products is opposite/different from that in other countries (i.e., not all countries growing seasons/periods are aligned), thereby complementing rather than competing with agricultural production.</a:t>
            </a:r>
          </a:p>
          <a:p>
            <a:endParaRPr lang="en-US" sz="1600" dirty="0"/>
          </a:p>
          <a:p>
            <a:r>
              <a:rPr lang="en-US" sz="1600" dirty="0"/>
              <a:t>Therefore, even if it is assumed that, for example, South Africa significantly increases its exports of agricultural products to Ireland, it is more likely to displace other countries’ share of Irish imports than to affect the level of Irish consumption of domestic agricultural goods. Therefore, the economic impact on the level of Irish agricultural product consumption and production resulting from this change will most likely be small.</a:t>
            </a:r>
          </a:p>
          <a:p>
            <a:endParaRPr lang="en-US" sz="1600" dirty="0"/>
          </a:p>
          <a:p>
            <a:r>
              <a:rPr lang="en-US" sz="1600" dirty="0"/>
              <a:t>The length of the growing season is an essential determinant of plant growth and distribution. Longer growing seasons may increase plant productivity and allow for new planting opportunities in agricultural and forestry settings. However, related changes in pest species, fire regimes, droughts, and other climate extremes may limit the extent to which these gains are realized.</a:t>
            </a:r>
          </a:p>
        </p:txBody>
      </p:sp>
    </p:spTree>
    <p:extLst>
      <p:ext uri="{BB962C8B-B14F-4D97-AF65-F5344CB8AC3E}">
        <p14:creationId xmlns:p14="http://schemas.microsoft.com/office/powerpoint/2010/main" val="51831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01. The development and growth of crops (</a:t>
            </a:r>
            <a:r>
              <a:rPr lang="en-US" sz="1600" b="1" dirty="0"/>
              <a:t>sugar beet, spring barley, maize, winter wheat and potato</a:t>
            </a:r>
            <a:r>
              <a:rPr lang="en-US" sz="1600" dirty="0"/>
              <a:t>.) are influenced both directly by increased </a:t>
            </a:r>
            <a:r>
              <a:rPr lang="en-US" sz="1600" b="1" dirty="0"/>
              <a:t>carbon dioxide concentration </a:t>
            </a:r>
            <a:r>
              <a:rPr lang="en-US" sz="1600" dirty="0"/>
              <a:t>in the atmosphere as well as indirectly by associated </a:t>
            </a:r>
            <a:r>
              <a:rPr lang="en-US" sz="1600" b="1" dirty="0"/>
              <a:t>climate changes </a:t>
            </a:r>
            <a:r>
              <a:rPr lang="en-US" sz="1600" dirty="0"/>
              <a:t>caused by the enhanced greenhouse effect, such as increased temperature. Agricultural land use is strongly influenced by abiotic factors (e.g., </a:t>
            </a:r>
            <a:r>
              <a:rPr lang="en-US" sz="1600" b="1" dirty="0"/>
              <a:t>water availability</a:t>
            </a:r>
            <a:r>
              <a:rPr lang="en-US" sz="1600" dirty="0"/>
              <a:t>), all of these being sensitive to climate change, as well as by immediate economic interests and higher-level decisions by policy-makers. </a:t>
            </a:r>
            <a:r>
              <a:rPr lang="en-US" sz="1600" b="1" i="1" dirty="0"/>
              <a:t>Using daily input data, short-time effects of environmental factors (e.g., high air temperature or low soil moisture) on plant growth may be ignored.</a:t>
            </a:r>
          </a:p>
          <a:p>
            <a:r>
              <a:rPr lang="en-US" sz="1600" dirty="0"/>
              <a:t>Crops are grouped into </a:t>
            </a:r>
            <a:r>
              <a:rPr lang="en-US" sz="1600" b="1" dirty="0"/>
              <a:t>spring and winter crops </a:t>
            </a:r>
            <a:r>
              <a:rPr lang="en-US" sz="1600" dirty="0"/>
              <a:t>depending on their vernalization requirement.</a:t>
            </a:r>
          </a:p>
          <a:p>
            <a:pPr marL="0" indent="0">
              <a:buNone/>
            </a:pPr>
            <a:r>
              <a:rPr lang="en-US" sz="1600" dirty="0"/>
              <a:t>Sources: </a:t>
            </a:r>
            <a:r>
              <a:rPr lang="en-ZA" sz="1600" dirty="0">
                <a:hlinkClick r:id="rId2"/>
              </a:rPr>
              <a:t>https://d-nb.info/986419168/34</a:t>
            </a:r>
            <a:r>
              <a:rPr lang="en-US" sz="1600" dirty="0"/>
              <a:t> and potential support for emission data </a:t>
            </a:r>
            <a:r>
              <a:rPr lang="en-US" sz="1600" dirty="0">
                <a:hlinkClick r:id="rId3"/>
              </a:rPr>
              <a:t>https://www.worldometers.info/co2-emissions/co2-emissions-by-country/</a:t>
            </a:r>
            <a:r>
              <a:rPr lang="en-US" sz="1600" dirty="0"/>
              <a:t> </a:t>
            </a:r>
            <a:endParaRPr lang="en-NL" sz="1600" dirty="0"/>
          </a:p>
        </p:txBody>
      </p:sp>
    </p:spTree>
    <p:extLst>
      <p:ext uri="{BB962C8B-B14F-4D97-AF65-F5344CB8AC3E}">
        <p14:creationId xmlns:p14="http://schemas.microsoft.com/office/powerpoint/2010/main" val="397420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02. Countries with respectively more </a:t>
            </a:r>
            <a:r>
              <a:rPr lang="en-US" sz="1600" b="1" dirty="0"/>
              <a:t>area per person </a:t>
            </a:r>
            <a:r>
              <a:rPr lang="en-US" sz="1600" dirty="0"/>
              <a:t>A/P are prone to have more of a comparative advantage in agricultural production. </a:t>
            </a:r>
          </a:p>
          <a:p>
            <a:pPr marL="0" indent="0">
              <a:buNone/>
            </a:pPr>
            <a:r>
              <a:rPr lang="en-US" sz="1600" dirty="0"/>
              <a:t>Sources: </a:t>
            </a:r>
            <a:r>
              <a:rPr lang="en-US" sz="1600" dirty="0">
                <a:hlinkClick r:id="rId2"/>
              </a:rPr>
              <a:t>Trade openness and the nutrient use of nations – </a:t>
            </a:r>
            <a:r>
              <a:rPr lang="en-US" sz="1600" dirty="0" err="1">
                <a:hlinkClick r:id="rId2"/>
              </a:rPr>
              <a:t>IOPscience</a:t>
            </a:r>
            <a:r>
              <a:rPr lang="en-US" sz="1600" dirty="0"/>
              <a:t> and data available from </a:t>
            </a:r>
            <a:r>
              <a:rPr lang="en-US" sz="1600" dirty="0">
                <a:hlinkClick r:id="rId3"/>
              </a:rPr>
              <a:t>https://data.worldbank.org/indicator/EN.POP.DNST</a:t>
            </a:r>
            <a:endParaRPr lang="en-US" sz="1600" dirty="0"/>
          </a:p>
          <a:p>
            <a:pPr marL="0" indent="0">
              <a:buNone/>
            </a:pPr>
            <a:endParaRPr lang="en-NL" sz="1600" dirty="0"/>
          </a:p>
        </p:txBody>
      </p:sp>
    </p:spTree>
    <p:extLst>
      <p:ext uri="{BB962C8B-B14F-4D97-AF65-F5344CB8AC3E}">
        <p14:creationId xmlns:p14="http://schemas.microsoft.com/office/powerpoint/2010/main" val="33706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03. Access to abundant </a:t>
            </a:r>
            <a:r>
              <a:rPr lang="en-US" sz="1600" b="1" dirty="0"/>
              <a:t>water resources </a:t>
            </a:r>
            <a:r>
              <a:rPr lang="en-US" sz="1600" dirty="0"/>
              <a:t>may enable countries to produce and trade more.</a:t>
            </a:r>
          </a:p>
          <a:p>
            <a:r>
              <a:rPr lang="en-US" sz="1600" dirty="0"/>
              <a:t>Conversely, if these wealthy countries implement policies such as </a:t>
            </a:r>
            <a:r>
              <a:rPr lang="en-US" sz="1600" b="1" dirty="0"/>
              <a:t>agricultural subsidies, </a:t>
            </a:r>
            <a:r>
              <a:rPr lang="en-US" sz="1600" dirty="0"/>
              <a:t>they are likely to boost their agricultural production, leading to more trade and more water use.</a:t>
            </a:r>
          </a:p>
          <a:p>
            <a:pPr marL="0" indent="0">
              <a:buNone/>
            </a:pPr>
            <a:r>
              <a:rPr lang="en-US" sz="1600" dirty="0"/>
              <a:t>Source: </a:t>
            </a:r>
            <a:r>
              <a:rPr lang="en-US" sz="1600" dirty="0">
                <a:hlinkClick r:id="rId2"/>
              </a:rPr>
              <a:t>https://agupubs.onlinelibrary.wiley.com/doi/full/10.1002/2017WR021102</a:t>
            </a:r>
            <a:r>
              <a:rPr lang="en-US" sz="1600" dirty="0"/>
              <a:t> some data on water available from </a:t>
            </a:r>
            <a:r>
              <a:rPr lang="en-US" sz="1600" dirty="0">
                <a:hlinkClick r:id="rId3"/>
              </a:rPr>
              <a:t>https://www.fao.org/3/y4473e/y4473e08.htm</a:t>
            </a:r>
            <a:endParaRPr lang="en-US" sz="1600" dirty="0"/>
          </a:p>
          <a:p>
            <a:pPr marL="0" indent="0">
              <a:buNone/>
            </a:pPr>
            <a:endParaRPr lang="en-NL" sz="1600" dirty="0"/>
          </a:p>
        </p:txBody>
      </p:sp>
    </p:spTree>
    <p:extLst>
      <p:ext uri="{BB962C8B-B14F-4D97-AF65-F5344CB8AC3E}">
        <p14:creationId xmlns:p14="http://schemas.microsoft.com/office/powerpoint/2010/main" val="7833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D318-9C9E-8F49-9B21-578A6F4E6C37}"/>
              </a:ext>
            </a:extLst>
          </p:cNvPr>
          <p:cNvSpPr>
            <a:spLocks noGrp="1"/>
          </p:cNvSpPr>
          <p:nvPr>
            <p:ph type="title"/>
          </p:nvPr>
        </p:nvSpPr>
        <p:spPr/>
        <p:txBody>
          <a:bodyPr/>
          <a:lstStyle/>
          <a:p>
            <a:r>
              <a:rPr lang="en-US" dirty="0"/>
              <a:t>Summary of evidence [continued]</a:t>
            </a:r>
            <a:endParaRPr lang="en-NL" dirty="0"/>
          </a:p>
        </p:txBody>
      </p:sp>
      <p:sp>
        <p:nvSpPr>
          <p:cNvPr id="3" name="Content Placeholder 2">
            <a:extLst>
              <a:ext uri="{FF2B5EF4-FFF2-40B4-BE49-F238E27FC236}">
                <a16:creationId xmlns:a16="http://schemas.microsoft.com/office/drawing/2014/main" id="{402E9A0B-8369-964D-A697-CDF2A27C088D}"/>
              </a:ext>
            </a:extLst>
          </p:cNvPr>
          <p:cNvSpPr>
            <a:spLocks noGrp="1"/>
          </p:cNvSpPr>
          <p:nvPr>
            <p:ph idx="1"/>
          </p:nvPr>
        </p:nvSpPr>
        <p:spPr/>
        <p:txBody>
          <a:bodyPr>
            <a:normAutofit/>
          </a:bodyPr>
          <a:lstStyle/>
          <a:p>
            <a:r>
              <a:rPr lang="en-US" sz="1600" dirty="0"/>
              <a:t>04. Not related. Relevant in terms of how to create land accounting tables. </a:t>
            </a:r>
          </a:p>
          <a:p>
            <a:pPr marL="0" indent="0">
              <a:buNone/>
            </a:pPr>
            <a:r>
              <a:rPr lang="en-US" sz="1600" dirty="0"/>
              <a:t>Source: </a:t>
            </a:r>
            <a:r>
              <a:rPr lang="en-US" sz="1600" dirty="0">
                <a:hlinkClick r:id="rId2"/>
              </a:rPr>
              <a:t>https://seea.un.org/file/15011/download?token=MIOIafXn</a:t>
            </a:r>
            <a:r>
              <a:rPr lang="en-US" sz="1600" dirty="0"/>
              <a:t> </a:t>
            </a:r>
            <a:endParaRPr lang="en-NL" sz="1600" dirty="0"/>
          </a:p>
        </p:txBody>
      </p:sp>
    </p:spTree>
    <p:extLst>
      <p:ext uri="{BB962C8B-B14F-4D97-AF65-F5344CB8AC3E}">
        <p14:creationId xmlns:p14="http://schemas.microsoft.com/office/powerpoint/2010/main" val="2575560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626479FD78C44C961CB91816675470" ma:contentTypeVersion="13" ma:contentTypeDescription="Create a new document." ma:contentTypeScope="" ma:versionID="6e08a7aa0c1e86594ed202688e4d2cef">
  <xsd:schema xmlns:xsd="http://www.w3.org/2001/XMLSchema" xmlns:xs="http://www.w3.org/2001/XMLSchema" xmlns:p="http://schemas.microsoft.com/office/2006/metadata/properties" xmlns:ns1="http://schemas.microsoft.com/sharepoint/v3" xmlns:ns3="d1ac91c4-9f02-4eca-84e8-8beb613dd474" xmlns:ns4="285b1c0a-d46e-451f-8329-4ece381baae6" targetNamespace="http://schemas.microsoft.com/office/2006/metadata/properties" ma:root="true" ma:fieldsID="c129f17432dd5b318d8af29bb24796ff" ns1:_="" ns3:_="" ns4:_="">
    <xsd:import namespace="http://schemas.microsoft.com/sharepoint/v3"/>
    <xsd:import namespace="d1ac91c4-9f02-4eca-84e8-8beb613dd474"/>
    <xsd:import namespace="285b1c0a-d46e-451f-8329-4ece381baa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ac91c4-9f02-4eca-84e8-8beb613dd47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5b1c0a-d46e-451f-8329-4ece381baae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BCF30D-503A-4757-BFA3-17D18D45B03C}">
  <ds:schemaRefs>
    <ds:schemaRef ds:uri="http://schemas.microsoft.com/sharepoint/v3/contenttype/forms"/>
  </ds:schemaRefs>
</ds:datastoreItem>
</file>

<file path=customXml/itemProps2.xml><?xml version="1.0" encoding="utf-8"?>
<ds:datastoreItem xmlns:ds="http://schemas.openxmlformats.org/officeDocument/2006/customXml" ds:itemID="{2CD99B8B-299D-4774-B5AD-B30C8BA6993F}">
  <ds:schemaRefs>
    <ds:schemaRef ds:uri="http://schemas.microsoft.com/office/2006/documentManagement/types"/>
    <ds:schemaRef ds:uri="http://purl.org/dc/elements/1.1/"/>
    <ds:schemaRef ds:uri="http://www.w3.org/XML/1998/namespace"/>
    <ds:schemaRef ds:uri="http://schemas.microsoft.com/office/2006/metadata/properties"/>
    <ds:schemaRef ds:uri="285b1c0a-d46e-451f-8329-4ece381baae6"/>
    <ds:schemaRef ds:uri="http://purl.org/dc/terms/"/>
    <ds:schemaRef ds:uri="http://schemas.microsoft.com/office/infopath/2007/PartnerControls"/>
    <ds:schemaRef ds:uri="http://purl.org/dc/dcmitype/"/>
    <ds:schemaRef ds:uri="http://schemas.openxmlformats.org/package/2006/metadata/core-properties"/>
    <ds:schemaRef ds:uri="d1ac91c4-9f02-4eca-84e8-8beb613dd474"/>
    <ds:schemaRef ds:uri="http://schemas.microsoft.com/sharepoint/v3"/>
  </ds:schemaRefs>
</ds:datastoreItem>
</file>

<file path=customXml/itemProps3.xml><?xml version="1.0" encoding="utf-8"?>
<ds:datastoreItem xmlns:ds="http://schemas.openxmlformats.org/officeDocument/2006/customXml" ds:itemID="{90E7FD65-9D01-4443-8D3A-9EFBCBC3E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1ac91c4-9f02-4eca-84e8-8beb613dd474"/>
    <ds:schemaRef ds:uri="285b1c0a-d46e-451f-8329-4ece381ba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22972</TotalTime>
  <Words>5477</Words>
  <Application>Microsoft Office PowerPoint</Application>
  <PresentationFormat>Widescreen</PresentationFormat>
  <Paragraphs>208</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vt:lpstr>
      <vt:lpstr>Calibri</vt:lpstr>
      <vt:lpstr>Montserrat</vt:lpstr>
      <vt:lpstr>Montserrat Light</vt:lpstr>
      <vt:lpstr>Office Theme</vt:lpstr>
      <vt:lpstr>Data and AI for African Trade (DAIAT)</vt:lpstr>
      <vt:lpstr>Table of contents</vt:lpstr>
      <vt:lpstr>Introduction and background</vt:lpstr>
      <vt:lpstr>Introduction and background (continued)</vt:lpstr>
      <vt:lpstr>Introduction and background (continued)</vt:lpstr>
      <vt:lpstr>Summary of evidence</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Summary of evidence [continued]</vt:lpstr>
      <vt:lpstr>Variables selected for Agriculture Growth Database</vt:lpstr>
      <vt:lpstr>Variables selected for Agriculture Growth Database</vt:lpstr>
      <vt:lpstr>Summary and concluding remarks</vt:lpstr>
    </vt:vector>
  </TitlesOfParts>
  <Company>Designworks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Rocky Grennell</dc:creator>
  <cp:lastModifiedBy>Rossouw, Riaan</cp:lastModifiedBy>
  <cp:revision>384</cp:revision>
  <cp:lastPrinted>2017-02-06T12:29:11Z</cp:lastPrinted>
  <dcterms:created xsi:type="dcterms:W3CDTF">2016-07-22T12:04:18Z</dcterms:created>
  <dcterms:modified xsi:type="dcterms:W3CDTF">2022-08-30T08:33:34Z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0x01010054626479FD78C44C961CB91816675470</vt:lpwstr>
  </property>
</Properties>
</file>