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426" r:id="rId5"/>
    <p:sldId id="427" r:id="rId6"/>
    <p:sldId id="428" r:id="rId7"/>
    <p:sldId id="442" r:id="rId8"/>
    <p:sldId id="444" r:id="rId9"/>
    <p:sldId id="445" r:id="rId10"/>
    <p:sldId id="446" r:id="rId11"/>
    <p:sldId id="447" r:id="rId12"/>
    <p:sldId id="448" r:id="rId13"/>
    <p:sldId id="449" r:id="rId14"/>
    <p:sldId id="450" r:id="rId15"/>
    <p:sldId id="452" r:id="rId16"/>
    <p:sldId id="453" r:id="rId17"/>
    <p:sldId id="455" r:id="rId18"/>
    <p:sldId id="456" r:id="rId19"/>
    <p:sldId id="457" r:id="rId20"/>
    <p:sldId id="443" r:id="rId21"/>
    <p:sldId id="441" r:id="rId22"/>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amp; Contents" id="{A332CA0F-B939-4B41-BF01-90E111A9D62F}">
          <p14:sldIdLst>
            <p14:sldId id="426"/>
            <p14:sldId id="427"/>
          </p14:sldIdLst>
        </p14:section>
        <p14:section name="Introduction" id="{1BED7606-AB74-49FF-8C70-F85E2D48FDF4}">
          <p14:sldIdLst>
            <p14:sldId id="428"/>
            <p14:sldId id="442"/>
          </p14:sldIdLst>
        </p14:section>
        <p14:section name="Summary of Evidence" id="{FD8D84BC-F23E-4FCB-AAE3-2B233E412604}">
          <p14:sldIdLst>
            <p14:sldId id="444"/>
            <p14:sldId id="445"/>
            <p14:sldId id="446"/>
            <p14:sldId id="447"/>
            <p14:sldId id="448"/>
            <p14:sldId id="449"/>
            <p14:sldId id="450"/>
            <p14:sldId id="452"/>
            <p14:sldId id="453"/>
            <p14:sldId id="455"/>
            <p14:sldId id="456"/>
            <p14:sldId id="457"/>
          </p14:sldIdLst>
        </p14:section>
        <p14:section name="Agric Growth Database" id="{2DF55130-C892-4598-BEEC-C8281831BAD9}">
          <p14:sldIdLst>
            <p14:sldId id="443"/>
          </p14:sldIdLst>
        </p14:section>
        <p14:section name="Conclusion" id="{F511CC4E-5A4F-4895-AD72-1A68F8F63D62}">
          <p14:sldIdLst>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F7FE18-01D6-CBED-14F7-D818647A4220}" name="Danielle le Clus-Rossouw" initials="DlCR" userId="b75fdbd986c6e5a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1A"/>
    <a:srgbClr val="CC3300"/>
    <a:srgbClr val="272727"/>
    <a:srgbClr val="3F6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0" autoAdjust="0"/>
    <p:restoredTop sz="86400" autoAdjust="0"/>
  </p:normalViewPr>
  <p:slideViewPr>
    <p:cSldViewPr snapToGrid="0" snapToObjects="1" showGuides="1">
      <p:cViewPr varScale="1">
        <p:scale>
          <a:sx n="96" d="100"/>
          <a:sy n="96" d="100"/>
        </p:scale>
        <p:origin x="1341" y="60"/>
      </p:cViewPr>
      <p:guideLst>
        <p:guide orient="horz" pos="2160"/>
        <p:guide pos="3840"/>
      </p:guideLst>
    </p:cSldViewPr>
  </p:slideViewPr>
  <p:outlineViewPr>
    <p:cViewPr>
      <p:scale>
        <a:sx n="33" d="100"/>
        <a:sy n="33" d="100"/>
      </p:scale>
      <p:origin x="0" y="-9744"/>
    </p:cViewPr>
  </p:outlineViewPr>
  <p:notesTextViewPr>
    <p:cViewPr>
      <p:scale>
        <a:sx n="100" d="100"/>
        <a:sy n="100" d="100"/>
      </p:scale>
      <p:origin x="0" y="0"/>
    </p:cViewPr>
  </p:notesTextViewPr>
  <p:sorterViewPr>
    <p:cViewPr varScale="1">
      <p:scale>
        <a:sx n="1" d="1"/>
        <a:sy n="1" d="1"/>
      </p:scale>
      <p:origin x="0" y="-160"/>
    </p:cViewPr>
  </p:sorterViewPr>
  <p:notesViewPr>
    <p:cSldViewPr snapToGrid="0" snapToObjects="1">
      <p:cViewPr varScale="1">
        <p:scale>
          <a:sx n="81" d="100"/>
          <a:sy n="81" d="100"/>
        </p:scale>
        <p:origin x="397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1853D81C-E640-41A2-A9DD-3E5FDE5344D9}" type="datetimeFigureOut">
              <a:rPr lang="en-IE" smtClean="0"/>
              <a:t>15/08/2022</a:t>
            </a:fld>
            <a:endParaRPr lang="en-IE"/>
          </a:p>
        </p:txBody>
      </p:sp>
      <p:sp>
        <p:nvSpPr>
          <p:cNvPr id="4" name="Footer Placeholder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fld id="{BE97BC7B-F9E3-4CC3-9E69-D9042A7025DB}" type="slidenum">
              <a:rPr lang="en-IE" smtClean="0"/>
              <a:t>‹#›</a:t>
            </a:fld>
            <a:endParaRPr lang="en-IE"/>
          </a:p>
        </p:txBody>
      </p:sp>
    </p:spTree>
    <p:extLst>
      <p:ext uri="{BB962C8B-B14F-4D97-AF65-F5344CB8AC3E}">
        <p14:creationId xmlns:p14="http://schemas.microsoft.com/office/powerpoint/2010/main" val="38356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D2484E8A-A153-4603-BBB9-59B41EB26FAA}" type="datetimeFigureOut">
              <a:rPr lang="en-IE" smtClean="0"/>
              <a:t>15/08/2022</a:t>
            </a:fld>
            <a:endParaRPr lang="en-IE"/>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1B6B750D-D39C-472A-88B6-24D62B7ADC84}" type="slidenum">
              <a:rPr lang="en-IE" smtClean="0"/>
              <a:t>‹#›</a:t>
            </a:fld>
            <a:endParaRPr lang="en-IE"/>
          </a:p>
        </p:txBody>
      </p:sp>
    </p:spTree>
    <p:extLst>
      <p:ext uri="{BB962C8B-B14F-4D97-AF65-F5344CB8AC3E}">
        <p14:creationId xmlns:p14="http://schemas.microsoft.com/office/powerpoint/2010/main" val="190305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B6B750D-D39C-472A-88B6-24D62B7ADC84}" type="slidenum">
              <a:rPr lang="en-IE" smtClean="0"/>
              <a:t>9</a:t>
            </a:fld>
            <a:endParaRPr lang="en-IE"/>
          </a:p>
        </p:txBody>
      </p:sp>
    </p:spTree>
    <p:extLst>
      <p:ext uri="{BB962C8B-B14F-4D97-AF65-F5344CB8AC3E}">
        <p14:creationId xmlns:p14="http://schemas.microsoft.com/office/powerpoint/2010/main" val="2841794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3.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4.png" TargetMode="External"/><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5.png" TargetMode="External"/><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2.png"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CUBS_PPT_Slide_Background_3.png" descr="/Volumes/Designworks A/CURRENT/UCC/CUBS Brand/_CUBS Launch/PPT Template/Backgrounds/CUBS_PPT_Slide_Background_3.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441539" y="1219819"/>
            <a:ext cx="8142741" cy="1080000"/>
          </a:xfrm>
        </p:spPr>
        <p:txBody>
          <a:bodyPr/>
          <a:lstStyle>
            <a:lvl1pPr>
              <a:defRPr>
                <a:solidFill>
                  <a:srgbClr val="FFFFFF"/>
                </a:solidFill>
              </a:defRPr>
            </a:lvl1pPr>
          </a:lstStyle>
          <a:p>
            <a:r>
              <a:rPr lang="ga-IE" dirty="0"/>
              <a:t>Click to edit Master title style</a:t>
            </a:r>
            <a:endParaRPr lang="en-US" dirty="0"/>
          </a:p>
        </p:txBody>
      </p:sp>
      <p:sp>
        <p:nvSpPr>
          <p:cNvPr id="3" name="Subtitle 2"/>
          <p:cNvSpPr>
            <a:spLocks noGrp="1"/>
          </p:cNvSpPr>
          <p:nvPr>
            <p:ph type="subTitle" idx="1"/>
          </p:nvPr>
        </p:nvSpPr>
        <p:spPr>
          <a:xfrm>
            <a:off x="1441539" y="2552700"/>
            <a:ext cx="8160000" cy="1440000"/>
          </a:xfrm>
        </p:spPr>
        <p:txBody>
          <a:bodyPr/>
          <a:lstStyle>
            <a:lvl1pPr marL="0" indent="0" algn="l">
              <a:buNone/>
              <a:defRPr b="0" i="0">
                <a:solidFill>
                  <a:srgbClr val="FFFFFF"/>
                </a:solidFill>
                <a:latin typeface="Montserrat Light"/>
                <a:cs typeface="Montserrat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Tree>
    <p:extLst>
      <p:ext uri="{BB962C8B-B14F-4D97-AF65-F5344CB8AC3E}">
        <p14:creationId xmlns:p14="http://schemas.microsoft.com/office/powerpoint/2010/main" val="250690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8/15/2022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4.png" descr="/Volumes/Designworks A/CURRENT/UCC/CUBS Brand/_CUBS Launch/PPT Template/Backgrounds/CUBS_PPT_Slide_Background_4.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3318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8/15/2022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5.png" descr="/Volumes/Designworks A/CURRENT/UCC/CUBS Brand/_CUBS Launch/PPT Template/Backgrounds/CUBS_PPT_Slide_Background_5.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044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ga-I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8/15/2022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376706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ga-I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8/15/2022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275877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160000" cy="3505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3636C27-3090-4FC9-975B-2EB7BAB06118}" type="datetime1">
              <a:rPr lang="en-GB" smtClean="0"/>
              <a:t>15/08/2022</a:t>
            </a:fld>
            <a:endParaRPr lang="en-GB"/>
          </a:p>
        </p:txBody>
      </p:sp>
      <p:sp>
        <p:nvSpPr>
          <p:cNvPr id="6" name="Slide Number Placeholder 5"/>
          <p:cNvSpPr>
            <a:spLocks noGrp="1"/>
          </p:cNvSpPr>
          <p:nvPr>
            <p:ph type="sldNum" sz="quarter" idx="12"/>
          </p:nvPr>
        </p:nvSpPr>
        <p:spPr/>
        <p:txBody>
          <a:bodyPr/>
          <a:lstStyle/>
          <a:p>
            <a:fld id="{9BBC764B-9CD8-4708-94D8-016994EF740D}" type="slidenum">
              <a:rPr lang="en-GB" smtClean="0"/>
              <a:t>‹#›</a:t>
            </a:fld>
            <a:endParaRPr lang="en-GB" dirty="0"/>
          </a:p>
        </p:txBody>
      </p:sp>
    </p:spTree>
    <p:extLst>
      <p:ext uri="{BB962C8B-B14F-4D97-AF65-F5344CB8AC3E}">
        <p14:creationId xmlns:p14="http://schemas.microsoft.com/office/powerpoint/2010/main" val="121817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2400" y="2130425"/>
            <a:ext cx="9600000" cy="1080000"/>
          </a:xfrm>
        </p:spPr>
        <p:txBody>
          <a:bodyPr/>
          <a:lstStyle/>
          <a:p>
            <a:r>
              <a:rPr lang="ga-IE"/>
              <a:t>Click to edit Master title style</a:t>
            </a:r>
            <a:endParaRPr lang="en-US"/>
          </a:p>
        </p:txBody>
      </p:sp>
      <p:sp>
        <p:nvSpPr>
          <p:cNvPr id="3" name="Subtitle 2"/>
          <p:cNvSpPr>
            <a:spLocks noGrp="1"/>
          </p:cNvSpPr>
          <p:nvPr>
            <p:ph type="subTitle" idx="1"/>
          </p:nvPr>
        </p:nvSpPr>
        <p:spPr>
          <a:xfrm>
            <a:off x="1022400" y="3429000"/>
            <a:ext cx="9600000" cy="14400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01749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Click to edit Master title style</a:t>
            </a:r>
            <a:endParaRPr lang="en-US" dirty="0"/>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7" name="Date Placeholder 3"/>
          <p:cNvSpPr>
            <a:spLocks noGrp="1"/>
          </p:cNvSpPr>
          <p:nvPr>
            <p:ph type="dt" sz="half" idx="2"/>
          </p:nvPr>
        </p:nvSpPr>
        <p:spPr>
          <a:xfrm>
            <a:off x="1022400" y="6368332"/>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68332"/>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15798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22400" y="2369847"/>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Content Placeholder 3"/>
          <p:cNvSpPr>
            <a:spLocks noGrp="1"/>
          </p:cNvSpPr>
          <p:nvPr>
            <p:ph sz="half" idx="2"/>
          </p:nvPr>
        </p:nvSpPr>
        <p:spPr>
          <a:xfrm>
            <a:off x="6197600" y="2369847"/>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2" name="Title 1"/>
          <p:cNvSpPr>
            <a:spLocks noGrp="1"/>
          </p:cNvSpPr>
          <p:nvPr>
            <p:ph type="title"/>
          </p:nvPr>
        </p:nvSpPr>
        <p:spPr/>
        <p:txBody>
          <a:bodyPr/>
          <a:lstStyle/>
          <a:p>
            <a:r>
              <a:rPr lang="ga-IE"/>
              <a:t>Click to edit Master title style</a:t>
            </a:r>
            <a:endParaRPr lang="en-US"/>
          </a:p>
        </p:txBody>
      </p:sp>
      <p:sp>
        <p:nvSpPr>
          <p:cNvPr id="10" name="Date Placeholder 3"/>
          <p:cNvSpPr>
            <a:spLocks noGrp="1"/>
          </p:cNvSpPr>
          <p:nvPr>
            <p:ph type="dt" sz="half" idx="10"/>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1"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85688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2400" y="1714838"/>
            <a:ext cx="49741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5" name="Text Placeholder 4"/>
          <p:cNvSpPr>
            <a:spLocks noGrp="1"/>
          </p:cNvSpPr>
          <p:nvPr>
            <p:ph type="body" sz="quarter" idx="3"/>
          </p:nvPr>
        </p:nvSpPr>
        <p:spPr>
          <a:xfrm>
            <a:off x="6193368" y="17148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10" name="Title Placeholder 1"/>
          <p:cNvSpPr txBox="1">
            <a:spLocks/>
          </p:cNvSpPr>
          <p:nvPr userDrawn="1"/>
        </p:nvSpPr>
        <p:spPr>
          <a:xfrm>
            <a:off x="1022400" y="942376"/>
            <a:ext cx="10560000" cy="540000"/>
          </a:xfrm>
          <a:prstGeom prst="rect">
            <a:avLst/>
          </a:prstGeom>
        </p:spPr>
        <p:txBody>
          <a:bodyPr vert="horz" lIns="91440" tIns="45720" rIns="91440" bIns="45720" rtlCol="0" anchor="ctr">
            <a:normAutofit lnSpcReduction="10000"/>
          </a:bodyPr>
          <a:lstStyle>
            <a:lvl1pPr algn="l" defTabSz="457200" rtl="0" eaLnBrk="1" latinLnBrk="0" hangingPunct="1">
              <a:spcBef>
                <a:spcPct val="0"/>
              </a:spcBef>
              <a:buNone/>
              <a:defRPr sz="3000" kern="1200">
                <a:solidFill>
                  <a:srgbClr val="272727"/>
                </a:solidFill>
                <a:latin typeface="Montserrat"/>
                <a:ea typeface="+mj-ea"/>
                <a:cs typeface="Montserrat"/>
              </a:defRPr>
            </a:lvl1pPr>
          </a:lstStyle>
          <a:p>
            <a:r>
              <a:rPr lang="ga-IE" sz="3000" dirty="0"/>
              <a:t>Click to edit Master title style</a:t>
            </a:r>
            <a:endParaRPr lang="en-US" sz="3000" dirty="0"/>
          </a:p>
        </p:txBody>
      </p:sp>
      <p:sp>
        <p:nvSpPr>
          <p:cNvPr id="12" name="Content Placeholder 2"/>
          <p:cNvSpPr>
            <a:spLocks noGrp="1"/>
          </p:cNvSpPr>
          <p:nvPr>
            <p:ph sz="half" idx="13"/>
          </p:nvPr>
        </p:nvSpPr>
        <p:spPr>
          <a:xfrm>
            <a:off x="1022400" y="2549572"/>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3" name="Content Placeholder 3"/>
          <p:cNvSpPr>
            <a:spLocks noGrp="1"/>
          </p:cNvSpPr>
          <p:nvPr>
            <p:ph sz="half" idx="2"/>
          </p:nvPr>
        </p:nvSpPr>
        <p:spPr>
          <a:xfrm>
            <a:off x="6197600" y="2549572"/>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4" name="Date Placeholder 3"/>
          <p:cNvSpPr>
            <a:spLocks noGrp="1"/>
          </p:cNvSpPr>
          <p:nvPr>
            <p:ph type="dt" sz="half" idx="14"/>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5"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24170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6"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7"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79819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90604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pic>
        <p:nvPicPr>
          <p:cNvPr id="5" name="CUBS_PPT_Slide_Background_2.png" descr="/Volumes/Designworks A/CURRENT/UCC/CUBS Brand/_CUBS Launch/PPT Template/Backgrounds/CUBS_PPT_Slide_Background_2.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4"/>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42509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5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2"/>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94850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localhost/Volumes/Designworks%20A/CURRENT/UCC/CUBS%20Brand/_CUBS%20Launch/PPT%20Template/Backgrounds/CUBS_PPT_Slide_Background_1.png"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CUBS_PPT_Slide_Background_1.png" descr="/Volumes/Designworks A/CURRENT/UCC/CUBS Brand/_CUBS Launch/PPT Template/Backgrounds/CUBS_PPT_Slide_Background_1.png"/>
          <p:cNvPicPr>
            <a:picLocks noChangeAspect="1"/>
          </p:cNvPicPr>
          <p:nvPr userDrawn="1"/>
        </p:nvPicPr>
        <p:blipFill>
          <a:blip r:embed="rId16" r:link="rId1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22400" y="942376"/>
            <a:ext cx="10560000" cy="1080000"/>
          </a:xfrm>
          <a:prstGeom prst="rect">
            <a:avLst/>
          </a:prstGeom>
        </p:spPr>
        <p:txBody>
          <a:bodyPr vert="horz" lIns="91440" tIns="45720" rIns="91440" bIns="45720" rtlCol="0" anchor="ctr">
            <a:normAutofit/>
          </a:bodyPr>
          <a:lstStyle/>
          <a:p>
            <a:r>
              <a:rPr lang="ga-IE" dirty="0"/>
              <a:t>Click to edit Master title style</a:t>
            </a:r>
            <a:endParaRPr lang="en-US" dirty="0"/>
          </a:p>
        </p:txBody>
      </p:sp>
      <p:sp>
        <p:nvSpPr>
          <p:cNvPr id="3" name="Text Placeholder 2"/>
          <p:cNvSpPr>
            <a:spLocks noGrp="1"/>
          </p:cNvSpPr>
          <p:nvPr>
            <p:ph type="body" idx="1"/>
          </p:nvPr>
        </p:nvSpPr>
        <p:spPr>
          <a:xfrm>
            <a:off x="1022400" y="2369846"/>
            <a:ext cx="10560000" cy="3600000"/>
          </a:xfrm>
          <a:prstGeom prst="rect">
            <a:avLst/>
          </a:prstGeom>
        </p:spPr>
        <p:txBody>
          <a:bodyPr vert="horz" lIns="91440" tIns="45720" rIns="91440" bIns="45720" rtlCol="0">
            <a:norm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pic>
        <p:nvPicPr>
          <p:cNvPr id="10" name="Picture 9"/>
          <p:cNvPicPr>
            <a:picLocks noChangeAspect="1"/>
          </p:cNvPicPr>
          <p:nvPr userDrawn="1"/>
        </p:nvPicPr>
        <p:blipFill>
          <a:blip r:embed="rId18"/>
          <a:stretch>
            <a:fillRect/>
          </a:stretch>
        </p:blipFill>
        <p:spPr>
          <a:xfrm>
            <a:off x="10575869" y="6356350"/>
            <a:ext cx="1006532" cy="360000"/>
          </a:xfrm>
          <a:prstGeom prst="rect">
            <a:avLst/>
          </a:prstGeom>
        </p:spPr>
      </p:pic>
      <p:pic>
        <p:nvPicPr>
          <p:cNvPr id="12" name="Picture 11"/>
          <p:cNvPicPr>
            <a:picLocks noChangeAspect="1"/>
          </p:cNvPicPr>
          <p:nvPr userDrawn="1"/>
        </p:nvPicPr>
        <p:blipFill>
          <a:blip r:embed="rId19"/>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130705156"/>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53" r:id="rId5"/>
    <p:sldLayoutId id="2147483654" r:id="rId6"/>
    <p:sldLayoutId id="2147483655" r:id="rId7"/>
    <p:sldLayoutId id="2147483663" r:id="rId8"/>
    <p:sldLayoutId id="2147483665" r:id="rId9"/>
    <p:sldLayoutId id="2147483661" r:id="rId10"/>
    <p:sldLayoutId id="2147483662" r:id="rId11"/>
    <p:sldLayoutId id="2147483656" r:id="rId12"/>
    <p:sldLayoutId id="2147483657" r:id="rId13"/>
    <p:sldLayoutId id="2147483666" r:id="rId14"/>
  </p:sldLayoutIdLst>
  <p:txStyles>
    <p:titleStyle>
      <a:lvl1pPr algn="l" defTabSz="457200" rtl="0" eaLnBrk="1" latinLnBrk="0" hangingPunct="1">
        <a:spcBef>
          <a:spcPct val="0"/>
        </a:spcBef>
        <a:buNone/>
        <a:defRPr sz="3000" kern="1200">
          <a:solidFill>
            <a:srgbClr val="272727"/>
          </a:solidFill>
          <a:latin typeface="Montserrat"/>
          <a:ea typeface="+mj-ea"/>
          <a:cs typeface="Montserrat"/>
        </a:defRPr>
      </a:lvl1pPr>
    </p:titleStyle>
    <p:bodyStyle>
      <a:lvl1pPr marL="342900" indent="-342900" algn="l" defTabSz="457200" rtl="0" eaLnBrk="1" latinLnBrk="0" hangingPunct="1">
        <a:spcBef>
          <a:spcPct val="20000"/>
        </a:spcBef>
        <a:buFont typeface="Arial"/>
        <a:buChar char="•"/>
        <a:defRPr sz="1800" kern="1200">
          <a:solidFill>
            <a:srgbClr val="272727"/>
          </a:solidFill>
          <a:latin typeface="Montserrat"/>
          <a:ea typeface="+mn-ea"/>
          <a:cs typeface="Montserrat"/>
        </a:defRPr>
      </a:lvl1pPr>
      <a:lvl2pPr marL="742950" indent="-285750" algn="l" defTabSz="457200" rtl="0" eaLnBrk="1" latinLnBrk="0" hangingPunct="1">
        <a:spcBef>
          <a:spcPct val="20000"/>
        </a:spcBef>
        <a:buFont typeface="Arial"/>
        <a:buChar char="–"/>
        <a:defRPr sz="1800" kern="1200">
          <a:solidFill>
            <a:srgbClr val="272727"/>
          </a:solidFill>
          <a:latin typeface="Montserrat"/>
          <a:ea typeface="+mn-ea"/>
          <a:cs typeface="Montserrat"/>
        </a:defRPr>
      </a:lvl2pPr>
      <a:lvl3pPr marL="11430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3pPr>
      <a:lvl4pPr marL="16002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4pPr>
      <a:lvl5pPr marL="20574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proquest.com/openview/ca59da90737d342c39363e15bd4fdd23/1?pq-origsite=gscholar&amp;cbl=2032398#:~:text=The%20results%20show%20that%20rainfall,0.4%25)%20(Figure%208"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mdpi.com/1911-8074/15/6/263/pdf?version=1655168898"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pdf.usaid.gov/pdf_docs/PNABK480.pdf"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link.springer.com/article/10.1007/s10869-010-9204-3"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worldometers.info/co2-emissions/co2-emissions-by-country/" TargetMode="External"/><Relationship Id="rId2" Type="http://schemas.openxmlformats.org/officeDocument/2006/relationships/hyperlink" Target="https://d-nb.info/986419168/34"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worldbank.org/indicator/EN.POP.DNST" TargetMode="External"/><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fao.org/3/y4473e/y4473e08.htm" TargetMode="External"/><Relationship Id="rId2" Type="http://schemas.openxmlformats.org/officeDocument/2006/relationships/hyperlink" Target="https://agupubs.onlinelibrary.wiley.com/doi/full/10.1002/2017WR021102"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seea.un.org/file/15011/download?token=MIOIafX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AC7-0976-F948-967E-2A3EB7AB7BAC}"/>
              </a:ext>
            </a:extLst>
          </p:cNvPr>
          <p:cNvSpPr>
            <a:spLocks noGrp="1"/>
          </p:cNvSpPr>
          <p:nvPr>
            <p:ph type="ctrTitle"/>
          </p:nvPr>
        </p:nvSpPr>
        <p:spPr>
          <a:xfrm>
            <a:off x="1441539" y="1219819"/>
            <a:ext cx="8142741" cy="1080000"/>
          </a:xfrm>
        </p:spPr>
        <p:txBody>
          <a:bodyPr anchor="ctr">
            <a:normAutofit/>
          </a:bodyPr>
          <a:lstStyle/>
          <a:p>
            <a:r>
              <a:rPr lang="en-ZA" dirty="0"/>
              <a:t>Data and AI for African Trade (DAIAT)</a:t>
            </a:r>
            <a:endParaRPr lang="en-NL" dirty="0"/>
          </a:p>
        </p:txBody>
      </p:sp>
      <p:sp>
        <p:nvSpPr>
          <p:cNvPr id="3" name="Subtitle 2">
            <a:extLst>
              <a:ext uri="{FF2B5EF4-FFF2-40B4-BE49-F238E27FC236}">
                <a16:creationId xmlns:a16="http://schemas.microsoft.com/office/drawing/2014/main" id="{02A4C518-D9B8-C340-AD8E-D268B3001267}"/>
              </a:ext>
            </a:extLst>
          </p:cNvPr>
          <p:cNvSpPr>
            <a:spLocks noGrp="1"/>
          </p:cNvSpPr>
          <p:nvPr>
            <p:ph type="subTitle" idx="1"/>
          </p:nvPr>
        </p:nvSpPr>
        <p:spPr>
          <a:xfrm>
            <a:off x="1441539" y="2552700"/>
            <a:ext cx="8160000" cy="1440000"/>
          </a:xfrm>
        </p:spPr>
        <p:txBody>
          <a:bodyPr>
            <a:normAutofit/>
          </a:bodyPr>
          <a:lstStyle/>
          <a:p>
            <a:r>
              <a:rPr lang="en-US" dirty="0"/>
              <a:t>Work program 1:  Identify realistic export opportunities</a:t>
            </a:r>
          </a:p>
          <a:p>
            <a:r>
              <a:rPr lang="en-US" dirty="0"/>
              <a:t>Summary of key findings and resources</a:t>
            </a:r>
            <a:endParaRPr lang="en-NL" dirty="0"/>
          </a:p>
        </p:txBody>
      </p:sp>
    </p:spTree>
    <p:extLst>
      <p:ext uri="{BB962C8B-B14F-4D97-AF65-F5344CB8AC3E}">
        <p14:creationId xmlns:p14="http://schemas.microsoft.com/office/powerpoint/2010/main" val="10519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06.  </a:t>
            </a:r>
            <a:r>
              <a:rPr lang="en-US" sz="1600" b="1" dirty="0"/>
              <a:t>Geography</a:t>
            </a:r>
            <a:r>
              <a:rPr lang="en-US" sz="1600" dirty="0"/>
              <a:t> is a powerful determinant of bilateral trade…simply knowing how far a country is from other countries provides considerable information about the amount that it trades. </a:t>
            </a:r>
          </a:p>
          <a:p>
            <a:r>
              <a:rPr lang="en-US" sz="1600" dirty="0"/>
              <a:t>In contrast to conventional gravity equations for bilateral trade, our trade equation includes only geographic characteristics: </a:t>
            </a:r>
            <a:r>
              <a:rPr lang="en-US" sz="1600" b="1" dirty="0"/>
              <a:t>countries’ sizes</a:t>
            </a:r>
            <a:r>
              <a:rPr lang="en-US" sz="1600" dirty="0"/>
              <a:t>, their </a:t>
            </a:r>
            <a:r>
              <a:rPr lang="en-US" sz="1600" b="1" dirty="0"/>
              <a:t>distances from one another</a:t>
            </a:r>
            <a:r>
              <a:rPr lang="en-US" sz="1600" dirty="0"/>
              <a:t>, whether they </a:t>
            </a:r>
            <a:r>
              <a:rPr lang="en-US" sz="1600" b="1" dirty="0"/>
              <a:t>share a border</a:t>
            </a:r>
            <a:r>
              <a:rPr lang="en-US" sz="1600" dirty="0"/>
              <a:t>, and whether they are </a:t>
            </a:r>
            <a:r>
              <a:rPr lang="en-US" sz="1600" b="1" dirty="0"/>
              <a:t>landlocked. </a:t>
            </a:r>
            <a:r>
              <a:rPr lang="en-US" sz="1600" dirty="0"/>
              <a:t>(This paper provides the countries of the world sizes)</a:t>
            </a:r>
          </a:p>
          <a:p>
            <a:pPr marL="0" indent="0">
              <a:buNone/>
            </a:pPr>
            <a:r>
              <a:rPr lang="en-US" sz="1600" dirty="0"/>
              <a:t>Source: https://pubs.aeaweb.org/doi/pdf/10.1257/aer.89.3.379</a:t>
            </a:r>
            <a:endParaRPr lang="en-NL" sz="1600" dirty="0"/>
          </a:p>
        </p:txBody>
      </p:sp>
    </p:spTree>
    <p:extLst>
      <p:ext uri="{BB962C8B-B14F-4D97-AF65-F5344CB8AC3E}">
        <p14:creationId xmlns:p14="http://schemas.microsoft.com/office/powerpoint/2010/main" val="101738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400" dirty="0"/>
              <a:t>07. BRT model shows that </a:t>
            </a:r>
            <a:r>
              <a:rPr lang="en-US" sz="1400" b="1" dirty="0"/>
              <a:t>rainfall</a:t>
            </a:r>
            <a:r>
              <a:rPr lang="en-US" sz="1400" dirty="0"/>
              <a:t> is the most important factor affecting vegetation evolution (63.1%), followed by </a:t>
            </a:r>
            <a:r>
              <a:rPr lang="en-US" sz="1400" b="1" dirty="0"/>
              <a:t>temperature</a:t>
            </a:r>
            <a:r>
              <a:rPr lang="en-US" sz="1400" dirty="0"/>
              <a:t> (15%), </a:t>
            </a:r>
            <a:r>
              <a:rPr lang="en-US" sz="1400" b="1" dirty="0"/>
              <a:t>land cover change </a:t>
            </a:r>
            <a:r>
              <a:rPr lang="en-US" sz="1400" dirty="0"/>
              <a:t>(8.6%), </a:t>
            </a:r>
            <a:r>
              <a:rPr lang="en-US" sz="1400" b="1" dirty="0"/>
              <a:t>population </a:t>
            </a:r>
            <a:r>
              <a:rPr lang="en-US" sz="1400" dirty="0"/>
              <a:t>(6.5%), </a:t>
            </a:r>
            <a:r>
              <a:rPr lang="en-US" sz="1400" b="1" dirty="0"/>
              <a:t>elevation</a:t>
            </a:r>
            <a:r>
              <a:rPr lang="en-US" sz="1400" dirty="0"/>
              <a:t> (6.4%), and </a:t>
            </a:r>
            <a:r>
              <a:rPr lang="en-US" sz="1400" b="1" dirty="0"/>
              <a:t>nightlight</a:t>
            </a:r>
            <a:r>
              <a:rPr lang="en-US" sz="1400" dirty="0"/>
              <a:t>(0.4%)… The NDVI (normalized difference vegetation index) is sensitive to phenology and is often used as the best indicator of vegetation growth and coverage change.</a:t>
            </a:r>
          </a:p>
          <a:p>
            <a:r>
              <a:rPr lang="en-US" sz="1400" b="1" dirty="0"/>
              <a:t>Rising atmospheric CO2 concentration [also see Article 01] </a:t>
            </a:r>
            <a:r>
              <a:rPr lang="en-US" sz="1400" dirty="0"/>
              <a:t>and </a:t>
            </a:r>
            <a:r>
              <a:rPr lang="en-US" sz="1400" b="1" dirty="0"/>
              <a:t>nitrogen deposition</a:t>
            </a:r>
            <a:r>
              <a:rPr lang="en-US" sz="1400" dirty="0"/>
              <a:t> are identified as the most likely causes of the greening trend in China.</a:t>
            </a:r>
          </a:p>
          <a:p>
            <a:r>
              <a:rPr lang="en-US" sz="1400" dirty="0"/>
              <a:t>…Southern Africa; the </a:t>
            </a:r>
            <a:r>
              <a:rPr lang="en-US" sz="1400" b="1" dirty="0"/>
              <a:t>increase in temperature </a:t>
            </a:r>
            <a:r>
              <a:rPr lang="en-US" sz="1400" dirty="0"/>
              <a:t>is not conducive to the growth of vegetation in the region. The negative correlation may be caused by an increase in the evaporation of soil moisture resulting from the rise in temperature, which then leads to the decline of soil moisture… </a:t>
            </a:r>
          </a:p>
          <a:p>
            <a:r>
              <a:rPr lang="en-US" sz="1400" dirty="0"/>
              <a:t>NDVI showed significant positive correlation with </a:t>
            </a:r>
            <a:r>
              <a:rPr lang="en-US" sz="1400" b="1" dirty="0"/>
              <a:t>rainfall </a:t>
            </a:r>
            <a:r>
              <a:rPr lang="en-US" sz="1400" dirty="0"/>
              <a:t>in the.. northern and southern margins of the Sahara Desert, southern Africa... These areas exhibit sparse vegetation coverage, which indicates that water is the most important factor that </a:t>
            </a:r>
            <a:r>
              <a:rPr lang="en-US" sz="1400" b="1" dirty="0"/>
              <a:t>limits the growth of vegetation in the area.</a:t>
            </a:r>
            <a:endParaRPr lang="en-US" sz="1400" dirty="0"/>
          </a:p>
          <a:p>
            <a:pPr marL="0" indent="0">
              <a:buNone/>
            </a:pPr>
            <a:r>
              <a:rPr lang="en-US" sz="1400" dirty="0"/>
              <a:t>Source: </a:t>
            </a:r>
            <a:r>
              <a:rPr lang="en-US" sz="1400" dirty="0">
                <a:hlinkClick r:id="rId2"/>
              </a:rPr>
              <a:t>https://www.proquest.com/openview/ca59da90737d342c39363e15bd4fdd23/1?pq-origsite=gscholar&amp;cbl=2032398#:~:text=The%20results%20show%20that%20rainfall,0.4%25)%20(Figure%208</a:t>
            </a:r>
            <a:r>
              <a:rPr lang="en-US" sz="1400" dirty="0"/>
              <a:t>)</a:t>
            </a:r>
            <a:endParaRPr lang="en-NL" sz="1400" dirty="0"/>
          </a:p>
        </p:txBody>
      </p:sp>
    </p:spTree>
    <p:extLst>
      <p:ext uri="{BB962C8B-B14F-4D97-AF65-F5344CB8AC3E}">
        <p14:creationId xmlns:p14="http://schemas.microsoft.com/office/powerpoint/2010/main" val="179630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08. </a:t>
            </a:r>
          </a:p>
          <a:p>
            <a:r>
              <a:rPr lang="en-US" sz="1600" dirty="0"/>
              <a:t>Not related. Relevant in terms of graph usage. </a:t>
            </a:r>
          </a:p>
          <a:p>
            <a:pPr marL="0" indent="0">
              <a:buNone/>
            </a:pPr>
            <a:r>
              <a:rPr lang="en-US" sz="1600" dirty="0"/>
              <a:t>Source: </a:t>
            </a:r>
            <a:r>
              <a:rPr lang="en-ZA" sz="1600" b="0" i="0" u="sng" dirty="0">
                <a:solidFill>
                  <a:srgbClr val="1A0DAB"/>
                </a:solidFill>
                <a:effectLst/>
                <a:latin typeface="arial" panose="020B0604020202020204" pitchFamily="34" charset="0"/>
                <a:hlinkClick r:id="rId2"/>
              </a:rPr>
              <a:t>https://www.mdpi.com/1911-8074/15/6/263/pdf?version=1655168898</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136095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09. </a:t>
            </a:r>
          </a:p>
          <a:p>
            <a:r>
              <a:rPr lang="en-US" sz="1600" dirty="0"/>
              <a:t>Agricultural growth in developing countries is composed of several parts, </a:t>
            </a:r>
            <a:r>
              <a:rPr lang="en-US" sz="1600" b="1" dirty="0"/>
              <a:t>including 1) area effects, defined as changes in the gross plated area.</a:t>
            </a:r>
          </a:p>
          <a:p>
            <a:r>
              <a:rPr lang="en-US" sz="1600" dirty="0"/>
              <a:t>Differences among countries can be attributed primarily to differences in nonprice factors such as access to technological change and other nontraditional types of capital. </a:t>
            </a:r>
          </a:p>
          <a:p>
            <a:r>
              <a:rPr lang="en-US" sz="1600" dirty="0"/>
              <a:t>The elasticity of production with respect to nonprice factors typically tends to be greater than for price factors. This has been shown consistently for India in the case of the roles of prices vis-à-vis irrigation in explaining wheat and rice production growth.</a:t>
            </a:r>
          </a:p>
          <a:p>
            <a:r>
              <a:rPr lang="en-US" sz="1600" b="1" dirty="0"/>
              <a:t>Technology and public sector support boost agricultural performance</a:t>
            </a:r>
            <a:r>
              <a:rPr lang="en-US" sz="1600" dirty="0"/>
              <a:t> in African countries. (page 54 and 55)</a:t>
            </a:r>
          </a:p>
          <a:p>
            <a:r>
              <a:rPr lang="en-US" sz="1600" dirty="0"/>
              <a:t>Increasing the productivity of the </a:t>
            </a:r>
            <a:r>
              <a:rPr lang="en-US" sz="1600" dirty="0" err="1"/>
              <a:t>foodcrops</a:t>
            </a:r>
            <a:r>
              <a:rPr lang="en-US" sz="1600" dirty="0"/>
              <a:t> concerned or developing reliable food markets by investing in roads and other constraining factors may be the more realistic option to release resources for the production of export crops…</a:t>
            </a:r>
          </a:p>
          <a:p>
            <a:r>
              <a:rPr lang="en-US" sz="1600" dirty="0"/>
              <a:t>Rural infrastructure, such as </a:t>
            </a:r>
            <a:r>
              <a:rPr lang="en-US" sz="1600" b="1" dirty="0"/>
              <a:t>roads, irrigation, drainage systems, communications networks and delivery systems</a:t>
            </a:r>
            <a:r>
              <a:rPr lang="en-US" sz="1600" dirty="0"/>
              <a:t>, is necessary to provide farmers with access to markets for modern inputs and for their increased output. In much of Africa, the </a:t>
            </a:r>
            <a:r>
              <a:rPr lang="en-US" sz="1600" dirty="0" err="1"/>
              <a:t>carcity</a:t>
            </a:r>
            <a:r>
              <a:rPr lang="en-US" sz="1600" dirty="0"/>
              <a:t> of rural roads means that marketing margins between producers and customers are as much as four times higher than in Asia, reducing returns to producers and </a:t>
            </a:r>
            <a:r>
              <a:rPr lang="en-US" sz="1600" dirty="0" err="1"/>
              <a:t>liiting</a:t>
            </a:r>
            <a:r>
              <a:rPr lang="en-US" sz="1600" dirty="0"/>
              <a:t> the potential for growth in their production. </a:t>
            </a:r>
          </a:p>
          <a:p>
            <a:pPr marL="0" indent="0">
              <a:buNone/>
            </a:pPr>
            <a:r>
              <a:rPr lang="en-US" sz="1600" dirty="0"/>
              <a:t>Source: </a:t>
            </a:r>
            <a:r>
              <a:rPr lang="en-US" sz="1600" dirty="0">
                <a:hlinkClick r:id="rId2"/>
              </a:rPr>
              <a:t>https://pdf.usaid.gov/pdf_docs/PNABK480.pdf</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05182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10. ..we do expect that the capacity for a country to produce more or less agriculture</a:t>
            </a:r>
          </a:p>
          <a:p>
            <a:pPr marL="0" indent="0">
              <a:buNone/>
            </a:pPr>
            <a:r>
              <a:rPr lang="en-US" sz="1600" dirty="0"/>
              <a:t>could reinforce the impact of openness on especially the levels of nutrient use.</a:t>
            </a:r>
          </a:p>
          <a:p>
            <a:r>
              <a:rPr lang="en-US" sz="1600" dirty="0"/>
              <a:t>In sum, these results indicate that </a:t>
            </a:r>
            <a:r>
              <a:rPr lang="en-US" sz="1600" b="1" dirty="0"/>
              <a:t>openness does not impact nutrient use</a:t>
            </a:r>
            <a:r>
              <a:rPr lang="en-US" sz="1600" dirty="0"/>
              <a:t>.</a:t>
            </a:r>
          </a:p>
          <a:p>
            <a:endParaRPr lang="en-US" sz="1600" dirty="0"/>
          </a:p>
          <a:p>
            <a:r>
              <a:rPr lang="en-US" sz="1600" dirty="0"/>
              <a:t>Source: </a:t>
            </a:r>
            <a:r>
              <a:rPr lang="en-US" sz="1600" dirty="0">
                <a:hlinkClick r:id="rId2"/>
              </a:rPr>
              <a:t>https://iopscience.iop.org/article/10.1088/1748-9326/aaebcb</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531630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highlight>
                  <a:srgbClr val="FFFF00"/>
                </a:highlight>
              </a:rPr>
              <a:t>11. Relative Importance Analysis: A Useful Supplement to Regression Analysis</a:t>
            </a:r>
          </a:p>
          <a:p>
            <a:r>
              <a:rPr lang="en-US" sz="1600" dirty="0">
                <a:highlight>
                  <a:srgbClr val="FFFF00"/>
                </a:highlight>
              </a:rPr>
              <a:t>Not related. Relevant in terms of possible econometric analysis to use in study</a:t>
            </a:r>
          </a:p>
          <a:p>
            <a:r>
              <a:rPr lang="en-US" sz="1600" dirty="0">
                <a:highlight>
                  <a:srgbClr val="FFFF00"/>
                </a:highlight>
              </a:rPr>
              <a:t>Source: </a:t>
            </a:r>
            <a:r>
              <a:rPr lang="en-US" sz="1600" dirty="0">
                <a:highlight>
                  <a:srgbClr val="FFFF00"/>
                </a:highlight>
                <a:hlinkClick r:id="rId2"/>
              </a:rPr>
              <a:t>https://link.springer.com/article/10.1007/s10869-010-9204-3</a:t>
            </a:r>
            <a:endParaRPr lang="en-ZA" sz="1600" b="0" i="0" u="sng" dirty="0">
              <a:solidFill>
                <a:srgbClr val="1A0DAB"/>
              </a:solidFill>
              <a:effectLst/>
              <a:highlight>
                <a:srgbClr val="FFFF00"/>
              </a:highlight>
              <a:latin typeface="arial" panose="020B0604020202020204" pitchFamily="34" charset="0"/>
            </a:endParaRPr>
          </a:p>
          <a:p>
            <a:pPr marL="0" indent="0">
              <a:buNone/>
            </a:pPr>
            <a:endParaRPr lang="en-NL" sz="1600" dirty="0">
              <a:highlight>
                <a:srgbClr val="FFFF00"/>
              </a:highlight>
            </a:endParaRPr>
          </a:p>
        </p:txBody>
      </p:sp>
    </p:spTree>
    <p:extLst>
      <p:ext uri="{BB962C8B-B14F-4D97-AF65-F5344CB8AC3E}">
        <p14:creationId xmlns:p14="http://schemas.microsoft.com/office/powerpoint/2010/main" val="1170007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12. The causal impact of trade openness on agricultural variables is negative as per the results. But still another case that wasn’t covered in this work in the concept of comparative advantage, which could have an impact on these relations, as can be seen from Dang et al., as well. In conclusion, I would like to say that this is a preliminary work which requires further extension to provide a better ground for establishing the casual relationship between Trade openness and Agricultural variables.</a:t>
            </a:r>
          </a:p>
          <a:p>
            <a:r>
              <a:rPr lang="en-US" sz="1600" dirty="0"/>
              <a:t>…</a:t>
            </a:r>
          </a:p>
          <a:p>
            <a:pPr marL="0" indent="0">
              <a:buNone/>
            </a:pPr>
            <a:r>
              <a:rPr lang="en-US" sz="1600" dirty="0"/>
              <a:t>Source: Final Project Report, CEE-598-Globalization of Water; Causal Impact of Trade Openness on Agricultural Variables; </a:t>
            </a:r>
            <a:r>
              <a:rPr lang="en-US" sz="1600" dirty="0" err="1"/>
              <a:t>Akshay</a:t>
            </a:r>
            <a:r>
              <a:rPr lang="en-US" sz="1600" dirty="0"/>
              <a:t> Pandit; Department of Civil and Environmental Engineering, University of Illinois, Urbana-Champaign</a:t>
            </a:r>
            <a:endParaRPr lang="en-NL" sz="1600" dirty="0"/>
          </a:p>
        </p:txBody>
      </p:sp>
    </p:spTree>
    <p:extLst>
      <p:ext uri="{BB962C8B-B14F-4D97-AF65-F5344CB8AC3E}">
        <p14:creationId xmlns:p14="http://schemas.microsoft.com/office/powerpoint/2010/main" val="44055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To be added.</a:t>
            </a:r>
            <a:endParaRPr lang="en-NL" sz="1600" dirty="0"/>
          </a:p>
        </p:txBody>
      </p:sp>
    </p:spTree>
    <p:extLst>
      <p:ext uri="{BB962C8B-B14F-4D97-AF65-F5344CB8AC3E}">
        <p14:creationId xmlns:p14="http://schemas.microsoft.com/office/powerpoint/2010/main" val="64055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Concluding remarks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To be added.</a:t>
            </a:r>
          </a:p>
        </p:txBody>
      </p:sp>
    </p:spTree>
    <p:extLst>
      <p:ext uri="{BB962C8B-B14F-4D97-AF65-F5344CB8AC3E}">
        <p14:creationId xmlns:p14="http://schemas.microsoft.com/office/powerpoint/2010/main" val="345838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Table of contents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lstStyle/>
          <a:p>
            <a:r>
              <a:rPr lang="en-ZA" dirty="0"/>
              <a:t>To be added.</a:t>
            </a:r>
            <a:endParaRPr lang="en-NL" dirty="0"/>
          </a:p>
        </p:txBody>
      </p:sp>
    </p:spTree>
    <p:extLst>
      <p:ext uri="{BB962C8B-B14F-4D97-AF65-F5344CB8AC3E}">
        <p14:creationId xmlns:p14="http://schemas.microsoft.com/office/powerpoint/2010/main" val="81255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dirty="0"/>
              <a:t>Develop a decision-support model for realistic export opportunity identification for an initial proposed sample of African countries: Ethiopia, Kenya, Nigeria, Burkina Faso, Tanzania. These are five countries that have seen relatively fast growth in industrialization since around 2010 and which may need access to expanded markets to continue to raise productivity growth.  For each of the five countries the detailed opportunities to export to Ireland, and for Ireland to export to these countries, will be identified, using advanced data analytics, and considering maritime logistics linked with physical infrastructure. Such mutual opportunity identification will support the engagement of Ireland with these countries based on a mutual advantageous expansion of trade. It will also generate a template for expanding to other EU countries in future.</a:t>
            </a:r>
          </a:p>
          <a:p>
            <a:endParaRPr lang="en-US" dirty="0"/>
          </a:p>
          <a:p>
            <a:r>
              <a:rPr lang="en-US" dirty="0"/>
              <a:t>The second aim of this work program would be to consider the availability of export data per region, firm - i.e., decentralized export data in Africa. Most government (e.g., through the tax revenue departments) have access to this data but tend not to make this available. This may impose an information cost / gap on trade. </a:t>
            </a:r>
          </a:p>
          <a:p>
            <a:endParaRPr lang="en-US" dirty="0"/>
          </a:p>
          <a:p>
            <a:r>
              <a:rPr lang="en-US" dirty="0"/>
              <a:t>This work program will be led by Dr. Martin Cameron from Trade Research Advisory (Pty) Ltd, based in Pretoria, South Africa. Collaborators include Prof. Wim Naudé from UCC and Dr. Riaan Rossouw, post-doctoral researcher, UCC.</a:t>
            </a:r>
          </a:p>
        </p:txBody>
      </p:sp>
    </p:spTree>
    <p:extLst>
      <p:ext uri="{BB962C8B-B14F-4D97-AF65-F5344CB8AC3E}">
        <p14:creationId xmlns:p14="http://schemas.microsoft.com/office/powerpoint/2010/main" val="213518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To be added.</a:t>
            </a:r>
          </a:p>
        </p:txBody>
      </p:sp>
    </p:spTree>
    <p:extLst>
      <p:ext uri="{BB962C8B-B14F-4D97-AF65-F5344CB8AC3E}">
        <p14:creationId xmlns:p14="http://schemas.microsoft.com/office/powerpoint/2010/main" val="51831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01. The development and growth of crops (</a:t>
            </a:r>
            <a:r>
              <a:rPr lang="en-US" sz="1600" b="1" dirty="0"/>
              <a:t>sugar beet, spring barley, maize, winter wheat and potato</a:t>
            </a:r>
            <a:r>
              <a:rPr lang="en-US" sz="1600" dirty="0"/>
              <a:t>.) are influenced both directly by increased </a:t>
            </a:r>
            <a:r>
              <a:rPr lang="en-US" sz="1600" b="1" dirty="0"/>
              <a:t>carbon dioxide concentration </a:t>
            </a:r>
            <a:r>
              <a:rPr lang="en-US" sz="1600" dirty="0"/>
              <a:t>in the atmosphere as well as indirectly by associated </a:t>
            </a:r>
            <a:r>
              <a:rPr lang="en-US" sz="1600" b="1" dirty="0"/>
              <a:t>climate changes </a:t>
            </a:r>
            <a:r>
              <a:rPr lang="en-US" sz="1600" dirty="0"/>
              <a:t>caused by the enhanced greenhouse effect, such as increased temperature. Agricultural land use is strongly influenced by abiotic factors (e.g. </a:t>
            </a:r>
            <a:r>
              <a:rPr lang="en-US" sz="1600" b="1" dirty="0"/>
              <a:t>water availability</a:t>
            </a:r>
            <a:r>
              <a:rPr lang="en-US" sz="1600" dirty="0"/>
              <a:t>), all of these being sensitive to climate change, as well as by immediate economic interests and higher-level decisions by policy-makers. </a:t>
            </a:r>
            <a:r>
              <a:rPr lang="en-US" sz="1600" b="1" i="1" dirty="0"/>
              <a:t>Using daily input data, short-time effects of environmental factors (e.g. high air temperature or low soil moisture) on plant growth may be ignored.</a:t>
            </a:r>
          </a:p>
          <a:p>
            <a:r>
              <a:rPr lang="en-US" sz="1600" dirty="0"/>
              <a:t>Crops are grouped into </a:t>
            </a:r>
            <a:r>
              <a:rPr lang="en-US" sz="1600" b="1" dirty="0"/>
              <a:t>spring and winter crops </a:t>
            </a:r>
            <a:r>
              <a:rPr lang="en-US" sz="1600" dirty="0"/>
              <a:t>depending on their vernalization requirement.</a:t>
            </a:r>
          </a:p>
          <a:p>
            <a:pPr marL="0" indent="0">
              <a:buNone/>
            </a:pPr>
            <a:r>
              <a:rPr lang="en-US" sz="1600" dirty="0"/>
              <a:t>Sources: </a:t>
            </a:r>
            <a:r>
              <a:rPr lang="en-ZA" sz="1600" dirty="0">
                <a:hlinkClick r:id="rId2"/>
              </a:rPr>
              <a:t>https://d-nb.info/986419168/34</a:t>
            </a:r>
            <a:r>
              <a:rPr lang="en-US" sz="1600" dirty="0"/>
              <a:t> and potential support for emission data </a:t>
            </a:r>
            <a:r>
              <a:rPr lang="en-US" sz="1600" dirty="0">
                <a:hlinkClick r:id="rId3"/>
              </a:rPr>
              <a:t>https://www.worldometers.info/co2-emissions/co2-emissions-by-country/</a:t>
            </a:r>
            <a:r>
              <a:rPr lang="en-US" sz="1600" dirty="0"/>
              <a:t> </a:t>
            </a:r>
            <a:endParaRPr lang="en-NL" sz="1600" dirty="0"/>
          </a:p>
        </p:txBody>
      </p:sp>
    </p:spTree>
    <p:extLst>
      <p:ext uri="{BB962C8B-B14F-4D97-AF65-F5344CB8AC3E}">
        <p14:creationId xmlns:p14="http://schemas.microsoft.com/office/powerpoint/2010/main" val="397420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02. Countries with respectively more </a:t>
            </a:r>
            <a:r>
              <a:rPr lang="en-US" sz="1600" b="1" dirty="0"/>
              <a:t>area per person </a:t>
            </a:r>
            <a:r>
              <a:rPr lang="en-US" sz="1600" dirty="0"/>
              <a:t>A/P are prone to have more of a comparative advantage in agricultural production. </a:t>
            </a:r>
          </a:p>
          <a:p>
            <a:pPr marL="0" indent="0">
              <a:buNone/>
            </a:pPr>
            <a:r>
              <a:rPr lang="en-US" sz="1600" dirty="0"/>
              <a:t>Sources: </a:t>
            </a:r>
            <a:r>
              <a:rPr lang="en-US" sz="1600" dirty="0">
                <a:hlinkClick r:id="rId2"/>
              </a:rPr>
              <a:t>Trade openness and the nutrient use of nations – </a:t>
            </a:r>
            <a:r>
              <a:rPr lang="en-US" sz="1600" dirty="0" err="1">
                <a:hlinkClick r:id="rId2"/>
              </a:rPr>
              <a:t>IOPscience</a:t>
            </a:r>
            <a:r>
              <a:rPr lang="en-US" sz="1600" dirty="0"/>
              <a:t> and data available from </a:t>
            </a:r>
            <a:r>
              <a:rPr lang="en-US" sz="1600" dirty="0">
                <a:hlinkClick r:id="rId3"/>
              </a:rPr>
              <a:t>https://data.worldbank.org/indicator/EN.POP.DNST</a:t>
            </a:r>
            <a:endParaRPr lang="en-US" sz="1600" dirty="0"/>
          </a:p>
          <a:p>
            <a:pPr marL="0" indent="0">
              <a:buNone/>
            </a:pPr>
            <a:endParaRPr lang="en-NL" sz="1600" dirty="0"/>
          </a:p>
        </p:txBody>
      </p:sp>
    </p:spTree>
    <p:extLst>
      <p:ext uri="{BB962C8B-B14F-4D97-AF65-F5344CB8AC3E}">
        <p14:creationId xmlns:p14="http://schemas.microsoft.com/office/powerpoint/2010/main" val="337069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03. Access to abundant </a:t>
            </a:r>
            <a:r>
              <a:rPr lang="en-US" sz="1600" b="1" dirty="0"/>
              <a:t>water resources </a:t>
            </a:r>
            <a:r>
              <a:rPr lang="en-US" sz="1600" dirty="0"/>
              <a:t>may enable countries to produce and trade more.</a:t>
            </a:r>
          </a:p>
          <a:p>
            <a:r>
              <a:rPr lang="en-US" sz="1600" dirty="0"/>
              <a:t>Conversely, if these wealthy countries implement policies such as </a:t>
            </a:r>
            <a:r>
              <a:rPr lang="en-US" sz="1600" b="1" dirty="0"/>
              <a:t>agricultural subsidies </a:t>
            </a:r>
            <a:r>
              <a:rPr lang="en-US" sz="1600" dirty="0"/>
              <a:t>they are likely to boost their agricultural production, leading to more trade and more water use.</a:t>
            </a:r>
          </a:p>
          <a:p>
            <a:pPr marL="0" indent="0">
              <a:buNone/>
            </a:pPr>
            <a:r>
              <a:rPr lang="en-US" sz="1600" dirty="0"/>
              <a:t>Source: </a:t>
            </a:r>
            <a:r>
              <a:rPr lang="en-US" sz="1600" dirty="0">
                <a:hlinkClick r:id="rId2"/>
              </a:rPr>
              <a:t>https://agupubs.onlinelibrary.wiley.com/doi/full/10.1002/2017WR021102</a:t>
            </a:r>
            <a:r>
              <a:rPr lang="en-US" sz="1600" dirty="0"/>
              <a:t> some data on water available from </a:t>
            </a:r>
            <a:r>
              <a:rPr lang="en-US" sz="1600" dirty="0">
                <a:hlinkClick r:id="rId3"/>
              </a:rPr>
              <a:t>https://www.fao.org/3/y4473e/y4473e08.htm</a:t>
            </a:r>
            <a:endParaRPr lang="en-US" sz="1600" dirty="0"/>
          </a:p>
          <a:p>
            <a:pPr marL="0" indent="0">
              <a:buNone/>
            </a:pPr>
            <a:endParaRPr lang="en-NL" sz="1600" dirty="0"/>
          </a:p>
        </p:txBody>
      </p:sp>
    </p:spTree>
    <p:extLst>
      <p:ext uri="{BB962C8B-B14F-4D97-AF65-F5344CB8AC3E}">
        <p14:creationId xmlns:p14="http://schemas.microsoft.com/office/powerpoint/2010/main" val="7833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04. Not related. Relevant in terms of how to create land accounting tables. </a:t>
            </a:r>
          </a:p>
          <a:p>
            <a:pPr marL="0" indent="0">
              <a:buNone/>
            </a:pPr>
            <a:r>
              <a:rPr lang="en-US" sz="1600" dirty="0"/>
              <a:t>Source: </a:t>
            </a:r>
            <a:r>
              <a:rPr lang="en-US" sz="1600" dirty="0">
                <a:hlinkClick r:id="rId2"/>
              </a:rPr>
              <a:t>https://seea.un.org/file/15011/download?token=MIOIafXn</a:t>
            </a:r>
            <a:r>
              <a:rPr lang="en-US" sz="1600" dirty="0"/>
              <a:t> </a:t>
            </a:r>
            <a:endParaRPr lang="en-NL" sz="1600" dirty="0"/>
          </a:p>
        </p:txBody>
      </p:sp>
    </p:spTree>
    <p:extLst>
      <p:ext uri="{BB962C8B-B14F-4D97-AF65-F5344CB8AC3E}">
        <p14:creationId xmlns:p14="http://schemas.microsoft.com/office/powerpoint/2010/main" val="2575560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05.  </a:t>
            </a:r>
            <a:r>
              <a:rPr lang="en-US" sz="1600" b="1" dirty="0"/>
              <a:t>Population growth has a significant positive impact on agricultural sector growth in upper-middle-income countries</a:t>
            </a:r>
            <a:r>
              <a:rPr lang="en-US" sz="1600" dirty="0"/>
              <a:t>, whilst population growth’s influence on agricultural sector growth was observed to be significantly deleterious. Consistent with majority of available literature, the study observed that the impact of urbanization on agricultural growth was significantly positive. </a:t>
            </a:r>
          </a:p>
          <a:p>
            <a:r>
              <a:rPr lang="en-US" sz="1600" dirty="0"/>
              <a:t>…</a:t>
            </a:r>
          </a:p>
          <a:p>
            <a:pPr marL="0" indent="0">
              <a:buNone/>
            </a:pPr>
            <a:r>
              <a:rPr lang="en-US" sz="1600" dirty="0"/>
              <a:t>Source: https://dj.univ-danubius.ro/index.php/AUDOE/article/view/1532</a:t>
            </a:r>
            <a:endParaRPr lang="en-NL" sz="1600" dirty="0"/>
          </a:p>
        </p:txBody>
      </p:sp>
    </p:spTree>
    <p:extLst>
      <p:ext uri="{BB962C8B-B14F-4D97-AF65-F5344CB8AC3E}">
        <p14:creationId xmlns:p14="http://schemas.microsoft.com/office/powerpoint/2010/main" val="306609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626479FD78C44C961CB91816675470" ma:contentTypeVersion="13" ma:contentTypeDescription="Create a new document." ma:contentTypeScope="" ma:versionID="6e08a7aa0c1e86594ed202688e4d2cef">
  <xsd:schema xmlns:xsd="http://www.w3.org/2001/XMLSchema" xmlns:xs="http://www.w3.org/2001/XMLSchema" xmlns:p="http://schemas.microsoft.com/office/2006/metadata/properties" xmlns:ns1="http://schemas.microsoft.com/sharepoint/v3" xmlns:ns3="d1ac91c4-9f02-4eca-84e8-8beb613dd474" xmlns:ns4="285b1c0a-d46e-451f-8329-4ece381baae6" targetNamespace="http://schemas.microsoft.com/office/2006/metadata/properties" ma:root="true" ma:fieldsID="c129f17432dd5b318d8af29bb24796ff" ns1:_="" ns3:_="" ns4:_="">
    <xsd:import namespace="http://schemas.microsoft.com/sharepoint/v3"/>
    <xsd:import namespace="d1ac91c4-9f02-4eca-84e8-8beb613dd474"/>
    <xsd:import namespace="285b1c0a-d46e-451f-8329-4ece381baae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ac91c4-9f02-4eca-84e8-8beb613dd47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5b1c0a-d46e-451f-8329-4ece381baae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D99B8B-299D-4774-B5AD-B30C8BA6993F}">
  <ds:schemaRefs>
    <ds:schemaRef ds:uri="http://schemas.microsoft.com/office/2006/documentManagement/types"/>
    <ds:schemaRef ds:uri="http://purl.org/dc/elements/1.1/"/>
    <ds:schemaRef ds:uri="http://www.w3.org/XML/1998/namespace"/>
    <ds:schemaRef ds:uri="http://schemas.microsoft.com/office/2006/metadata/properties"/>
    <ds:schemaRef ds:uri="285b1c0a-d46e-451f-8329-4ece381baae6"/>
    <ds:schemaRef ds:uri="http://purl.org/dc/terms/"/>
    <ds:schemaRef ds:uri="http://schemas.microsoft.com/office/infopath/2007/PartnerControls"/>
    <ds:schemaRef ds:uri="http://purl.org/dc/dcmitype/"/>
    <ds:schemaRef ds:uri="http://schemas.openxmlformats.org/package/2006/metadata/core-properties"/>
    <ds:schemaRef ds:uri="d1ac91c4-9f02-4eca-84e8-8beb613dd474"/>
    <ds:schemaRef ds:uri="http://schemas.microsoft.com/sharepoint/v3"/>
  </ds:schemaRefs>
</ds:datastoreItem>
</file>

<file path=customXml/itemProps2.xml><?xml version="1.0" encoding="utf-8"?>
<ds:datastoreItem xmlns:ds="http://schemas.openxmlformats.org/officeDocument/2006/customXml" ds:itemID="{1ABCF30D-503A-4757-BFA3-17D18D45B03C}">
  <ds:schemaRefs>
    <ds:schemaRef ds:uri="http://schemas.microsoft.com/sharepoint/v3/contenttype/forms"/>
  </ds:schemaRefs>
</ds:datastoreItem>
</file>

<file path=customXml/itemProps3.xml><?xml version="1.0" encoding="utf-8"?>
<ds:datastoreItem xmlns:ds="http://schemas.openxmlformats.org/officeDocument/2006/customXml" ds:itemID="{90E7FD65-9D01-4443-8D3A-9EFBCBC3E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1ac91c4-9f02-4eca-84e8-8beb613dd474"/>
    <ds:schemaRef ds:uri="285b1c0a-d46e-451f-8329-4ece381ba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7774</TotalTime>
  <Words>1639</Words>
  <Application>Microsoft Office PowerPoint</Application>
  <PresentationFormat>Widescreen</PresentationFormat>
  <Paragraphs>73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vt:lpstr>
      <vt:lpstr>Calibri</vt:lpstr>
      <vt:lpstr>Montserrat</vt:lpstr>
      <vt:lpstr>Montserrat Light</vt:lpstr>
      <vt:lpstr>Office Theme</vt:lpstr>
      <vt:lpstr>Data and AI for African Trade (DAIAT)</vt:lpstr>
      <vt:lpstr>Table of contents</vt:lpstr>
      <vt:lpstr>Introduction and background</vt:lpstr>
      <vt:lpstr>Introduction and background (continued)</vt:lpstr>
      <vt:lpstr>Summary of evidence</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Variables selected for Agriculture Growth Database</vt:lpstr>
      <vt:lpstr>Concluding remarks</vt:lpstr>
    </vt:vector>
  </TitlesOfParts>
  <Company>Designworks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Rocky Grennell</dc:creator>
  <cp:lastModifiedBy>Rossouw, Riaan</cp:lastModifiedBy>
  <cp:revision>337</cp:revision>
  <cp:lastPrinted>2017-02-06T12:29:11Z</cp:lastPrinted>
  <dcterms:created xsi:type="dcterms:W3CDTF">2016-07-22T12:04:18Z</dcterms:created>
  <dcterms:modified xsi:type="dcterms:W3CDTF">2022-08-15T12:00:50Z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0x01010054626479FD78C44C961CB91816675470</vt:lpwstr>
  </property>
</Properties>
</file>