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426" r:id="rId5"/>
    <p:sldId id="427" r:id="rId6"/>
    <p:sldId id="428" r:id="rId7"/>
    <p:sldId id="442"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3" r:id="rId21"/>
    <p:sldId id="441" r:id="rId22"/>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42"/>
          </p14:sldIdLst>
        </p14:section>
        <p14:section name="Summary of Evidence" id="{FD8D84BC-F23E-4FCB-AAE3-2B233E412604}">
          <p14:sldIdLst>
            <p14:sldId id="429"/>
            <p14:sldId id="430"/>
            <p14:sldId id="431"/>
            <p14:sldId id="432"/>
            <p14:sldId id="433"/>
            <p14:sldId id="434"/>
            <p14:sldId id="435"/>
            <p14:sldId id="436"/>
            <p14:sldId id="437"/>
            <p14:sldId id="438"/>
            <p14:sldId id="439"/>
            <p14:sldId id="440"/>
          </p14:sldIdLst>
        </p14:section>
        <p14:section name="Agric Growth Database" id="{2DF55130-C892-4598-BEEC-C8281831BAD9}">
          <p14:sldIdLst>
            <p14:sldId id="443"/>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varScale="1">
        <p:scale>
          <a:sx n="96" d="100"/>
          <a:sy n="96" d="100"/>
        </p:scale>
        <p:origin x="1341" y="60"/>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04/08/2022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04/08/2022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9</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8/4/2022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8/4/2022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8/4/2022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8/4/2022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04/08/2022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dirty="0"/>
              <a:t>Summary of key findings and resources</a:t>
            </a:r>
            <a:endParaRPr lang="en-NL"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p>
          <a:p>
            <a:r>
              <a:rPr lang="en-US" sz="1600" dirty="0"/>
              <a:t>…</a:t>
            </a:r>
          </a:p>
          <a:p>
            <a:pPr marL="0" indent="0">
              <a:buNone/>
            </a:pPr>
            <a:r>
              <a:rPr lang="en-US" sz="1600" dirty="0"/>
              <a:t>Source: https://pubs.aeaweb.org/doi/pdf/10.1257/aer.89.3.379</a:t>
            </a:r>
            <a:endParaRPr lang="en-NL" sz="1600" dirty="0"/>
          </a:p>
        </p:txBody>
      </p:sp>
    </p:spTree>
    <p:extLst>
      <p:ext uri="{BB962C8B-B14F-4D97-AF65-F5344CB8AC3E}">
        <p14:creationId xmlns:p14="http://schemas.microsoft.com/office/powerpoint/2010/main" val="104352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07. </a:t>
            </a:r>
          </a:p>
          <a:p>
            <a:r>
              <a:rPr lang="en-US" sz="1600" dirty="0"/>
              <a:t>…</a:t>
            </a:r>
          </a:p>
          <a:p>
            <a:pPr marL="0" indent="0">
              <a:buNone/>
            </a:pPr>
            <a:r>
              <a:rPr lang="en-US" sz="1600" dirty="0"/>
              <a:t>Source: https://www.proquest.com/openview/ca59da90737d342c39363e15bd4fdd23/1?pq-origsite=gscholar&amp;cbl=2032398#:~:text=The%20results%20show%20that%20rainfall,0.4%25)%20(Figure%208).</a:t>
            </a:r>
            <a:endParaRPr lang="en-NL" sz="1600" dirty="0"/>
          </a:p>
        </p:txBody>
      </p:sp>
    </p:spTree>
    <p:extLst>
      <p:ext uri="{BB962C8B-B14F-4D97-AF65-F5344CB8AC3E}">
        <p14:creationId xmlns:p14="http://schemas.microsoft.com/office/powerpoint/2010/main" val="184550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08. </a:t>
            </a:r>
          </a:p>
          <a:p>
            <a:r>
              <a:rPr lang="en-US" sz="1600" dirty="0"/>
              <a:t>…</a:t>
            </a:r>
          </a:p>
          <a:p>
            <a:pPr marL="0" indent="0">
              <a:buNone/>
            </a:pPr>
            <a:r>
              <a:rPr lang="en-US" sz="1600" dirty="0"/>
              <a:t>Source: </a:t>
            </a:r>
            <a:r>
              <a:rPr lang="en-ZA" sz="1600" b="0" i="0" u="sng" dirty="0">
                <a:solidFill>
                  <a:srgbClr val="1A0DAB"/>
                </a:solidFill>
                <a:effectLst/>
                <a:latin typeface="arial" panose="020B0604020202020204" pitchFamily="34" charset="0"/>
                <a:hlinkClick r:id="rId2"/>
              </a:rPr>
              <a:t>https://www.mdpi.com/1911-8074/15/6/263/pdf?version=1655168898</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79573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09. </a:t>
            </a:r>
          </a:p>
          <a:p>
            <a:r>
              <a:rPr lang="en-US" sz="1600" dirty="0"/>
              <a:t>…</a:t>
            </a:r>
          </a:p>
          <a:p>
            <a:pPr marL="0" indent="0">
              <a:buNone/>
            </a:pPr>
            <a:r>
              <a:rPr lang="en-US" sz="1600" dirty="0"/>
              <a:t>Source: 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504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a:t>
            </a:r>
          </a:p>
          <a:p>
            <a:r>
              <a:rPr lang="en-US" sz="1600" dirty="0"/>
              <a:t>…</a:t>
            </a:r>
          </a:p>
          <a:p>
            <a:pPr marL="0" indent="0">
              <a:buNone/>
            </a:pPr>
            <a:r>
              <a:rPr lang="en-US" sz="1600" dirty="0"/>
              <a:t>Source: 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8908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11. </a:t>
            </a:r>
          </a:p>
          <a:p>
            <a:r>
              <a:rPr lang="en-US" sz="1600" dirty="0"/>
              <a:t>…</a:t>
            </a:r>
          </a:p>
          <a:p>
            <a:pPr marL="0" indent="0">
              <a:buNone/>
            </a:pPr>
            <a:r>
              <a:rPr lang="en-US" sz="1600" dirty="0"/>
              <a:t>Source: https://link.springer.com/article/10.1007/s10869-010-9204-3</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364728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a:t>
            </a:r>
          </a:p>
          <a:p>
            <a:r>
              <a:rPr lang="en-US" sz="1600" dirty="0"/>
              <a:t>…</a:t>
            </a:r>
          </a:p>
          <a:p>
            <a:pPr marL="0" indent="0">
              <a:buNone/>
            </a:pPr>
            <a:r>
              <a:rPr lang="en-US" sz="1600" dirty="0"/>
              <a:t>Source:</a:t>
            </a:r>
            <a:endParaRPr lang="en-NL" sz="1600" dirty="0"/>
          </a:p>
        </p:txBody>
      </p:sp>
    </p:spTree>
    <p:extLst>
      <p:ext uri="{BB962C8B-B14F-4D97-AF65-F5344CB8AC3E}">
        <p14:creationId xmlns:p14="http://schemas.microsoft.com/office/powerpoint/2010/main" val="65298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To be added.</a:t>
            </a:r>
            <a:endParaRPr lang="en-NL" sz="1600" dirty="0"/>
          </a:p>
        </p:txBody>
      </p:sp>
    </p:spTree>
    <p:extLst>
      <p:ext uri="{BB962C8B-B14F-4D97-AF65-F5344CB8AC3E}">
        <p14:creationId xmlns:p14="http://schemas.microsoft.com/office/powerpoint/2010/main" val="64055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To be added.</a:t>
            </a:r>
            <a:endParaRPr lang="en-NL" dirty="0"/>
          </a:p>
        </p:txBody>
      </p:sp>
    </p:spTree>
    <p:extLst>
      <p:ext uri="{BB962C8B-B14F-4D97-AF65-F5344CB8AC3E}">
        <p14:creationId xmlns:p14="http://schemas.microsoft.com/office/powerpoint/2010/main" val="81255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dirty="0"/>
              <a:t>Develop a decision-support model for realistic export opportunity identification for an initial proposed sample of African countries: Ethiopia, Kenya, Nigeria, Burkina Faso, Tanzania. These are five countries that have seen relatively fast growth in industrialization since around 2010 and which may need access to expanded markets to continue to raise productivity growth.  For each of the five countries the detailed opportunities to export to Ireland, and for Ireland to export to these countries, will be identified, using advanced data analytics, and considering maritime logistics linked with physical infrastructure. Such mutual opportunity identification will support the engagement of Ireland with these countries based on a mutual advantageous expansion of trade. It will also generate a template for expanding to other EU countries in future.</a:t>
            </a:r>
          </a:p>
          <a:p>
            <a:endParaRPr lang="en-US" dirty="0"/>
          </a:p>
          <a:p>
            <a:r>
              <a:rPr lang="en-US" dirty="0"/>
              <a:t>The second aim of this work program would be to consider the availability of export data per region, firm - i.e., decentralized export data in Africa. Most government (e.g., through the tax revenue departments) have access to this data but tend not to make this available. This may impose an information cost / gap on trade. </a:t>
            </a:r>
          </a:p>
          <a:p>
            <a:endParaRPr lang="en-US" dirty="0"/>
          </a:p>
          <a:p>
            <a:r>
              <a:rPr lang="en-US" dirty="0"/>
              <a:t>This work program will be led by Dr. Martin Cameron from Trade Research Advisory (Pty) Ltd, based in Pretoria, South Africa. Collaborators include Prof. Wim Naudé from UCC and Dr. Riaan Rossouw, post-doctoral researcher, UCC.</a:t>
            </a:r>
          </a:p>
        </p:txBody>
      </p:sp>
    </p:spTree>
    <p:extLst>
      <p:ext uri="{BB962C8B-B14F-4D97-AF65-F5344CB8AC3E}">
        <p14:creationId xmlns:p14="http://schemas.microsoft.com/office/powerpoint/2010/main" val="213518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5183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427382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1651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332421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Unpopulated land cover</a:t>
            </a:r>
          </a:p>
          <a:p>
            <a:r>
              <a:rPr lang="en-US" sz="1600" dirty="0"/>
              <a:t>…</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2055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https://dj.univ-danubius.ro/index.php/AUDOE/article/view/1532</a:t>
            </a:r>
            <a:endParaRPr lang="en-NL" sz="1600" dirty="0"/>
          </a:p>
        </p:txBody>
      </p:sp>
    </p:spTree>
    <p:extLst>
      <p:ext uri="{BB962C8B-B14F-4D97-AF65-F5344CB8AC3E}">
        <p14:creationId xmlns:p14="http://schemas.microsoft.com/office/powerpoint/2010/main" val="345858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2.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7097</TotalTime>
  <Words>934</Words>
  <Application>Microsoft Office PowerPoint</Application>
  <PresentationFormat>Widescreen</PresentationFormat>
  <Paragraphs>65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336</cp:revision>
  <cp:lastPrinted>2017-02-06T12:29:11Z</cp:lastPrinted>
  <dcterms:created xsi:type="dcterms:W3CDTF">2016-07-22T12:04:18Z</dcterms:created>
  <dcterms:modified xsi:type="dcterms:W3CDTF">2022-08-04T08:37:25Z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