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1" r:id="rId6"/>
    <p:sldId id="262" r:id="rId7"/>
    <p:sldId id="263" r:id="rId8"/>
    <p:sldId id="270" r:id="rId9"/>
    <p:sldId id="271" r:id="rId10"/>
    <p:sldId id="272" r:id="rId11"/>
    <p:sldId id="273" r:id="rId12"/>
    <p:sldId id="274" r:id="rId13"/>
    <p:sldId id="275" r:id="rId14"/>
    <p:sldId id="264" r:id="rId15"/>
    <p:sldId id="265" r:id="rId16"/>
    <p:sldId id="276" r:id="rId17"/>
    <p:sldId id="266" r:id="rId18"/>
    <p:sldId id="267" r:id="rId19"/>
    <p:sldId id="268" r:id="rId20"/>
    <p:sldId id="269"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9/nJ6hg5UjTahgIDt2sywvjdE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53" autoAdjust="0"/>
  </p:normalViewPr>
  <p:slideViewPr>
    <p:cSldViewPr snapToGrid="0">
      <p:cViewPr varScale="1">
        <p:scale>
          <a:sx n="72" d="100"/>
          <a:sy n="72" d="100"/>
        </p:scale>
        <p:origin x="57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412407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9275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071871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5836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163869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990096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862782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e7ab5b4299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2e7ab5b4299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2e7ab5b4299_0_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082459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411540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867698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405634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9306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9782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e7ab5b4299_0_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g2e7ab5b4299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3411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601247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036988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822534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887446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040042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405802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532224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8"/>
        <p:cNvGrpSpPr/>
        <p:nvPr/>
      </p:nvGrpSpPr>
      <p:grpSpPr>
        <a:xfrm>
          <a:off x="0" y="0"/>
          <a:ext cx="0" cy="0"/>
          <a:chOff x="0" y="0"/>
          <a:chExt cx="0" cy="0"/>
        </a:xfrm>
      </p:grpSpPr>
      <p:sp>
        <p:nvSpPr>
          <p:cNvPr id="19" name="Google Shape;19;p13"/>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ldNum" idx="12"/>
          </p:nvPr>
        </p:nvSpPr>
        <p:spPr>
          <a:xfrm>
            <a:off x="0" y="6248400"/>
            <a:ext cx="533400" cy="381000"/>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1pPr>
            <a:lvl2pPr marL="0" lvl="1"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2pPr>
            <a:lvl3pPr marL="0" lvl="2"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3pPr>
            <a:lvl4pPr marL="0" lvl="3"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4pPr>
            <a:lvl5pPr marL="0" lvl="4"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5pPr>
            <a:lvl6pPr marL="0" lvl="5"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6pPr>
            <a:lvl7pPr marL="0" lvl="6"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7pPr>
            <a:lvl8pPr marL="0" lvl="7"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8pPr>
            <a:lvl9pPr marL="0" lvl="8"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bg>
      <p:bgPr>
        <a:solidFill>
          <a:schemeClr val="lt1"/>
        </a:solidFill>
        <a:effectLst/>
      </p:bgPr>
    </p:bg>
    <p:spTree>
      <p:nvGrpSpPr>
        <p:cNvPr id="1" name="Shape 85"/>
        <p:cNvGrpSpPr/>
        <p:nvPr/>
      </p:nvGrpSpPr>
      <p:grpSpPr>
        <a:xfrm>
          <a:off x="0" y="0"/>
          <a:ext cx="0" cy="0"/>
          <a:chOff x="0" y="0"/>
          <a:chExt cx="0" cy="0"/>
        </a:xfrm>
      </p:grpSpPr>
      <p:sp>
        <p:nvSpPr>
          <p:cNvPr id="86" name="Google Shape;86;p22"/>
          <p:cNvSpPr txBox="1">
            <a:spLocks noGrp="1"/>
          </p:cNvSpPr>
          <p:nvPr>
            <p:ph type="title"/>
          </p:nvPr>
        </p:nvSpPr>
        <p:spPr>
          <a:xfrm rot="5400000">
            <a:off x="4823619" y="2339182"/>
            <a:ext cx="5516563"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2"/>
          <p:cNvSpPr txBox="1">
            <a:spLocks noGrp="1"/>
          </p:cNvSpPr>
          <p:nvPr>
            <p:ph type="body" idx="1"/>
          </p:nvPr>
        </p:nvSpPr>
        <p:spPr>
          <a:xfrm rot="5400000">
            <a:off x="480218" y="586582"/>
            <a:ext cx="5516564" cy="55626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8" name="Google Shape;88;p22"/>
          <p:cNvSpPr txBox="1">
            <a:spLocks noGrp="1"/>
          </p:cNvSpPr>
          <p:nvPr>
            <p:ph type="dt" idx="10"/>
          </p:nvPr>
        </p:nvSpPr>
        <p:spPr>
          <a:xfrm>
            <a:off x="6553200" y="6248402"/>
            <a:ext cx="2209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2"/>
          <p:cNvSpPr txBox="1">
            <a:spLocks noGrp="1"/>
          </p:cNvSpPr>
          <p:nvPr>
            <p:ph type="ftr" idx="11"/>
          </p:nvPr>
        </p:nvSpPr>
        <p:spPr>
          <a:xfrm>
            <a:off x="457201" y="6248207"/>
            <a:ext cx="55734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2"/>
          <p:cNvSpPr/>
          <p:nvPr/>
        </p:nvSpPr>
        <p:spPr>
          <a:xfrm>
            <a:off x="6096318" y="0"/>
            <a:ext cx="32004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91" name="Google Shape;91;p22"/>
          <p:cNvSpPr/>
          <p:nvPr/>
        </p:nvSpPr>
        <p:spPr>
          <a:xfrm>
            <a:off x="6142038" y="609600"/>
            <a:ext cx="228600" cy="6248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92" name="Google Shape;92;p22"/>
          <p:cNvSpPr/>
          <p:nvPr/>
        </p:nvSpPr>
        <p:spPr>
          <a:xfrm>
            <a:off x="6142038" y="0"/>
            <a:ext cx="228600" cy="53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93" name="Google Shape;93;p22"/>
          <p:cNvSpPr txBox="1">
            <a:spLocks noGrp="1"/>
          </p:cNvSpPr>
          <p:nvPr>
            <p:ph type="sldNum" idx="12"/>
          </p:nvPr>
        </p:nvSpPr>
        <p:spPr>
          <a:xfrm rot="5400000">
            <a:off x="5989638" y="14446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4"/>
          <p:cNvSpPr txBox="1">
            <a:spLocks noGrp="1"/>
          </p:cNvSpPr>
          <p:nvPr>
            <p:ph type="dt" idx="10"/>
          </p:nvPr>
        </p:nvSpPr>
        <p:spPr>
          <a:xfrm>
            <a:off x="6248400" y="6400800"/>
            <a:ext cx="2514600" cy="304800"/>
          </a:xfrm>
          <a:prstGeom prst="rect">
            <a:avLst/>
          </a:prstGeom>
          <a:solidFill>
            <a:srgbClr val="990000"/>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0" y="1279524"/>
            <a:ext cx="533400" cy="244476"/>
          </a:xfrm>
          <a:prstGeom prst="rect">
            <a:avLst/>
          </a:prstGeom>
          <a:solidFill>
            <a:srgbClr val="990000"/>
          </a:solidFill>
          <a:ln>
            <a:noFill/>
          </a:ln>
        </p:spPr>
        <p:txBody>
          <a:bodyPr spcFirstLastPara="1" wrap="square" lIns="91425" tIns="45700" rIns="91425" bIns="45700" anchor="ctr" anchorCtr="0">
            <a:noAutofit/>
          </a:bodyPr>
          <a:lstStyle>
            <a:lvl1pPr marL="0" lvl="0" indent="0" algn="ctr">
              <a:spcBef>
                <a:spcPts val="0"/>
              </a:spcBef>
              <a:buNone/>
              <a:defRPr sz="1800" b="1">
                <a:solidFill>
                  <a:srgbClr val="FFFFFF"/>
                </a:solidFill>
                <a:latin typeface="Twentieth Century"/>
                <a:ea typeface="Twentieth Century"/>
                <a:cs typeface="Twentieth Century"/>
                <a:sym typeface="Twentieth Century"/>
              </a:defRPr>
            </a:lvl1pPr>
            <a:lvl2pPr marL="0" lvl="1" indent="0" algn="ctr">
              <a:spcBef>
                <a:spcPts val="0"/>
              </a:spcBef>
              <a:buNone/>
              <a:defRPr sz="1800" b="1">
                <a:solidFill>
                  <a:srgbClr val="FFFFFF"/>
                </a:solidFill>
                <a:latin typeface="Twentieth Century"/>
                <a:ea typeface="Twentieth Century"/>
                <a:cs typeface="Twentieth Century"/>
                <a:sym typeface="Twentieth Century"/>
              </a:defRPr>
            </a:lvl2pPr>
            <a:lvl3pPr marL="0" lvl="2" indent="0" algn="ctr">
              <a:spcBef>
                <a:spcPts val="0"/>
              </a:spcBef>
              <a:buNone/>
              <a:defRPr sz="1800" b="1">
                <a:solidFill>
                  <a:srgbClr val="FFFFFF"/>
                </a:solidFill>
                <a:latin typeface="Twentieth Century"/>
                <a:ea typeface="Twentieth Century"/>
                <a:cs typeface="Twentieth Century"/>
                <a:sym typeface="Twentieth Century"/>
              </a:defRPr>
            </a:lvl3pPr>
            <a:lvl4pPr marL="0" lvl="3" indent="0" algn="ctr">
              <a:spcBef>
                <a:spcPts val="0"/>
              </a:spcBef>
              <a:buNone/>
              <a:defRPr sz="1800" b="1">
                <a:solidFill>
                  <a:srgbClr val="FFFFFF"/>
                </a:solidFill>
                <a:latin typeface="Twentieth Century"/>
                <a:ea typeface="Twentieth Century"/>
                <a:cs typeface="Twentieth Century"/>
                <a:sym typeface="Twentieth Century"/>
              </a:defRPr>
            </a:lvl4pPr>
            <a:lvl5pPr marL="0" lvl="4" indent="0" algn="ctr">
              <a:spcBef>
                <a:spcPts val="0"/>
              </a:spcBef>
              <a:buNone/>
              <a:defRPr sz="1800" b="1">
                <a:solidFill>
                  <a:srgbClr val="FFFFFF"/>
                </a:solidFill>
                <a:latin typeface="Twentieth Century"/>
                <a:ea typeface="Twentieth Century"/>
                <a:cs typeface="Twentieth Century"/>
                <a:sym typeface="Twentieth Century"/>
              </a:defRPr>
            </a:lvl5pPr>
            <a:lvl6pPr marL="0" lvl="5" indent="0" algn="ctr">
              <a:spcBef>
                <a:spcPts val="0"/>
              </a:spcBef>
              <a:buNone/>
              <a:defRPr sz="1800" b="1">
                <a:solidFill>
                  <a:srgbClr val="FFFFFF"/>
                </a:solidFill>
                <a:latin typeface="Twentieth Century"/>
                <a:ea typeface="Twentieth Century"/>
                <a:cs typeface="Twentieth Century"/>
                <a:sym typeface="Twentieth Century"/>
              </a:defRPr>
            </a:lvl6pPr>
            <a:lvl7pPr marL="0" lvl="6" indent="0" algn="ctr">
              <a:spcBef>
                <a:spcPts val="0"/>
              </a:spcBef>
              <a:buNone/>
              <a:defRPr sz="1800" b="1">
                <a:solidFill>
                  <a:srgbClr val="FFFFFF"/>
                </a:solidFill>
                <a:latin typeface="Twentieth Century"/>
                <a:ea typeface="Twentieth Century"/>
                <a:cs typeface="Twentieth Century"/>
                <a:sym typeface="Twentieth Century"/>
              </a:defRPr>
            </a:lvl7pPr>
            <a:lvl8pPr marL="0" lvl="7" indent="0" algn="ctr">
              <a:spcBef>
                <a:spcPts val="0"/>
              </a:spcBef>
              <a:buNone/>
              <a:defRPr sz="1800" b="1">
                <a:solidFill>
                  <a:srgbClr val="FFFFFF"/>
                </a:solidFill>
                <a:latin typeface="Twentieth Century"/>
                <a:ea typeface="Twentieth Century"/>
                <a:cs typeface="Twentieth Century"/>
                <a:sym typeface="Twentieth Century"/>
              </a:defRPr>
            </a:lvl8pPr>
            <a:lvl9pPr marL="0" lvl="8" indent="0" algn="ctr">
              <a:spcBef>
                <a:spcPts val="0"/>
              </a:spcBef>
              <a:buNone/>
              <a:defRPr sz="1800" b="1">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27" name="Google Shape;27;p14"/>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rmAutofit/>
          </a:bodyPr>
          <a:lstStyle>
            <a:lvl1pPr marL="457200" lvl="0" indent="-339090" algn="l">
              <a:spcBef>
                <a:spcPts val="700"/>
              </a:spcBef>
              <a:spcAft>
                <a:spcPts val="0"/>
              </a:spcAft>
              <a:buClr>
                <a:srgbClr val="008000"/>
              </a:buClr>
              <a:buSzPts val="1740"/>
              <a:buChar char="◻"/>
              <a:defRPr>
                <a:latin typeface="Calibri"/>
                <a:ea typeface="Calibri"/>
                <a:cs typeface="Calibri"/>
                <a:sym typeface="Calibri"/>
              </a:defRPr>
            </a:lvl1pPr>
            <a:lvl2pPr marL="914400" lvl="1" indent="-344169" algn="l">
              <a:spcBef>
                <a:spcPts val="550"/>
              </a:spcBef>
              <a:spcAft>
                <a:spcPts val="0"/>
              </a:spcAft>
              <a:buSzPts val="1820"/>
              <a:buChar char="🞑"/>
              <a:defRPr>
                <a:latin typeface="Calibri"/>
                <a:ea typeface="Calibri"/>
                <a:cs typeface="Calibri"/>
                <a:sym typeface="Calibri"/>
              </a:defRPr>
            </a:lvl2pPr>
            <a:lvl3pPr marL="1371600" lvl="2" indent="-338137" algn="l">
              <a:spcBef>
                <a:spcPts val="500"/>
              </a:spcBef>
              <a:spcAft>
                <a:spcPts val="0"/>
              </a:spcAft>
              <a:buSzPts val="1725"/>
              <a:buChar char="■"/>
              <a:defRPr>
                <a:latin typeface="Calibri"/>
                <a:ea typeface="Calibri"/>
                <a:cs typeface="Calibri"/>
                <a:sym typeface="Calibri"/>
              </a:defRPr>
            </a:lvl3pPr>
            <a:lvl4pPr marL="1828800" lvl="3" indent="-323850" algn="l">
              <a:spcBef>
                <a:spcPts val="400"/>
              </a:spcBef>
              <a:spcAft>
                <a:spcPts val="0"/>
              </a:spcAft>
              <a:buSzPts val="1500"/>
              <a:buChar char="■"/>
              <a:defRPr>
                <a:latin typeface="Calibri"/>
                <a:ea typeface="Calibri"/>
                <a:cs typeface="Calibri"/>
                <a:sym typeface="Calibri"/>
              </a:defRPr>
            </a:lvl4pPr>
            <a:lvl5pPr marL="2286000" lvl="4" indent="-311150" algn="l">
              <a:spcBef>
                <a:spcPts val="400"/>
              </a:spcBef>
              <a:spcAft>
                <a:spcPts val="0"/>
              </a:spcAft>
              <a:buSzPts val="1300"/>
              <a:buChar char="■"/>
              <a:defRPr>
                <a:latin typeface="Calibri"/>
                <a:ea typeface="Calibri"/>
                <a:cs typeface="Calibri"/>
                <a:sym typeface="Calibri"/>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4"/>
          <p:cNvSpPr/>
          <p:nvPr/>
        </p:nvSpPr>
        <p:spPr>
          <a:xfrm>
            <a:off x="609600" y="1295400"/>
            <a:ext cx="8534400" cy="228600"/>
          </a:xfrm>
          <a:prstGeom prst="rect">
            <a:avLst/>
          </a:prstGeom>
          <a:solidFill>
            <a:srgbClr val="F86308"/>
          </a:solidFill>
          <a:ln w="19050" cap="flat" cmpd="sng">
            <a:solidFill>
              <a:srgbClr val="F8630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pic>
        <p:nvPicPr>
          <p:cNvPr id="29" name="Google Shape;29;p14"/>
          <p:cNvPicPr preferRelativeResize="0"/>
          <p:nvPr/>
        </p:nvPicPr>
        <p:blipFill rotWithShape="1">
          <a:blip r:embed="rId2">
            <a:alphaModFix/>
          </a:blip>
          <a:srcRect/>
          <a:stretch/>
        </p:blipFill>
        <p:spPr>
          <a:xfrm>
            <a:off x="8305800" y="457200"/>
            <a:ext cx="742950" cy="70332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100000" sy="100000" flip="none" algn="tl"/>
        </a:blipFill>
        <a:effectLst/>
      </p:bgPr>
    </p:bg>
    <p:spTree>
      <p:nvGrpSpPr>
        <p:cNvPr id="1" name="Shape 30"/>
        <p:cNvGrpSpPr/>
        <p:nvPr/>
      </p:nvGrpSpPr>
      <p:grpSpPr>
        <a:xfrm>
          <a:off x="0" y="0"/>
          <a:ext cx="0" cy="0"/>
          <a:chOff x="0" y="0"/>
          <a:chExt cx="0" cy="0"/>
        </a:xfrm>
      </p:grpSpPr>
      <p:sp>
        <p:nvSpPr>
          <p:cNvPr id="31" name="Google Shape;31;p15"/>
          <p:cNvSpPr txBox="1">
            <a:spLocks noGrp="1"/>
          </p:cNvSpPr>
          <p:nvPr>
            <p:ph type="body" idx="1"/>
          </p:nvPr>
        </p:nvSpPr>
        <p:spPr>
          <a:xfrm>
            <a:off x="1752599" y="2743200"/>
            <a:ext cx="6742113" cy="1676400"/>
          </a:xfrm>
          <a:prstGeom prst="rect">
            <a:avLst/>
          </a:prstGeom>
          <a:noFill/>
          <a:ln>
            <a:noFill/>
          </a:ln>
        </p:spPr>
        <p:txBody>
          <a:bodyPr spcFirstLastPara="1" wrap="square" lIns="91425" tIns="45700" rIns="91425" bIns="45700" anchor="t" anchorCtr="0">
            <a:normAutofit/>
          </a:bodyPr>
          <a:lstStyle>
            <a:lvl1pPr marL="457200" lvl="0" indent="-228600" algn="l">
              <a:spcBef>
                <a:spcPts val="700"/>
              </a:spcBef>
              <a:spcAft>
                <a:spcPts val="0"/>
              </a:spcAft>
              <a:buSzPts val="1680"/>
              <a:buNone/>
              <a:defRPr sz="2800">
                <a:solidFill>
                  <a:schemeClr val="dk2"/>
                </a:solidFill>
              </a:defRPr>
            </a:lvl1pPr>
            <a:lvl2pPr marL="914400" lvl="1" indent="-228600" algn="l">
              <a:spcBef>
                <a:spcPts val="550"/>
              </a:spcBef>
              <a:spcAft>
                <a:spcPts val="0"/>
              </a:spcAft>
              <a:buSzPts val="1260"/>
              <a:buNone/>
              <a:defRPr sz="1800">
                <a:solidFill>
                  <a:srgbClr val="888888"/>
                </a:solidFill>
              </a:defRPr>
            </a:lvl2pPr>
            <a:lvl3pPr marL="1371600" lvl="2" indent="-228600" algn="l">
              <a:spcBef>
                <a:spcPts val="500"/>
              </a:spcBef>
              <a:spcAft>
                <a:spcPts val="0"/>
              </a:spcAft>
              <a:buSzPts val="1200"/>
              <a:buNone/>
              <a:defRPr sz="1600">
                <a:solidFill>
                  <a:srgbClr val="888888"/>
                </a:solidFill>
              </a:defRPr>
            </a:lvl3pPr>
            <a:lvl4pPr marL="1828800" lvl="3" indent="-228600" algn="l">
              <a:spcBef>
                <a:spcPts val="400"/>
              </a:spcBef>
              <a:spcAft>
                <a:spcPts val="0"/>
              </a:spcAft>
              <a:buSzPts val="1050"/>
              <a:buNone/>
              <a:defRPr sz="1400">
                <a:solidFill>
                  <a:srgbClr val="888888"/>
                </a:solidFill>
              </a:defRPr>
            </a:lvl4pPr>
            <a:lvl5pPr marL="2286000" lvl="4" indent="-228600" algn="l">
              <a:spcBef>
                <a:spcPts val="400"/>
              </a:spcBef>
              <a:spcAft>
                <a:spcPts val="0"/>
              </a:spcAft>
              <a:buSzPts val="910"/>
              <a:buNone/>
              <a:defRPr sz="1400">
                <a:solidFill>
                  <a:srgbClr val="888888"/>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2" name="Google Shape;32;p15"/>
          <p:cNvSpPr/>
          <p:nvPr/>
        </p:nvSpPr>
        <p:spPr>
          <a:xfrm>
            <a:off x="0" y="1524000"/>
            <a:ext cx="9144000" cy="1143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3" name="Google Shape;33;p15"/>
          <p:cNvSpPr/>
          <p:nvPr/>
        </p:nvSpPr>
        <p:spPr>
          <a:xfrm>
            <a:off x="0" y="1600200"/>
            <a:ext cx="1295400" cy="990600"/>
          </a:xfrm>
          <a:prstGeom prst="rect">
            <a:avLst/>
          </a:prstGeom>
          <a:solidFill>
            <a:srgbClr val="008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4" name="Google Shape;34;p15"/>
          <p:cNvSpPr/>
          <p:nvPr/>
        </p:nvSpPr>
        <p:spPr>
          <a:xfrm>
            <a:off x="1371600" y="1600200"/>
            <a:ext cx="7772400" cy="990600"/>
          </a:xfrm>
          <a:prstGeom prst="rect">
            <a:avLst/>
          </a:prstGeom>
          <a:solidFill>
            <a:srgbClr val="F863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5" name="Google Shape;35;p15"/>
          <p:cNvSpPr txBox="1">
            <a:spLocks noGrp="1"/>
          </p:cNvSpPr>
          <p:nvPr>
            <p:ph type="title"/>
          </p:nvPr>
        </p:nvSpPr>
        <p:spPr>
          <a:xfrm>
            <a:off x="1371600" y="1600200"/>
            <a:ext cx="76200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FFFF"/>
              </a:buClr>
              <a:buSzPts val="4400"/>
              <a:buFont typeface="Twentieth Century"/>
              <a:buNone/>
              <a:defRPr sz="4400" b="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5"/>
          <p:cNvSpPr txBox="1">
            <a:spLocks noGrp="1"/>
          </p:cNvSpPr>
          <p:nvPr>
            <p:ph type="dt" idx="10"/>
          </p:nvPr>
        </p:nvSpPr>
        <p:spPr>
          <a:xfrm>
            <a:off x="6096000" y="6248400"/>
            <a:ext cx="2667000" cy="365125"/>
          </a:xfrm>
          <a:prstGeom prst="rect">
            <a:avLst/>
          </a:prstGeom>
          <a:solidFill>
            <a:srgbClr val="008000"/>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5"/>
          <p:cNvSpPr txBox="1">
            <a:spLocks noGrp="1"/>
          </p:cNvSpPr>
          <p:nvPr>
            <p:ph type="sldNum" idx="12"/>
          </p:nvPr>
        </p:nvSpPr>
        <p:spPr>
          <a:xfrm>
            <a:off x="0" y="1752600"/>
            <a:ext cx="1295400" cy="701676"/>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1">
                <a:solidFill>
                  <a:srgbClr val="FFFFFF"/>
                </a:solidFill>
                <a:latin typeface="Twentieth Century"/>
                <a:ea typeface="Twentieth Century"/>
                <a:cs typeface="Twentieth Century"/>
                <a:sym typeface="Twentieth Century"/>
              </a:defRPr>
            </a:lvl1pPr>
            <a:lvl2pPr marL="0" lvl="1" indent="0" algn="ctr">
              <a:spcBef>
                <a:spcPts val="0"/>
              </a:spcBef>
              <a:buNone/>
              <a:defRPr sz="2400" b="1">
                <a:solidFill>
                  <a:srgbClr val="FFFFFF"/>
                </a:solidFill>
                <a:latin typeface="Twentieth Century"/>
                <a:ea typeface="Twentieth Century"/>
                <a:cs typeface="Twentieth Century"/>
                <a:sym typeface="Twentieth Century"/>
              </a:defRPr>
            </a:lvl2pPr>
            <a:lvl3pPr marL="0" lvl="2" indent="0" algn="ctr">
              <a:spcBef>
                <a:spcPts val="0"/>
              </a:spcBef>
              <a:buNone/>
              <a:defRPr sz="2400" b="1">
                <a:solidFill>
                  <a:srgbClr val="FFFFFF"/>
                </a:solidFill>
                <a:latin typeface="Twentieth Century"/>
                <a:ea typeface="Twentieth Century"/>
                <a:cs typeface="Twentieth Century"/>
                <a:sym typeface="Twentieth Century"/>
              </a:defRPr>
            </a:lvl3pPr>
            <a:lvl4pPr marL="0" lvl="3" indent="0" algn="ctr">
              <a:spcBef>
                <a:spcPts val="0"/>
              </a:spcBef>
              <a:buNone/>
              <a:defRPr sz="2400" b="1">
                <a:solidFill>
                  <a:srgbClr val="FFFFFF"/>
                </a:solidFill>
                <a:latin typeface="Twentieth Century"/>
                <a:ea typeface="Twentieth Century"/>
                <a:cs typeface="Twentieth Century"/>
                <a:sym typeface="Twentieth Century"/>
              </a:defRPr>
            </a:lvl4pPr>
            <a:lvl5pPr marL="0" lvl="4" indent="0" algn="ctr">
              <a:spcBef>
                <a:spcPts val="0"/>
              </a:spcBef>
              <a:buNone/>
              <a:defRPr sz="2400" b="1">
                <a:solidFill>
                  <a:srgbClr val="FFFFFF"/>
                </a:solidFill>
                <a:latin typeface="Twentieth Century"/>
                <a:ea typeface="Twentieth Century"/>
                <a:cs typeface="Twentieth Century"/>
                <a:sym typeface="Twentieth Century"/>
              </a:defRPr>
            </a:lvl5pPr>
            <a:lvl6pPr marL="0" lvl="5" indent="0" algn="ctr">
              <a:spcBef>
                <a:spcPts val="0"/>
              </a:spcBef>
              <a:buNone/>
              <a:defRPr sz="2400" b="1">
                <a:solidFill>
                  <a:srgbClr val="FFFFFF"/>
                </a:solidFill>
                <a:latin typeface="Twentieth Century"/>
                <a:ea typeface="Twentieth Century"/>
                <a:cs typeface="Twentieth Century"/>
                <a:sym typeface="Twentieth Century"/>
              </a:defRPr>
            </a:lvl6pPr>
            <a:lvl7pPr marL="0" lvl="6" indent="0" algn="ctr">
              <a:spcBef>
                <a:spcPts val="0"/>
              </a:spcBef>
              <a:buNone/>
              <a:defRPr sz="2400" b="1">
                <a:solidFill>
                  <a:srgbClr val="FFFFFF"/>
                </a:solidFill>
                <a:latin typeface="Twentieth Century"/>
                <a:ea typeface="Twentieth Century"/>
                <a:cs typeface="Twentieth Century"/>
                <a:sym typeface="Twentieth Century"/>
              </a:defRPr>
            </a:lvl7pPr>
            <a:lvl8pPr marL="0" lvl="7" indent="0" algn="ctr">
              <a:spcBef>
                <a:spcPts val="0"/>
              </a:spcBef>
              <a:buNone/>
              <a:defRPr sz="2400" b="1">
                <a:solidFill>
                  <a:srgbClr val="FFFFFF"/>
                </a:solidFill>
                <a:latin typeface="Twentieth Century"/>
                <a:ea typeface="Twentieth Century"/>
                <a:cs typeface="Twentieth Century"/>
                <a:sym typeface="Twentieth Century"/>
              </a:defRPr>
            </a:lvl8pPr>
            <a:lvl9pPr marL="0" lvl="8" indent="0" algn="ctr">
              <a:spcBef>
                <a:spcPts val="0"/>
              </a:spcBef>
              <a:buNone/>
              <a:defRPr sz="2400" b="1">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38" name="Google Shape;38;p15"/>
          <p:cNvSpPr txBox="1">
            <a:spLocks noGrp="1"/>
          </p:cNvSpPr>
          <p:nvPr>
            <p:ph type="ftr" idx="11"/>
          </p:nvPr>
        </p:nvSpPr>
        <p:spPr>
          <a:xfrm>
            <a:off x="609600" y="6248206"/>
            <a:ext cx="5421083" cy="365125"/>
          </a:xfrm>
          <a:prstGeom prst="rect">
            <a:avLst/>
          </a:prstGeom>
          <a:solidFill>
            <a:srgbClr val="F86308"/>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9" name="Google Shape;39;p15"/>
          <p:cNvPicPr preferRelativeResize="0"/>
          <p:nvPr/>
        </p:nvPicPr>
        <p:blipFill rotWithShape="1">
          <a:blip r:embed="rId3">
            <a:alphaModFix/>
          </a:blip>
          <a:srcRect/>
          <a:stretch/>
        </p:blipFill>
        <p:spPr>
          <a:xfrm>
            <a:off x="228601" y="3899346"/>
            <a:ext cx="1295400" cy="112985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609600" y="1589567"/>
            <a:ext cx="3886200" cy="45720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3" name="Google Shape;43;p16"/>
          <p:cNvSpPr txBox="1">
            <a:spLocks noGrp="1"/>
          </p:cNvSpPr>
          <p:nvPr>
            <p:ph type="body" idx="2"/>
          </p:nvPr>
        </p:nvSpPr>
        <p:spPr>
          <a:xfrm>
            <a:off x="4844901" y="1589567"/>
            <a:ext cx="3886200" cy="45720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4" name="Google Shape;44;p16"/>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5" name="Google Shape;45;p16"/>
          <p:cNvSpPr txBox="1"/>
          <p:nvPr/>
        </p:nvSpPr>
        <p:spPr>
          <a:xfrm>
            <a:off x="609600" y="6400606"/>
            <a:ext cx="5421083" cy="365125"/>
          </a:xfrm>
          <a:prstGeom prst="rect">
            <a:avLst/>
          </a:prstGeom>
          <a:solidFill>
            <a:srgbClr val="F8630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lt1"/>
                </a:solidFill>
                <a:latin typeface="Twentieth Century"/>
                <a:ea typeface="Twentieth Century"/>
                <a:cs typeface="Twentieth Century"/>
                <a:sym typeface="Twentieth Century"/>
              </a:rPr>
              <a:t>Project name here</a:t>
            </a:r>
            <a:endParaRPr sz="1400">
              <a:solidFill>
                <a:schemeClr val="lt1"/>
              </a:solidFill>
              <a:latin typeface="Twentieth Century"/>
              <a:ea typeface="Twentieth Century"/>
              <a:cs typeface="Twentieth Century"/>
              <a:sym typeface="Twentieth Century"/>
            </a:endParaRPr>
          </a:p>
        </p:txBody>
      </p:sp>
      <p:sp>
        <p:nvSpPr>
          <p:cNvPr id="46" name="Google Shape;46;p16"/>
          <p:cNvSpPr txBox="1">
            <a:spLocks noGrp="1"/>
          </p:cNvSpPr>
          <p:nvPr>
            <p:ph type="dt" idx="10"/>
          </p:nvPr>
        </p:nvSpPr>
        <p:spPr>
          <a:xfrm>
            <a:off x="6096000" y="6416675"/>
            <a:ext cx="2667000" cy="365125"/>
          </a:xfrm>
          <a:prstGeom prst="rect">
            <a:avLst/>
          </a:prstGeom>
          <a:solidFill>
            <a:srgbClr val="008000"/>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7"/>
          <p:cNvSpPr txBox="1">
            <a:spLocks noGrp="1"/>
          </p:cNvSpPr>
          <p:nvPr>
            <p:ph type="title"/>
          </p:nvPr>
        </p:nvSpPr>
        <p:spPr>
          <a:xfrm>
            <a:off x="533400" y="273050"/>
            <a:ext cx="8153400" cy="869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7"/>
          <p:cNvSpPr txBox="1">
            <a:spLocks noGrp="1"/>
          </p:cNvSpPr>
          <p:nvPr>
            <p:ph type="body" idx="1"/>
          </p:nvPr>
        </p:nvSpPr>
        <p:spPr>
          <a:xfrm>
            <a:off x="609600" y="2438400"/>
            <a:ext cx="3886200" cy="35814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0" name="Google Shape;50;p17"/>
          <p:cNvSpPr txBox="1">
            <a:spLocks noGrp="1"/>
          </p:cNvSpPr>
          <p:nvPr>
            <p:ph type="body" idx="2"/>
          </p:nvPr>
        </p:nvSpPr>
        <p:spPr>
          <a:xfrm>
            <a:off x="4800600" y="2438400"/>
            <a:ext cx="3886200" cy="35814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1" name="Google Shape;51;p17"/>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3" name="Google Shape;53;p17"/>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7"/>
          <p:cNvSpPr txBox="1">
            <a:spLocks noGrp="1"/>
          </p:cNvSpPr>
          <p:nvPr>
            <p:ph type="body" idx="3"/>
          </p:nvPr>
        </p:nvSpPr>
        <p:spPr>
          <a:xfrm>
            <a:off x="609600" y="1752600"/>
            <a:ext cx="3886200" cy="640080"/>
          </a:xfrm>
          <a:prstGeom prst="rect">
            <a:avLst/>
          </a:prstGeom>
          <a:solidFill>
            <a:schemeClr val="accent2"/>
          </a:solidFill>
          <a:ln>
            <a:noFill/>
          </a:ln>
        </p:spPr>
        <p:txBody>
          <a:bodyPr spcFirstLastPara="1" wrap="square" lIns="91425" tIns="45700" rIns="91425" bIns="45700" anchor="ctr" anchorCtr="0">
            <a:normAutofit/>
          </a:bodyPr>
          <a:lstStyle>
            <a:lvl1pPr marL="457200" lvl="0" indent="-228600" algn="l">
              <a:spcBef>
                <a:spcPts val="700"/>
              </a:spcBef>
              <a:spcAft>
                <a:spcPts val="0"/>
              </a:spcAft>
              <a:buSzPts val="1200"/>
              <a:buFont typeface="Twentieth Century"/>
              <a:buNone/>
              <a:defRPr sz="2000" b="1">
                <a:solidFill>
                  <a:srgbClr val="FFFFFF"/>
                </a:solidFill>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5" name="Google Shape;55;p17"/>
          <p:cNvSpPr txBox="1">
            <a:spLocks noGrp="1"/>
          </p:cNvSpPr>
          <p:nvPr>
            <p:ph type="body" idx="4"/>
          </p:nvPr>
        </p:nvSpPr>
        <p:spPr>
          <a:xfrm>
            <a:off x="4800600" y="1752600"/>
            <a:ext cx="3886200" cy="640080"/>
          </a:xfrm>
          <a:prstGeom prst="rect">
            <a:avLst/>
          </a:prstGeom>
          <a:solidFill>
            <a:schemeClr val="accent4"/>
          </a:solidFill>
          <a:ln>
            <a:noFill/>
          </a:ln>
        </p:spPr>
        <p:txBody>
          <a:bodyPr spcFirstLastPara="1" wrap="square" lIns="91425" tIns="45700" rIns="91425" bIns="45700" anchor="ctr" anchorCtr="0">
            <a:normAutofit/>
          </a:bodyPr>
          <a:lstStyle>
            <a:lvl1pPr marL="457200" lvl="0" indent="-228600" algn="l">
              <a:spcBef>
                <a:spcPts val="700"/>
              </a:spcBef>
              <a:spcAft>
                <a:spcPts val="0"/>
              </a:spcAft>
              <a:buSzPts val="1200"/>
              <a:buFont typeface="Twentieth Century"/>
              <a:buNone/>
              <a:defRPr sz="2000" b="1">
                <a:solidFill>
                  <a:srgbClr val="FFFFFF"/>
                </a:solidFill>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8"/>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8"/>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1400" b="1">
                <a:solidFill>
                  <a:srgbClr val="FFFFFF"/>
                </a:solidFill>
                <a:latin typeface="Twentieth Century"/>
                <a:ea typeface="Twentieth Century"/>
                <a:cs typeface="Twentieth Century"/>
                <a:sym typeface="Twentieth Century"/>
              </a:defRPr>
            </a:lvl1pPr>
            <a:lvl2pPr marL="0" lvl="1" indent="0" algn="ctr">
              <a:spcBef>
                <a:spcPts val="0"/>
              </a:spcBef>
              <a:buNone/>
              <a:defRPr sz="1400" b="1">
                <a:solidFill>
                  <a:srgbClr val="FFFFFF"/>
                </a:solidFill>
                <a:latin typeface="Twentieth Century"/>
                <a:ea typeface="Twentieth Century"/>
                <a:cs typeface="Twentieth Century"/>
                <a:sym typeface="Twentieth Century"/>
              </a:defRPr>
            </a:lvl2pPr>
            <a:lvl3pPr marL="0" lvl="2" indent="0" algn="ctr">
              <a:spcBef>
                <a:spcPts val="0"/>
              </a:spcBef>
              <a:buNone/>
              <a:defRPr sz="1400" b="1">
                <a:solidFill>
                  <a:srgbClr val="FFFFFF"/>
                </a:solidFill>
                <a:latin typeface="Twentieth Century"/>
                <a:ea typeface="Twentieth Century"/>
                <a:cs typeface="Twentieth Century"/>
                <a:sym typeface="Twentieth Century"/>
              </a:defRPr>
            </a:lvl3pPr>
            <a:lvl4pPr marL="0" lvl="3" indent="0" algn="ctr">
              <a:spcBef>
                <a:spcPts val="0"/>
              </a:spcBef>
              <a:buNone/>
              <a:defRPr sz="1400" b="1">
                <a:solidFill>
                  <a:srgbClr val="FFFFFF"/>
                </a:solidFill>
                <a:latin typeface="Twentieth Century"/>
                <a:ea typeface="Twentieth Century"/>
                <a:cs typeface="Twentieth Century"/>
                <a:sym typeface="Twentieth Century"/>
              </a:defRPr>
            </a:lvl4pPr>
            <a:lvl5pPr marL="0" lvl="4" indent="0" algn="ctr">
              <a:spcBef>
                <a:spcPts val="0"/>
              </a:spcBef>
              <a:buNone/>
              <a:defRPr sz="1400" b="1">
                <a:solidFill>
                  <a:srgbClr val="FFFFFF"/>
                </a:solidFill>
                <a:latin typeface="Twentieth Century"/>
                <a:ea typeface="Twentieth Century"/>
                <a:cs typeface="Twentieth Century"/>
                <a:sym typeface="Twentieth Century"/>
              </a:defRPr>
            </a:lvl5pPr>
            <a:lvl6pPr marL="0" lvl="5" indent="0" algn="ctr">
              <a:spcBef>
                <a:spcPts val="0"/>
              </a:spcBef>
              <a:buNone/>
              <a:defRPr sz="1400" b="1">
                <a:solidFill>
                  <a:srgbClr val="FFFFFF"/>
                </a:solidFill>
                <a:latin typeface="Twentieth Century"/>
                <a:ea typeface="Twentieth Century"/>
                <a:cs typeface="Twentieth Century"/>
                <a:sym typeface="Twentieth Century"/>
              </a:defRPr>
            </a:lvl6pPr>
            <a:lvl7pPr marL="0" lvl="6" indent="0" algn="ctr">
              <a:spcBef>
                <a:spcPts val="0"/>
              </a:spcBef>
              <a:buNone/>
              <a:defRPr sz="1400" b="1">
                <a:solidFill>
                  <a:srgbClr val="FFFFFF"/>
                </a:solidFill>
                <a:latin typeface="Twentieth Century"/>
                <a:ea typeface="Twentieth Century"/>
                <a:cs typeface="Twentieth Century"/>
                <a:sym typeface="Twentieth Century"/>
              </a:defRPr>
            </a:lvl7pPr>
            <a:lvl8pPr marL="0" lvl="7" indent="0" algn="ctr">
              <a:spcBef>
                <a:spcPts val="0"/>
              </a:spcBef>
              <a:buNone/>
              <a:defRPr sz="1400" b="1">
                <a:solidFill>
                  <a:srgbClr val="FFFFFF"/>
                </a:solidFill>
                <a:latin typeface="Twentieth Century"/>
                <a:ea typeface="Twentieth Century"/>
                <a:cs typeface="Twentieth Century"/>
                <a:sym typeface="Twentieth Century"/>
              </a:defRPr>
            </a:lvl8pPr>
            <a:lvl9pPr marL="0" lvl="8" indent="0" algn="ctr">
              <a:spcBef>
                <a:spcPts val="0"/>
              </a:spcBef>
              <a:buNone/>
              <a:defRPr sz="1400" b="1">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609600" y="273050"/>
            <a:ext cx="8077200" cy="869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400"/>
              <a:buFont typeface="Twentieth Century"/>
              <a:buNone/>
              <a:defRPr sz="4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9"/>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9"/>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1400" b="1">
                <a:solidFill>
                  <a:srgbClr val="FFFFFF"/>
                </a:solidFill>
                <a:latin typeface="Twentieth Century"/>
                <a:ea typeface="Twentieth Century"/>
                <a:cs typeface="Twentieth Century"/>
                <a:sym typeface="Twentieth Century"/>
              </a:defRPr>
            </a:lvl1pPr>
            <a:lvl2pPr marL="0" lvl="1" indent="0" algn="ctr">
              <a:spcBef>
                <a:spcPts val="0"/>
              </a:spcBef>
              <a:buNone/>
              <a:defRPr sz="1400" b="1">
                <a:solidFill>
                  <a:srgbClr val="FFFFFF"/>
                </a:solidFill>
                <a:latin typeface="Twentieth Century"/>
                <a:ea typeface="Twentieth Century"/>
                <a:cs typeface="Twentieth Century"/>
                <a:sym typeface="Twentieth Century"/>
              </a:defRPr>
            </a:lvl2pPr>
            <a:lvl3pPr marL="0" lvl="2" indent="0" algn="ctr">
              <a:spcBef>
                <a:spcPts val="0"/>
              </a:spcBef>
              <a:buNone/>
              <a:defRPr sz="1400" b="1">
                <a:solidFill>
                  <a:srgbClr val="FFFFFF"/>
                </a:solidFill>
                <a:latin typeface="Twentieth Century"/>
                <a:ea typeface="Twentieth Century"/>
                <a:cs typeface="Twentieth Century"/>
                <a:sym typeface="Twentieth Century"/>
              </a:defRPr>
            </a:lvl3pPr>
            <a:lvl4pPr marL="0" lvl="3" indent="0" algn="ctr">
              <a:spcBef>
                <a:spcPts val="0"/>
              </a:spcBef>
              <a:buNone/>
              <a:defRPr sz="1400" b="1">
                <a:solidFill>
                  <a:srgbClr val="FFFFFF"/>
                </a:solidFill>
                <a:latin typeface="Twentieth Century"/>
                <a:ea typeface="Twentieth Century"/>
                <a:cs typeface="Twentieth Century"/>
                <a:sym typeface="Twentieth Century"/>
              </a:defRPr>
            </a:lvl4pPr>
            <a:lvl5pPr marL="0" lvl="4" indent="0" algn="ctr">
              <a:spcBef>
                <a:spcPts val="0"/>
              </a:spcBef>
              <a:buNone/>
              <a:defRPr sz="1400" b="1">
                <a:solidFill>
                  <a:srgbClr val="FFFFFF"/>
                </a:solidFill>
                <a:latin typeface="Twentieth Century"/>
                <a:ea typeface="Twentieth Century"/>
                <a:cs typeface="Twentieth Century"/>
                <a:sym typeface="Twentieth Century"/>
              </a:defRPr>
            </a:lvl5pPr>
            <a:lvl6pPr marL="0" lvl="5" indent="0" algn="ctr">
              <a:spcBef>
                <a:spcPts val="0"/>
              </a:spcBef>
              <a:buNone/>
              <a:defRPr sz="1400" b="1">
                <a:solidFill>
                  <a:srgbClr val="FFFFFF"/>
                </a:solidFill>
                <a:latin typeface="Twentieth Century"/>
                <a:ea typeface="Twentieth Century"/>
                <a:cs typeface="Twentieth Century"/>
                <a:sym typeface="Twentieth Century"/>
              </a:defRPr>
            </a:lvl6pPr>
            <a:lvl7pPr marL="0" lvl="6" indent="0" algn="ctr">
              <a:spcBef>
                <a:spcPts val="0"/>
              </a:spcBef>
              <a:buNone/>
              <a:defRPr sz="1400" b="1">
                <a:solidFill>
                  <a:srgbClr val="FFFFFF"/>
                </a:solidFill>
                <a:latin typeface="Twentieth Century"/>
                <a:ea typeface="Twentieth Century"/>
                <a:cs typeface="Twentieth Century"/>
                <a:sym typeface="Twentieth Century"/>
              </a:defRPr>
            </a:lvl7pPr>
            <a:lvl8pPr marL="0" lvl="7" indent="0" algn="ctr">
              <a:spcBef>
                <a:spcPts val="0"/>
              </a:spcBef>
              <a:buNone/>
              <a:defRPr sz="1400" b="1">
                <a:solidFill>
                  <a:srgbClr val="FFFFFF"/>
                </a:solidFill>
                <a:latin typeface="Twentieth Century"/>
                <a:ea typeface="Twentieth Century"/>
                <a:cs typeface="Twentieth Century"/>
                <a:sym typeface="Twentieth Century"/>
              </a:defRPr>
            </a:lvl8pPr>
            <a:lvl9pPr marL="0" lvl="8" indent="0" algn="ctr">
              <a:spcBef>
                <a:spcPts val="0"/>
              </a:spcBef>
              <a:buNone/>
              <a:defRPr sz="1400" b="1">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66" name="Google Shape;66;p19"/>
          <p:cNvSpPr txBox="1">
            <a:spLocks noGrp="1"/>
          </p:cNvSpPr>
          <p:nvPr>
            <p:ph type="body" idx="1"/>
          </p:nvPr>
        </p:nvSpPr>
        <p:spPr>
          <a:xfrm>
            <a:off x="609600" y="1752600"/>
            <a:ext cx="1600200" cy="4343400"/>
          </a:xfrm>
          <a:prstGeom prst="rect">
            <a:avLst/>
          </a:prstGeom>
          <a:solidFill>
            <a:schemeClr val="accent2"/>
          </a:solidFill>
          <a:ln w="50800" cap="sq" cmpd="dbl">
            <a:solidFill>
              <a:schemeClr val="accent2"/>
            </a:solidFill>
            <a:prstDash val="solid"/>
            <a:miter lim="800000"/>
            <a:headEnd type="none" w="sm" len="sm"/>
            <a:tailEnd type="none" w="sm" len="sm"/>
          </a:ln>
        </p:spPr>
        <p:txBody>
          <a:bodyPr spcFirstLastPara="1" wrap="square" lIns="137150" tIns="182875" rIns="137150" bIns="91425" anchor="t" anchorCtr="0">
            <a:normAutofit/>
          </a:bodyPr>
          <a:lstStyle>
            <a:lvl1pPr marL="457200" lvl="0" indent="-2286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marL="914400" lvl="1" indent="-2286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marL="1371600" lvl="2" indent="-228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marL="1828800" lvl="3" indent="-2286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marL="2286000" lvl="4" indent="-2286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7" name="Google Shape;67;p19"/>
          <p:cNvSpPr txBox="1">
            <a:spLocks noGrp="1"/>
          </p:cNvSpPr>
          <p:nvPr>
            <p:ph type="body" idx="2"/>
          </p:nvPr>
        </p:nvSpPr>
        <p:spPr>
          <a:xfrm>
            <a:off x="2362200" y="1752600"/>
            <a:ext cx="6400800" cy="44196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blipFill rotWithShape="1">
          <a:blip r:embed="rId2">
            <a:alphaModFix/>
          </a:blip>
          <a:tile tx="0" ty="0" sx="100000" sy="100000" flip="none" algn="tl"/>
        </a:blipFill>
        <a:effectLst/>
      </p:bgPr>
    </p:bg>
    <p:spTree>
      <p:nvGrpSpPr>
        <p:cNvPr id="1" name="Shape 68"/>
        <p:cNvGrpSpPr/>
        <p:nvPr/>
      </p:nvGrpSpPr>
      <p:grpSpPr>
        <a:xfrm>
          <a:off x="0" y="0"/>
          <a:ext cx="0" cy="0"/>
          <a:chOff x="0" y="0"/>
          <a:chExt cx="0" cy="0"/>
        </a:xfrm>
      </p:grpSpPr>
      <p:sp>
        <p:nvSpPr>
          <p:cNvPr id="69" name="Google Shape;69;p20"/>
          <p:cNvSpPr txBox="1">
            <a:spLocks noGrp="1"/>
          </p:cNvSpPr>
          <p:nvPr>
            <p:ph type="body" idx="1"/>
          </p:nvPr>
        </p:nvSpPr>
        <p:spPr>
          <a:xfrm>
            <a:off x="1600200" y="5486400"/>
            <a:ext cx="7315200" cy="685800"/>
          </a:xfrm>
          <a:prstGeom prst="rect">
            <a:avLst/>
          </a:prstGeom>
          <a:noFill/>
          <a:ln>
            <a:noFill/>
          </a:ln>
        </p:spPr>
        <p:txBody>
          <a:bodyPr spcFirstLastPara="1" wrap="square" lIns="91425" tIns="45700" rIns="91425" bIns="45700" anchor="t" anchorCtr="0">
            <a:normAutofit/>
          </a:bodyPr>
          <a:lstStyle>
            <a:lvl1pPr marL="457200" lvl="0" indent="-228600" algn="l">
              <a:spcBef>
                <a:spcPts val="700"/>
              </a:spcBef>
              <a:spcAft>
                <a:spcPts val="0"/>
              </a:spcAft>
              <a:buSzPts val="1020"/>
              <a:buFont typeface="Twentieth Century"/>
              <a:buNone/>
              <a:defRPr sz="1700"/>
            </a:lvl1pPr>
            <a:lvl2pPr marL="914400" lvl="1" indent="-228600" algn="l">
              <a:spcBef>
                <a:spcPts val="550"/>
              </a:spcBef>
              <a:spcAft>
                <a:spcPts val="0"/>
              </a:spcAft>
              <a:buSzPts val="840"/>
              <a:buFont typeface="Twentieth Century"/>
              <a:buNone/>
              <a:defRPr sz="1200"/>
            </a:lvl2pPr>
            <a:lvl3pPr marL="1371600" lvl="2" indent="-228600" algn="l">
              <a:spcBef>
                <a:spcPts val="500"/>
              </a:spcBef>
              <a:spcAft>
                <a:spcPts val="0"/>
              </a:spcAft>
              <a:buSzPts val="750"/>
              <a:buFont typeface="Twentieth Century"/>
              <a:buNone/>
              <a:defRPr sz="1000"/>
            </a:lvl3pPr>
            <a:lvl4pPr marL="1828800" lvl="3" indent="-228600" algn="l">
              <a:spcBef>
                <a:spcPts val="400"/>
              </a:spcBef>
              <a:spcAft>
                <a:spcPts val="0"/>
              </a:spcAft>
              <a:buSzPts val="675"/>
              <a:buFont typeface="Twentieth Century"/>
              <a:buNone/>
              <a:defRPr sz="900"/>
            </a:lvl4pPr>
            <a:lvl5pPr marL="2286000" lvl="4" indent="-228600" algn="l">
              <a:spcBef>
                <a:spcPts val="400"/>
              </a:spcBef>
              <a:spcAft>
                <a:spcPts val="0"/>
              </a:spcAft>
              <a:buSzPts val="585"/>
              <a:buFont typeface="Twentieth Century"/>
              <a:buNone/>
              <a:defRPr sz="9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0" name="Google Shape;70;p20"/>
          <p:cNvSpPr/>
          <p:nvPr/>
        </p:nvSpPr>
        <p:spPr>
          <a:xfrm>
            <a:off x="-9144" y="4572000"/>
            <a:ext cx="9144000" cy="88696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71" name="Google Shape;71;p20"/>
          <p:cNvSpPr/>
          <p:nvPr/>
        </p:nvSpPr>
        <p:spPr>
          <a:xfrm>
            <a:off x="-9144" y="4663440"/>
            <a:ext cx="1463040" cy="7132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72" name="Google Shape;72;p20"/>
          <p:cNvSpPr/>
          <p:nvPr/>
        </p:nvSpPr>
        <p:spPr>
          <a:xfrm>
            <a:off x="1545336" y="4654296"/>
            <a:ext cx="7598664" cy="7132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73" name="Google Shape;73;p20"/>
          <p:cNvSpPr txBox="1">
            <a:spLocks noGrp="1"/>
          </p:cNvSpPr>
          <p:nvPr>
            <p:ph type="title"/>
          </p:nvPr>
        </p:nvSpPr>
        <p:spPr>
          <a:xfrm>
            <a:off x="1600200" y="4648200"/>
            <a:ext cx="7315200" cy="685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FFFF"/>
              </a:buClr>
              <a:buSzPts val="2800"/>
              <a:buFont typeface="Twentieth Century"/>
              <a:buNone/>
              <a:defRPr sz="28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0"/>
          <p:cNvSpPr/>
          <p:nvPr/>
        </p:nvSpPr>
        <p:spPr>
          <a:xfrm>
            <a:off x="1447800" y="0"/>
            <a:ext cx="100584" cy="6867144"/>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75" name="Google Shape;75;p20"/>
          <p:cNvSpPr txBox="1">
            <a:spLocks noGrp="1"/>
          </p:cNvSpPr>
          <p:nvPr>
            <p:ph type="dt" idx="10"/>
          </p:nvPr>
        </p:nvSpPr>
        <p:spPr>
          <a:xfrm>
            <a:off x="62484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0"/>
          <p:cNvSpPr txBox="1">
            <a:spLocks noGrp="1"/>
          </p:cNvSpPr>
          <p:nvPr>
            <p:ph type="sldNum" idx="12"/>
          </p:nvPr>
        </p:nvSpPr>
        <p:spPr>
          <a:xfrm>
            <a:off x="0" y="4667249"/>
            <a:ext cx="1447800" cy="663578"/>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2800" b="1">
                <a:solidFill>
                  <a:srgbClr val="FFFFFF"/>
                </a:solidFill>
                <a:latin typeface="Twentieth Century"/>
                <a:ea typeface="Twentieth Century"/>
                <a:cs typeface="Twentieth Century"/>
                <a:sym typeface="Twentieth Century"/>
              </a:defRPr>
            </a:lvl1pPr>
            <a:lvl2pPr marL="0" lvl="1" indent="0" algn="ctr">
              <a:spcBef>
                <a:spcPts val="0"/>
              </a:spcBef>
              <a:buNone/>
              <a:defRPr sz="2800" b="1">
                <a:solidFill>
                  <a:srgbClr val="FFFFFF"/>
                </a:solidFill>
                <a:latin typeface="Twentieth Century"/>
                <a:ea typeface="Twentieth Century"/>
                <a:cs typeface="Twentieth Century"/>
                <a:sym typeface="Twentieth Century"/>
              </a:defRPr>
            </a:lvl2pPr>
            <a:lvl3pPr marL="0" lvl="2" indent="0" algn="ctr">
              <a:spcBef>
                <a:spcPts val="0"/>
              </a:spcBef>
              <a:buNone/>
              <a:defRPr sz="2800" b="1">
                <a:solidFill>
                  <a:srgbClr val="FFFFFF"/>
                </a:solidFill>
                <a:latin typeface="Twentieth Century"/>
                <a:ea typeface="Twentieth Century"/>
                <a:cs typeface="Twentieth Century"/>
                <a:sym typeface="Twentieth Century"/>
              </a:defRPr>
            </a:lvl3pPr>
            <a:lvl4pPr marL="0" lvl="3" indent="0" algn="ctr">
              <a:spcBef>
                <a:spcPts val="0"/>
              </a:spcBef>
              <a:buNone/>
              <a:defRPr sz="2800" b="1">
                <a:solidFill>
                  <a:srgbClr val="FFFFFF"/>
                </a:solidFill>
                <a:latin typeface="Twentieth Century"/>
                <a:ea typeface="Twentieth Century"/>
                <a:cs typeface="Twentieth Century"/>
                <a:sym typeface="Twentieth Century"/>
              </a:defRPr>
            </a:lvl4pPr>
            <a:lvl5pPr marL="0" lvl="4" indent="0" algn="ctr">
              <a:spcBef>
                <a:spcPts val="0"/>
              </a:spcBef>
              <a:buNone/>
              <a:defRPr sz="2800" b="1">
                <a:solidFill>
                  <a:srgbClr val="FFFFFF"/>
                </a:solidFill>
                <a:latin typeface="Twentieth Century"/>
                <a:ea typeface="Twentieth Century"/>
                <a:cs typeface="Twentieth Century"/>
                <a:sym typeface="Twentieth Century"/>
              </a:defRPr>
            </a:lvl5pPr>
            <a:lvl6pPr marL="0" lvl="5" indent="0" algn="ctr">
              <a:spcBef>
                <a:spcPts val="0"/>
              </a:spcBef>
              <a:buNone/>
              <a:defRPr sz="2800" b="1">
                <a:solidFill>
                  <a:srgbClr val="FFFFFF"/>
                </a:solidFill>
                <a:latin typeface="Twentieth Century"/>
                <a:ea typeface="Twentieth Century"/>
                <a:cs typeface="Twentieth Century"/>
                <a:sym typeface="Twentieth Century"/>
              </a:defRPr>
            </a:lvl6pPr>
            <a:lvl7pPr marL="0" lvl="6" indent="0" algn="ctr">
              <a:spcBef>
                <a:spcPts val="0"/>
              </a:spcBef>
              <a:buNone/>
              <a:defRPr sz="2800" b="1">
                <a:solidFill>
                  <a:srgbClr val="FFFFFF"/>
                </a:solidFill>
                <a:latin typeface="Twentieth Century"/>
                <a:ea typeface="Twentieth Century"/>
                <a:cs typeface="Twentieth Century"/>
                <a:sym typeface="Twentieth Century"/>
              </a:defRPr>
            </a:lvl7pPr>
            <a:lvl8pPr marL="0" lvl="7" indent="0" algn="ctr">
              <a:spcBef>
                <a:spcPts val="0"/>
              </a:spcBef>
              <a:buNone/>
              <a:defRPr sz="2800" b="1">
                <a:solidFill>
                  <a:srgbClr val="FFFFFF"/>
                </a:solidFill>
                <a:latin typeface="Twentieth Century"/>
                <a:ea typeface="Twentieth Century"/>
                <a:cs typeface="Twentieth Century"/>
                <a:sym typeface="Twentieth Century"/>
              </a:defRPr>
            </a:lvl8pPr>
            <a:lvl9pPr marL="0" lvl="8" indent="0" algn="ctr">
              <a:spcBef>
                <a:spcPts val="0"/>
              </a:spcBef>
              <a:buNone/>
              <a:defRPr sz="2800" b="1">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77" name="Google Shape;77;p20"/>
          <p:cNvSpPr txBox="1">
            <a:spLocks noGrp="1"/>
          </p:cNvSpPr>
          <p:nvPr>
            <p:ph type="ftr" idx="11"/>
          </p:nvPr>
        </p:nvSpPr>
        <p:spPr>
          <a:xfrm>
            <a:off x="1600200" y="6248206"/>
            <a:ext cx="4572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a:spLocks noGrp="1"/>
          </p:cNvSpPr>
          <p:nvPr>
            <p:ph type="pic" idx="2"/>
          </p:nvPr>
        </p:nvSpPr>
        <p:spPr>
          <a:xfrm>
            <a:off x="1560576" y="0"/>
            <a:ext cx="7583424" cy="4568952"/>
          </a:xfrm>
          <a:prstGeom prst="rect">
            <a:avLst/>
          </a:prstGeom>
          <a:solidFill>
            <a:srgbClr val="DCE5EE"/>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1"/>
          <p:cNvSpPr txBox="1">
            <a:spLocks noGrp="1"/>
          </p:cNvSpPr>
          <p:nvPr>
            <p:ph type="body" idx="1"/>
          </p:nvPr>
        </p:nvSpPr>
        <p:spPr>
          <a:xfrm rot="5400000">
            <a:off x="2426208" y="-213360"/>
            <a:ext cx="4526280" cy="81534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2" name="Google Shape;82;p21"/>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1"/>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1"/>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400"/>
              <a:buFont typeface="Twentieth Century"/>
              <a:buNone/>
              <a:defRPr sz="4400" b="0" i="0" u="none" strike="noStrike" cap="non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612648" y="1600200"/>
            <a:ext cx="8153400" cy="4526280"/>
          </a:xfrm>
          <a:prstGeom prst="rect">
            <a:avLst/>
          </a:prstGeom>
          <a:noFill/>
          <a:ln>
            <a:noFill/>
          </a:ln>
        </p:spPr>
        <p:txBody>
          <a:bodyPr spcFirstLastPara="1" wrap="square" lIns="91425" tIns="45700" rIns="91425" bIns="45700" anchor="t" anchorCtr="0">
            <a:normAutofit/>
          </a:bodyPr>
          <a:lstStyle>
            <a:lvl1pPr marL="457200" marR="0" lvl="0" indent="-339090" algn="l" rtl="0">
              <a:spcBef>
                <a:spcPts val="700"/>
              </a:spcBef>
              <a:spcAft>
                <a:spcPts val="0"/>
              </a:spcAft>
              <a:buClr>
                <a:schemeClr val="accent2"/>
              </a:buClr>
              <a:buSzPts val="1740"/>
              <a:buFont typeface="Noto Sans Symbols"/>
              <a:buChar char="◻"/>
              <a:defRPr sz="2900" b="0" i="0" u="none" strike="noStrike" cap="none">
                <a:solidFill>
                  <a:schemeClr val="dk1"/>
                </a:solidFill>
                <a:latin typeface="Twentieth Century"/>
                <a:ea typeface="Twentieth Century"/>
                <a:cs typeface="Twentieth Century"/>
                <a:sym typeface="Twentieth Century"/>
              </a:defRPr>
            </a:lvl1pPr>
            <a:lvl2pPr marL="914400" marR="0" lvl="1" indent="-344169"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L="1371600" marR="0" lvl="2" indent="-338137"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L="1828800" marR="0" lvl="3" indent="-323850" algn="l" rtl="0">
              <a:spcBef>
                <a:spcPts val="400"/>
              </a:spcBef>
              <a:spcAft>
                <a:spcPts val="0"/>
              </a:spcAft>
              <a:buClr>
                <a:schemeClr val="accent3"/>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L="2743200" marR="0" lvl="5"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 name="Google Shape;12;p12"/>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 name="Google Shape;13;p12"/>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4" name="Google Shape;14;p12"/>
          <p:cNvSpPr/>
          <p:nvPr/>
        </p:nvSpPr>
        <p:spPr>
          <a:xfrm>
            <a:off x="0" y="1234440"/>
            <a:ext cx="9144000" cy="32004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5" name="Google Shape;15;p12"/>
          <p:cNvSpPr/>
          <p:nvPr/>
        </p:nvSpPr>
        <p:spPr>
          <a:xfrm>
            <a:off x="0" y="1280160"/>
            <a:ext cx="5334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6" name="Google Shape;16;p12"/>
          <p:cNvSpPr/>
          <p:nvPr/>
        </p:nvSpPr>
        <p:spPr>
          <a:xfrm>
            <a:off x="590550" y="1280160"/>
            <a:ext cx="855345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7" name="Google Shape;17;p12"/>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marR="0" lvl="0"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7.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p:nvPr/>
        </p:nvSpPr>
        <p:spPr>
          <a:xfrm>
            <a:off x="0" y="0"/>
            <a:ext cx="6248401" cy="1523407"/>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0" i="0" u="none" strike="noStrike" cap="none" dirty="0">
                <a:solidFill>
                  <a:schemeClr val="lt1"/>
                </a:solidFill>
                <a:latin typeface="Twentieth Century"/>
                <a:ea typeface="Twentieth Century"/>
                <a:cs typeface="Twentieth Century"/>
                <a:sym typeface="Twentieth Century"/>
              </a:rPr>
              <a:t>SIGN LANGUAGE TRANSLATOR </a:t>
            </a:r>
            <a:endParaRPr dirty="0"/>
          </a:p>
        </p:txBody>
      </p:sp>
      <p:sp>
        <p:nvSpPr>
          <p:cNvPr id="99" name="Google Shape;99;p1"/>
          <p:cNvSpPr txBox="1"/>
          <p:nvPr/>
        </p:nvSpPr>
        <p:spPr>
          <a:xfrm>
            <a:off x="2286000" y="2743201"/>
            <a:ext cx="5117193" cy="2554545"/>
          </a:xfrm>
          <a:prstGeom prst="rect">
            <a:avLst/>
          </a:prstGeom>
          <a:noFill/>
          <a:ln>
            <a:noFill/>
          </a:ln>
        </p:spPr>
        <p:txBody>
          <a:bodyPr spcFirstLastPara="1" wrap="square" lIns="91425" tIns="45700" rIns="91425" bIns="45700" anchor="t" anchorCtr="0">
            <a:spAutoFit/>
          </a:bodyPr>
          <a:lstStyle/>
          <a:p>
            <a:pPr marL="1371600" marR="0" lvl="3" indent="0" algn="l" rtl="0">
              <a:spcBef>
                <a:spcPts val="0"/>
              </a:spcBef>
              <a:spcAft>
                <a:spcPts val="0"/>
              </a:spcAft>
              <a:buNone/>
            </a:pPr>
            <a:r>
              <a:rPr lang="en-US" sz="2000" b="1" i="0" u="none" strike="noStrike" cap="none" dirty="0">
                <a:solidFill>
                  <a:schemeClr val="dk1"/>
                </a:solidFill>
                <a:latin typeface="Calibri"/>
                <a:ea typeface="Calibri"/>
                <a:cs typeface="Calibri"/>
                <a:sym typeface="Calibri"/>
              </a:rPr>
              <a:t>Name: </a:t>
            </a:r>
            <a:r>
              <a:rPr lang="en-US" sz="2000" b="0" i="0" u="none" strike="noStrike" cap="none" dirty="0">
                <a:solidFill>
                  <a:schemeClr val="dk1"/>
                </a:solidFill>
                <a:latin typeface="Calibri"/>
                <a:ea typeface="Calibri"/>
                <a:cs typeface="Calibri"/>
                <a:sym typeface="Calibri"/>
              </a:rPr>
              <a:t>Ali </a:t>
            </a:r>
            <a:r>
              <a:rPr lang="en-US" sz="2000" b="0" i="0" u="none" strike="noStrike" cap="none" dirty="0" err="1">
                <a:solidFill>
                  <a:schemeClr val="dk1"/>
                </a:solidFill>
                <a:latin typeface="Calibri"/>
                <a:ea typeface="Calibri"/>
                <a:cs typeface="Calibri"/>
                <a:sym typeface="Calibri"/>
              </a:rPr>
              <a:t>ziyan</a:t>
            </a:r>
            <a:r>
              <a:rPr lang="en-US" sz="2000" b="0" i="0" u="none" strike="noStrike" cap="none" dirty="0">
                <a:solidFill>
                  <a:schemeClr val="dk1"/>
                </a:solidFill>
                <a:latin typeface="Calibri"/>
                <a:ea typeface="Calibri"/>
                <a:cs typeface="Calibri"/>
                <a:sym typeface="Calibri"/>
              </a:rPr>
              <a:t> (GL)</a:t>
            </a:r>
            <a:endParaRPr dirty="0"/>
          </a:p>
          <a:p>
            <a:pPr marL="1371600" marR="0" lvl="3" indent="0" algn="l" rtl="0">
              <a:spcBef>
                <a:spcPts val="0"/>
              </a:spcBef>
              <a:spcAft>
                <a:spcPts val="0"/>
              </a:spcAft>
              <a:buNone/>
            </a:pPr>
            <a:r>
              <a:rPr lang="en-US" sz="2000" b="1" i="0" u="none" strike="noStrike" cap="none" dirty="0">
                <a:solidFill>
                  <a:schemeClr val="dk1"/>
                </a:solidFill>
                <a:latin typeface="Calibri"/>
                <a:ea typeface="Calibri"/>
                <a:cs typeface="Calibri"/>
                <a:sym typeface="Calibri"/>
              </a:rPr>
              <a:t>Name: </a:t>
            </a:r>
            <a:r>
              <a:rPr lang="en-US" sz="2000" b="0" i="0" u="none" strike="noStrike" cap="none" dirty="0">
                <a:solidFill>
                  <a:schemeClr val="dk1"/>
                </a:solidFill>
                <a:latin typeface="Calibri"/>
                <a:ea typeface="Calibri"/>
                <a:cs typeface="Calibri"/>
                <a:sym typeface="Calibri"/>
              </a:rPr>
              <a:t>Riaan </a:t>
            </a:r>
            <a:r>
              <a:rPr lang="en-US" sz="2000" b="0" i="0" u="none" strike="noStrike" cap="none" dirty="0" err="1">
                <a:solidFill>
                  <a:schemeClr val="dk1"/>
                </a:solidFill>
                <a:latin typeface="Calibri"/>
                <a:ea typeface="Calibri"/>
                <a:cs typeface="Calibri"/>
                <a:sym typeface="Calibri"/>
              </a:rPr>
              <a:t>Sadiq</a:t>
            </a:r>
            <a:r>
              <a:rPr lang="en-US" sz="2000" b="0" i="0" u="none" strike="noStrike" cap="none" dirty="0">
                <a:solidFill>
                  <a:schemeClr val="dk1"/>
                </a:solidFill>
                <a:latin typeface="Calibri"/>
                <a:ea typeface="Calibri"/>
                <a:cs typeface="Calibri"/>
                <a:sym typeface="Calibri"/>
              </a:rPr>
              <a:t> </a:t>
            </a:r>
            <a:endParaRPr dirty="0"/>
          </a:p>
          <a:p>
            <a:pPr marL="1371600" marR="0" lvl="3" indent="0" algn="l" rtl="0">
              <a:spcBef>
                <a:spcPts val="0"/>
              </a:spcBef>
              <a:spcAft>
                <a:spcPts val="0"/>
              </a:spcAft>
              <a:buNone/>
            </a:pPr>
            <a:r>
              <a:rPr lang="en-US" sz="2000" b="1" i="0" u="none" strike="noStrike" cap="none" dirty="0">
                <a:solidFill>
                  <a:schemeClr val="dk1"/>
                </a:solidFill>
                <a:latin typeface="Calibri"/>
                <a:ea typeface="Calibri"/>
                <a:cs typeface="Calibri"/>
                <a:sym typeface="Calibri"/>
              </a:rPr>
              <a:t>Name: </a:t>
            </a:r>
            <a:r>
              <a:rPr lang="en-US" sz="2000" b="0" i="0" u="none" strike="noStrike" cap="none" dirty="0">
                <a:solidFill>
                  <a:schemeClr val="dk1"/>
                </a:solidFill>
                <a:latin typeface="Calibri"/>
                <a:ea typeface="Calibri"/>
                <a:cs typeface="Calibri"/>
                <a:sym typeface="Calibri"/>
              </a:rPr>
              <a:t>Ayaan </a:t>
            </a:r>
            <a:r>
              <a:rPr lang="en-US" sz="2000" b="0" i="0" u="none" strike="noStrike" cap="none" dirty="0" err="1">
                <a:solidFill>
                  <a:schemeClr val="dk1"/>
                </a:solidFill>
                <a:latin typeface="Calibri"/>
                <a:ea typeface="Calibri"/>
                <a:cs typeface="Calibri"/>
                <a:sym typeface="Calibri"/>
              </a:rPr>
              <a:t>Sadiq</a:t>
            </a:r>
            <a:endParaRPr sz="2000" b="0" i="0" u="none" strike="noStrike" cap="none" dirty="0">
              <a:solidFill>
                <a:schemeClr val="dk1"/>
              </a:solidFill>
              <a:latin typeface="Calibri"/>
              <a:ea typeface="Calibri"/>
              <a:cs typeface="Calibri"/>
              <a:sym typeface="Calibri"/>
            </a:endParaRPr>
          </a:p>
          <a:p>
            <a:pPr marL="1371600" marR="0" lvl="3" indent="0" algn="l" rtl="0">
              <a:spcBef>
                <a:spcPts val="0"/>
              </a:spcBef>
              <a:spcAft>
                <a:spcPts val="0"/>
              </a:spcAft>
              <a:buNone/>
            </a:pPr>
            <a:r>
              <a:rPr lang="en-US" sz="2000" b="1" i="0" u="none" strike="noStrike" cap="none" dirty="0">
                <a:solidFill>
                  <a:schemeClr val="dk1"/>
                </a:solidFill>
                <a:latin typeface="Calibri"/>
                <a:ea typeface="Calibri"/>
                <a:cs typeface="Calibri"/>
                <a:sym typeface="Calibri"/>
              </a:rPr>
              <a:t>Name: </a:t>
            </a:r>
            <a:r>
              <a:rPr lang="en-US" sz="2000" b="0" i="0" u="none" strike="noStrike" cap="none" dirty="0" err="1">
                <a:solidFill>
                  <a:schemeClr val="dk1"/>
                </a:solidFill>
                <a:latin typeface="Calibri"/>
                <a:ea typeface="Calibri"/>
                <a:cs typeface="Calibri"/>
                <a:sym typeface="Calibri"/>
              </a:rPr>
              <a:t>Razeen</a:t>
            </a:r>
            <a:r>
              <a:rPr lang="en-US" sz="2000" b="0" i="0" u="none" strike="noStrike" cap="none" dirty="0">
                <a:solidFill>
                  <a:schemeClr val="dk1"/>
                </a:solidFill>
                <a:latin typeface="Calibri"/>
                <a:ea typeface="Calibri"/>
                <a:cs typeface="Calibri"/>
                <a:sym typeface="Calibri"/>
              </a:rPr>
              <a:t> Hassan</a:t>
            </a:r>
            <a:endParaRPr sz="20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000" b="0" i="0" u="none" strike="noStrike" cap="none" dirty="0">
                <a:solidFill>
                  <a:schemeClr val="dk1"/>
                </a:solidFill>
                <a:latin typeface="Calibri"/>
                <a:ea typeface="Calibri"/>
                <a:cs typeface="Calibri"/>
                <a:sym typeface="Calibri"/>
              </a:rPr>
              <a:t>Instructor: Sir. Zahid </a:t>
            </a:r>
            <a:endParaRPr dirty="0"/>
          </a:p>
          <a:p>
            <a:pPr marL="0" marR="0" lvl="0" indent="0" algn="ctr" rtl="0">
              <a:spcBef>
                <a:spcPts val="0"/>
              </a:spcBef>
              <a:spcAft>
                <a:spcPts val="0"/>
              </a:spcAft>
              <a:buNone/>
            </a:pPr>
            <a:r>
              <a:rPr lang="en-US" sz="2000" b="0" i="0" u="none" strike="noStrike" cap="none" dirty="0">
                <a:solidFill>
                  <a:schemeClr val="dk1"/>
                </a:solidFill>
                <a:latin typeface="Calibri"/>
                <a:ea typeface="Calibri"/>
                <a:cs typeface="Calibri"/>
                <a:sym typeface="Calibri"/>
              </a:rPr>
              <a:t>Industry Partner: </a:t>
            </a:r>
            <a:r>
              <a:rPr lang="en-US" sz="2000" b="0" i="0" u="none" strike="noStrike" cap="none" dirty="0" err="1">
                <a:solidFill>
                  <a:schemeClr val="dk1"/>
                </a:solidFill>
                <a:latin typeface="Calibri"/>
                <a:ea typeface="Calibri"/>
                <a:cs typeface="Calibri"/>
                <a:sym typeface="Calibri"/>
              </a:rPr>
              <a:t>Rabil</a:t>
            </a:r>
            <a:r>
              <a:rPr lang="en-US" sz="2000" b="0" i="0" u="none" strike="noStrike" cap="none"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Maknojia</a:t>
            </a:r>
            <a:r>
              <a:rPr lang="en-US" sz="2000" b="0" i="0" u="none" strike="noStrike" cap="none" dirty="0">
                <a:solidFill>
                  <a:schemeClr val="dk1"/>
                </a:solidFill>
                <a:latin typeface="Calibri"/>
                <a:ea typeface="Calibri"/>
                <a:cs typeface="Calibri"/>
                <a:sym typeface="Calibri"/>
              </a:rPr>
              <a:t> </a:t>
            </a:r>
            <a:endParaRPr dirty="0"/>
          </a:p>
          <a:p>
            <a:pPr marL="0" marR="0" lvl="0" indent="0" algn="ctr" rtl="0">
              <a:spcBef>
                <a:spcPts val="0"/>
              </a:spcBef>
              <a:spcAft>
                <a:spcPts val="0"/>
              </a:spcAft>
              <a:buNone/>
            </a:pPr>
            <a:r>
              <a:rPr lang="en-US" sz="2000" b="0" i="0" u="none" strike="noStrike" cap="none" dirty="0">
                <a:solidFill>
                  <a:schemeClr val="dk1"/>
                </a:solidFill>
                <a:latin typeface="Calibri"/>
                <a:ea typeface="Calibri"/>
                <a:cs typeface="Calibri"/>
                <a:sym typeface="Calibri"/>
              </a:rPr>
              <a:t> </a:t>
            </a:r>
            <a:endParaRPr dirty="0"/>
          </a:p>
        </p:txBody>
      </p:sp>
      <p:sp>
        <p:nvSpPr>
          <p:cNvPr id="100" name="Google Shape;100;p1"/>
          <p:cNvSpPr txBox="1"/>
          <p:nvPr/>
        </p:nvSpPr>
        <p:spPr>
          <a:xfrm>
            <a:off x="6324600" y="-1"/>
            <a:ext cx="2816012" cy="707886"/>
          </a:xfrm>
          <a:prstGeom prst="rect">
            <a:avLst/>
          </a:prstGeom>
          <a:solidFill>
            <a:srgbClr val="F86308"/>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chemeClr val="lt1"/>
                </a:solidFill>
                <a:latin typeface="Calibri"/>
                <a:ea typeface="Calibri"/>
                <a:cs typeface="Calibri"/>
                <a:sym typeface="Calibri"/>
              </a:rPr>
              <a:t>AI-FEST </a:t>
            </a:r>
            <a:endParaRPr/>
          </a:p>
          <a:p>
            <a:pPr marL="0" marR="0" lvl="0" indent="0" algn="ctr" rtl="0">
              <a:spcBef>
                <a:spcPts val="0"/>
              </a:spcBef>
              <a:spcAft>
                <a:spcPts val="0"/>
              </a:spcAft>
              <a:buNone/>
            </a:pPr>
            <a:r>
              <a:rPr lang="en-US" sz="2000" b="1" i="0" u="none" strike="noStrike" cap="none">
                <a:solidFill>
                  <a:schemeClr val="lt1"/>
                </a:solidFill>
                <a:latin typeface="Calibri"/>
                <a:ea typeface="Calibri"/>
                <a:cs typeface="Calibri"/>
                <a:sym typeface="Calibri"/>
              </a:rPr>
              <a:t>Project Evaluation</a:t>
            </a:r>
            <a:endParaRPr/>
          </a:p>
        </p:txBody>
      </p:sp>
      <p:sp>
        <p:nvSpPr>
          <p:cNvPr id="101" name="Google Shape;101;p1"/>
          <p:cNvSpPr/>
          <p:nvPr/>
        </p:nvSpPr>
        <p:spPr>
          <a:xfrm rot="10800000" flipH="1">
            <a:off x="1981200" y="4419599"/>
            <a:ext cx="838200" cy="838200"/>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02" name="Google Shape;102;p1"/>
          <p:cNvSpPr/>
          <p:nvPr/>
        </p:nvSpPr>
        <p:spPr>
          <a:xfrm>
            <a:off x="0" y="1600200"/>
            <a:ext cx="6227812" cy="114300"/>
          </a:xfrm>
          <a:prstGeom prst="rect">
            <a:avLst/>
          </a:prstGeom>
          <a:solidFill>
            <a:srgbClr val="F863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03" name="Google Shape;103;p1"/>
          <p:cNvSpPr/>
          <p:nvPr/>
        </p:nvSpPr>
        <p:spPr>
          <a:xfrm>
            <a:off x="3260076" y="5540514"/>
            <a:ext cx="5883924" cy="707886"/>
          </a:xfrm>
          <a:prstGeom prst="rect">
            <a:avLst/>
          </a:prstGeom>
          <a:solidFill>
            <a:srgbClr val="99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i="0" u="none" strike="noStrike" cap="none">
                <a:solidFill>
                  <a:schemeClr val="lt1"/>
                </a:solidFill>
                <a:latin typeface="Twentieth Century"/>
                <a:ea typeface="Twentieth Century"/>
                <a:cs typeface="Twentieth Century"/>
                <a:sym typeface="Twentieth Century"/>
              </a:rPr>
              <a:t>Department of Computer Science </a:t>
            </a:r>
            <a:r>
              <a:rPr lang="en-US" sz="2000" b="0" i="0" u="none" strike="noStrike" cap="none">
                <a:solidFill>
                  <a:schemeClr val="lt1"/>
                </a:solidFill>
                <a:latin typeface="Twentieth Century"/>
                <a:ea typeface="Twentieth Century"/>
                <a:cs typeface="Twentieth Century"/>
                <a:sym typeface="Twentieth Century"/>
              </a:rPr>
              <a:t>- </a:t>
            </a:r>
            <a:r>
              <a:rPr lang="en-US" sz="2000" b="1" i="0" u="none" strike="noStrike" cap="none">
                <a:solidFill>
                  <a:schemeClr val="lt1"/>
                </a:solidFill>
                <a:latin typeface="Twentieth Century"/>
                <a:ea typeface="Twentieth Century"/>
                <a:cs typeface="Twentieth Century"/>
                <a:sym typeface="Twentieth Century"/>
              </a:rPr>
              <a:t>DHA Suffa University</a:t>
            </a:r>
            <a:endParaRPr/>
          </a:p>
        </p:txBody>
      </p:sp>
      <p:sp>
        <p:nvSpPr>
          <p:cNvPr id="104" name="Google Shape;104;p1"/>
          <p:cNvSpPr/>
          <p:nvPr/>
        </p:nvSpPr>
        <p:spPr>
          <a:xfrm>
            <a:off x="2971800" y="6248400"/>
            <a:ext cx="6168811" cy="152400"/>
          </a:xfrm>
          <a:prstGeom prst="rect">
            <a:avLst/>
          </a:prstGeom>
          <a:solidFill>
            <a:srgbClr val="F863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pic>
        <p:nvPicPr>
          <p:cNvPr id="105" name="Google Shape;105;p1"/>
          <p:cNvPicPr preferRelativeResize="0"/>
          <p:nvPr/>
        </p:nvPicPr>
        <p:blipFill rotWithShape="1">
          <a:blip r:embed="rId3">
            <a:alphaModFix/>
          </a:blip>
          <a:srcRect/>
          <a:stretch/>
        </p:blipFill>
        <p:spPr>
          <a:xfrm>
            <a:off x="373598" y="4989970"/>
            <a:ext cx="1637172" cy="1637172"/>
          </a:xfrm>
          <a:prstGeom prst="rect">
            <a:avLst/>
          </a:prstGeom>
          <a:noFill/>
          <a:ln>
            <a:noFill/>
          </a:ln>
        </p:spPr>
      </p:pic>
      <p:pic>
        <p:nvPicPr>
          <p:cNvPr id="106" name="Google Shape;106;p1"/>
          <p:cNvPicPr preferRelativeResize="0"/>
          <p:nvPr/>
        </p:nvPicPr>
        <p:blipFill rotWithShape="1">
          <a:blip r:embed="rId4">
            <a:alphaModFix/>
          </a:blip>
          <a:srcRect l="7648" t="36588" r="6595" b="35900"/>
          <a:stretch/>
        </p:blipFill>
        <p:spPr>
          <a:xfrm>
            <a:off x="6279950" y="769497"/>
            <a:ext cx="2864050" cy="7539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3600"/>
              <a:buFont typeface="Twentieth Century"/>
              <a:buNone/>
            </a:pPr>
            <a:r>
              <a:rPr lang="en-US" sz="3600"/>
              <a:t>Model Details</a:t>
            </a:r>
            <a:endParaRPr/>
          </a:p>
        </p:txBody>
      </p:sp>
      <p:sp>
        <p:nvSpPr>
          <p:cNvPr id="190" name="Google Shape;190;p7"/>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lvl="0"/>
            <a:r>
              <a:rPr lang="en-US" dirty="0"/>
              <a:t>Sign Language Detection</a:t>
            </a:r>
          </a:p>
        </p:txBody>
      </p:sp>
      <p:sp>
        <p:nvSpPr>
          <p:cNvPr id="191" name="Google Shape;191;p7"/>
          <p:cNvSpPr txBox="1">
            <a:spLocks noGrp="1"/>
          </p:cNvSpPr>
          <p:nvPr>
            <p:ph type="dt" idx="10"/>
          </p:nvPr>
        </p:nvSpPr>
        <p:spPr>
          <a:xfrm>
            <a:off x="6248400" y="6197600"/>
            <a:ext cx="2514600" cy="508000"/>
          </a:xfrm>
          <a:prstGeom prst="rect">
            <a:avLst/>
          </a:prstGeom>
          <a:solidFill>
            <a:srgbClr val="990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CS-AI-FEST DHA </a:t>
            </a:r>
            <a:r>
              <a:rPr lang="en-US" dirty="0" err="1"/>
              <a:t>Suffa</a:t>
            </a:r>
            <a:r>
              <a:rPr lang="en-US" dirty="0"/>
              <a:t> University </a:t>
            </a:r>
            <a:endParaRPr dirty="0"/>
          </a:p>
        </p:txBody>
      </p:sp>
      <p:sp>
        <p:nvSpPr>
          <p:cNvPr id="192" name="Google Shape;192;p7"/>
          <p:cNvSpPr txBox="1">
            <a:spLocks noGrp="1"/>
          </p:cNvSpPr>
          <p:nvPr>
            <p:ph type="sldNum" idx="12"/>
          </p:nvPr>
        </p:nvSpPr>
        <p:spPr>
          <a:xfrm>
            <a:off x="0" y="1279524"/>
            <a:ext cx="533400" cy="244476"/>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dirty="0"/>
          </a:p>
        </p:txBody>
      </p:sp>
      <p:pic>
        <p:nvPicPr>
          <p:cNvPr id="193" name="Google Shape;193;p7"/>
          <p:cNvPicPr preferRelativeResize="0"/>
          <p:nvPr/>
        </p:nvPicPr>
        <p:blipFill rotWithShape="1">
          <a:blip r:embed="rId3">
            <a:alphaModFix/>
          </a:blip>
          <a:srcRect/>
          <a:stretch/>
        </p:blipFill>
        <p:spPr>
          <a:xfrm>
            <a:off x="8289309" y="440140"/>
            <a:ext cx="779060" cy="779060"/>
          </a:xfrm>
          <a:prstGeom prst="rect">
            <a:avLst/>
          </a:prstGeom>
          <a:noFill/>
          <a:ln>
            <a:noFill/>
          </a:ln>
        </p:spPr>
      </p:pic>
      <p:pic>
        <p:nvPicPr>
          <p:cNvPr id="194" name="Google Shape;194;p7"/>
          <p:cNvPicPr preferRelativeResize="0"/>
          <p:nvPr/>
        </p:nvPicPr>
        <p:blipFill rotWithShape="1">
          <a:blip r:embed="rId3">
            <a:alphaModFix/>
          </a:blip>
          <a:srcRect/>
          <a:stretch/>
        </p:blipFill>
        <p:spPr>
          <a:xfrm>
            <a:off x="8229600" y="310533"/>
            <a:ext cx="968991" cy="968991"/>
          </a:xfrm>
          <a:prstGeom prst="rect">
            <a:avLst/>
          </a:prstGeom>
          <a:noFill/>
          <a:ln>
            <a:noFill/>
          </a:ln>
        </p:spPr>
      </p:pic>
      <p:pic>
        <p:nvPicPr>
          <p:cNvPr id="195" name="Google Shape;195;p7"/>
          <p:cNvPicPr preferRelativeResize="0"/>
          <p:nvPr/>
        </p:nvPicPr>
        <p:blipFill rotWithShape="1">
          <a:blip r:embed="rId4">
            <a:alphaModFix/>
          </a:blip>
          <a:srcRect l="7648" t="36588" r="6595" b="35900"/>
          <a:stretch/>
        </p:blipFill>
        <p:spPr>
          <a:xfrm>
            <a:off x="6035575" y="391323"/>
            <a:ext cx="2194025" cy="888201"/>
          </a:xfrm>
          <a:prstGeom prst="rect">
            <a:avLst/>
          </a:prstGeom>
          <a:noFill/>
          <a:ln>
            <a:noFill/>
          </a:ln>
        </p:spPr>
      </p:pic>
      <p:pic>
        <p:nvPicPr>
          <p:cNvPr id="3" name="Picture 2"/>
          <p:cNvPicPr>
            <a:picLocks noChangeAspect="1"/>
          </p:cNvPicPr>
          <p:nvPr/>
        </p:nvPicPr>
        <p:blipFill rotWithShape="1">
          <a:blip r:embed="rId5"/>
          <a:srcRect b="9729"/>
          <a:stretch/>
        </p:blipFill>
        <p:spPr>
          <a:xfrm>
            <a:off x="2075253" y="1615577"/>
            <a:ext cx="4691742" cy="2466225"/>
          </a:xfrm>
          <a:prstGeom prst="rect">
            <a:avLst/>
          </a:prstGeom>
        </p:spPr>
      </p:pic>
      <p:pic>
        <p:nvPicPr>
          <p:cNvPr id="5" name="Picture 4"/>
          <p:cNvPicPr>
            <a:picLocks noChangeAspect="1"/>
          </p:cNvPicPr>
          <p:nvPr/>
        </p:nvPicPr>
        <p:blipFill>
          <a:blip r:embed="rId6"/>
          <a:stretch>
            <a:fillRect/>
          </a:stretch>
        </p:blipFill>
        <p:spPr>
          <a:xfrm>
            <a:off x="2286000" y="3794024"/>
            <a:ext cx="4480996" cy="2119302"/>
          </a:xfrm>
          <a:prstGeom prst="rect">
            <a:avLst/>
          </a:prstGeom>
        </p:spPr>
      </p:pic>
    </p:spTree>
    <p:extLst>
      <p:ext uri="{BB962C8B-B14F-4D97-AF65-F5344CB8AC3E}">
        <p14:creationId xmlns:p14="http://schemas.microsoft.com/office/powerpoint/2010/main" val="3149588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3600"/>
              <a:buFont typeface="Twentieth Century"/>
              <a:buNone/>
            </a:pPr>
            <a:r>
              <a:rPr lang="en-US" sz="3600"/>
              <a:t>Model Details</a:t>
            </a:r>
            <a:endParaRPr/>
          </a:p>
        </p:txBody>
      </p:sp>
      <p:sp>
        <p:nvSpPr>
          <p:cNvPr id="190" name="Google Shape;190;p7"/>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lvl="0"/>
            <a:r>
              <a:rPr lang="en-US" dirty="0"/>
              <a:t>Sign Language Detection</a:t>
            </a:r>
          </a:p>
        </p:txBody>
      </p:sp>
      <p:sp>
        <p:nvSpPr>
          <p:cNvPr id="191" name="Google Shape;191;p7"/>
          <p:cNvSpPr txBox="1">
            <a:spLocks noGrp="1"/>
          </p:cNvSpPr>
          <p:nvPr>
            <p:ph type="dt" idx="10"/>
          </p:nvPr>
        </p:nvSpPr>
        <p:spPr>
          <a:xfrm>
            <a:off x="6248400" y="6197600"/>
            <a:ext cx="2514600" cy="508000"/>
          </a:xfrm>
          <a:prstGeom prst="rect">
            <a:avLst/>
          </a:prstGeom>
          <a:solidFill>
            <a:srgbClr val="990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CS-AI-FEST DHA </a:t>
            </a:r>
            <a:r>
              <a:rPr lang="en-US" dirty="0" err="1"/>
              <a:t>Suffa</a:t>
            </a:r>
            <a:r>
              <a:rPr lang="en-US" dirty="0"/>
              <a:t> University </a:t>
            </a:r>
            <a:endParaRPr dirty="0"/>
          </a:p>
        </p:txBody>
      </p:sp>
      <p:sp>
        <p:nvSpPr>
          <p:cNvPr id="192" name="Google Shape;192;p7"/>
          <p:cNvSpPr txBox="1">
            <a:spLocks noGrp="1"/>
          </p:cNvSpPr>
          <p:nvPr>
            <p:ph type="sldNum" idx="12"/>
          </p:nvPr>
        </p:nvSpPr>
        <p:spPr>
          <a:xfrm>
            <a:off x="0" y="1279524"/>
            <a:ext cx="533400" cy="244476"/>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11</a:t>
            </a:fld>
            <a:endParaRPr dirty="0"/>
          </a:p>
        </p:txBody>
      </p:sp>
      <p:pic>
        <p:nvPicPr>
          <p:cNvPr id="193" name="Google Shape;193;p7"/>
          <p:cNvPicPr preferRelativeResize="0"/>
          <p:nvPr/>
        </p:nvPicPr>
        <p:blipFill rotWithShape="1">
          <a:blip r:embed="rId3">
            <a:alphaModFix/>
          </a:blip>
          <a:srcRect/>
          <a:stretch/>
        </p:blipFill>
        <p:spPr>
          <a:xfrm>
            <a:off x="8289309" y="440140"/>
            <a:ext cx="779060" cy="779060"/>
          </a:xfrm>
          <a:prstGeom prst="rect">
            <a:avLst/>
          </a:prstGeom>
          <a:noFill/>
          <a:ln>
            <a:noFill/>
          </a:ln>
        </p:spPr>
      </p:pic>
      <p:pic>
        <p:nvPicPr>
          <p:cNvPr id="194" name="Google Shape;194;p7"/>
          <p:cNvPicPr preferRelativeResize="0"/>
          <p:nvPr/>
        </p:nvPicPr>
        <p:blipFill rotWithShape="1">
          <a:blip r:embed="rId3">
            <a:alphaModFix/>
          </a:blip>
          <a:srcRect/>
          <a:stretch/>
        </p:blipFill>
        <p:spPr>
          <a:xfrm>
            <a:off x="8229600" y="310533"/>
            <a:ext cx="968991" cy="968991"/>
          </a:xfrm>
          <a:prstGeom prst="rect">
            <a:avLst/>
          </a:prstGeom>
          <a:noFill/>
          <a:ln>
            <a:noFill/>
          </a:ln>
        </p:spPr>
      </p:pic>
      <p:pic>
        <p:nvPicPr>
          <p:cNvPr id="195" name="Google Shape;195;p7"/>
          <p:cNvPicPr preferRelativeResize="0"/>
          <p:nvPr/>
        </p:nvPicPr>
        <p:blipFill rotWithShape="1">
          <a:blip r:embed="rId4">
            <a:alphaModFix/>
          </a:blip>
          <a:srcRect l="7648" t="36588" r="6595" b="35900"/>
          <a:stretch/>
        </p:blipFill>
        <p:spPr>
          <a:xfrm>
            <a:off x="6035575" y="391323"/>
            <a:ext cx="2194025" cy="888201"/>
          </a:xfrm>
          <a:prstGeom prst="rect">
            <a:avLst/>
          </a:prstGeom>
          <a:noFill/>
          <a:ln>
            <a:noFill/>
          </a:ln>
        </p:spPr>
      </p:pic>
      <p:pic>
        <p:nvPicPr>
          <p:cNvPr id="2" name="Picture 1"/>
          <p:cNvPicPr>
            <a:picLocks noChangeAspect="1"/>
          </p:cNvPicPr>
          <p:nvPr/>
        </p:nvPicPr>
        <p:blipFill>
          <a:blip r:embed="rId5"/>
          <a:stretch>
            <a:fillRect/>
          </a:stretch>
        </p:blipFill>
        <p:spPr>
          <a:xfrm>
            <a:off x="609602" y="1792808"/>
            <a:ext cx="4040776" cy="4503489"/>
          </a:xfrm>
          <a:prstGeom prst="rect">
            <a:avLst/>
          </a:prstGeom>
        </p:spPr>
      </p:pic>
      <p:pic>
        <p:nvPicPr>
          <p:cNvPr id="4" name="Picture 3"/>
          <p:cNvPicPr>
            <a:picLocks noChangeAspect="1"/>
          </p:cNvPicPr>
          <p:nvPr/>
        </p:nvPicPr>
        <p:blipFill>
          <a:blip r:embed="rId6"/>
          <a:stretch>
            <a:fillRect/>
          </a:stretch>
        </p:blipFill>
        <p:spPr>
          <a:xfrm>
            <a:off x="4924698" y="2532402"/>
            <a:ext cx="3963594" cy="2836433"/>
          </a:xfrm>
          <a:prstGeom prst="rect">
            <a:avLst/>
          </a:prstGeom>
        </p:spPr>
      </p:pic>
    </p:spTree>
    <p:extLst>
      <p:ext uri="{BB962C8B-B14F-4D97-AF65-F5344CB8AC3E}">
        <p14:creationId xmlns:p14="http://schemas.microsoft.com/office/powerpoint/2010/main" val="1061258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3600"/>
              <a:buFont typeface="Twentieth Century"/>
              <a:buNone/>
            </a:pPr>
            <a:r>
              <a:rPr lang="en-US" sz="3600"/>
              <a:t>Model Details</a:t>
            </a:r>
            <a:endParaRPr/>
          </a:p>
        </p:txBody>
      </p:sp>
      <p:sp>
        <p:nvSpPr>
          <p:cNvPr id="190" name="Google Shape;190;p7"/>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lvl="0"/>
            <a:r>
              <a:rPr lang="en-US" dirty="0"/>
              <a:t>Sign Language Detection</a:t>
            </a:r>
          </a:p>
        </p:txBody>
      </p:sp>
      <p:sp>
        <p:nvSpPr>
          <p:cNvPr id="191" name="Google Shape;191;p7"/>
          <p:cNvSpPr txBox="1">
            <a:spLocks noGrp="1"/>
          </p:cNvSpPr>
          <p:nvPr>
            <p:ph type="dt" idx="10"/>
          </p:nvPr>
        </p:nvSpPr>
        <p:spPr>
          <a:xfrm>
            <a:off x="6248400" y="6197600"/>
            <a:ext cx="2514600" cy="508000"/>
          </a:xfrm>
          <a:prstGeom prst="rect">
            <a:avLst/>
          </a:prstGeom>
          <a:solidFill>
            <a:srgbClr val="990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CS-AI-FEST DHA </a:t>
            </a:r>
            <a:r>
              <a:rPr lang="en-US" dirty="0" err="1"/>
              <a:t>Suffa</a:t>
            </a:r>
            <a:r>
              <a:rPr lang="en-US" dirty="0"/>
              <a:t> University </a:t>
            </a:r>
            <a:endParaRPr dirty="0"/>
          </a:p>
        </p:txBody>
      </p:sp>
      <p:sp>
        <p:nvSpPr>
          <p:cNvPr id="192" name="Google Shape;192;p7"/>
          <p:cNvSpPr txBox="1">
            <a:spLocks noGrp="1"/>
          </p:cNvSpPr>
          <p:nvPr>
            <p:ph type="sldNum" idx="12"/>
          </p:nvPr>
        </p:nvSpPr>
        <p:spPr>
          <a:xfrm>
            <a:off x="0" y="1279524"/>
            <a:ext cx="533400" cy="244476"/>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12</a:t>
            </a:fld>
            <a:endParaRPr dirty="0"/>
          </a:p>
        </p:txBody>
      </p:sp>
      <p:pic>
        <p:nvPicPr>
          <p:cNvPr id="193" name="Google Shape;193;p7"/>
          <p:cNvPicPr preferRelativeResize="0"/>
          <p:nvPr/>
        </p:nvPicPr>
        <p:blipFill rotWithShape="1">
          <a:blip r:embed="rId3">
            <a:alphaModFix/>
          </a:blip>
          <a:srcRect/>
          <a:stretch/>
        </p:blipFill>
        <p:spPr>
          <a:xfrm>
            <a:off x="8289309" y="440140"/>
            <a:ext cx="779060" cy="779060"/>
          </a:xfrm>
          <a:prstGeom prst="rect">
            <a:avLst/>
          </a:prstGeom>
          <a:noFill/>
          <a:ln>
            <a:noFill/>
          </a:ln>
        </p:spPr>
      </p:pic>
      <p:pic>
        <p:nvPicPr>
          <p:cNvPr id="194" name="Google Shape;194;p7"/>
          <p:cNvPicPr preferRelativeResize="0"/>
          <p:nvPr/>
        </p:nvPicPr>
        <p:blipFill rotWithShape="1">
          <a:blip r:embed="rId3">
            <a:alphaModFix/>
          </a:blip>
          <a:srcRect/>
          <a:stretch/>
        </p:blipFill>
        <p:spPr>
          <a:xfrm>
            <a:off x="8229600" y="310533"/>
            <a:ext cx="968991" cy="968991"/>
          </a:xfrm>
          <a:prstGeom prst="rect">
            <a:avLst/>
          </a:prstGeom>
          <a:noFill/>
          <a:ln>
            <a:noFill/>
          </a:ln>
        </p:spPr>
      </p:pic>
      <p:pic>
        <p:nvPicPr>
          <p:cNvPr id="195" name="Google Shape;195;p7"/>
          <p:cNvPicPr preferRelativeResize="0"/>
          <p:nvPr/>
        </p:nvPicPr>
        <p:blipFill rotWithShape="1">
          <a:blip r:embed="rId4">
            <a:alphaModFix/>
          </a:blip>
          <a:srcRect l="7648" t="36588" r="6595" b="35900"/>
          <a:stretch/>
        </p:blipFill>
        <p:spPr>
          <a:xfrm>
            <a:off x="6035575" y="391323"/>
            <a:ext cx="2194025" cy="888201"/>
          </a:xfrm>
          <a:prstGeom prst="rect">
            <a:avLst/>
          </a:prstGeom>
          <a:noFill/>
          <a:ln>
            <a:noFill/>
          </a:ln>
        </p:spPr>
      </p:pic>
      <p:pic>
        <p:nvPicPr>
          <p:cNvPr id="3" name="Picture 2"/>
          <p:cNvPicPr>
            <a:picLocks noChangeAspect="1"/>
          </p:cNvPicPr>
          <p:nvPr/>
        </p:nvPicPr>
        <p:blipFill>
          <a:blip r:embed="rId5"/>
          <a:stretch>
            <a:fillRect/>
          </a:stretch>
        </p:blipFill>
        <p:spPr>
          <a:xfrm>
            <a:off x="819617" y="1787271"/>
            <a:ext cx="7859222" cy="1819529"/>
          </a:xfrm>
          <a:prstGeom prst="rect">
            <a:avLst/>
          </a:prstGeom>
        </p:spPr>
      </p:pic>
      <p:pic>
        <p:nvPicPr>
          <p:cNvPr id="5" name="Picture 4"/>
          <p:cNvPicPr>
            <a:picLocks noChangeAspect="1"/>
          </p:cNvPicPr>
          <p:nvPr/>
        </p:nvPicPr>
        <p:blipFill>
          <a:blip r:embed="rId6"/>
          <a:stretch>
            <a:fillRect/>
          </a:stretch>
        </p:blipFill>
        <p:spPr>
          <a:xfrm>
            <a:off x="819617" y="3739988"/>
            <a:ext cx="7811590" cy="2324424"/>
          </a:xfrm>
          <a:prstGeom prst="rect">
            <a:avLst/>
          </a:prstGeom>
        </p:spPr>
      </p:pic>
    </p:spTree>
    <p:extLst>
      <p:ext uri="{BB962C8B-B14F-4D97-AF65-F5344CB8AC3E}">
        <p14:creationId xmlns:p14="http://schemas.microsoft.com/office/powerpoint/2010/main" val="4119406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3600"/>
              <a:buFont typeface="Twentieth Century"/>
              <a:buNone/>
            </a:pPr>
            <a:r>
              <a:rPr lang="en-US" sz="3600"/>
              <a:t>Model Details</a:t>
            </a:r>
            <a:endParaRPr/>
          </a:p>
        </p:txBody>
      </p:sp>
      <p:sp>
        <p:nvSpPr>
          <p:cNvPr id="190" name="Google Shape;190;p7"/>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lvl="0"/>
            <a:r>
              <a:rPr lang="en-US" dirty="0"/>
              <a:t>Sign Language Detection</a:t>
            </a:r>
          </a:p>
        </p:txBody>
      </p:sp>
      <p:sp>
        <p:nvSpPr>
          <p:cNvPr id="191" name="Google Shape;191;p7"/>
          <p:cNvSpPr txBox="1">
            <a:spLocks noGrp="1"/>
          </p:cNvSpPr>
          <p:nvPr>
            <p:ph type="dt" idx="10"/>
          </p:nvPr>
        </p:nvSpPr>
        <p:spPr>
          <a:xfrm>
            <a:off x="6248400" y="6197600"/>
            <a:ext cx="2514600" cy="508000"/>
          </a:xfrm>
          <a:prstGeom prst="rect">
            <a:avLst/>
          </a:prstGeom>
          <a:solidFill>
            <a:srgbClr val="990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CS-AI-FEST DHA </a:t>
            </a:r>
            <a:r>
              <a:rPr lang="en-US" dirty="0" err="1"/>
              <a:t>Suffa</a:t>
            </a:r>
            <a:r>
              <a:rPr lang="en-US" dirty="0"/>
              <a:t> University </a:t>
            </a:r>
            <a:endParaRPr dirty="0"/>
          </a:p>
        </p:txBody>
      </p:sp>
      <p:sp>
        <p:nvSpPr>
          <p:cNvPr id="192" name="Google Shape;192;p7"/>
          <p:cNvSpPr txBox="1">
            <a:spLocks noGrp="1"/>
          </p:cNvSpPr>
          <p:nvPr>
            <p:ph type="sldNum" idx="12"/>
          </p:nvPr>
        </p:nvSpPr>
        <p:spPr>
          <a:xfrm>
            <a:off x="0" y="1279524"/>
            <a:ext cx="533400" cy="244476"/>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13</a:t>
            </a:fld>
            <a:endParaRPr dirty="0"/>
          </a:p>
        </p:txBody>
      </p:sp>
      <p:pic>
        <p:nvPicPr>
          <p:cNvPr id="193" name="Google Shape;193;p7"/>
          <p:cNvPicPr preferRelativeResize="0"/>
          <p:nvPr/>
        </p:nvPicPr>
        <p:blipFill rotWithShape="1">
          <a:blip r:embed="rId3">
            <a:alphaModFix/>
          </a:blip>
          <a:srcRect/>
          <a:stretch/>
        </p:blipFill>
        <p:spPr>
          <a:xfrm>
            <a:off x="8289309" y="440140"/>
            <a:ext cx="779060" cy="779060"/>
          </a:xfrm>
          <a:prstGeom prst="rect">
            <a:avLst/>
          </a:prstGeom>
          <a:noFill/>
          <a:ln>
            <a:noFill/>
          </a:ln>
        </p:spPr>
      </p:pic>
      <p:pic>
        <p:nvPicPr>
          <p:cNvPr id="194" name="Google Shape;194;p7"/>
          <p:cNvPicPr preferRelativeResize="0"/>
          <p:nvPr/>
        </p:nvPicPr>
        <p:blipFill rotWithShape="1">
          <a:blip r:embed="rId3">
            <a:alphaModFix/>
          </a:blip>
          <a:srcRect/>
          <a:stretch/>
        </p:blipFill>
        <p:spPr>
          <a:xfrm>
            <a:off x="8229600" y="310533"/>
            <a:ext cx="968991" cy="968991"/>
          </a:xfrm>
          <a:prstGeom prst="rect">
            <a:avLst/>
          </a:prstGeom>
          <a:noFill/>
          <a:ln>
            <a:noFill/>
          </a:ln>
        </p:spPr>
      </p:pic>
      <p:pic>
        <p:nvPicPr>
          <p:cNvPr id="195" name="Google Shape;195;p7"/>
          <p:cNvPicPr preferRelativeResize="0"/>
          <p:nvPr/>
        </p:nvPicPr>
        <p:blipFill rotWithShape="1">
          <a:blip r:embed="rId4">
            <a:alphaModFix/>
          </a:blip>
          <a:srcRect l="7648" t="36588" r="6595" b="35900"/>
          <a:stretch/>
        </p:blipFill>
        <p:spPr>
          <a:xfrm>
            <a:off x="6035575" y="391323"/>
            <a:ext cx="2194025" cy="888201"/>
          </a:xfrm>
          <a:prstGeom prst="rect">
            <a:avLst/>
          </a:prstGeom>
          <a:noFill/>
          <a:ln>
            <a:noFill/>
          </a:ln>
        </p:spPr>
      </p:pic>
      <p:pic>
        <p:nvPicPr>
          <p:cNvPr id="2" name="Picture 1"/>
          <p:cNvPicPr>
            <a:picLocks noChangeAspect="1"/>
          </p:cNvPicPr>
          <p:nvPr/>
        </p:nvPicPr>
        <p:blipFill>
          <a:blip r:embed="rId5"/>
          <a:stretch>
            <a:fillRect/>
          </a:stretch>
        </p:blipFill>
        <p:spPr>
          <a:xfrm>
            <a:off x="1567543" y="2886848"/>
            <a:ext cx="6537562" cy="2446155"/>
          </a:xfrm>
          <a:prstGeom prst="rect">
            <a:avLst/>
          </a:prstGeom>
        </p:spPr>
      </p:pic>
      <p:sp>
        <p:nvSpPr>
          <p:cNvPr id="4" name="TextBox 3"/>
          <p:cNvSpPr txBox="1"/>
          <p:nvPr/>
        </p:nvSpPr>
        <p:spPr>
          <a:xfrm>
            <a:off x="554014" y="5451665"/>
            <a:ext cx="8124825" cy="307777"/>
          </a:xfrm>
          <a:prstGeom prst="rect">
            <a:avLst/>
          </a:prstGeom>
          <a:noFill/>
        </p:spPr>
        <p:txBody>
          <a:bodyPr wrap="square" rtlCol="0">
            <a:spAutoFit/>
          </a:bodyPr>
          <a:lstStyle/>
          <a:p>
            <a:r>
              <a:rPr lang="en-US" dirty="0"/>
              <a:t>Feature Extraction					    Classification</a:t>
            </a:r>
          </a:p>
        </p:txBody>
      </p:sp>
      <p:cxnSp>
        <p:nvCxnSpPr>
          <p:cNvPr id="7" name="Straight Connector 6"/>
          <p:cNvCxnSpPr/>
          <p:nvPr/>
        </p:nvCxnSpPr>
        <p:spPr>
          <a:xfrm>
            <a:off x="6248400" y="5393327"/>
            <a:ext cx="9525" cy="400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4850" y="5802902"/>
            <a:ext cx="5553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257925" y="5784652"/>
            <a:ext cx="2676525" cy="1825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6"/>
          <a:stretch>
            <a:fillRect/>
          </a:stretch>
        </p:blipFill>
        <p:spPr>
          <a:xfrm>
            <a:off x="1049299" y="1966964"/>
            <a:ext cx="7240010" cy="885949"/>
          </a:xfrm>
          <a:prstGeom prst="rect">
            <a:avLst/>
          </a:prstGeom>
        </p:spPr>
      </p:pic>
    </p:spTree>
    <p:extLst>
      <p:ext uri="{BB962C8B-B14F-4D97-AF65-F5344CB8AC3E}">
        <p14:creationId xmlns:p14="http://schemas.microsoft.com/office/powerpoint/2010/main" val="2250953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8"/>
          <p:cNvSpPr txBox="1">
            <a:spLocks noGrp="1"/>
          </p:cNvSpPr>
          <p:nvPr>
            <p:ph type="title"/>
          </p:nvPr>
        </p:nvSpPr>
        <p:spPr>
          <a:xfrm>
            <a:off x="339686" y="212569"/>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wentieth Century"/>
              <a:buNone/>
            </a:pPr>
            <a:r>
              <a:rPr lang="en-US" dirty="0"/>
              <a:t>Results &amp; Discussions</a:t>
            </a:r>
            <a:endParaRPr dirty="0"/>
          </a:p>
        </p:txBody>
      </p:sp>
      <p:sp>
        <p:nvSpPr>
          <p:cNvPr id="203" name="Google Shape;203;p8"/>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lvl="0"/>
            <a:r>
              <a:rPr lang="en-US" dirty="0"/>
              <a:t>Sign Language Detection</a:t>
            </a:r>
          </a:p>
        </p:txBody>
      </p:sp>
      <p:sp>
        <p:nvSpPr>
          <p:cNvPr id="204" name="Google Shape;204;p8"/>
          <p:cNvSpPr txBox="1">
            <a:spLocks noGrp="1"/>
          </p:cNvSpPr>
          <p:nvPr>
            <p:ph type="dt" idx="10"/>
          </p:nvPr>
        </p:nvSpPr>
        <p:spPr>
          <a:xfrm>
            <a:off x="6248400" y="6147101"/>
            <a:ext cx="2514600" cy="558499"/>
          </a:xfrm>
          <a:prstGeom prst="rect">
            <a:avLst/>
          </a:prstGeom>
          <a:solidFill>
            <a:srgbClr val="990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CS-AI-FEST DHA </a:t>
            </a:r>
            <a:r>
              <a:rPr lang="en-US" dirty="0" err="1"/>
              <a:t>Suffa</a:t>
            </a:r>
            <a:r>
              <a:rPr lang="en-US" dirty="0"/>
              <a:t> University </a:t>
            </a:r>
            <a:endParaRPr dirty="0"/>
          </a:p>
        </p:txBody>
      </p:sp>
      <p:sp>
        <p:nvSpPr>
          <p:cNvPr id="205" name="Google Shape;205;p8"/>
          <p:cNvSpPr txBox="1">
            <a:spLocks noGrp="1"/>
          </p:cNvSpPr>
          <p:nvPr>
            <p:ph type="sldNum" idx="12"/>
          </p:nvPr>
        </p:nvSpPr>
        <p:spPr>
          <a:xfrm>
            <a:off x="0" y="1279524"/>
            <a:ext cx="533400" cy="244476"/>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14</a:t>
            </a:fld>
            <a:endParaRPr/>
          </a:p>
        </p:txBody>
      </p:sp>
      <p:pic>
        <p:nvPicPr>
          <p:cNvPr id="206" name="Google Shape;206;p8"/>
          <p:cNvPicPr preferRelativeResize="0"/>
          <p:nvPr/>
        </p:nvPicPr>
        <p:blipFill rotWithShape="1">
          <a:blip r:embed="rId3">
            <a:alphaModFix/>
          </a:blip>
          <a:srcRect/>
          <a:stretch/>
        </p:blipFill>
        <p:spPr>
          <a:xfrm>
            <a:off x="8289309" y="440140"/>
            <a:ext cx="779060" cy="779060"/>
          </a:xfrm>
          <a:prstGeom prst="rect">
            <a:avLst/>
          </a:prstGeom>
          <a:noFill/>
          <a:ln>
            <a:noFill/>
          </a:ln>
        </p:spPr>
      </p:pic>
      <p:pic>
        <p:nvPicPr>
          <p:cNvPr id="207" name="Google Shape;207;p8"/>
          <p:cNvPicPr preferRelativeResize="0"/>
          <p:nvPr/>
        </p:nvPicPr>
        <p:blipFill rotWithShape="1">
          <a:blip r:embed="rId3">
            <a:alphaModFix/>
          </a:blip>
          <a:srcRect/>
          <a:stretch/>
        </p:blipFill>
        <p:spPr>
          <a:xfrm>
            <a:off x="8229600" y="310533"/>
            <a:ext cx="968991" cy="968991"/>
          </a:xfrm>
          <a:prstGeom prst="rect">
            <a:avLst/>
          </a:prstGeom>
          <a:noFill/>
          <a:ln>
            <a:noFill/>
          </a:ln>
        </p:spPr>
      </p:pic>
      <p:pic>
        <p:nvPicPr>
          <p:cNvPr id="208" name="Google Shape;208;p8"/>
          <p:cNvPicPr preferRelativeResize="0"/>
          <p:nvPr/>
        </p:nvPicPr>
        <p:blipFill rotWithShape="1">
          <a:blip r:embed="rId4">
            <a:alphaModFix/>
          </a:blip>
          <a:srcRect l="7648" t="36588" r="6595" b="35900"/>
          <a:stretch/>
        </p:blipFill>
        <p:spPr>
          <a:xfrm>
            <a:off x="6035575" y="391323"/>
            <a:ext cx="2194025" cy="888201"/>
          </a:xfrm>
          <a:prstGeom prst="rect">
            <a:avLst/>
          </a:prstGeom>
          <a:noFill/>
          <a:ln>
            <a:noFill/>
          </a:ln>
        </p:spPr>
      </p:pic>
      <p:sp>
        <p:nvSpPr>
          <p:cNvPr id="209" name="Google Shape;209;p8"/>
          <p:cNvSpPr txBox="1"/>
          <p:nvPr/>
        </p:nvSpPr>
        <p:spPr>
          <a:xfrm>
            <a:off x="339686" y="1872937"/>
            <a:ext cx="5176538" cy="4093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wentieth Century"/>
                <a:ea typeface="Twentieth Century"/>
                <a:cs typeface="Twentieth Century"/>
                <a:sym typeface="Twentieth Century"/>
              </a:rPr>
              <a:t>Model Performance:</a:t>
            </a:r>
            <a:br>
              <a:rPr lang="en-US" sz="1800">
                <a:solidFill>
                  <a:schemeClr val="dk1"/>
                </a:solidFill>
                <a:latin typeface="Twentieth Century"/>
                <a:ea typeface="Twentieth Century"/>
                <a:cs typeface="Twentieth Century"/>
                <a:sym typeface="Twentieth Century"/>
              </a:rPr>
            </a:br>
            <a:r>
              <a:rPr lang="en-US" sz="1400">
                <a:solidFill>
                  <a:schemeClr val="dk1"/>
                </a:solidFill>
                <a:latin typeface="Twentieth Century"/>
                <a:ea typeface="Twentieth Century"/>
                <a:cs typeface="Twentieth Century"/>
                <a:sym typeface="Twentieth Century"/>
              </a:rPr>
              <a:t>Training Accuracy: The CNN model achieved a high training accuracy, indicating that it was able to learn the patterns in the training data effectively.</a:t>
            </a:r>
            <a:br>
              <a:rPr lang="en-US" sz="1400">
                <a:solidFill>
                  <a:schemeClr val="dk1"/>
                </a:solidFill>
                <a:latin typeface="Twentieth Century"/>
                <a:ea typeface="Twentieth Century"/>
                <a:cs typeface="Twentieth Century"/>
                <a:sym typeface="Twentieth Century"/>
              </a:rPr>
            </a:br>
            <a:r>
              <a:rPr lang="en-US" sz="1400">
                <a:solidFill>
                  <a:schemeClr val="dk1"/>
                </a:solidFill>
                <a:latin typeface="Twentieth Century"/>
                <a:ea typeface="Twentieth Century"/>
                <a:cs typeface="Twentieth Century"/>
                <a:sym typeface="Twentieth Century"/>
              </a:rPr>
              <a:t>Validation Accuracy: The validation accuracy was slightly lower than the training accuracy, suggesting that the model generalized well to unseen data but still had room for improvement.</a:t>
            </a:r>
            <a:br>
              <a:rPr lang="en-US" sz="1400">
                <a:solidFill>
                  <a:schemeClr val="dk1"/>
                </a:solidFill>
                <a:latin typeface="Twentieth Century"/>
                <a:ea typeface="Twentieth Century"/>
                <a:cs typeface="Twentieth Century"/>
                <a:sym typeface="Twentieth Century"/>
              </a:rPr>
            </a:br>
            <a:r>
              <a:rPr lang="en-US" sz="1400">
                <a:solidFill>
                  <a:schemeClr val="dk1"/>
                </a:solidFill>
                <a:latin typeface="Twentieth Century"/>
                <a:ea typeface="Twentieth Century"/>
                <a:cs typeface="Twentieth Century"/>
                <a:sym typeface="Twentieth Century"/>
              </a:rPr>
              <a:t>Test Accuracy: The test set accuracy was consistent with the validation accuracy, reinforcing that the model’s performance was robust across different dataset.</a:t>
            </a:r>
            <a:endParaRPr/>
          </a:p>
          <a:p>
            <a:pPr marL="0" marR="0" lvl="0" indent="0" algn="l" rtl="0">
              <a:spcBef>
                <a:spcPts val="0"/>
              </a:spcBef>
              <a:spcAft>
                <a:spcPts val="0"/>
              </a:spcAft>
              <a:buNone/>
            </a:pPr>
            <a:br>
              <a:rPr lang="en-US" sz="1400">
                <a:solidFill>
                  <a:schemeClr val="dk1"/>
                </a:solidFill>
                <a:latin typeface="Twentieth Century"/>
                <a:ea typeface="Twentieth Century"/>
                <a:cs typeface="Twentieth Century"/>
                <a:sym typeface="Twentieth Century"/>
              </a:rPr>
            </a:br>
            <a:r>
              <a:rPr lang="en-US" sz="1800">
                <a:solidFill>
                  <a:schemeClr val="dk1"/>
                </a:solidFill>
                <a:latin typeface="Twentieth Century"/>
                <a:ea typeface="Twentieth Century"/>
                <a:cs typeface="Twentieth Century"/>
                <a:sym typeface="Twentieth Century"/>
              </a:rPr>
              <a:t>Loss Metrics:</a:t>
            </a:r>
            <a:br>
              <a:rPr lang="en-US" sz="1800">
                <a:solidFill>
                  <a:schemeClr val="dk1"/>
                </a:solidFill>
                <a:latin typeface="Twentieth Century"/>
                <a:ea typeface="Twentieth Century"/>
                <a:cs typeface="Twentieth Century"/>
                <a:sym typeface="Twentieth Century"/>
              </a:rPr>
            </a:br>
            <a:r>
              <a:rPr lang="en-US" sz="1400">
                <a:solidFill>
                  <a:schemeClr val="dk1"/>
                </a:solidFill>
                <a:latin typeface="Twentieth Century"/>
                <a:ea typeface="Twentieth Century"/>
                <a:cs typeface="Twentieth Century"/>
                <a:sym typeface="Twentieth Century"/>
              </a:rPr>
              <a:t>Training Loss: The training loss decreased steadily over epochs, indicating that the model was learning and fitting the training data well.</a:t>
            </a:r>
            <a:br>
              <a:rPr lang="en-US" sz="1400">
                <a:solidFill>
                  <a:schemeClr val="dk1"/>
                </a:solidFill>
                <a:latin typeface="Twentieth Century"/>
                <a:ea typeface="Twentieth Century"/>
                <a:cs typeface="Twentieth Century"/>
                <a:sym typeface="Twentieth Century"/>
              </a:rPr>
            </a:br>
            <a:r>
              <a:rPr lang="en-US" sz="1400">
                <a:solidFill>
                  <a:schemeClr val="dk1"/>
                </a:solidFill>
                <a:latin typeface="Twentieth Century"/>
                <a:ea typeface="Twentieth Century"/>
                <a:cs typeface="Twentieth Century"/>
                <a:sym typeface="Twentieth Century"/>
              </a:rPr>
              <a:t>Validation Loss: The validation loss showed a similar trend to the training loss but started to plateau, suggesting that further training might not yield significant improvements without overfitting.</a:t>
            </a:r>
            <a:endParaRPr/>
          </a:p>
        </p:txBody>
      </p:sp>
      <p:pic>
        <p:nvPicPr>
          <p:cNvPr id="5" name="Picture 4"/>
          <p:cNvPicPr>
            <a:picLocks noChangeAspect="1"/>
          </p:cNvPicPr>
          <p:nvPr/>
        </p:nvPicPr>
        <p:blipFill>
          <a:blip r:embed="rId5"/>
          <a:stretch>
            <a:fillRect/>
          </a:stretch>
        </p:blipFill>
        <p:spPr>
          <a:xfrm>
            <a:off x="5516224" y="2656320"/>
            <a:ext cx="3444896" cy="298973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2e7ab5b4299_0_15"/>
          <p:cNvSpPr txBox="1">
            <a:spLocks noGrp="1"/>
          </p:cNvSpPr>
          <p:nvPr>
            <p:ph type="title"/>
          </p:nvPr>
        </p:nvSpPr>
        <p:spPr>
          <a:xfrm>
            <a:off x="367396" y="228600"/>
            <a:ext cx="76170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wentieth Century"/>
              <a:buNone/>
            </a:pPr>
            <a:r>
              <a:rPr lang="en-US" dirty="0"/>
              <a:t>Results &amp; Discussions</a:t>
            </a:r>
            <a:endParaRPr dirty="0"/>
          </a:p>
        </p:txBody>
      </p:sp>
      <p:sp>
        <p:nvSpPr>
          <p:cNvPr id="216" name="Google Shape;216;g2e7ab5b4299_0_15"/>
          <p:cNvSpPr txBox="1">
            <a:spLocks noGrp="1"/>
          </p:cNvSpPr>
          <p:nvPr>
            <p:ph type="ftr" idx="11"/>
          </p:nvPr>
        </p:nvSpPr>
        <p:spPr>
          <a:xfrm>
            <a:off x="609601" y="6400800"/>
            <a:ext cx="5410200" cy="288900"/>
          </a:xfrm>
          <a:prstGeom prst="rect">
            <a:avLst/>
          </a:prstGeom>
          <a:solidFill>
            <a:srgbClr val="F86308"/>
          </a:solidFill>
          <a:ln>
            <a:noFill/>
          </a:ln>
        </p:spPr>
        <p:txBody>
          <a:bodyPr spcFirstLastPara="1" wrap="square" lIns="91425" tIns="45700" rIns="91425" bIns="45700" anchor="ctr" anchorCtr="0">
            <a:noAutofit/>
          </a:bodyPr>
          <a:lstStyle/>
          <a:p>
            <a:pPr lvl="0"/>
            <a:r>
              <a:rPr lang="en-US" dirty="0"/>
              <a:t>Sign Language Detection</a:t>
            </a:r>
          </a:p>
        </p:txBody>
      </p:sp>
      <p:sp>
        <p:nvSpPr>
          <p:cNvPr id="217" name="Google Shape;217;g2e7ab5b4299_0_15"/>
          <p:cNvSpPr txBox="1">
            <a:spLocks noGrp="1"/>
          </p:cNvSpPr>
          <p:nvPr>
            <p:ph type="dt" idx="10"/>
          </p:nvPr>
        </p:nvSpPr>
        <p:spPr>
          <a:xfrm>
            <a:off x="6248400" y="6197600"/>
            <a:ext cx="2514600" cy="508000"/>
          </a:xfrm>
          <a:prstGeom prst="rect">
            <a:avLst/>
          </a:prstGeom>
          <a:solidFill>
            <a:srgbClr val="990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CS-AI-FEST DHA Suffa University </a:t>
            </a:r>
            <a:endParaRPr/>
          </a:p>
        </p:txBody>
      </p:sp>
      <p:sp>
        <p:nvSpPr>
          <p:cNvPr id="218" name="Google Shape;218;g2e7ab5b4299_0_15"/>
          <p:cNvSpPr txBox="1">
            <a:spLocks noGrp="1"/>
          </p:cNvSpPr>
          <p:nvPr>
            <p:ph type="sldNum" idx="12"/>
          </p:nvPr>
        </p:nvSpPr>
        <p:spPr>
          <a:xfrm>
            <a:off x="0" y="1279524"/>
            <a:ext cx="533400" cy="244500"/>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15</a:t>
            </a:fld>
            <a:endParaRPr/>
          </a:p>
        </p:txBody>
      </p:sp>
      <p:pic>
        <p:nvPicPr>
          <p:cNvPr id="219" name="Google Shape;219;g2e7ab5b4299_0_15"/>
          <p:cNvPicPr preferRelativeResize="0"/>
          <p:nvPr/>
        </p:nvPicPr>
        <p:blipFill rotWithShape="1">
          <a:blip r:embed="rId3">
            <a:alphaModFix/>
          </a:blip>
          <a:srcRect/>
          <a:stretch/>
        </p:blipFill>
        <p:spPr>
          <a:xfrm>
            <a:off x="8289309" y="440140"/>
            <a:ext cx="779060" cy="779060"/>
          </a:xfrm>
          <a:prstGeom prst="rect">
            <a:avLst/>
          </a:prstGeom>
          <a:noFill/>
          <a:ln>
            <a:noFill/>
          </a:ln>
        </p:spPr>
      </p:pic>
      <p:pic>
        <p:nvPicPr>
          <p:cNvPr id="220" name="Google Shape;220;g2e7ab5b4299_0_15"/>
          <p:cNvPicPr preferRelativeResize="0"/>
          <p:nvPr/>
        </p:nvPicPr>
        <p:blipFill rotWithShape="1">
          <a:blip r:embed="rId3">
            <a:alphaModFix/>
          </a:blip>
          <a:srcRect/>
          <a:stretch/>
        </p:blipFill>
        <p:spPr>
          <a:xfrm>
            <a:off x="8229600" y="310533"/>
            <a:ext cx="968991" cy="968991"/>
          </a:xfrm>
          <a:prstGeom prst="rect">
            <a:avLst/>
          </a:prstGeom>
          <a:noFill/>
          <a:ln>
            <a:noFill/>
          </a:ln>
        </p:spPr>
      </p:pic>
      <p:pic>
        <p:nvPicPr>
          <p:cNvPr id="221" name="Google Shape;221;g2e7ab5b4299_0_15"/>
          <p:cNvPicPr preferRelativeResize="0"/>
          <p:nvPr/>
        </p:nvPicPr>
        <p:blipFill rotWithShape="1">
          <a:blip r:embed="rId4">
            <a:alphaModFix/>
          </a:blip>
          <a:srcRect l="7649" t="36587" r="6594" b="35900"/>
          <a:stretch/>
        </p:blipFill>
        <p:spPr>
          <a:xfrm>
            <a:off x="6035575" y="391323"/>
            <a:ext cx="2194025" cy="888202"/>
          </a:xfrm>
          <a:prstGeom prst="rect">
            <a:avLst/>
          </a:prstGeom>
          <a:noFill/>
          <a:ln>
            <a:noFill/>
          </a:ln>
        </p:spPr>
      </p:pic>
      <p:sp>
        <p:nvSpPr>
          <p:cNvPr id="222" name="Google Shape;222;g2e7ab5b4299_0_15"/>
          <p:cNvSpPr txBox="1"/>
          <p:nvPr/>
        </p:nvSpPr>
        <p:spPr>
          <a:xfrm>
            <a:off x="339686" y="1872937"/>
            <a:ext cx="5176500" cy="45978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400"/>
              </a:spcBef>
              <a:spcAft>
                <a:spcPts val="0"/>
              </a:spcAft>
              <a:buClr>
                <a:schemeClr val="dk1"/>
              </a:buClr>
              <a:buSzPts val="1100"/>
              <a:buFont typeface="Arial"/>
              <a:buNone/>
            </a:pPr>
            <a:r>
              <a:rPr lang="en-US" sz="1300" b="1">
                <a:solidFill>
                  <a:schemeClr val="dk1"/>
                </a:solidFill>
              </a:rPr>
              <a:t>Discussion</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a:solidFill>
                  <a:schemeClr val="dk1"/>
                </a:solidFill>
              </a:rPr>
              <a:t>1. Interpretation of Results</a:t>
            </a:r>
            <a:endParaRPr sz="1100"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US" sz="1100" b="1">
                <a:solidFill>
                  <a:schemeClr val="dk1"/>
                </a:solidFill>
              </a:rPr>
              <a:t>Model Performance</a:t>
            </a:r>
            <a:r>
              <a:rPr lang="en-US" sz="1100">
                <a:solidFill>
                  <a:schemeClr val="dk1"/>
                </a:solidFill>
              </a:rPr>
              <a:t>: Interpretation of quantitative results and what they imply about the model's effectiveness.</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US" sz="1100" b="1">
                <a:solidFill>
                  <a:schemeClr val="dk1"/>
                </a:solidFill>
              </a:rPr>
              <a:t>Error Patterns</a:t>
            </a:r>
            <a:r>
              <a:rPr lang="en-US" sz="1100">
                <a:solidFill>
                  <a:schemeClr val="dk1"/>
                </a:solidFill>
              </a:rPr>
              <a:t>: Discussion on the types of errors the model makes and potential reasons.</a:t>
            </a:r>
            <a:endParaRPr sz="11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a:solidFill>
                  <a:schemeClr val="dk1"/>
                </a:solidFill>
              </a:rPr>
              <a:t>2. Comparison with Existing Methods</a:t>
            </a:r>
            <a:endParaRPr sz="1100"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US" sz="1100" b="1">
                <a:solidFill>
                  <a:schemeClr val="dk1"/>
                </a:solidFill>
              </a:rPr>
              <a:t>Benchmarking</a:t>
            </a:r>
            <a:r>
              <a:rPr lang="en-US" sz="1100">
                <a:solidFill>
                  <a:schemeClr val="dk1"/>
                </a:solidFill>
              </a:rPr>
              <a:t>: How the model compares to existing sign language recognition systems.</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US" sz="1100" b="1">
                <a:solidFill>
                  <a:schemeClr val="dk1"/>
                </a:solidFill>
              </a:rPr>
              <a:t>Improvements</a:t>
            </a:r>
            <a:r>
              <a:rPr lang="en-US" sz="1100">
                <a:solidFill>
                  <a:schemeClr val="dk1"/>
                </a:solidFill>
              </a:rPr>
              <a:t>: Specific improvements over previous approaches (e.g., better accuracy, faster inference).</a:t>
            </a:r>
            <a:endParaRPr sz="11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a:solidFill>
                  <a:schemeClr val="dk1"/>
                </a:solidFill>
              </a:rPr>
              <a:t>3. Challenges and Limitations</a:t>
            </a:r>
            <a:endParaRPr sz="1100"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US" sz="1100" b="1">
                <a:solidFill>
                  <a:schemeClr val="dk1"/>
                </a:solidFill>
              </a:rPr>
              <a:t>Data Challenges</a:t>
            </a:r>
            <a:r>
              <a:rPr lang="en-US" sz="1100">
                <a:solidFill>
                  <a:schemeClr val="dk1"/>
                </a:solidFill>
              </a:rPr>
              <a:t>: Issues related to dataset quality, diversity, and representativeness.</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US" sz="1100" b="1">
                <a:solidFill>
                  <a:schemeClr val="dk1"/>
                </a:solidFill>
              </a:rPr>
              <a:t>Model Limitations</a:t>
            </a:r>
            <a:r>
              <a:rPr lang="en-US" sz="1100">
                <a:solidFill>
                  <a:schemeClr val="dk1"/>
                </a:solidFill>
              </a:rPr>
              <a:t>: Limitations of the model architecture or training process (e.g., overfitting, underfitting).</a:t>
            </a:r>
            <a:endParaRPr sz="1100">
              <a:solidFill>
                <a:schemeClr val="dk1"/>
              </a:solidFill>
            </a:endParaRPr>
          </a:p>
          <a:p>
            <a:pPr marL="0" marR="0" lvl="0" indent="0" algn="l" rtl="0">
              <a:spcBef>
                <a:spcPts val="1200"/>
              </a:spcBef>
              <a:spcAft>
                <a:spcPts val="0"/>
              </a:spcAft>
              <a:buNone/>
            </a:pPr>
            <a:endParaRPr sz="1800">
              <a:solidFill>
                <a:schemeClr val="dk1"/>
              </a:solidFill>
              <a:latin typeface="Twentieth Century"/>
              <a:ea typeface="Twentieth Century"/>
              <a:cs typeface="Twentieth Century"/>
              <a:sym typeface="Twentieth Century"/>
            </a:endParaRPr>
          </a:p>
        </p:txBody>
      </p:sp>
      <p:pic>
        <p:nvPicPr>
          <p:cNvPr id="2" name="Picture 1"/>
          <p:cNvPicPr>
            <a:picLocks noChangeAspect="1"/>
          </p:cNvPicPr>
          <p:nvPr/>
        </p:nvPicPr>
        <p:blipFill>
          <a:blip r:embed="rId5"/>
          <a:stretch>
            <a:fillRect/>
          </a:stretch>
        </p:blipFill>
        <p:spPr>
          <a:xfrm>
            <a:off x="5516186" y="2631780"/>
            <a:ext cx="3391373" cy="323895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9"/>
          <p:cNvSpPr txBox="1">
            <a:spLocks noGrp="1"/>
          </p:cNvSpPr>
          <p:nvPr>
            <p:ph type="title"/>
          </p:nvPr>
        </p:nvSpPr>
        <p:spPr>
          <a:xfrm>
            <a:off x="266700" y="106481"/>
            <a:ext cx="7260609" cy="1066801"/>
          </a:xfrm>
          <a:prstGeom prst="rect">
            <a:avLst/>
          </a:prstGeom>
          <a:noFill/>
          <a:ln>
            <a:noFill/>
          </a:ln>
        </p:spPr>
        <p:txBody>
          <a:bodyPr spcFirstLastPara="1" wrap="square" lIns="91425" tIns="45700" rIns="91425" bIns="45700" anchor="ctr" anchorCtr="0">
            <a:noAutofit/>
          </a:bodyPr>
          <a:lstStyle/>
          <a:p>
            <a:pPr lvl="0">
              <a:buSzPts val="3200"/>
            </a:pPr>
            <a:r>
              <a:rPr lang="en-US" sz="3200" dirty="0"/>
              <a:t>Challenges and learning</a:t>
            </a:r>
            <a:endParaRPr dirty="0"/>
          </a:p>
        </p:txBody>
      </p:sp>
      <p:sp>
        <p:nvSpPr>
          <p:cNvPr id="230" name="Google Shape;230;p9"/>
          <p:cNvSpPr txBox="1">
            <a:spLocks noGrp="1"/>
          </p:cNvSpPr>
          <p:nvPr>
            <p:ph type="body" idx="1"/>
          </p:nvPr>
        </p:nvSpPr>
        <p:spPr>
          <a:xfrm>
            <a:off x="609600" y="1887657"/>
            <a:ext cx="7136674" cy="4058331"/>
          </a:xfrm>
          <a:prstGeom prst="rect">
            <a:avLst/>
          </a:prstGeom>
          <a:noFill/>
          <a:ln>
            <a:noFill/>
          </a:ln>
        </p:spPr>
        <p:txBody>
          <a:bodyPr spcFirstLastPara="1" wrap="square" lIns="91425" tIns="45700" rIns="91425" bIns="45700" anchor="t" anchorCtr="0">
            <a:normAutofit fontScale="70000" lnSpcReduction="20000"/>
          </a:bodyPr>
          <a:lstStyle/>
          <a:p>
            <a:pPr indent="-457200">
              <a:spcBef>
                <a:spcPts val="0"/>
              </a:spcBef>
              <a:buSzPts val="1200"/>
            </a:pPr>
            <a:r>
              <a:rPr lang="en-US" dirty="0"/>
              <a:t>Throughout our project, we tackled challenges and gained valuable insights. From dataset creation to model deployment, each phase taught us collaboration, problem-solving, and technical skills. </a:t>
            </a:r>
          </a:p>
          <a:p>
            <a:pPr marL="0" indent="0">
              <a:spcBef>
                <a:spcPts val="0"/>
              </a:spcBef>
              <a:buSzPts val="1200"/>
              <a:buNone/>
            </a:pPr>
            <a:endParaRPr lang="en-US" dirty="0"/>
          </a:p>
          <a:p>
            <a:pPr indent="-457200">
              <a:spcBef>
                <a:spcPts val="0"/>
              </a:spcBef>
              <a:buSzPts val="1200"/>
            </a:pPr>
            <a:r>
              <a:rPr lang="en-US" dirty="0"/>
              <a:t>We prioritized a well-structured dataset with consistent conditions for accurate model predictions. During training, we optimized performance through data preprocessing, augmentation, and hyper parameter tuning, addressing issues like overfitting and under fitting. </a:t>
            </a:r>
          </a:p>
          <a:p>
            <a:pPr marL="0" indent="0">
              <a:spcBef>
                <a:spcPts val="0"/>
              </a:spcBef>
              <a:buSzPts val="1200"/>
              <a:buNone/>
            </a:pPr>
            <a:endParaRPr lang="en-US" dirty="0"/>
          </a:p>
          <a:p>
            <a:pPr indent="-457200">
              <a:spcBef>
                <a:spcPts val="0"/>
              </a:spcBef>
              <a:buSzPts val="1200"/>
            </a:pPr>
            <a:r>
              <a:rPr lang="en-US" dirty="0"/>
              <a:t>This experience deepened our understanding of AI's transformative potential in enhancing accessibility and inclusivity.</a:t>
            </a:r>
            <a:endParaRPr dirty="0"/>
          </a:p>
        </p:txBody>
      </p:sp>
      <p:sp>
        <p:nvSpPr>
          <p:cNvPr id="231" name="Google Shape;231;p9"/>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lvl="0"/>
            <a:r>
              <a:rPr lang="en-US" dirty="0"/>
              <a:t>Sign Language Detection</a:t>
            </a:r>
          </a:p>
        </p:txBody>
      </p:sp>
      <p:sp>
        <p:nvSpPr>
          <p:cNvPr id="232" name="Google Shape;232;p9"/>
          <p:cNvSpPr txBox="1">
            <a:spLocks noGrp="1"/>
          </p:cNvSpPr>
          <p:nvPr>
            <p:ph type="dt" idx="10"/>
          </p:nvPr>
        </p:nvSpPr>
        <p:spPr>
          <a:xfrm>
            <a:off x="6248400" y="6196921"/>
            <a:ext cx="2514600" cy="508679"/>
          </a:xfrm>
          <a:prstGeom prst="rect">
            <a:avLst/>
          </a:prstGeom>
          <a:solidFill>
            <a:srgbClr val="990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CS-AI-FEST DHA </a:t>
            </a:r>
            <a:r>
              <a:rPr lang="en-US" dirty="0" err="1"/>
              <a:t>Suffa</a:t>
            </a:r>
            <a:r>
              <a:rPr lang="en-US" dirty="0"/>
              <a:t> University </a:t>
            </a:r>
            <a:endParaRPr dirty="0"/>
          </a:p>
        </p:txBody>
      </p:sp>
      <p:sp>
        <p:nvSpPr>
          <p:cNvPr id="233" name="Google Shape;233;p9"/>
          <p:cNvSpPr txBox="1">
            <a:spLocks noGrp="1"/>
          </p:cNvSpPr>
          <p:nvPr>
            <p:ph type="sldNum" idx="12"/>
          </p:nvPr>
        </p:nvSpPr>
        <p:spPr>
          <a:xfrm>
            <a:off x="0" y="1279524"/>
            <a:ext cx="533400" cy="244476"/>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16</a:t>
            </a:fld>
            <a:endParaRPr/>
          </a:p>
        </p:txBody>
      </p:sp>
      <p:pic>
        <p:nvPicPr>
          <p:cNvPr id="234" name="Google Shape;234;p9"/>
          <p:cNvPicPr preferRelativeResize="0"/>
          <p:nvPr/>
        </p:nvPicPr>
        <p:blipFill rotWithShape="1">
          <a:blip r:embed="rId3">
            <a:alphaModFix/>
          </a:blip>
          <a:srcRect/>
          <a:stretch/>
        </p:blipFill>
        <p:spPr>
          <a:xfrm>
            <a:off x="8289309" y="440140"/>
            <a:ext cx="779060" cy="779060"/>
          </a:xfrm>
          <a:prstGeom prst="rect">
            <a:avLst/>
          </a:prstGeom>
          <a:noFill/>
          <a:ln>
            <a:noFill/>
          </a:ln>
        </p:spPr>
      </p:pic>
      <p:pic>
        <p:nvPicPr>
          <p:cNvPr id="235" name="Google Shape;235;p9"/>
          <p:cNvPicPr preferRelativeResize="0"/>
          <p:nvPr/>
        </p:nvPicPr>
        <p:blipFill rotWithShape="1">
          <a:blip r:embed="rId3">
            <a:alphaModFix/>
          </a:blip>
          <a:srcRect/>
          <a:stretch/>
        </p:blipFill>
        <p:spPr>
          <a:xfrm>
            <a:off x="8229600" y="310533"/>
            <a:ext cx="968991" cy="968991"/>
          </a:xfrm>
          <a:prstGeom prst="rect">
            <a:avLst/>
          </a:prstGeom>
          <a:noFill/>
          <a:ln>
            <a:noFill/>
          </a:ln>
        </p:spPr>
      </p:pic>
      <p:pic>
        <p:nvPicPr>
          <p:cNvPr id="236" name="Google Shape;236;p9"/>
          <p:cNvPicPr preferRelativeResize="0"/>
          <p:nvPr/>
        </p:nvPicPr>
        <p:blipFill rotWithShape="1">
          <a:blip r:embed="rId4">
            <a:alphaModFix/>
          </a:blip>
          <a:srcRect l="7648" t="36588" r="6595" b="35900"/>
          <a:stretch/>
        </p:blipFill>
        <p:spPr>
          <a:xfrm>
            <a:off x="6035575" y="391323"/>
            <a:ext cx="2194025" cy="888201"/>
          </a:xfrm>
          <a:prstGeom prst="rect">
            <a:avLst/>
          </a:prstGeom>
          <a:noFill/>
          <a:ln>
            <a:noFill/>
          </a:ln>
        </p:spPr>
      </p:pic>
      <p:sp>
        <p:nvSpPr>
          <p:cNvPr id="2" name="Rectangle 1"/>
          <p:cNvSpPr/>
          <p:nvPr/>
        </p:nvSpPr>
        <p:spPr>
          <a:xfrm>
            <a:off x="2286000" y="1767007"/>
            <a:ext cx="4572000" cy="307777"/>
          </a:xfrm>
          <a:prstGeom prst="rect">
            <a:avLst/>
          </a:prstGeom>
        </p:spPr>
        <p:txBody>
          <a:bodyPr>
            <a:spAutoFit/>
          </a:bodyPr>
          <a:lstStyle/>
          <a:p>
            <a:endParaRPr lang="en-US" dirty="0"/>
          </a:p>
        </p:txBody>
      </p:sp>
    </p:spTree>
    <p:extLst>
      <p:ext uri="{BB962C8B-B14F-4D97-AF65-F5344CB8AC3E}">
        <p14:creationId xmlns:p14="http://schemas.microsoft.com/office/powerpoint/2010/main" val="4054362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9"/>
          <p:cNvSpPr txBox="1">
            <a:spLocks noGrp="1"/>
          </p:cNvSpPr>
          <p:nvPr>
            <p:ph type="title"/>
          </p:nvPr>
        </p:nvSpPr>
        <p:spPr>
          <a:xfrm>
            <a:off x="266700" y="137990"/>
            <a:ext cx="6104708" cy="1066801"/>
          </a:xfrm>
          <a:prstGeom prst="rect">
            <a:avLst/>
          </a:prstGeom>
          <a:noFill/>
          <a:ln>
            <a:noFill/>
          </a:ln>
        </p:spPr>
        <p:txBody>
          <a:bodyPr spcFirstLastPara="1" wrap="square" lIns="91425" tIns="45700" rIns="91425" bIns="45700" anchor="ctr" anchorCtr="0">
            <a:noAutofit/>
          </a:bodyPr>
          <a:lstStyle/>
          <a:p>
            <a:pPr lvl="0">
              <a:buSzPts val="3200"/>
            </a:pPr>
            <a:r>
              <a:rPr lang="en-US" sz="2400" dirty="0"/>
              <a:t>Tools and Technologies</a:t>
            </a:r>
            <a:endParaRPr sz="2400" dirty="0"/>
          </a:p>
        </p:txBody>
      </p:sp>
      <p:sp>
        <p:nvSpPr>
          <p:cNvPr id="230" name="Google Shape;230;p9"/>
          <p:cNvSpPr txBox="1">
            <a:spLocks noGrp="1"/>
          </p:cNvSpPr>
          <p:nvPr>
            <p:ph type="body" idx="1"/>
          </p:nvPr>
        </p:nvSpPr>
        <p:spPr>
          <a:xfrm>
            <a:off x="609601" y="2074784"/>
            <a:ext cx="2460171" cy="2906412"/>
          </a:xfrm>
          <a:prstGeom prst="rect">
            <a:avLst/>
          </a:prstGeom>
          <a:noFill/>
          <a:ln>
            <a:noFill/>
          </a:ln>
        </p:spPr>
        <p:txBody>
          <a:bodyPr spcFirstLastPara="1" wrap="square" lIns="91425" tIns="45700" rIns="91425" bIns="45700" anchor="t" anchorCtr="0">
            <a:normAutofit/>
          </a:bodyPr>
          <a:lstStyle/>
          <a:p>
            <a:r>
              <a:rPr lang="en-US" dirty="0"/>
              <a:t>Open cv </a:t>
            </a:r>
          </a:p>
          <a:p>
            <a:r>
              <a:rPr lang="en-US" dirty="0" err="1"/>
              <a:t>Tenserflow</a:t>
            </a:r>
            <a:r>
              <a:rPr lang="en-US" dirty="0"/>
              <a:t> </a:t>
            </a:r>
          </a:p>
          <a:p>
            <a:r>
              <a:rPr lang="en-US" dirty="0"/>
              <a:t>Html /</a:t>
            </a:r>
            <a:r>
              <a:rPr lang="en-US" dirty="0" err="1"/>
              <a:t>Css</a:t>
            </a:r>
            <a:endParaRPr lang="en-US" dirty="0"/>
          </a:p>
          <a:p>
            <a:r>
              <a:rPr lang="en-US" dirty="0" err="1"/>
              <a:t>Keras</a:t>
            </a:r>
            <a:endParaRPr lang="en-US" dirty="0"/>
          </a:p>
          <a:p>
            <a:r>
              <a:rPr lang="en-US" dirty="0"/>
              <a:t>Flask</a:t>
            </a:r>
          </a:p>
          <a:p>
            <a:endParaRPr lang="en-US" dirty="0"/>
          </a:p>
          <a:p>
            <a:endParaRPr lang="en-US" dirty="0"/>
          </a:p>
          <a:p>
            <a:pPr indent="-457200">
              <a:spcBef>
                <a:spcPts val="0"/>
              </a:spcBef>
              <a:buSzPts val="1200"/>
            </a:pPr>
            <a:endParaRPr dirty="0"/>
          </a:p>
        </p:txBody>
      </p:sp>
      <p:sp>
        <p:nvSpPr>
          <p:cNvPr id="231" name="Google Shape;231;p9"/>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lvl="0"/>
            <a:r>
              <a:rPr lang="en-US" dirty="0"/>
              <a:t>Sign Language Detection</a:t>
            </a:r>
          </a:p>
        </p:txBody>
      </p:sp>
      <p:sp>
        <p:nvSpPr>
          <p:cNvPr id="232" name="Google Shape;232;p9"/>
          <p:cNvSpPr txBox="1">
            <a:spLocks noGrp="1"/>
          </p:cNvSpPr>
          <p:nvPr>
            <p:ph type="dt" idx="10"/>
          </p:nvPr>
        </p:nvSpPr>
        <p:spPr>
          <a:xfrm>
            <a:off x="6248400" y="6196921"/>
            <a:ext cx="2514600" cy="508679"/>
          </a:xfrm>
          <a:prstGeom prst="rect">
            <a:avLst/>
          </a:prstGeom>
          <a:solidFill>
            <a:srgbClr val="990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CS-AI-FEST DHA </a:t>
            </a:r>
            <a:r>
              <a:rPr lang="en-US" dirty="0" err="1"/>
              <a:t>Suffa</a:t>
            </a:r>
            <a:r>
              <a:rPr lang="en-US" dirty="0"/>
              <a:t> University </a:t>
            </a:r>
            <a:endParaRPr dirty="0"/>
          </a:p>
        </p:txBody>
      </p:sp>
      <p:sp>
        <p:nvSpPr>
          <p:cNvPr id="233" name="Google Shape;233;p9"/>
          <p:cNvSpPr txBox="1">
            <a:spLocks noGrp="1"/>
          </p:cNvSpPr>
          <p:nvPr>
            <p:ph type="sldNum" idx="12"/>
          </p:nvPr>
        </p:nvSpPr>
        <p:spPr>
          <a:xfrm>
            <a:off x="0" y="1279524"/>
            <a:ext cx="533400" cy="244476"/>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17</a:t>
            </a:fld>
            <a:endParaRPr/>
          </a:p>
        </p:txBody>
      </p:sp>
      <p:pic>
        <p:nvPicPr>
          <p:cNvPr id="234" name="Google Shape;234;p9"/>
          <p:cNvPicPr preferRelativeResize="0"/>
          <p:nvPr/>
        </p:nvPicPr>
        <p:blipFill rotWithShape="1">
          <a:blip r:embed="rId3">
            <a:alphaModFix/>
          </a:blip>
          <a:srcRect/>
          <a:stretch/>
        </p:blipFill>
        <p:spPr>
          <a:xfrm>
            <a:off x="8289309" y="440140"/>
            <a:ext cx="779060" cy="779060"/>
          </a:xfrm>
          <a:prstGeom prst="rect">
            <a:avLst/>
          </a:prstGeom>
          <a:noFill/>
          <a:ln>
            <a:noFill/>
          </a:ln>
        </p:spPr>
      </p:pic>
      <p:pic>
        <p:nvPicPr>
          <p:cNvPr id="235" name="Google Shape;235;p9"/>
          <p:cNvPicPr preferRelativeResize="0"/>
          <p:nvPr/>
        </p:nvPicPr>
        <p:blipFill rotWithShape="1">
          <a:blip r:embed="rId3">
            <a:alphaModFix/>
          </a:blip>
          <a:srcRect/>
          <a:stretch/>
        </p:blipFill>
        <p:spPr>
          <a:xfrm>
            <a:off x="8229600" y="310533"/>
            <a:ext cx="968991" cy="968991"/>
          </a:xfrm>
          <a:prstGeom prst="rect">
            <a:avLst/>
          </a:prstGeom>
          <a:noFill/>
          <a:ln>
            <a:noFill/>
          </a:ln>
        </p:spPr>
      </p:pic>
      <p:pic>
        <p:nvPicPr>
          <p:cNvPr id="236" name="Google Shape;236;p9"/>
          <p:cNvPicPr preferRelativeResize="0"/>
          <p:nvPr/>
        </p:nvPicPr>
        <p:blipFill rotWithShape="1">
          <a:blip r:embed="rId4">
            <a:alphaModFix/>
          </a:blip>
          <a:srcRect l="7648" t="36588" r="6595" b="35900"/>
          <a:stretch/>
        </p:blipFill>
        <p:spPr>
          <a:xfrm>
            <a:off x="6035575" y="391323"/>
            <a:ext cx="2194025" cy="888201"/>
          </a:xfrm>
          <a:prstGeom prst="rect">
            <a:avLst/>
          </a:prstGeom>
          <a:noFill/>
          <a:ln>
            <a:noFill/>
          </a:ln>
        </p:spPr>
      </p:pic>
      <p:sp>
        <p:nvSpPr>
          <p:cNvPr id="2" name="Rectangle 1"/>
          <p:cNvSpPr/>
          <p:nvPr/>
        </p:nvSpPr>
        <p:spPr>
          <a:xfrm>
            <a:off x="2286000" y="1767007"/>
            <a:ext cx="4572000" cy="307777"/>
          </a:xfrm>
          <a:prstGeom prst="rect">
            <a:avLst/>
          </a:prstGeom>
        </p:spPr>
        <p:txBody>
          <a:bodyPr>
            <a:spAutoFit/>
          </a:bodyPr>
          <a:lstStyle/>
          <a:p>
            <a:endParaRPr lang="en-US"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5794" y="2022872"/>
            <a:ext cx="1531113" cy="1640879"/>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2202" y="1841740"/>
            <a:ext cx="1474156" cy="1822011"/>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61653" y="1931464"/>
            <a:ext cx="1654153" cy="1812577"/>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26202" y="4016573"/>
            <a:ext cx="4146156" cy="161509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0"/>
          <p:cNvSpPr txBox="1">
            <a:spLocks noGrp="1"/>
          </p:cNvSpPr>
          <p:nvPr>
            <p:ph type="title"/>
          </p:nvPr>
        </p:nvSpPr>
        <p:spPr>
          <a:xfrm>
            <a:off x="911288" y="92138"/>
            <a:ext cx="7616952" cy="96899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wentieth Century"/>
              <a:buNone/>
            </a:pPr>
            <a:r>
              <a:rPr lang="en-US"/>
              <a:t>Project Demo</a:t>
            </a:r>
            <a:endParaRPr/>
          </a:p>
        </p:txBody>
      </p:sp>
      <p:sp>
        <p:nvSpPr>
          <p:cNvPr id="243" name="Google Shape;243;p10"/>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lvl="0"/>
            <a:r>
              <a:rPr lang="en-US" dirty="0"/>
              <a:t>Sign Language Detection</a:t>
            </a:r>
          </a:p>
        </p:txBody>
      </p:sp>
      <p:sp>
        <p:nvSpPr>
          <p:cNvPr id="244" name="Google Shape;244;p10"/>
          <p:cNvSpPr txBox="1">
            <a:spLocks noGrp="1"/>
          </p:cNvSpPr>
          <p:nvPr>
            <p:ph type="dt" idx="10"/>
          </p:nvPr>
        </p:nvSpPr>
        <p:spPr>
          <a:xfrm>
            <a:off x="6248400" y="6182404"/>
            <a:ext cx="2514600" cy="523196"/>
          </a:xfrm>
          <a:prstGeom prst="rect">
            <a:avLst/>
          </a:prstGeom>
          <a:solidFill>
            <a:srgbClr val="990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CS-AI-FEST DHA </a:t>
            </a:r>
            <a:r>
              <a:rPr lang="en-US" dirty="0" err="1"/>
              <a:t>Suffa</a:t>
            </a:r>
            <a:r>
              <a:rPr lang="en-US" dirty="0"/>
              <a:t> University </a:t>
            </a:r>
            <a:endParaRPr dirty="0"/>
          </a:p>
        </p:txBody>
      </p:sp>
      <p:sp>
        <p:nvSpPr>
          <p:cNvPr id="245" name="Google Shape;245;p10"/>
          <p:cNvSpPr txBox="1">
            <a:spLocks noGrp="1"/>
          </p:cNvSpPr>
          <p:nvPr>
            <p:ph type="sldNum" idx="12"/>
          </p:nvPr>
        </p:nvSpPr>
        <p:spPr>
          <a:xfrm>
            <a:off x="0" y="1279524"/>
            <a:ext cx="533400" cy="244476"/>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18</a:t>
            </a:fld>
            <a:endParaRPr/>
          </a:p>
        </p:txBody>
      </p:sp>
      <p:pic>
        <p:nvPicPr>
          <p:cNvPr id="246" name="Google Shape;246;p10"/>
          <p:cNvPicPr preferRelativeResize="0"/>
          <p:nvPr/>
        </p:nvPicPr>
        <p:blipFill rotWithShape="1">
          <a:blip r:embed="rId3">
            <a:alphaModFix/>
          </a:blip>
          <a:srcRect/>
          <a:stretch/>
        </p:blipFill>
        <p:spPr>
          <a:xfrm>
            <a:off x="8289309" y="440140"/>
            <a:ext cx="779060" cy="779060"/>
          </a:xfrm>
          <a:prstGeom prst="rect">
            <a:avLst/>
          </a:prstGeom>
          <a:noFill/>
          <a:ln>
            <a:noFill/>
          </a:ln>
        </p:spPr>
      </p:pic>
      <p:pic>
        <p:nvPicPr>
          <p:cNvPr id="247" name="Google Shape;247;p10"/>
          <p:cNvPicPr preferRelativeResize="0"/>
          <p:nvPr/>
        </p:nvPicPr>
        <p:blipFill rotWithShape="1">
          <a:blip r:embed="rId3">
            <a:alphaModFix/>
          </a:blip>
          <a:srcRect/>
          <a:stretch/>
        </p:blipFill>
        <p:spPr>
          <a:xfrm>
            <a:off x="8229600" y="310533"/>
            <a:ext cx="968991" cy="968991"/>
          </a:xfrm>
          <a:prstGeom prst="rect">
            <a:avLst/>
          </a:prstGeom>
          <a:noFill/>
          <a:ln>
            <a:noFill/>
          </a:ln>
        </p:spPr>
      </p:pic>
      <p:pic>
        <p:nvPicPr>
          <p:cNvPr id="248" name="Google Shape;248;p10"/>
          <p:cNvPicPr preferRelativeResize="0"/>
          <p:nvPr/>
        </p:nvPicPr>
        <p:blipFill rotWithShape="1">
          <a:blip r:embed="rId4">
            <a:alphaModFix/>
          </a:blip>
          <a:srcRect l="7648" t="36588" r="6595" b="35900"/>
          <a:stretch/>
        </p:blipFill>
        <p:spPr>
          <a:xfrm>
            <a:off x="6035575" y="391323"/>
            <a:ext cx="2194025" cy="888201"/>
          </a:xfrm>
          <a:prstGeom prst="rect">
            <a:avLst/>
          </a:prstGeom>
          <a:noFill/>
          <a:ln>
            <a:noFill/>
          </a:ln>
        </p:spPr>
      </p:pic>
      <p:pic>
        <p:nvPicPr>
          <p:cNvPr id="249" name="Google Shape;249;p10"/>
          <p:cNvPicPr preferRelativeResize="0">
            <a:picLocks noGrp="1"/>
          </p:cNvPicPr>
          <p:nvPr>
            <p:ph type="body" idx="1"/>
          </p:nvPr>
        </p:nvPicPr>
        <p:blipFill rotWithShape="1">
          <a:blip r:embed="rId5">
            <a:alphaModFix/>
          </a:blip>
          <a:srcRect/>
          <a:stretch/>
        </p:blipFill>
        <p:spPr>
          <a:xfrm>
            <a:off x="3783923" y="4012702"/>
            <a:ext cx="2235878" cy="2286995"/>
          </a:xfrm>
          <a:prstGeom prst="rect">
            <a:avLst/>
          </a:prstGeom>
          <a:noFill/>
          <a:ln>
            <a:noFill/>
          </a:ln>
        </p:spPr>
      </p:pic>
      <p:pic>
        <p:nvPicPr>
          <p:cNvPr id="250" name="Google Shape;250;p10"/>
          <p:cNvPicPr preferRelativeResize="0"/>
          <p:nvPr/>
        </p:nvPicPr>
        <p:blipFill rotWithShape="1">
          <a:blip r:embed="rId6">
            <a:alphaModFix/>
          </a:blip>
          <a:srcRect/>
          <a:stretch/>
        </p:blipFill>
        <p:spPr>
          <a:xfrm>
            <a:off x="6392839" y="4012702"/>
            <a:ext cx="2286000" cy="2138288"/>
          </a:xfrm>
          <a:prstGeom prst="rect">
            <a:avLst/>
          </a:prstGeom>
          <a:noFill/>
          <a:ln>
            <a:noFill/>
          </a:ln>
        </p:spPr>
      </p:pic>
      <p:sp>
        <p:nvSpPr>
          <p:cNvPr id="251" name="Google Shape;251;p10"/>
          <p:cNvSpPr txBox="1"/>
          <p:nvPr/>
        </p:nvSpPr>
        <p:spPr>
          <a:xfrm>
            <a:off x="0" y="1699639"/>
            <a:ext cx="3797870" cy="24621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panose="020F0502020204030204" pitchFamily="34" charset="0"/>
                <a:ea typeface="Calibri" panose="020F0502020204030204" pitchFamily="34" charset="0"/>
                <a:cs typeface="Calibri" panose="020F0502020204030204" pitchFamily="34" charset="0"/>
                <a:sym typeface="Twentieth Century"/>
              </a:rPr>
              <a:t>For giving demo, we have performed some sign language actions in front of camera. The given examples show letter ‘c’ and letter ‘L’. </a:t>
            </a:r>
            <a:endParaRPr sz="2000"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1800" dirty="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None/>
            </a:pPr>
            <a:endParaRPr sz="1800" dirty="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None/>
            </a:pPr>
            <a:endParaRPr sz="1800" dirty="0">
              <a:solidFill>
                <a:schemeClr val="dk1"/>
              </a:solidFill>
              <a:latin typeface="Twentieth Century"/>
              <a:ea typeface="Twentieth Century"/>
              <a:cs typeface="Twentieth Century"/>
              <a:sym typeface="Twentieth Century"/>
            </a:endParaRPr>
          </a:p>
        </p:txBody>
      </p:sp>
      <p:sp>
        <p:nvSpPr>
          <p:cNvPr id="3" name="TextBox 2"/>
          <p:cNvSpPr txBox="1"/>
          <p:nvPr/>
        </p:nvSpPr>
        <p:spPr>
          <a:xfrm>
            <a:off x="4654" y="3469313"/>
            <a:ext cx="2705100" cy="1384995"/>
          </a:xfrm>
          <a:prstGeom prst="rect">
            <a:avLst/>
          </a:prstGeom>
          <a:noFill/>
        </p:spPr>
        <p:txBody>
          <a:bodyPr wrap="square" rtlCol="0">
            <a:spAutoFit/>
          </a:bodyPr>
          <a:lstStyle/>
          <a:p>
            <a:pPr lvl="0" algn="just"/>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Twentieth Century"/>
              </a:rPr>
              <a:t>The code shows the model being train and we can see how it is improving its accuracy in each epoch</a:t>
            </a:r>
            <a:endParaRPr lang="en-US" sz="1800" dirty="0">
              <a:latin typeface="Calibri" panose="020F0502020204030204" pitchFamily="34" charset="0"/>
              <a:ea typeface="Calibri" panose="020F0502020204030204" pitchFamily="34" charset="0"/>
              <a:cs typeface="Calibri" panose="020F0502020204030204" pitchFamily="34" charset="0"/>
            </a:endParaRPr>
          </a:p>
          <a:p>
            <a:pPr algn="just"/>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rotWithShape="1">
          <a:blip r:embed="rId7"/>
          <a:srcRect b="16034"/>
          <a:stretch/>
        </p:blipFill>
        <p:spPr>
          <a:xfrm>
            <a:off x="3839011" y="1602711"/>
            <a:ext cx="4689229" cy="230679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56"/>
        <p:cNvGrpSpPr/>
        <p:nvPr/>
      </p:nvGrpSpPr>
      <p:grpSpPr>
        <a:xfrm>
          <a:off x="0" y="0"/>
          <a:ext cx="0" cy="0"/>
          <a:chOff x="0" y="0"/>
          <a:chExt cx="0" cy="0"/>
        </a:xfrm>
      </p:grpSpPr>
      <p:sp>
        <p:nvSpPr>
          <p:cNvPr id="257" name="Google Shape;257;p11"/>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wentieth Century"/>
              <a:buNone/>
            </a:pPr>
            <a:r>
              <a:rPr lang="en-US"/>
              <a:t>   Reference </a:t>
            </a:r>
            <a:endParaRPr/>
          </a:p>
        </p:txBody>
      </p:sp>
      <p:sp>
        <p:nvSpPr>
          <p:cNvPr id="258" name="Google Shape;258;p11"/>
          <p:cNvSpPr txBox="1">
            <a:spLocks noGrp="1"/>
          </p:cNvSpPr>
          <p:nvPr>
            <p:ph type="body" idx="1"/>
          </p:nvPr>
        </p:nvSpPr>
        <p:spPr>
          <a:xfrm>
            <a:off x="609601" y="1592262"/>
            <a:ext cx="8153400" cy="44958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spcBef>
                <a:spcPts val="700"/>
              </a:spcBef>
              <a:spcAft>
                <a:spcPts val="0"/>
              </a:spcAft>
              <a:buSzPct val="59999"/>
              <a:buNone/>
            </a:pPr>
            <a:r>
              <a:rPr lang="en-US" sz="2800" b="1" dirty="0">
                <a:solidFill>
                  <a:srgbClr val="0070C0"/>
                </a:solidFill>
              </a:rPr>
              <a:t>Examples</a:t>
            </a:r>
            <a:endParaRPr dirty="0"/>
          </a:p>
          <a:p>
            <a:pPr marL="320040" lvl="0" indent="-320059" algn="l" rtl="0">
              <a:spcBef>
                <a:spcPts val="700"/>
              </a:spcBef>
              <a:spcAft>
                <a:spcPts val="0"/>
              </a:spcAft>
              <a:buClr>
                <a:srgbClr val="008000"/>
              </a:buClr>
              <a:buSzPct val="59999"/>
              <a:buChar char="◻"/>
            </a:pPr>
            <a:r>
              <a:rPr lang="en-US" dirty="0"/>
              <a:t>Book reference</a:t>
            </a:r>
            <a:endParaRPr dirty="0"/>
          </a:p>
          <a:p>
            <a:r>
              <a:rPr lang="en-US" sz="1700" dirty="0" err="1">
                <a:effectLst/>
              </a:rPr>
              <a:t>Michelucci</a:t>
            </a:r>
            <a:r>
              <a:rPr lang="en-US" sz="1700" dirty="0">
                <a:effectLst/>
              </a:rPr>
              <a:t> , U. (no date) </a:t>
            </a:r>
            <a:r>
              <a:rPr lang="en-US" sz="1700" i="1" dirty="0">
                <a:effectLst/>
              </a:rPr>
              <a:t>Advanced Applied Deep Learning: Convolutional Neural Networks and Object Detection</a:t>
            </a:r>
            <a:r>
              <a:rPr lang="en-US" sz="1700" dirty="0">
                <a:effectLst/>
              </a:rPr>
              <a:t>. Available at: https://www.amazon.com/dp/1484249755?tag=uuid10-20 (Accessed: 29 September 2019). </a:t>
            </a:r>
          </a:p>
          <a:p>
            <a:pPr marL="640080" lvl="1" indent="-220891" algn="l" rtl="0">
              <a:spcBef>
                <a:spcPts val="550"/>
              </a:spcBef>
              <a:spcAft>
                <a:spcPts val="0"/>
              </a:spcAft>
              <a:buSzPct val="70000"/>
              <a:buNone/>
            </a:pPr>
            <a:endParaRPr sz="1300" dirty="0"/>
          </a:p>
          <a:p>
            <a:pPr marL="320040" lvl="0" indent="-320059" algn="l" rtl="0">
              <a:spcBef>
                <a:spcPts val="700"/>
              </a:spcBef>
              <a:spcAft>
                <a:spcPts val="0"/>
              </a:spcAft>
              <a:buClr>
                <a:srgbClr val="008000"/>
              </a:buClr>
              <a:buSzPct val="59999"/>
              <a:buChar char="◻"/>
            </a:pPr>
            <a:r>
              <a:rPr lang="en-US" dirty="0"/>
              <a:t>Website reference</a:t>
            </a:r>
            <a:endParaRPr dirty="0"/>
          </a:p>
          <a:p>
            <a:r>
              <a:rPr lang="en-US" sz="1700" dirty="0">
                <a:effectLst/>
              </a:rPr>
              <a:t>Mishra, M. (2020) </a:t>
            </a:r>
            <a:r>
              <a:rPr lang="en-US" sz="1700" i="1" dirty="0">
                <a:effectLst/>
              </a:rPr>
              <a:t>Convolutional Neural Networks, explained</a:t>
            </a:r>
            <a:r>
              <a:rPr lang="en-US" sz="1700" dirty="0">
                <a:effectLst/>
              </a:rPr>
              <a:t>, </a:t>
            </a:r>
            <a:r>
              <a:rPr lang="en-US" sz="1700" i="1" dirty="0">
                <a:effectLst/>
              </a:rPr>
              <a:t>Medium</a:t>
            </a:r>
            <a:r>
              <a:rPr lang="en-US" sz="1700" dirty="0">
                <a:effectLst/>
              </a:rPr>
              <a:t>. https://towardsdatascience.com/convolutional-neural-networks-explained-9cc5188c4939 (Accessed: 26 June 2024). </a:t>
            </a:r>
          </a:p>
          <a:p>
            <a:r>
              <a:rPr lang="en-US" sz="1700" dirty="0">
                <a:effectLst/>
              </a:rPr>
              <a:t>Garcia, B. and </a:t>
            </a:r>
            <a:r>
              <a:rPr lang="en-US" sz="1700" dirty="0" err="1">
                <a:effectLst/>
              </a:rPr>
              <a:t>Viesca</a:t>
            </a:r>
            <a:r>
              <a:rPr lang="en-US" sz="1700" dirty="0">
                <a:effectLst/>
              </a:rPr>
              <a:t>, S.A. (no date) </a:t>
            </a:r>
            <a:r>
              <a:rPr lang="en-US" sz="1700" i="1" dirty="0">
                <a:effectLst/>
              </a:rPr>
              <a:t>Real-time American Sign Language Recognition with Convolutional Neural Networks</a:t>
            </a:r>
            <a:r>
              <a:rPr lang="en-US" sz="1700" dirty="0">
                <a:effectLst/>
              </a:rPr>
              <a:t>. Available at: https://cs231n.stanford.edu/reports/2016/pdfs/214_Report.pdf (Accessed: 26 June 2024). </a:t>
            </a:r>
          </a:p>
          <a:p>
            <a:pPr marL="640080" lvl="1" indent="-220891" algn="l" rtl="0">
              <a:spcBef>
                <a:spcPts val="550"/>
              </a:spcBef>
              <a:spcAft>
                <a:spcPts val="0"/>
              </a:spcAft>
              <a:buSzPct val="70000"/>
              <a:buNone/>
            </a:pPr>
            <a:endParaRPr sz="1300" dirty="0"/>
          </a:p>
          <a:p>
            <a:pPr marL="320040" lvl="0" indent="-320059" algn="l" rtl="0">
              <a:spcBef>
                <a:spcPts val="700"/>
              </a:spcBef>
              <a:spcAft>
                <a:spcPts val="0"/>
              </a:spcAft>
              <a:buClr>
                <a:srgbClr val="008000"/>
              </a:buClr>
              <a:buSzPct val="59999"/>
              <a:buChar char="◻"/>
            </a:pPr>
            <a:r>
              <a:rPr lang="en-US" dirty="0"/>
              <a:t>Journal reference </a:t>
            </a:r>
            <a:endParaRPr dirty="0"/>
          </a:p>
          <a:p>
            <a:r>
              <a:rPr lang="en-US" sz="1900" dirty="0" err="1">
                <a:effectLst/>
              </a:rPr>
              <a:t>Alzubaidi</a:t>
            </a:r>
            <a:r>
              <a:rPr lang="en-US" sz="1900" dirty="0">
                <a:effectLst/>
              </a:rPr>
              <a:t>, L. </a:t>
            </a:r>
            <a:r>
              <a:rPr lang="en-US" sz="1900" i="1" dirty="0">
                <a:effectLst/>
              </a:rPr>
              <a:t>et al.</a:t>
            </a:r>
            <a:r>
              <a:rPr lang="en-US" sz="1900" dirty="0">
                <a:effectLst/>
              </a:rPr>
              <a:t> (2021) </a:t>
            </a:r>
            <a:r>
              <a:rPr lang="en-US" sz="1900" i="1" dirty="0">
                <a:effectLst/>
              </a:rPr>
              <a:t>Review of Deep Learning: Concepts, CNN Architectures, challenges, applications, future directions - Journal of Big Data</a:t>
            </a:r>
            <a:r>
              <a:rPr lang="en-US" sz="1900" dirty="0">
                <a:effectLst/>
              </a:rPr>
              <a:t>, </a:t>
            </a:r>
            <a:r>
              <a:rPr lang="en-US" sz="1900" i="1" dirty="0" err="1">
                <a:effectLst/>
              </a:rPr>
              <a:t>SpringerOpen</a:t>
            </a:r>
            <a:r>
              <a:rPr lang="en-US" sz="1900" dirty="0">
                <a:effectLst/>
              </a:rPr>
              <a:t>. Available at: https://journalofbigdata.springeropen.com/articles/10.1186/s40537-021-00444-8 (Accessed: 26 June 2024). </a:t>
            </a:r>
          </a:p>
        </p:txBody>
      </p:sp>
      <p:sp>
        <p:nvSpPr>
          <p:cNvPr id="259" name="Google Shape;259;p11"/>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lvl="0"/>
            <a:r>
              <a:rPr lang="en-US" dirty="0"/>
              <a:t>Sign Language Detection</a:t>
            </a:r>
          </a:p>
        </p:txBody>
      </p:sp>
      <p:sp>
        <p:nvSpPr>
          <p:cNvPr id="260" name="Google Shape;260;p11"/>
          <p:cNvSpPr txBox="1">
            <a:spLocks noGrp="1"/>
          </p:cNvSpPr>
          <p:nvPr>
            <p:ph type="dt" idx="10"/>
          </p:nvPr>
        </p:nvSpPr>
        <p:spPr>
          <a:xfrm>
            <a:off x="6248400" y="6400800"/>
            <a:ext cx="2514600" cy="304800"/>
          </a:xfrm>
          <a:prstGeom prst="rect">
            <a:avLst/>
          </a:prstGeom>
          <a:solidFill>
            <a:srgbClr val="990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CS-AI-FEST DHA </a:t>
            </a:r>
            <a:r>
              <a:rPr lang="en-US" dirty="0" err="1"/>
              <a:t>Suffa</a:t>
            </a:r>
            <a:r>
              <a:rPr lang="en-US" dirty="0"/>
              <a:t> University </a:t>
            </a:r>
            <a:endParaRPr dirty="0"/>
          </a:p>
        </p:txBody>
      </p:sp>
      <p:sp>
        <p:nvSpPr>
          <p:cNvPr id="261" name="Google Shape;261;p11"/>
          <p:cNvSpPr txBox="1">
            <a:spLocks noGrp="1"/>
          </p:cNvSpPr>
          <p:nvPr>
            <p:ph type="sldNum" idx="12"/>
          </p:nvPr>
        </p:nvSpPr>
        <p:spPr>
          <a:xfrm>
            <a:off x="0" y="1279524"/>
            <a:ext cx="533400" cy="244476"/>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19</a:t>
            </a:fld>
            <a:endParaRPr/>
          </a:p>
        </p:txBody>
      </p:sp>
      <p:pic>
        <p:nvPicPr>
          <p:cNvPr id="262" name="Google Shape;262;p11"/>
          <p:cNvPicPr preferRelativeResize="0"/>
          <p:nvPr/>
        </p:nvPicPr>
        <p:blipFill rotWithShape="1">
          <a:blip r:embed="rId3">
            <a:alphaModFix/>
          </a:blip>
          <a:srcRect/>
          <a:stretch/>
        </p:blipFill>
        <p:spPr>
          <a:xfrm>
            <a:off x="8289309" y="440140"/>
            <a:ext cx="779060" cy="779060"/>
          </a:xfrm>
          <a:prstGeom prst="rect">
            <a:avLst/>
          </a:prstGeom>
          <a:noFill/>
          <a:ln>
            <a:noFill/>
          </a:ln>
        </p:spPr>
      </p:pic>
      <p:pic>
        <p:nvPicPr>
          <p:cNvPr id="263" name="Google Shape;263;p11"/>
          <p:cNvPicPr preferRelativeResize="0"/>
          <p:nvPr/>
        </p:nvPicPr>
        <p:blipFill rotWithShape="1">
          <a:blip r:embed="rId3">
            <a:alphaModFix/>
          </a:blip>
          <a:srcRect/>
          <a:stretch/>
        </p:blipFill>
        <p:spPr>
          <a:xfrm>
            <a:off x="8229600" y="310533"/>
            <a:ext cx="968991" cy="968991"/>
          </a:xfrm>
          <a:prstGeom prst="rect">
            <a:avLst/>
          </a:prstGeom>
          <a:noFill/>
          <a:ln>
            <a:noFill/>
          </a:ln>
        </p:spPr>
      </p:pic>
      <p:pic>
        <p:nvPicPr>
          <p:cNvPr id="264" name="Google Shape;264;p11"/>
          <p:cNvPicPr preferRelativeResize="0"/>
          <p:nvPr/>
        </p:nvPicPr>
        <p:blipFill rotWithShape="1">
          <a:blip r:embed="rId4">
            <a:alphaModFix/>
          </a:blip>
          <a:srcRect l="7648" t="36588" r="6595" b="35900"/>
          <a:stretch/>
        </p:blipFill>
        <p:spPr>
          <a:xfrm>
            <a:off x="6035575" y="391323"/>
            <a:ext cx="2194025" cy="888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wentieth Century"/>
              <a:buNone/>
            </a:pPr>
            <a:r>
              <a:rPr lang="en-US"/>
              <a:t>Summary </a:t>
            </a:r>
            <a:endParaRPr/>
          </a:p>
        </p:txBody>
      </p:sp>
      <p:sp>
        <p:nvSpPr>
          <p:cNvPr id="112" name="Google Shape;112;p2"/>
          <p:cNvSpPr txBox="1">
            <a:spLocks noGrp="1"/>
          </p:cNvSpPr>
          <p:nvPr>
            <p:ph type="body" idx="1"/>
          </p:nvPr>
        </p:nvSpPr>
        <p:spPr>
          <a:xfrm>
            <a:off x="1066800" y="1905000"/>
            <a:ext cx="5410200" cy="4267200"/>
          </a:xfrm>
          <a:prstGeom prst="rect">
            <a:avLst/>
          </a:prstGeom>
          <a:noFill/>
          <a:ln>
            <a:noFill/>
          </a:ln>
        </p:spPr>
        <p:txBody>
          <a:bodyPr spcFirstLastPara="1" wrap="square" lIns="91425" tIns="45700" rIns="91425" bIns="45700" anchor="t" anchorCtr="0">
            <a:normAutofit fontScale="85000" lnSpcReduction="20000"/>
          </a:bodyPr>
          <a:lstStyle/>
          <a:p>
            <a:pPr marL="320040" lvl="0" indent="-320040" algn="l" rtl="0">
              <a:spcBef>
                <a:spcPts val="0"/>
              </a:spcBef>
              <a:spcAft>
                <a:spcPts val="0"/>
              </a:spcAft>
              <a:buClr>
                <a:srgbClr val="008000"/>
              </a:buClr>
              <a:buSzPct val="59999"/>
              <a:buChar char="◻"/>
            </a:pPr>
            <a:r>
              <a:rPr lang="en-US" dirty="0"/>
              <a:t>Project Brief Introduction</a:t>
            </a:r>
            <a:endParaRPr dirty="0"/>
          </a:p>
          <a:p>
            <a:pPr marL="320040" lvl="0" indent="-320040" algn="l" rtl="0">
              <a:spcBef>
                <a:spcPts val="700"/>
              </a:spcBef>
              <a:spcAft>
                <a:spcPts val="0"/>
              </a:spcAft>
              <a:buClr>
                <a:srgbClr val="008000"/>
              </a:buClr>
              <a:buSzPct val="59999"/>
              <a:buChar char="◻"/>
            </a:pPr>
            <a:r>
              <a:rPr lang="en-US" dirty="0"/>
              <a:t>Problem Statement</a:t>
            </a:r>
            <a:endParaRPr dirty="0"/>
          </a:p>
          <a:p>
            <a:pPr marL="320040" lvl="0" indent="-320040" algn="l" rtl="0">
              <a:spcBef>
                <a:spcPts val="700"/>
              </a:spcBef>
              <a:spcAft>
                <a:spcPts val="0"/>
              </a:spcAft>
              <a:buClr>
                <a:srgbClr val="008000"/>
              </a:buClr>
              <a:buSzPct val="59999"/>
              <a:buChar char="◻"/>
            </a:pPr>
            <a:r>
              <a:rPr lang="en-US" dirty="0"/>
              <a:t>Dataset Description</a:t>
            </a:r>
            <a:endParaRPr dirty="0"/>
          </a:p>
          <a:p>
            <a:pPr marL="320040" lvl="0" indent="-320040" algn="l" rtl="0">
              <a:spcBef>
                <a:spcPts val="700"/>
              </a:spcBef>
              <a:spcAft>
                <a:spcPts val="0"/>
              </a:spcAft>
              <a:buClr>
                <a:srgbClr val="008000"/>
              </a:buClr>
              <a:buSzPct val="59999"/>
              <a:buChar char="◻"/>
            </a:pPr>
            <a:r>
              <a:rPr lang="en-US" dirty="0"/>
              <a:t>Project Scope</a:t>
            </a:r>
            <a:endParaRPr dirty="0"/>
          </a:p>
          <a:p>
            <a:pPr marL="320040" lvl="0" indent="-320040" algn="l" rtl="0">
              <a:spcBef>
                <a:spcPts val="700"/>
              </a:spcBef>
              <a:spcAft>
                <a:spcPts val="0"/>
              </a:spcAft>
              <a:buClr>
                <a:srgbClr val="008000"/>
              </a:buClr>
              <a:buSzPct val="59999"/>
              <a:buChar char="◻"/>
            </a:pPr>
            <a:r>
              <a:rPr lang="en-US" dirty="0"/>
              <a:t>ML/DL/NLP Model Details</a:t>
            </a:r>
            <a:endParaRPr dirty="0"/>
          </a:p>
          <a:p>
            <a:pPr marL="320040" lvl="0" indent="-320040" algn="l" rtl="0">
              <a:spcBef>
                <a:spcPts val="700"/>
              </a:spcBef>
              <a:spcAft>
                <a:spcPts val="0"/>
              </a:spcAft>
              <a:buClr>
                <a:srgbClr val="008000"/>
              </a:buClr>
              <a:buSzPct val="59999"/>
              <a:buChar char="◻"/>
            </a:pPr>
            <a:r>
              <a:rPr lang="en-US" dirty="0"/>
              <a:t>Results and Discussions</a:t>
            </a:r>
            <a:endParaRPr dirty="0"/>
          </a:p>
          <a:p>
            <a:pPr marL="320040" lvl="0" indent="-320040" algn="l" rtl="0">
              <a:spcBef>
                <a:spcPts val="700"/>
              </a:spcBef>
              <a:spcAft>
                <a:spcPts val="0"/>
              </a:spcAft>
              <a:buClr>
                <a:srgbClr val="008000"/>
              </a:buClr>
              <a:buSzPct val="59999"/>
              <a:buChar char="◻"/>
            </a:pPr>
            <a:r>
              <a:rPr lang="en-US" dirty="0"/>
              <a:t>Tools and Technologies Learnt During the Project Implementation (Individual Skills Set)</a:t>
            </a:r>
            <a:endParaRPr dirty="0"/>
          </a:p>
          <a:p>
            <a:pPr marL="320040" lvl="0" indent="-320040" algn="l" rtl="0">
              <a:spcBef>
                <a:spcPts val="700"/>
              </a:spcBef>
              <a:spcAft>
                <a:spcPts val="0"/>
              </a:spcAft>
              <a:buClr>
                <a:srgbClr val="008000"/>
              </a:buClr>
              <a:buSzPct val="59999"/>
              <a:buChar char="◻"/>
            </a:pPr>
            <a:r>
              <a:rPr lang="en-US" dirty="0"/>
              <a:t>Project Demo</a:t>
            </a:r>
          </a:p>
          <a:p>
            <a:pPr marL="320040" indent="-320040">
              <a:buSzPct val="59999"/>
            </a:pPr>
            <a:r>
              <a:rPr lang="en-US" dirty="0"/>
              <a:t>References  (last accessed)</a:t>
            </a:r>
          </a:p>
          <a:p>
            <a:pPr marL="320040" lvl="0" indent="-320040" algn="l" rtl="0">
              <a:spcBef>
                <a:spcPts val="700"/>
              </a:spcBef>
              <a:spcAft>
                <a:spcPts val="0"/>
              </a:spcAft>
              <a:buClr>
                <a:srgbClr val="008000"/>
              </a:buClr>
              <a:buSzPct val="59999"/>
              <a:buChar char="◻"/>
            </a:pPr>
            <a:endParaRPr dirty="0"/>
          </a:p>
        </p:txBody>
      </p:sp>
      <p:sp>
        <p:nvSpPr>
          <p:cNvPr id="113" name="Google Shape;113;p2"/>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lvl="0"/>
            <a:r>
              <a:rPr lang="en-US" dirty="0"/>
              <a:t>Sign Language Detection</a:t>
            </a:r>
          </a:p>
        </p:txBody>
      </p:sp>
      <p:sp>
        <p:nvSpPr>
          <p:cNvPr id="114" name="Google Shape;114;p2"/>
          <p:cNvSpPr txBox="1">
            <a:spLocks noGrp="1"/>
          </p:cNvSpPr>
          <p:nvPr>
            <p:ph type="dt" idx="10"/>
          </p:nvPr>
        </p:nvSpPr>
        <p:spPr>
          <a:xfrm>
            <a:off x="6248400" y="6172200"/>
            <a:ext cx="2514600" cy="533400"/>
          </a:xfrm>
          <a:prstGeom prst="rect">
            <a:avLst/>
          </a:prstGeom>
          <a:solidFill>
            <a:srgbClr val="990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CS-AI-FEST DHA </a:t>
            </a:r>
            <a:r>
              <a:rPr lang="en-US" dirty="0" err="1"/>
              <a:t>Suffa</a:t>
            </a:r>
            <a:r>
              <a:rPr lang="en-US" dirty="0"/>
              <a:t> University </a:t>
            </a:r>
            <a:endParaRPr dirty="0"/>
          </a:p>
        </p:txBody>
      </p:sp>
      <p:sp>
        <p:nvSpPr>
          <p:cNvPr id="115" name="Google Shape;115;p2"/>
          <p:cNvSpPr txBox="1">
            <a:spLocks noGrp="1"/>
          </p:cNvSpPr>
          <p:nvPr>
            <p:ph type="sldNum" idx="12"/>
          </p:nvPr>
        </p:nvSpPr>
        <p:spPr>
          <a:xfrm>
            <a:off x="0" y="1279524"/>
            <a:ext cx="533400" cy="244476"/>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a:t>
            </a:fld>
            <a:endParaRPr/>
          </a:p>
        </p:txBody>
      </p:sp>
      <p:pic>
        <p:nvPicPr>
          <p:cNvPr id="116" name="Google Shape;116;p2"/>
          <p:cNvPicPr preferRelativeResize="0"/>
          <p:nvPr/>
        </p:nvPicPr>
        <p:blipFill rotWithShape="1">
          <a:blip r:embed="rId3">
            <a:alphaModFix/>
          </a:blip>
          <a:srcRect/>
          <a:stretch/>
        </p:blipFill>
        <p:spPr>
          <a:xfrm>
            <a:off x="8229600" y="310533"/>
            <a:ext cx="968991" cy="968991"/>
          </a:xfrm>
          <a:prstGeom prst="rect">
            <a:avLst/>
          </a:prstGeom>
          <a:noFill/>
          <a:ln>
            <a:noFill/>
          </a:ln>
        </p:spPr>
      </p:pic>
      <p:pic>
        <p:nvPicPr>
          <p:cNvPr id="117" name="Google Shape;117;p2"/>
          <p:cNvPicPr preferRelativeResize="0"/>
          <p:nvPr/>
        </p:nvPicPr>
        <p:blipFill rotWithShape="1">
          <a:blip r:embed="rId4">
            <a:alphaModFix/>
          </a:blip>
          <a:srcRect l="7648" t="36588" r="6595" b="35900"/>
          <a:stretch/>
        </p:blipFill>
        <p:spPr>
          <a:xfrm>
            <a:off x="6035575" y="391323"/>
            <a:ext cx="2194025" cy="8882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2e7ab5b4299_0_45"/>
          <p:cNvSpPr txBox="1">
            <a:spLocks noGrp="1"/>
          </p:cNvSpPr>
          <p:nvPr>
            <p:ph type="title"/>
          </p:nvPr>
        </p:nvSpPr>
        <p:spPr>
          <a:xfrm>
            <a:off x="612648" y="228600"/>
            <a:ext cx="76170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wentieth Century"/>
              <a:buNone/>
            </a:pPr>
            <a:r>
              <a:rPr lang="en-US"/>
              <a:t>  </a:t>
            </a:r>
            <a:endParaRPr/>
          </a:p>
        </p:txBody>
      </p:sp>
      <p:sp>
        <p:nvSpPr>
          <p:cNvPr id="270" name="Google Shape;270;g2e7ab5b4299_0_45"/>
          <p:cNvSpPr txBox="1">
            <a:spLocks noGrp="1"/>
          </p:cNvSpPr>
          <p:nvPr>
            <p:ph type="body" idx="1"/>
          </p:nvPr>
        </p:nvSpPr>
        <p:spPr>
          <a:xfrm>
            <a:off x="560695" y="2781300"/>
            <a:ext cx="8153400" cy="18161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spcBef>
                <a:spcPts val="550"/>
              </a:spcBef>
              <a:spcAft>
                <a:spcPts val="0"/>
              </a:spcAft>
              <a:buNone/>
            </a:pPr>
            <a:endParaRPr dirty="0"/>
          </a:p>
          <a:p>
            <a:pPr marL="0" lvl="0" indent="0" algn="l" rtl="0">
              <a:spcBef>
                <a:spcPts val="550"/>
              </a:spcBef>
              <a:spcAft>
                <a:spcPts val="0"/>
              </a:spcAft>
              <a:buNone/>
            </a:pPr>
            <a:r>
              <a:rPr lang="en-US" sz="12513" dirty="0"/>
              <a:t>    Thank you!</a:t>
            </a:r>
            <a:endParaRPr sz="12513" dirty="0"/>
          </a:p>
          <a:p>
            <a:pPr marL="0" lvl="0" indent="0" algn="l" rtl="0">
              <a:spcBef>
                <a:spcPts val="550"/>
              </a:spcBef>
              <a:spcAft>
                <a:spcPts val="0"/>
              </a:spcAft>
              <a:buNone/>
            </a:pPr>
            <a:endParaRPr dirty="0"/>
          </a:p>
          <a:p>
            <a:pPr marL="0" lvl="0" indent="0" algn="l" rtl="0">
              <a:spcBef>
                <a:spcPts val="550"/>
              </a:spcBef>
              <a:spcAft>
                <a:spcPts val="0"/>
              </a:spcAft>
              <a:buNone/>
            </a:pPr>
            <a:endParaRPr dirty="0"/>
          </a:p>
          <a:p>
            <a:pPr marL="0" lvl="0" indent="0" algn="l" rtl="0">
              <a:spcBef>
                <a:spcPts val="550"/>
              </a:spcBef>
              <a:spcAft>
                <a:spcPts val="0"/>
              </a:spcAft>
              <a:buNone/>
            </a:pPr>
            <a:endParaRPr dirty="0"/>
          </a:p>
        </p:txBody>
      </p:sp>
      <p:sp>
        <p:nvSpPr>
          <p:cNvPr id="271" name="Google Shape;271;g2e7ab5b4299_0_45"/>
          <p:cNvSpPr txBox="1">
            <a:spLocks noGrp="1"/>
          </p:cNvSpPr>
          <p:nvPr>
            <p:ph type="ftr" idx="11"/>
          </p:nvPr>
        </p:nvSpPr>
        <p:spPr>
          <a:xfrm>
            <a:off x="609601" y="6400800"/>
            <a:ext cx="5410200" cy="288900"/>
          </a:xfrm>
          <a:prstGeom prst="rect">
            <a:avLst/>
          </a:prstGeom>
          <a:solidFill>
            <a:srgbClr val="F86308"/>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Sign Language Detection</a:t>
            </a:r>
            <a:endParaRPr dirty="0"/>
          </a:p>
        </p:txBody>
      </p:sp>
      <p:sp>
        <p:nvSpPr>
          <p:cNvPr id="272" name="Google Shape;272;g2e7ab5b4299_0_45"/>
          <p:cNvSpPr txBox="1">
            <a:spLocks noGrp="1"/>
          </p:cNvSpPr>
          <p:nvPr>
            <p:ph type="dt" idx="10"/>
          </p:nvPr>
        </p:nvSpPr>
        <p:spPr>
          <a:xfrm>
            <a:off x="6248400" y="6159500"/>
            <a:ext cx="2514600" cy="546100"/>
          </a:xfrm>
          <a:prstGeom prst="rect">
            <a:avLst/>
          </a:prstGeom>
          <a:solidFill>
            <a:srgbClr val="990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CS-AI-FEST DHA </a:t>
            </a:r>
            <a:r>
              <a:rPr lang="en-US" dirty="0" err="1"/>
              <a:t>Suffa</a:t>
            </a:r>
            <a:r>
              <a:rPr lang="en-US" dirty="0"/>
              <a:t> University </a:t>
            </a:r>
            <a:endParaRPr dirty="0"/>
          </a:p>
        </p:txBody>
      </p:sp>
      <p:sp>
        <p:nvSpPr>
          <p:cNvPr id="273" name="Google Shape;273;g2e7ab5b4299_0_45"/>
          <p:cNvSpPr txBox="1">
            <a:spLocks noGrp="1"/>
          </p:cNvSpPr>
          <p:nvPr>
            <p:ph type="sldNum" idx="12"/>
          </p:nvPr>
        </p:nvSpPr>
        <p:spPr>
          <a:xfrm>
            <a:off x="0" y="1279524"/>
            <a:ext cx="533400" cy="244500"/>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20</a:t>
            </a:fld>
            <a:endParaRPr/>
          </a:p>
        </p:txBody>
      </p:sp>
      <p:pic>
        <p:nvPicPr>
          <p:cNvPr id="274" name="Google Shape;274;g2e7ab5b4299_0_45"/>
          <p:cNvPicPr preferRelativeResize="0"/>
          <p:nvPr/>
        </p:nvPicPr>
        <p:blipFill rotWithShape="1">
          <a:blip r:embed="rId3">
            <a:alphaModFix/>
          </a:blip>
          <a:srcRect/>
          <a:stretch/>
        </p:blipFill>
        <p:spPr>
          <a:xfrm>
            <a:off x="8289309" y="440140"/>
            <a:ext cx="779060" cy="779060"/>
          </a:xfrm>
          <a:prstGeom prst="rect">
            <a:avLst/>
          </a:prstGeom>
          <a:noFill/>
          <a:ln>
            <a:noFill/>
          </a:ln>
        </p:spPr>
      </p:pic>
      <p:pic>
        <p:nvPicPr>
          <p:cNvPr id="275" name="Google Shape;275;g2e7ab5b4299_0_45"/>
          <p:cNvPicPr preferRelativeResize="0"/>
          <p:nvPr/>
        </p:nvPicPr>
        <p:blipFill rotWithShape="1">
          <a:blip r:embed="rId3">
            <a:alphaModFix/>
          </a:blip>
          <a:srcRect/>
          <a:stretch/>
        </p:blipFill>
        <p:spPr>
          <a:xfrm>
            <a:off x="8229600" y="310533"/>
            <a:ext cx="968991" cy="968991"/>
          </a:xfrm>
          <a:prstGeom prst="rect">
            <a:avLst/>
          </a:prstGeom>
          <a:noFill/>
          <a:ln>
            <a:noFill/>
          </a:ln>
        </p:spPr>
      </p:pic>
      <p:pic>
        <p:nvPicPr>
          <p:cNvPr id="276" name="Google Shape;276;g2e7ab5b4299_0_45"/>
          <p:cNvPicPr preferRelativeResize="0"/>
          <p:nvPr/>
        </p:nvPicPr>
        <p:blipFill rotWithShape="1">
          <a:blip r:embed="rId4">
            <a:alphaModFix/>
          </a:blip>
          <a:srcRect l="7649" t="36587" r="6594" b="35900"/>
          <a:stretch/>
        </p:blipFill>
        <p:spPr>
          <a:xfrm>
            <a:off x="6035575" y="391323"/>
            <a:ext cx="2194025" cy="8882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266700" y="158748"/>
            <a:ext cx="7616952" cy="990600"/>
          </a:xfrm>
          <a:prstGeom prst="rect">
            <a:avLst/>
          </a:prstGeom>
          <a:noFill/>
          <a:ln>
            <a:noFill/>
          </a:ln>
        </p:spPr>
        <p:txBody>
          <a:bodyPr spcFirstLastPara="1" wrap="square" lIns="91425" tIns="45700" rIns="91425" bIns="45700" anchor="ctr" anchorCtr="0">
            <a:normAutofit/>
          </a:bodyPr>
          <a:lstStyle/>
          <a:p>
            <a:pPr lvl="0">
              <a:buSzPts val="4400"/>
            </a:pPr>
            <a:r>
              <a:rPr lang="en-US" sz="4000" dirty="0"/>
              <a:t>Project Brief Introduction</a:t>
            </a:r>
            <a:endParaRPr sz="4000" dirty="0"/>
          </a:p>
        </p:txBody>
      </p:sp>
      <p:sp>
        <p:nvSpPr>
          <p:cNvPr id="124" name="Google Shape;124;p3"/>
          <p:cNvSpPr txBox="1">
            <a:spLocks noGrp="1"/>
          </p:cNvSpPr>
          <p:nvPr>
            <p:ph type="body" idx="1"/>
          </p:nvPr>
        </p:nvSpPr>
        <p:spPr>
          <a:xfrm>
            <a:off x="533400" y="2032000"/>
            <a:ext cx="4902925" cy="3738154"/>
          </a:xfrm>
          <a:prstGeom prst="rect">
            <a:avLst/>
          </a:prstGeom>
          <a:noFill/>
          <a:ln>
            <a:noFill/>
          </a:ln>
        </p:spPr>
        <p:txBody>
          <a:bodyPr spcFirstLastPara="1" wrap="square" lIns="91425" tIns="45700" rIns="91425" bIns="45700" anchor="t" anchorCtr="0">
            <a:normAutofit fontScale="77500" lnSpcReduction="20000"/>
          </a:bodyPr>
          <a:lstStyle/>
          <a:p>
            <a:pPr marL="320040" lvl="0" indent="-320040" algn="l" rtl="0">
              <a:spcBef>
                <a:spcPts val="0"/>
              </a:spcBef>
              <a:spcAft>
                <a:spcPts val="0"/>
              </a:spcAft>
              <a:buClr>
                <a:srgbClr val="008000"/>
              </a:buClr>
              <a:buSzPts val="1740"/>
              <a:buChar char="◻"/>
            </a:pPr>
            <a:r>
              <a:rPr lang="en-US" dirty="0"/>
              <a:t>The Sign Language Machine Learning Project aims to leverage the power of artificial intelligence and machine learning to develop a robust system for recognizing and translating sign language gestures into written language. This project is designed to bridge the communication gap between the hearing-impaired community and the general population, fostering inclusivity and accessibility.</a:t>
            </a:r>
            <a:endParaRPr dirty="0"/>
          </a:p>
        </p:txBody>
      </p:sp>
      <p:sp>
        <p:nvSpPr>
          <p:cNvPr id="125" name="Google Shape;125;p3"/>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lvl="0"/>
            <a:r>
              <a:rPr lang="en-US" dirty="0"/>
              <a:t>Sign Language Detection</a:t>
            </a:r>
          </a:p>
        </p:txBody>
      </p:sp>
      <p:sp>
        <p:nvSpPr>
          <p:cNvPr id="126" name="Google Shape;126;p3"/>
          <p:cNvSpPr txBox="1">
            <a:spLocks noGrp="1"/>
          </p:cNvSpPr>
          <p:nvPr>
            <p:ph type="dt" idx="10"/>
          </p:nvPr>
        </p:nvSpPr>
        <p:spPr>
          <a:xfrm>
            <a:off x="6248400" y="6248400"/>
            <a:ext cx="2514600" cy="457200"/>
          </a:xfrm>
          <a:prstGeom prst="rect">
            <a:avLst/>
          </a:prstGeom>
          <a:solidFill>
            <a:srgbClr val="990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CS-AI-FEST DHA </a:t>
            </a:r>
            <a:r>
              <a:rPr lang="en-US" dirty="0" err="1"/>
              <a:t>Suffa</a:t>
            </a:r>
            <a:r>
              <a:rPr lang="en-US" dirty="0"/>
              <a:t> University </a:t>
            </a:r>
            <a:endParaRPr dirty="0"/>
          </a:p>
        </p:txBody>
      </p:sp>
      <p:sp>
        <p:nvSpPr>
          <p:cNvPr id="127" name="Google Shape;127;p3"/>
          <p:cNvSpPr txBox="1">
            <a:spLocks noGrp="1"/>
          </p:cNvSpPr>
          <p:nvPr>
            <p:ph type="sldNum" idx="12"/>
          </p:nvPr>
        </p:nvSpPr>
        <p:spPr>
          <a:xfrm>
            <a:off x="0" y="1279524"/>
            <a:ext cx="533400" cy="244476"/>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a:p>
        </p:txBody>
      </p:sp>
      <p:pic>
        <p:nvPicPr>
          <p:cNvPr id="128" name="Google Shape;128;p3"/>
          <p:cNvPicPr preferRelativeResize="0"/>
          <p:nvPr/>
        </p:nvPicPr>
        <p:blipFill rotWithShape="1">
          <a:blip r:embed="rId3">
            <a:alphaModFix/>
          </a:blip>
          <a:srcRect/>
          <a:stretch/>
        </p:blipFill>
        <p:spPr>
          <a:xfrm>
            <a:off x="8289309" y="440140"/>
            <a:ext cx="779060" cy="779060"/>
          </a:xfrm>
          <a:prstGeom prst="rect">
            <a:avLst/>
          </a:prstGeom>
          <a:noFill/>
          <a:ln>
            <a:noFill/>
          </a:ln>
        </p:spPr>
      </p:pic>
      <p:pic>
        <p:nvPicPr>
          <p:cNvPr id="129" name="Google Shape;129;p3"/>
          <p:cNvPicPr preferRelativeResize="0"/>
          <p:nvPr/>
        </p:nvPicPr>
        <p:blipFill rotWithShape="1">
          <a:blip r:embed="rId3">
            <a:alphaModFix/>
          </a:blip>
          <a:srcRect/>
          <a:stretch/>
        </p:blipFill>
        <p:spPr>
          <a:xfrm>
            <a:off x="8229600" y="310533"/>
            <a:ext cx="968991" cy="968991"/>
          </a:xfrm>
          <a:prstGeom prst="rect">
            <a:avLst/>
          </a:prstGeom>
          <a:noFill/>
          <a:ln>
            <a:noFill/>
          </a:ln>
        </p:spPr>
      </p:pic>
      <p:pic>
        <p:nvPicPr>
          <p:cNvPr id="130" name="Google Shape;130;p3"/>
          <p:cNvPicPr preferRelativeResize="0"/>
          <p:nvPr/>
        </p:nvPicPr>
        <p:blipFill rotWithShape="1">
          <a:blip r:embed="rId4">
            <a:alphaModFix/>
          </a:blip>
          <a:srcRect l="7648" t="36588" r="6595" b="35900"/>
          <a:stretch/>
        </p:blipFill>
        <p:spPr>
          <a:xfrm>
            <a:off x="6035575" y="391323"/>
            <a:ext cx="2194025" cy="888201"/>
          </a:xfrm>
          <a:prstGeom prst="rect">
            <a:avLst/>
          </a:prstGeom>
          <a:noFill/>
          <a:ln>
            <a:noFill/>
          </a:ln>
        </p:spPr>
      </p:pic>
      <p:pic>
        <p:nvPicPr>
          <p:cNvPr id="2" name="Picture 1"/>
          <p:cNvPicPr>
            <a:picLocks noChangeAspect="1"/>
          </p:cNvPicPr>
          <p:nvPr/>
        </p:nvPicPr>
        <p:blipFill rotWithShape="1">
          <a:blip r:embed="rId5"/>
          <a:srcRect t="2672"/>
          <a:stretch/>
        </p:blipFill>
        <p:spPr>
          <a:xfrm>
            <a:off x="5308395" y="2505800"/>
            <a:ext cx="3405700" cy="22337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wentieth Century"/>
              <a:buNone/>
            </a:pPr>
            <a:r>
              <a:rPr lang="en-US"/>
              <a:t>Problem Statement</a:t>
            </a:r>
            <a:endParaRPr/>
          </a:p>
        </p:txBody>
      </p:sp>
      <p:sp>
        <p:nvSpPr>
          <p:cNvPr id="137" name="Google Shape;137;p4"/>
          <p:cNvSpPr txBox="1">
            <a:spLocks noGrp="1"/>
          </p:cNvSpPr>
          <p:nvPr>
            <p:ph type="body" idx="1"/>
          </p:nvPr>
        </p:nvSpPr>
        <p:spPr>
          <a:xfrm>
            <a:off x="609601" y="1993446"/>
            <a:ext cx="8153400" cy="3633107"/>
          </a:xfrm>
          <a:prstGeom prst="rect">
            <a:avLst/>
          </a:prstGeom>
          <a:noFill/>
          <a:ln>
            <a:noFill/>
          </a:ln>
        </p:spPr>
        <p:txBody>
          <a:bodyPr spcFirstLastPara="1" wrap="square" lIns="91425" tIns="45700" rIns="91425" bIns="45700" anchor="t" anchorCtr="0">
            <a:normAutofit/>
          </a:bodyPr>
          <a:lstStyle/>
          <a:p>
            <a:pPr marL="320040" lvl="0" indent="-320040" algn="l" rtl="0">
              <a:spcBef>
                <a:spcPts val="0"/>
              </a:spcBef>
              <a:spcAft>
                <a:spcPts val="0"/>
              </a:spcAft>
              <a:buClr>
                <a:srgbClr val="008000"/>
              </a:buClr>
              <a:buSzPts val="1740"/>
              <a:buChar char="◻"/>
            </a:pPr>
            <a:r>
              <a:rPr lang="en-US"/>
              <a:t>The primary problem is the communication barrier between the deaf and hard of hearing individuals and the broader society in Pakistan. Deaf students often struggle to receive quality education due to a lack of trained teachers and insufficient educational materials.</a:t>
            </a:r>
            <a:endParaRPr/>
          </a:p>
        </p:txBody>
      </p:sp>
      <p:sp>
        <p:nvSpPr>
          <p:cNvPr id="138" name="Google Shape;138;p4"/>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lvl="0"/>
            <a:r>
              <a:rPr lang="en-US" dirty="0"/>
              <a:t>Sign Language Detection</a:t>
            </a:r>
          </a:p>
        </p:txBody>
      </p:sp>
      <p:sp>
        <p:nvSpPr>
          <p:cNvPr id="139" name="Google Shape;139;p4"/>
          <p:cNvSpPr txBox="1">
            <a:spLocks noGrp="1"/>
          </p:cNvSpPr>
          <p:nvPr>
            <p:ph type="dt" idx="10"/>
          </p:nvPr>
        </p:nvSpPr>
        <p:spPr>
          <a:xfrm>
            <a:off x="6248400" y="6210300"/>
            <a:ext cx="2514600" cy="495300"/>
          </a:xfrm>
          <a:prstGeom prst="rect">
            <a:avLst/>
          </a:prstGeom>
          <a:solidFill>
            <a:srgbClr val="990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CS-AI-FEST DHA </a:t>
            </a:r>
            <a:r>
              <a:rPr lang="en-US" dirty="0" err="1"/>
              <a:t>Suffa</a:t>
            </a:r>
            <a:r>
              <a:rPr lang="en-US" dirty="0"/>
              <a:t> University </a:t>
            </a:r>
            <a:endParaRPr dirty="0"/>
          </a:p>
        </p:txBody>
      </p:sp>
      <p:sp>
        <p:nvSpPr>
          <p:cNvPr id="140" name="Google Shape;140;p4"/>
          <p:cNvSpPr txBox="1">
            <a:spLocks noGrp="1"/>
          </p:cNvSpPr>
          <p:nvPr>
            <p:ph type="sldNum" idx="12"/>
          </p:nvPr>
        </p:nvSpPr>
        <p:spPr>
          <a:xfrm>
            <a:off x="0" y="1279524"/>
            <a:ext cx="533400" cy="244476"/>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pic>
        <p:nvPicPr>
          <p:cNvPr id="141" name="Google Shape;141;p4"/>
          <p:cNvPicPr preferRelativeResize="0"/>
          <p:nvPr/>
        </p:nvPicPr>
        <p:blipFill rotWithShape="1">
          <a:blip r:embed="rId3">
            <a:alphaModFix/>
          </a:blip>
          <a:srcRect/>
          <a:stretch/>
        </p:blipFill>
        <p:spPr>
          <a:xfrm>
            <a:off x="8289309" y="440140"/>
            <a:ext cx="779060" cy="779060"/>
          </a:xfrm>
          <a:prstGeom prst="rect">
            <a:avLst/>
          </a:prstGeom>
          <a:noFill/>
          <a:ln>
            <a:noFill/>
          </a:ln>
        </p:spPr>
      </p:pic>
      <p:pic>
        <p:nvPicPr>
          <p:cNvPr id="142" name="Google Shape;142;p4"/>
          <p:cNvPicPr preferRelativeResize="0"/>
          <p:nvPr/>
        </p:nvPicPr>
        <p:blipFill rotWithShape="1">
          <a:blip r:embed="rId3">
            <a:alphaModFix/>
          </a:blip>
          <a:srcRect/>
          <a:stretch/>
        </p:blipFill>
        <p:spPr>
          <a:xfrm>
            <a:off x="8229600" y="310533"/>
            <a:ext cx="968991" cy="968991"/>
          </a:xfrm>
          <a:prstGeom prst="rect">
            <a:avLst/>
          </a:prstGeom>
          <a:noFill/>
          <a:ln>
            <a:noFill/>
          </a:ln>
        </p:spPr>
      </p:pic>
      <p:pic>
        <p:nvPicPr>
          <p:cNvPr id="143" name="Google Shape;143;p4"/>
          <p:cNvPicPr preferRelativeResize="0"/>
          <p:nvPr/>
        </p:nvPicPr>
        <p:blipFill rotWithShape="1">
          <a:blip r:embed="rId4">
            <a:alphaModFix/>
          </a:blip>
          <a:srcRect l="7648" t="36588" r="6595" b="35900"/>
          <a:stretch/>
        </p:blipFill>
        <p:spPr>
          <a:xfrm>
            <a:off x="6035575" y="391323"/>
            <a:ext cx="2194025" cy="888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5"/>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wentieth Century"/>
              <a:buNone/>
            </a:pPr>
            <a:r>
              <a:rPr lang="en-US"/>
              <a:t>Dataset Description</a:t>
            </a:r>
            <a:endParaRPr/>
          </a:p>
        </p:txBody>
      </p:sp>
      <p:sp>
        <p:nvSpPr>
          <p:cNvPr id="163" name="Google Shape;163;p5"/>
          <p:cNvSpPr txBox="1">
            <a:spLocks noGrp="1"/>
          </p:cNvSpPr>
          <p:nvPr>
            <p:ph type="body" idx="1"/>
          </p:nvPr>
        </p:nvSpPr>
        <p:spPr>
          <a:xfrm>
            <a:off x="266700" y="1708605"/>
            <a:ext cx="8153400" cy="4631871"/>
          </a:xfrm>
          <a:prstGeom prst="rect">
            <a:avLst/>
          </a:prstGeom>
          <a:noFill/>
          <a:ln>
            <a:noFill/>
          </a:ln>
        </p:spPr>
        <p:txBody>
          <a:bodyPr spcFirstLastPara="1" wrap="square" lIns="91425" tIns="45700" rIns="91425" bIns="45700" anchor="t" anchorCtr="0">
            <a:normAutofit/>
          </a:bodyPr>
          <a:lstStyle/>
          <a:p>
            <a:pPr marL="320040" lvl="0" indent="-320040" algn="l" rtl="0">
              <a:spcBef>
                <a:spcPts val="0"/>
              </a:spcBef>
              <a:spcAft>
                <a:spcPts val="0"/>
              </a:spcAft>
              <a:buClr>
                <a:srgbClr val="008000"/>
              </a:buClr>
              <a:buSzPts val="1440"/>
              <a:buChar char="◻"/>
            </a:pPr>
            <a:r>
              <a:rPr lang="en-US" sz="2400" dirty="0"/>
              <a:t>We have created our own dataset for a sign language project, consisting solely of 50x50 grayscale images representing all the alphabets. This dataset includes 1000 hand gesture images for each of the 26 alphabetic signs, ensuring a comprehensive collection. The dataset is meticulously organized and annotated, making it highly useful for various applications. By focusing on grayscale images, we aim to streamline the processing and analysis stages, providing a robust foundation for research, education, accessibility, and technology development in the realm of sign language.</a:t>
            </a:r>
            <a:endParaRPr sz="2400" dirty="0"/>
          </a:p>
        </p:txBody>
      </p:sp>
      <p:sp>
        <p:nvSpPr>
          <p:cNvPr id="164" name="Google Shape;164;p5"/>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lvl="0"/>
            <a:r>
              <a:rPr lang="en-US" dirty="0"/>
              <a:t>Sign Language Detection</a:t>
            </a:r>
          </a:p>
        </p:txBody>
      </p:sp>
      <p:sp>
        <p:nvSpPr>
          <p:cNvPr id="165" name="Google Shape;165;p5"/>
          <p:cNvSpPr txBox="1">
            <a:spLocks noGrp="1"/>
          </p:cNvSpPr>
          <p:nvPr>
            <p:ph type="dt" idx="10"/>
          </p:nvPr>
        </p:nvSpPr>
        <p:spPr>
          <a:xfrm>
            <a:off x="6261100" y="6235700"/>
            <a:ext cx="2514600" cy="469900"/>
          </a:xfrm>
          <a:prstGeom prst="rect">
            <a:avLst/>
          </a:prstGeom>
          <a:solidFill>
            <a:srgbClr val="990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CS-AI-FEST DHA </a:t>
            </a:r>
            <a:r>
              <a:rPr lang="en-US" dirty="0" err="1"/>
              <a:t>Suffa</a:t>
            </a:r>
            <a:r>
              <a:rPr lang="en-US" dirty="0"/>
              <a:t> University </a:t>
            </a:r>
            <a:endParaRPr dirty="0"/>
          </a:p>
        </p:txBody>
      </p:sp>
      <p:sp>
        <p:nvSpPr>
          <p:cNvPr id="166" name="Google Shape;166;p5"/>
          <p:cNvSpPr txBox="1">
            <a:spLocks noGrp="1"/>
          </p:cNvSpPr>
          <p:nvPr>
            <p:ph type="sldNum" idx="12"/>
          </p:nvPr>
        </p:nvSpPr>
        <p:spPr>
          <a:xfrm>
            <a:off x="0" y="1279524"/>
            <a:ext cx="533400" cy="244476"/>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a:t>
            </a:fld>
            <a:endParaRPr/>
          </a:p>
        </p:txBody>
      </p:sp>
      <p:pic>
        <p:nvPicPr>
          <p:cNvPr id="167" name="Google Shape;167;p5"/>
          <p:cNvPicPr preferRelativeResize="0"/>
          <p:nvPr/>
        </p:nvPicPr>
        <p:blipFill rotWithShape="1">
          <a:blip r:embed="rId3">
            <a:alphaModFix/>
          </a:blip>
          <a:srcRect/>
          <a:stretch/>
        </p:blipFill>
        <p:spPr>
          <a:xfrm>
            <a:off x="8289309" y="440140"/>
            <a:ext cx="779060" cy="779060"/>
          </a:xfrm>
          <a:prstGeom prst="rect">
            <a:avLst/>
          </a:prstGeom>
          <a:noFill/>
          <a:ln>
            <a:noFill/>
          </a:ln>
        </p:spPr>
      </p:pic>
      <p:pic>
        <p:nvPicPr>
          <p:cNvPr id="168" name="Google Shape;168;p5"/>
          <p:cNvPicPr preferRelativeResize="0"/>
          <p:nvPr/>
        </p:nvPicPr>
        <p:blipFill rotWithShape="1">
          <a:blip r:embed="rId3">
            <a:alphaModFix/>
          </a:blip>
          <a:srcRect/>
          <a:stretch/>
        </p:blipFill>
        <p:spPr>
          <a:xfrm>
            <a:off x="8229600" y="310533"/>
            <a:ext cx="968991" cy="968991"/>
          </a:xfrm>
          <a:prstGeom prst="rect">
            <a:avLst/>
          </a:prstGeom>
          <a:noFill/>
          <a:ln>
            <a:noFill/>
          </a:ln>
        </p:spPr>
      </p:pic>
      <p:pic>
        <p:nvPicPr>
          <p:cNvPr id="169" name="Google Shape;169;p5"/>
          <p:cNvPicPr preferRelativeResize="0"/>
          <p:nvPr/>
        </p:nvPicPr>
        <p:blipFill rotWithShape="1">
          <a:blip r:embed="rId4">
            <a:alphaModFix/>
          </a:blip>
          <a:srcRect l="7648" t="36588" r="6595" b="35900"/>
          <a:stretch/>
        </p:blipFill>
        <p:spPr>
          <a:xfrm>
            <a:off x="6035575" y="391323"/>
            <a:ext cx="2194025" cy="888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6"/>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wentieth Century"/>
              <a:buNone/>
            </a:pPr>
            <a:r>
              <a:rPr lang="en-US"/>
              <a:t>Project Scope</a:t>
            </a:r>
            <a:endParaRPr/>
          </a:p>
        </p:txBody>
      </p:sp>
      <p:sp>
        <p:nvSpPr>
          <p:cNvPr id="176" name="Google Shape;176;p6"/>
          <p:cNvSpPr txBox="1">
            <a:spLocks noGrp="1"/>
          </p:cNvSpPr>
          <p:nvPr>
            <p:ph type="body" idx="1"/>
          </p:nvPr>
        </p:nvSpPr>
        <p:spPr>
          <a:xfrm>
            <a:off x="609600" y="2122715"/>
            <a:ext cx="8153400" cy="3551464"/>
          </a:xfrm>
          <a:prstGeom prst="rect">
            <a:avLst/>
          </a:prstGeom>
          <a:noFill/>
          <a:ln>
            <a:noFill/>
          </a:ln>
        </p:spPr>
        <p:txBody>
          <a:bodyPr spcFirstLastPara="1" wrap="square" lIns="91425" tIns="45700" rIns="91425" bIns="45700" anchor="t" anchorCtr="0">
            <a:normAutofit fontScale="85000" lnSpcReduction="10000"/>
          </a:bodyPr>
          <a:lstStyle/>
          <a:p>
            <a:pPr marL="320040" lvl="0" indent="-320059">
              <a:spcBef>
                <a:spcPts val="0"/>
              </a:spcBef>
              <a:buSzPct val="59999"/>
            </a:pPr>
            <a:r>
              <a:rPr lang="en-US" dirty="0"/>
              <a:t>This project focuses on detecting American Sign Language (ASL) alphabet gestures using a Convolutional Neural Network (CNN) and displaying the corresponding letter being signed. The system employs a CNN model to analyze hand shapes captured in images, enabling it to accurately recognize and interpret various ASL alphabet gestures in real-time.</a:t>
            </a:r>
          </a:p>
          <a:p>
            <a:pPr marL="914381" lvl="1" indent="-457200">
              <a:spcBef>
                <a:spcPts val="0"/>
              </a:spcBef>
              <a:buSzPct val="59999"/>
              <a:buFont typeface="Arial" panose="020B0604020202020204" pitchFamily="34" charset="0"/>
              <a:buChar char="•"/>
            </a:pPr>
            <a:r>
              <a:rPr lang="en-US" dirty="0"/>
              <a:t>Data collection</a:t>
            </a:r>
          </a:p>
          <a:p>
            <a:pPr marL="914381" lvl="1" indent="-457200">
              <a:spcBef>
                <a:spcPts val="0"/>
              </a:spcBef>
              <a:buSzPct val="59999"/>
              <a:buFont typeface="Arial" panose="020B0604020202020204" pitchFamily="34" charset="0"/>
              <a:buChar char="•"/>
            </a:pPr>
            <a:r>
              <a:rPr lang="en-US" dirty="0"/>
              <a:t>CNN model training</a:t>
            </a:r>
          </a:p>
          <a:p>
            <a:pPr marL="914381" lvl="1" indent="-457200">
              <a:spcBef>
                <a:spcPts val="0"/>
              </a:spcBef>
              <a:buSzPct val="59999"/>
              <a:buFont typeface="Arial" panose="020B0604020202020204" pitchFamily="34" charset="0"/>
              <a:buChar char="•"/>
            </a:pPr>
            <a:r>
              <a:rPr lang="en-US" dirty="0"/>
              <a:t>Deployment using flask</a:t>
            </a:r>
          </a:p>
          <a:p>
            <a:pPr marL="0" lvl="0" indent="0">
              <a:spcBef>
                <a:spcPts val="0"/>
              </a:spcBef>
              <a:buSzPct val="59999"/>
              <a:buNone/>
            </a:pPr>
            <a:endParaRPr lang="en-US" dirty="0"/>
          </a:p>
          <a:p>
            <a:pPr marL="457181" lvl="0" indent="-457200">
              <a:spcBef>
                <a:spcPts val="0"/>
              </a:spcBef>
              <a:buSzPct val="59999"/>
              <a:buFont typeface="Arial" panose="020B0604020202020204" pitchFamily="34" charset="0"/>
              <a:buChar char="•"/>
            </a:pPr>
            <a:endParaRPr lang="en-US" dirty="0"/>
          </a:p>
        </p:txBody>
      </p:sp>
      <p:sp>
        <p:nvSpPr>
          <p:cNvPr id="177" name="Google Shape;177;p6"/>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lvl="0"/>
            <a:r>
              <a:rPr lang="en-US" dirty="0"/>
              <a:t>Sign Language Detection</a:t>
            </a:r>
          </a:p>
        </p:txBody>
      </p:sp>
      <p:sp>
        <p:nvSpPr>
          <p:cNvPr id="178" name="Google Shape;178;p6"/>
          <p:cNvSpPr txBox="1">
            <a:spLocks noGrp="1"/>
          </p:cNvSpPr>
          <p:nvPr>
            <p:ph type="dt" idx="10"/>
          </p:nvPr>
        </p:nvSpPr>
        <p:spPr>
          <a:xfrm>
            <a:off x="6248400" y="6223000"/>
            <a:ext cx="2514600" cy="482600"/>
          </a:xfrm>
          <a:prstGeom prst="rect">
            <a:avLst/>
          </a:prstGeom>
          <a:solidFill>
            <a:srgbClr val="990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CS-AI-FEST DHA Suffa University </a:t>
            </a:r>
            <a:endParaRPr/>
          </a:p>
        </p:txBody>
      </p:sp>
      <p:sp>
        <p:nvSpPr>
          <p:cNvPr id="179" name="Google Shape;179;p6"/>
          <p:cNvSpPr txBox="1">
            <a:spLocks noGrp="1"/>
          </p:cNvSpPr>
          <p:nvPr>
            <p:ph type="sldNum" idx="12"/>
          </p:nvPr>
        </p:nvSpPr>
        <p:spPr>
          <a:xfrm>
            <a:off x="0" y="1279524"/>
            <a:ext cx="533400" cy="244476"/>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6</a:t>
            </a:fld>
            <a:endParaRPr/>
          </a:p>
        </p:txBody>
      </p:sp>
      <p:pic>
        <p:nvPicPr>
          <p:cNvPr id="180" name="Google Shape;180;p6"/>
          <p:cNvPicPr preferRelativeResize="0"/>
          <p:nvPr/>
        </p:nvPicPr>
        <p:blipFill rotWithShape="1">
          <a:blip r:embed="rId3">
            <a:alphaModFix/>
          </a:blip>
          <a:srcRect/>
          <a:stretch/>
        </p:blipFill>
        <p:spPr>
          <a:xfrm>
            <a:off x="8289309" y="440140"/>
            <a:ext cx="779060" cy="779060"/>
          </a:xfrm>
          <a:prstGeom prst="rect">
            <a:avLst/>
          </a:prstGeom>
          <a:noFill/>
          <a:ln>
            <a:noFill/>
          </a:ln>
        </p:spPr>
      </p:pic>
      <p:pic>
        <p:nvPicPr>
          <p:cNvPr id="181" name="Google Shape;181;p6"/>
          <p:cNvPicPr preferRelativeResize="0"/>
          <p:nvPr/>
        </p:nvPicPr>
        <p:blipFill rotWithShape="1">
          <a:blip r:embed="rId3">
            <a:alphaModFix/>
          </a:blip>
          <a:srcRect/>
          <a:stretch/>
        </p:blipFill>
        <p:spPr>
          <a:xfrm>
            <a:off x="8229600" y="310533"/>
            <a:ext cx="968991" cy="968991"/>
          </a:xfrm>
          <a:prstGeom prst="rect">
            <a:avLst/>
          </a:prstGeom>
          <a:noFill/>
          <a:ln>
            <a:noFill/>
          </a:ln>
        </p:spPr>
      </p:pic>
      <p:pic>
        <p:nvPicPr>
          <p:cNvPr id="182" name="Google Shape;182;p6"/>
          <p:cNvPicPr preferRelativeResize="0"/>
          <p:nvPr/>
        </p:nvPicPr>
        <p:blipFill rotWithShape="1">
          <a:blip r:embed="rId4">
            <a:alphaModFix/>
          </a:blip>
          <a:srcRect l="7648" t="36588" r="6595" b="35900"/>
          <a:stretch/>
        </p:blipFill>
        <p:spPr>
          <a:xfrm>
            <a:off x="6035575" y="391323"/>
            <a:ext cx="2194025" cy="888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3600"/>
              <a:buFont typeface="Twentieth Century"/>
              <a:buNone/>
            </a:pPr>
            <a:r>
              <a:rPr lang="en-US" sz="3600"/>
              <a:t>Model Details</a:t>
            </a:r>
            <a:endParaRPr/>
          </a:p>
        </p:txBody>
      </p:sp>
      <p:sp>
        <p:nvSpPr>
          <p:cNvPr id="189" name="Google Shape;189;p7"/>
          <p:cNvSpPr txBox="1">
            <a:spLocks noGrp="1"/>
          </p:cNvSpPr>
          <p:nvPr>
            <p:ph type="body" idx="1"/>
          </p:nvPr>
        </p:nvSpPr>
        <p:spPr>
          <a:xfrm>
            <a:off x="612648" y="2136320"/>
            <a:ext cx="8153400" cy="3959679"/>
          </a:xfrm>
          <a:prstGeom prst="rect">
            <a:avLst/>
          </a:prstGeom>
          <a:noFill/>
          <a:ln>
            <a:noFill/>
          </a:ln>
        </p:spPr>
        <p:txBody>
          <a:bodyPr spcFirstLastPara="1" wrap="square" lIns="91425" tIns="45700" rIns="91425" bIns="45700" anchor="t" anchorCtr="0">
            <a:normAutofit/>
          </a:bodyPr>
          <a:lstStyle/>
          <a:p>
            <a:pPr marL="320040" lvl="0" indent="-320040" algn="l" rtl="0">
              <a:spcBef>
                <a:spcPts val="0"/>
              </a:spcBef>
              <a:spcAft>
                <a:spcPts val="0"/>
              </a:spcAft>
              <a:buClr>
                <a:srgbClr val="008000"/>
              </a:buClr>
              <a:buSzPts val="1740"/>
              <a:buChar char="◻"/>
            </a:pPr>
            <a:r>
              <a:rPr lang="en-US"/>
              <a:t>We have use “CNN Model”. A Convolutional Neural Network (CNN) is a type of deep learning algorithm that is particularly effective for image recognition and classification tasks. In the context of sign language recognition, CNNs can be used to analyze hand shapes captured in images and translate them into corresponding language gestures.</a:t>
            </a:r>
            <a:endParaRPr/>
          </a:p>
        </p:txBody>
      </p:sp>
      <p:sp>
        <p:nvSpPr>
          <p:cNvPr id="190" name="Google Shape;190;p7"/>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lvl="0"/>
            <a:r>
              <a:rPr lang="en-US" dirty="0"/>
              <a:t>Sign Language Detection</a:t>
            </a:r>
          </a:p>
        </p:txBody>
      </p:sp>
      <p:sp>
        <p:nvSpPr>
          <p:cNvPr id="191" name="Google Shape;191;p7"/>
          <p:cNvSpPr txBox="1">
            <a:spLocks noGrp="1"/>
          </p:cNvSpPr>
          <p:nvPr>
            <p:ph type="dt" idx="10"/>
          </p:nvPr>
        </p:nvSpPr>
        <p:spPr>
          <a:xfrm>
            <a:off x="6248400" y="6197600"/>
            <a:ext cx="2514600" cy="508000"/>
          </a:xfrm>
          <a:prstGeom prst="rect">
            <a:avLst/>
          </a:prstGeom>
          <a:solidFill>
            <a:srgbClr val="990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CS-AI-FEST DHA </a:t>
            </a:r>
            <a:r>
              <a:rPr lang="en-US" dirty="0" err="1"/>
              <a:t>Suffa</a:t>
            </a:r>
            <a:r>
              <a:rPr lang="en-US" dirty="0"/>
              <a:t> University </a:t>
            </a:r>
            <a:endParaRPr dirty="0"/>
          </a:p>
        </p:txBody>
      </p:sp>
      <p:sp>
        <p:nvSpPr>
          <p:cNvPr id="192" name="Google Shape;192;p7"/>
          <p:cNvSpPr txBox="1">
            <a:spLocks noGrp="1"/>
          </p:cNvSpPr>
          <p:nvPr>
            <p:ph type="sldNum" idx="12"/>
          </p:nvPr>
        </p:nvSpPr>
        <p:spPr>
          <a:xfrm>
            <a:off x="0" y="1279524"/>
            <a:ext cx="533400" cy="244476"/>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7</a:t>
            </a:fld>
            <a:endParaRPr/>
          </a:p>
        </p:txBody>
      </p:sp>
      <p:pic>
        <p:nvPicPr>
          <p:cNvPr id="193" name="Google Shape;193;p7"/>
          <p:cNvPicPr preferRelativeResize="0"/>
          <p:nvPr/>
        </p:nvPicPr>
        <p:blipFill rotWithShape="1">
          <a:blip r:embed="rId3">
            <a:alphaModFix/>
          </a:blip>
          <a:srcRect/>
          <a:stretch/>
        </p:blipFill>
        <p:spPr>
          <a:xfrm>
            <a:off x="8289309" y="440140"/>
            <a:ext cx="779060" cy="779060"/>
          </a:xfrm>
          <a:prstGeom prst="rect">
            <a:avLst/>
          </a:prstGeom>
          <a:noFill/>
          <a:ln>
            <a:noFill/>
          </a:ln>
        </p:spPr>
      </p:pic>
      <p:pic>
        <p:nvPicPr>
          <p:cNvPr id="194" name="Google Shape;194;p7"/>
          <p:cNvPicPr preferRelativeResize="0"/>
          <p:nvPr/>
        </p:nvPicPr>
        <p:blipFill rotWithShape="1">
          <a:blip r:embed="rId3">
            <a:alphaModFix/>
          </a:blip>
          <a:srcRect/>
          <a:stretch/>
        </p:blipFill>
        <p:spPr>
          <a:xfrm>
            <a:off x="8229600" y="310533"/>
            <a:ext cx="968991" cy="968991"/>
          </a:xfrm>
          <a:prstGeom prst="rect">
            <a:avLst/>
          </a:prstGeom>
          <a:noFill/>
          <a:ln>
            <a:noFill/>
          </a:ln>
        </p:spPr>
      </p:pic>
      <p:pic>
        <p:nvPicPr>
          <p:cNvPr id="195" name="Google Shape;195;p7"/>
          <p:cNvPicPr preferRelativeResize="0"/>
          <p:nvPr/>
        </p:nvPicPr>
        <p:blipFill rotWithShape="1">
          <a:blip r:embed="rId4">
            <a:alphaModFix/>
          </a:blip>
          <a:srcRect l="7648" t="36588" r="6595" b="35900"/>
          <a:stretch/>
        </p:blipFill>
        <p:spPr>
          <a:xfrm>
            <a:off x="6035575" y="391323"/>
            <a:ext cx="2194025" cy="888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09091" y="1584324"/>
            <a:ext cx="6411220" cy="4382112"/>
          </a:xfrm>
          <a:prstGeom prst="rect">
            <a:avLst/>
          </a:prstGeom>
        </p:spPr>
      </p:pic>
      <p:sp>
        <p:nvSpPr>
          <p:cNvPr id="188" name="Google Shape;188;p7"/>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3600"/>
              <a:buFont typeface="Twentieth Century"/>
              <a:buNone/>
            </a:pPr>
            <a:r>
              <a:rPr lang="en-US" sz="3600"/>
              <a:t>Model Details</a:t>
            </a:r>
            <a:endParaRPr/>
          </a:p>
        </p:txBody>
      </p:sp>
      <p:sp>
        <p:nvSpPr>
          <p:cNvPr id="190" name="Google Shape;190;p7"/>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lvl="0"/>
            <a:r>
              <a:rPr lang="en-US" dirty="0"/>
              <a:t>Sign Language Detection</a:t>
            </a:r>
          </a:p>
        </p:txBody>
      </p:sp>
      <p:sp>
        <p:nvSpPr>
          <p:cNvPr id="191" name="Google Shape;191;p7"/>
          <p:cNvSpPr txBox="1">
            <a:spLocks noGrp="1"/>
          </p:cNvSpPr>
          <p:nvPr>
            <p:ph type="dt" idx="10"/>
          </p:nvPr>
        </p:nvSpPr>
        <p:spPr>
          <a:xfrm>
            <a:off x="6248400" y="6197600"/>
            <a:ext cx="2514600" cy="508000"/>
          </a:xfrm>
          <a:prstGeom prst="rect">
            <a:avLst/>
          </a:prstGeom>
          <a:solidFill>
            <a:srgbClr val="990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CS-AI-FEST DHA </a:t>
            </a:r>
            <a:r>
              <a:rPr lang="en-US" dirty="0" err="1"/>
              <a:t>Suffa</a:t>
            </a:r>
            <a:r>
              <a:rPr lang="en-US" dirty="0"/>
              <a:t> University </a:t>
            </a:r>
            <a:endParaRPr dirty="0"/>
          </a:p>
        </p:txBody>
      </p:sp>
      <p:sp>
        <p:nvSpPr>
          <p:cNvPr id="192" name="Google Shape;192;p7"/>
          <p:cNvSpPr txBox="1">
            <a:spLocks noGrp="1"/>
          </p:cNvSpPr>
          <p:nvPr>
            <p:ph type="sldNum" idx="12"/>
          </p:nvPr>
        </p:nvSpPr>
        <p:spPr>
          <a:xfrm>
            <a:off x="0" y="1279524"/>
            <a:ext cx="533400" cy="244476"/>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8</a:t>
            </a:fld>
            <a:endParaRPr dirty="0"/>
          </a:p>
        </p:txBody>
      </p:sp>
      <p:pic>
        <p:nvPicPr>
          <p:cNvPr id="193" name="Google Shape;193;p7"/>
          <p:cNvPicPr preferRelativeResize="0"/>
          <p:nvPr/>
        </p:nvPicPr>
        <p:blipFill rotWithShape="1">
          <a:blip r:embed="rId4">
            <a:alphaModFix/>
          </a:blip>
          <a:srcRect/>
          <a:stretch/>
        </p:blipFill>
        <p:spPr>
          <a:xfrm>
            <a:off x="8289309" y="440140"/>
            <a:ext cx="779060" cy="779060"/>
          </a:xfrm>
          <a:prstGeom prst="rect">
            <a:avLst/>
          </a:prstGeom>
          <a:noFill/>
          <a:ln>
            <a:noFill/>
          </a:ln>
        </p:spPr>
      </p:pic>
      <p:pic>
        <p:nvPicPr>
          <p:cNvPr id="194" name="Google Shape;194;p7"/>
          <p:cNvPicPr preferRelativeResize="0"/>
          <p:nvPr/>
        </p:nvPicPr>
        <p:blipFill rotWithShape="1">
          <a:blip r:embed="rId4">
            <a:alphaModFix/>
          </a:blip>
          <a:srcRect/>
          <a:stretch/>
        </p:blipFill>
        <p:spPr>
          <a:xfrm>
            <a:off x="8229600" y="310533"/>
            <a:ext cx="968991" cy="968991"/>
          </a:xfrm>
          <a:prstGeom prst="rect">
            <a:avLst/>
          </a:prstGeom>
          <a:noFill/>
          <a:ln>
            <a:noFill/>
          </a:ln>
        </p:spPr>
      </p:pic>
      <p:pic>
        <p:nvPicPr>
          <p:cNvPr id="195" name="Google Shape;195;p7"/>
          <p:cNvPicPr preferRelativeResize="0"/>
          <p:nvPr/>
        </p:nvPicPr>
        <p:blipFill rotWithShape="1">
          <a:blip r:embed="rId5">
            <a:alphaModFix/>
          </a:blip>
          <a:srcRect l="7648" t="36588" r="6595" b="35900"/>
          <a:stretch/>
        </p:blipFill>
        <p:spPr>
          <a:xfrm>
            <a:off x="6035575" y="391323"/>
            <a:ext cx="2194025" cy="888201"/>
          </a:xfrm>
          <a:prstGeom prst="rect">
            <a:avLst/>
          </a:prstGeom>
          <a:noFill/>
          <a:ln>
            <a:noFill/>
          </a:ln>
        </p:spPr>
      </p:pic>
      <p:pic>
        <p:nvPicPr>
          <p:cNvPr id="3" name="Picture 2"/>
          <p:cNvPicPr>
            <a:picLocks noChangeAspect="1"/>
          </p:cNvPicPr>
          <p:nvPr/>
        </p:nvPicPr>
        <p:blipFill rotWithShape="1">
          <a:blip r:embed="rId6"/>
          <a:srcRect l="988" t="61077" r="41304"/>
          <a:stretch/>
        </p:blipFill>
        <p:spPr>
          <a:xfrm>
            <a:off x="4920343" y="3412566"/>
            <a:ext cx="4278248" cy="2724710"/>
          </a:xfrm>
          <a:prstGeom prst="rect">
            <a:avLst/>
          </a:prstGeom>
        </p:spPr>
      </p:pic>
    </p:spTree>
    <p:extLst>
      <p:ext uri="{BB962C8B-B14F-4D97-AF65-F5344CB8AC3E}">
        <p14:creationId xmlns:p14="http://schemas.microsoft.com/office/powerpoint/2010/main" val="826743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3600"/>
              <a:buFont typeface="Twentieth Century"/>
              <a:buNone/>
            </a:pPr>
            <a:r>
              <a:rPr lang="en-US" sz="3600"/>
              <a:t>Model Details</a:t>
            </a:r>
            <a:endParaRPr/>
          </a:p>
        </p:txBody>
      </p:sp>
      <p:sp>
        <p:nvSpPr>
          <p:cNvPr id="190" name="Google Shape;190;p7"/>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lvl="0"/>
            <a:r>
              <a:rPr lang="en-US" dirty="0"/>
              <a:t>Sign Language Detection</a:t>
            </a:r>
          </a:p>
        </p:txBody>
      </p:sp>
      <p:sp>
        <p:nvSpPr>
          <p:cNvPr id="191" name="Google Shape;191;p7"/>
          <p:cNvSpPr txBox="1">
            <a:spLocks noGrp="1"/>
          </p:cNvSpPr>
          <p:nvPr>
            <p:ph type="dt" idx="10"/>
          </p:nvPr>
        </p:nvSpPr>
        <p:spPr>
          <a:xfrm>
            <a:off x="6248400" y="6197600"/>
            <a:ext cx="2514600" cy="508000"/>
          </a:xfrm>
          <a:prstGeom prst="rect">
            <a:avLst/>
          </a:prstGeom>
          <a:solidFill>
            <a:srgbClr val="990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CS-AI-FEST DHA </a:t>
            </a:r>
            <a:r>
              <a:rPr lang="en-US" dirty="0" err="1"/>
              <a:t>Suffa</a:t>
            </a:r>
            <a:r>
              <a:rPr lang="en-US" dirty="0"/>
              <a:t> University </a:t>
            </a:r>
            <a:endParaRPr dirty="0"/>
          </a:p>
        </p:txBody>
      </p:sp>
      <p:sp>
        <p:nvSpPr>
          <p:cNvPr id="192" name="Google Shape;192;p7"/>
          <p:cNvSpPr txBox="1">
            <a:spLocks noGrp="1"/>
          </p:cNvSpPr>
          <p:nvPr>
            <p:ph type="sldNum" idx="12"/>
          </p:nvPr>
        </p:nvSpPr>
        <p:spPr>
          <a:xfrm>
            <a:off x="0" y="1279524"/>
            <a:ext cx="533400" cy="244476"/>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9</a:t>
            </a:fld>
            <a:endParaRPr dirty="0"/>
          </a:p>
        </p:txBody>
      </p:sp>
      <p:pic>
        <p:nvPicPr>
          <p:cNvPr id="193" name="Google Shape;193;p7"/>
          <p:cNvPicPr preferRelativeResize="0"/>
          <p:nvPr/>
        </p:nvPicPr>
        <p:blipFill rotWithShape="1">
          <a:blip r:embed="rId3">
            <a:alphaModFix/>
          </a:blip>
          <a:srcRect/>
          <a:stretch/>
        </p:blipFill>
        <p:spPr>
          <a:xfrm>
            <a:off x="8289309" y="440140"/>
            <a:ext cx="779060" cy="779060"/>
          </a:xfrm>
          <a:prstGeom prst="rect">
            <a:avLst/>
          </a:prstGeom>
          <a:noFill/>
          <a:ln>
            <a:noFill/>
          </a:ln>
        </p:spPr>
      </p:pic>
      <p:pic>
        <p:nvPicPr>
          <p:cNvPr id="194" name="Google Shape;194;p7"/>
          <p:cNvPicPr preferRelativeResize="0"/>
          <p:nvPr/>
        </p:nvPicPr>
        <p:blipFill rotWithShape="1">
          <a:blip r:embed="rId3">
            <a:alphaModFix/>
          </a:blip>
          <a:srcRect/>
          <a:stretch/>
        </p:blipFill>
        <p:spPr>
          <a:xfrm>
            <a:off x="8229600" y="310533"/>
            <a:ext cx="968991" cy="968991"/>
          </a:xfrm>
          <a:prstGeom prst="rect">
            <a:avLst/>
          </a:prstGeom>
          <a:noFill/>
          <a:ln>
            <a:noFill/>
          </a:ln>
        </p:spPr>
      </p:pic>
      <p:pic>
        <p:nvPicPr>
          <p:cNvPr id="195" name="Google Shape;195;p7"/>
          <p:cNvPicPr preferRelativeResize="0"/>
          <p:nvPr/>
        </p:nvPicPr>
        <p:blipFill rotWithShape="1">
          <a:blip r:embed="rId4">
            <a:alphaModFix/>
          </a:blip>
          <a:srcRect l="7648" t="36588" r="6595" b="35900"/>
          <a:stretch/>
        </p:blipFill>
        <p:spPr>
          <a:xfrm>
            <a:off x="6035575" y="391323"/>
            <a:ext cx="2194025" cy="888201"/>
          </a:xfrm>
          <a:prstGeom prst="rect">
            <a:avLst/>
          </a:prstGeom>
          <a:noFill/>
          <a:ln>
            <a:noFill/>
          </a:ln>
        </p:spPr>
      </p:pic>
      <p:pic>
        <p:nvPicPr>
          <p:cNvPr id="4" name="Picture 3"/>
          <p:cNvPicPr>
            <a:picLocks noChangeAspect="1"/>
          </p:cNvPicPr>
          <p:nvPr/>
        </p:nvPicPr>
        <p:blipFill>
          <a:blip r:embed="rId5"/>
          <a:stretch>
            <a:fillRect/>
          </a:stretch>
        </p:blipFill>
        <p:spPr>
          <a:xfrm>
            <a:off x="0" y="1709862"/>
            <a:ext cx="9144000" cy="3956435"/>
          </a:xfrm>
          <a:prstGeom prst="rect">
            <a:avLst/>
          </a:prstGeom>
        </p:spPr>
      </p:pic>
    </p:spTree>
    <p:extLst>
      <p:ext uri="{BB962C8B-B14F-4D97-AF65-F5344CB8AC3E}">
        <p14:creationId xmlns:p14="http://schemas.microsoft.com/office/powerpoint/2010/main" val="2189070179"/>
      </p:ext>
    </p:extLst>
  </p:cSld>
  <p:clrMapOvr>
    <a:masterClrMapping/>
  </p:clrMapOvr>
</p:sld>
</file>

<file path=ppt/theme/theme1.xml><?xml version="1.0" encoding="utf-8"?>
<a:theme xmlns:a="http://schemas.openxmlformats.org/drawingml/2006/main"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1219</Words>
  <Application>Microsoft Office PowerPoint</Application>
  <PresentationFormat>On-screen Show (4:3)</PresentationFormat>
  <Paragraphs>161</Paragraphs>
  <Slides>20</Slides>
  <Notes>20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Noto Sans Symbols</vt:lpstr>
      <vt:lpstr>Twentieth Century</vt:lpstr>
      <vt:lpstr>Median</vt:lpstr>
      <vt:lpstr>PowerPoint Presentation</vt:lpstr>
      <vt:lpstr>Summary </vt:lpstr>
      <vt:lpstr>Project Brief Introduction</vt:lpstr>
      <vt:lpstr>Problem Statement</vt:lpstr>
      <vt:lpstr>Dataset Description</vt:lpstr>
      <vt:lpstr>Project Scope</vt:lpstr>
      <vt:lpstr>Model Details</vt:lpstr>
      <vt:lpstr>Model Details</vt:lpstr>
      <vt:lpstr>Model Details</vt:lpstr>
      <vt:lpstr>Model Details</vt:lpstr>
      <vt:lpstr>Model Details</vt:lpstr>
      <vt:lpstr>Model Details</vt:lpstr>
      <vt:lpstr>Model Details</vt:lpstr>
      <vt:lpstr>Results &amp; Discussions</vt:lpstr>
      <vt:lpstr>Results &amp; Discussions</vt:lpstr>
      <vt:lpstr>Challenges and learning</vt:lpstr>
      <vt:lpstr>Tools and Technologies</vt:lpstr>
      <vt:lpstr>Project Demo</vt:lpstr>
      <vt:lpstr>   Reference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Alizain</cp:lastModifiedBy>
  <cp:revision>13</cp:revision>
  <dcterms:created xsi:type="dcterms:W3CDTF">2015-09-23T05:32:20Z</dcterms:created>
  <dcterms:modified xsi:type="dcterms:W3CDTF">2024-06-26T18:56:49Z</dcterms:modified>
</cp:coreProperties>
</file>