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9" r:id="rId4"/>
    <p:sldId id="261" r:id="rId5"/>
    <p:sldId id="263" r:id="rId6"/>
    <p:sldId id="264" r:id="rId7"/>
    <p:sldId id="265" r:id="rId8"/>
    <p:sldId id="266" r:id="rId9"/>
    <p:sldId id="267" r:id="rId10"/>
    <p:sldId id="268" r:id="rId11"/>
    <p:sldId id="269" r:id="rId12"/>
    <p:sldId id="270" r:id="rId13"/>
    <p:sldId id="284" r:id="rId14"/>
    <p:sldId id="271" r:id="rId15"/>
    <p:sldId id="283"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94709"/>
  </p:normalViewPr>
  <p:slideViewPr>
    <p:cSldViewPr snapToGrid="0">
      <p:cViewPr varScale="1">
        <p:scale>
          <a:sx n="106" d="100"/>
          <a:sy n="106"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0291B-97EC-458D-B8EA-BD638E05A44E}"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28A24958-1E9A-4DB3-86BC-DD574A396FDD}">
      <dgm:prSet custT="1"/>
      <dgm:spPr/>
      <dgm:t>
        <a:bodyPr/>
        <a:lstStyle/>
        <a:p>
          <a:r>
            <a:rPr lang="en-CA" sz="1800" dirty="0"/>
            <a:t>What region is the best performing region in terms of profit (Gross profit) </a:t>
          </a:r>
          <a:endParaRPr lang="en-US" sz="1800" dirty="0"/>
        </a:p>
      </dgm:t>
    </dgm:pt>
    <dgm:pt modelId="{1B9EE7A2-DDC1-4C43-A406-6BB0250B917F}" type="parTrans" cxnId="{298595D5-8DA0-4F38-8B95-DE26E18BEB41}">
      <dgm:prSet/>
      <dgm:spPr/>
      <dgm:t>
        <a:bodyPr/>
        <a:lstStyle/>
        <a:p>
          <a:endParaRPr lang="en-US"/>
        </a:p>
      </dgm:t>
    </dgm:pt>
    <dgm:pt modelId="{D8AE184F-71FF-4156-9F9C-19BEFACBCEE6}" type="sibTrans" cxnId="{298595D5-8DA0-4F38-8B95-DE26E18BEB41}">
      <dgm:prSet phldrT="1" phldr="0"/>
      <dgm:spPr/>
      <dgm:t>
        <a:bodyPr/>
        <a:lstStyle/>
        <a:p>
          <a:r>
            <a:rPr lang="en-US"/>
            <a:t>1</a:t>
          </a:r>
        </a:p>
      </dgm:t>
    </dgm:pt>
    <dgm:pt modelId="{1DDDAD31-2B2F-4FDB-B3A3-26431F13D4CC}">
      <dgm:prSet custT="1"/>
      <dgm:spPr/>
      <dgm:t>
        <a:bodyPr/>
        <a:lstStyle/>
        <a:p>
          <a:r>
            <a:rPr lang="en-CA" sz="1800" dirty="0"/>
            <a:t>To know the customer’s top profitable customers and be able to focus on them to avoid losing them to competitors</a:t>
          </a:r>
          <a:endParaRPr lang="en-US" sz="1800" dirty="0"/>
        </a:p>
      </dgm:t>
    </dgm:pt>
    <dgm:pt modelId="{163EF9AE-5266-4D1F-8F43-A1662286AC52}" type="parTrans" cxnId="{3DBFE10B-22A7-4832-9471-7449C14E50DF}">
      <dgm:prSet/>
      <dgm:spPr/>
      <dgm:t>
        <a:bodyPr/>
        <a:lstStyle/>
        <a:p>
          <a:endParaRPr lang="en-US"/>
        </a:p>
      </dgm:t>
    </dgm:pt>
    <dgm:pt modelId="{0AAD1469-CF7C-4A34-9B65-3353DEBF9444}" type="sibTrans" cxnId="{3DBFE10B-22A7-4832-9471-7449C14E50DF}">
      <dgm:prSet phldrT="2" phldr="0"/>
      <dgm:spPr/>
      <dgm:t>
        <a:bodyPr/>
        <a:lstStyle/>
        <a:p>
          <a:r>
            <a:rPr lang="en-US"/>
            <a:t>2</a:t>
          </a:r>
        </a:p>
      </dgm:t>
    </dgm:pt>
    <dgm:pt modelId="{FA1A3DFF-AB73-49C2-84A1-028AB7CFA362}">
      <dgm:prSet custT="1"/>
      <dgm:spPr/>
      <dgm:t>
        <a:bodyPr/>
        <a:lstStyle/>
        <a:p>
          <a:r>
            <a:rPr lang="en-CA" sz="1800" dirty="0"/>
            <a:t>To know what the most profitable products are among the products they are selling </a:t>
          </a:r>
          <a:endParaRPr lang="en-US" sz="1800" dirty="0"/>
        </a:p>
      </dgm:t>
    </dgm:pt>
    <dgm:pt modelId="{2719BF0F-9869-4415-869F-4D055DBEAB40}" type="parTrans" cxnId="{AAECD27F-6BD5-45DE-A097-C72D91CF2BA9}">
      <dgm:prSet/>
      <dgm:spPr/>
      <dgm:t>
        <a:bodyPr/>
        <a:lstStyle/>
        <a:p>
          <a:endParaRPr lang="en-US"/>
        </a:p>
      </dgm:t>
    </dgm:pt>
    <dgm:pt modelId="{CFEDF26A-DE0B-4EC6-8686-2937600FC10A}" type="sibTrans" cxnId="{AAECD27F-6BD5-45DE-A097-C72D91CF2BA9}">
      <dgm:prSet phldrT="3" phldr="0"/>
      <dgm:spPr/>
      <dgm:t>
        <a:bodyPr/>
        <a:lstStyle/>
        <a:p>
          <a:r>
            <a:rPr lang="en-US"/>
            <a:t>3</a:t>
          </a:r>
        </a:p>
      </dgm:t>
    </dgm:pt>
    <dgm:pt modelId="{1FFA40A8-A716-6F4D-BA9F-6F19AED4B6BE}">
      <dgm:prSet custT="1"/>
      <dgm:spPr/>
      <dgm:t>
        <a:bodyPr/>
        <a:lstStyle/>
        <a:p>
          <a:pPr>
            <a:buFont typeface="+mj-lt"/>
            <a:buAutoNum type="romanLcPeriod"/>
          </a:pPr>
          <a:r>
            <a:rPr lang="en-CA" sz="1800" dirty="0"/>
            <a:t>To understand which sales channels, work best in the different regions</a:t>
          </a:r>
          <a:endParaRPr lang="en-US" sz="1800" dirty="0"/>
        </a:p>
      </dgm:t>
    </dgm:pt>
    <dgm:pt modelId="{1EC5C64A-8934-A141-8A34-AAC2D1CC8289}" type="parTrans" cxnId="{4C568769-0E3F-E140-B512-CC8A7F3D7180}">
      <dgm:prSet/>
      <dgm:spPr/>
      <dgm:t>
        <a:bodyPr/>
        <a:lstStyle/>
        <a:p>
          <a:endParaRPr lang="en-GB"/>
        </a:p>
      </dgm:t>
    </dgm:pt>
    <dgm:pt modelId="{506CD2F0-870A-9342-8F87-CEA190A1C474}" type="sibTrans" cxnId="{4C568769-0E3F-E140-B512-CC8A7F3D7180}">
      <dgm:prSet phldrT="4" phldr="0"/>
      <dgm:spPr/>
      <dgm:t>
        <a:bodyPr/>
        <a:lstStyle/>
        <a:p>
          <a:r>
            <a:rPr lang="en-GB"/>
            <a:t>4</a:t>
          </a:r>
        </a:p>
      </dgm:t>
    </dgm:pt>
    <dgm:pt modelId="{C26F6234-9B1C-9145-927D-3D0230AAF073}" type="pres">
      <dgm:prSet presAssocID="{0C00291B-97EC-458D-B8EA-BD638E05A44E}" presName="Name0" presStyleCnt="0">
        <dgm:presLayoutVars>
          <dgm:animLvl val="lvl"/>
          <dgm:resizeHandles val="exact"/>
        </dgm:presLayoutVars>
      </dgm:prSet>
      <dgm:spPr/>
    </dgm:pt>
    <dgm:pt modelId="{A3305847-2C20-A341-951C-A46386407229}" type="pres">
      <dgm:prSet presAssocID="{28A24958-1E9A-4DB3-86BC-DD574A396FDD}" presName="compositeNode" presStyleCnt="0">
        <dgm:presLayoutVars>
          <dgm:bulletEnabled val="1"/>
        </dgm:presLayoutVars>
      </dgm:prSet>
      <dgm:spPr/>
    </dgm:pt>
    <dgm:pt modelId="{2FF17CFE-E86F-5343-94E1-F1985F48E532}" type="pres">
      <dgm:prSet presAssocID="{28A24958-1E9A-4DB3-86BC-DD574A396FDD}" presName="bgRect" presStyleLbl="bgAccFollowNode1" presStyleIdx="0" presStyleCnt="4"/>
      <dgm:spPr/>
    </dgm:pt>
    <dgm:pt modelId="{3CBAD4E7-2FA3-3A4F-A6C2-D89034A0253C}" type="pres">
      <dgm:prSet presAssocID="{D8AE184F-71FF-4156-9F9C-19BEFACBCEE6}" presName="sibTransNodeCircle" presStyleLbl="alignNode1" presStyleIdx="0" presStyleCnt="8">
        <dgm:presLayoutVars>
          <dgm:chMax val="0"/>
          <dgm:bulletEnabled/>
        </dgm:presLayoutVars>
      </dgm:prSet>
      <dgm:spPr/>
    </dgm:pt>
    <dgm:pt modelId="{89B856FC-4237-7240-8621-F778DFB75282}" type="pres">
      <dgm:prSet presAssocID="{28A24958-1E9A-4DB3-86BC-DD574A396FDD}" presName="bottomLine" presStyleLbl="alignNode1" presStyleIdx="1" presStyleCnt="8">
        <dgm:presLayoutVars/>
      </dgm:prSet>
      <dgm:spPr/>
    </dgm:pt>
    <dgm:pt modelId="{B7FB7EFB-821C-F241-9A3E-6F1EA0E04F9B}" type="pres">
      <dgm:prSet presAssocID="{28A24958-1E9A-4DB3-86BC-DD574A396FDD}" presName="nodeText" presStyleLbl="bgAccFollowNode1" presStyleIdx="0" presStyleCnt="4">
        <dgm:presLayoutVars>
          <dgm:bulletEnabled val="1"/>
        </dgm:presLayoutVars>
      </dgm:prSet>
      <dgm:spPr/>
    </dgm:pt>
    <dgm:pt modelId="{E8BCD0B4-0E0E-FF4F-84A3-1DD8A0EB7A29}" type="pres">
      <dgm:prSet presAssocID="{D8AE184F-71FF-4156-9F9C-19BEFACBCEE6}" presName="sibTrans" presStyleCnt="0"/>
      <dgm:spPr/>
    </dgm:pt>
    <dgm:pt modelId="{62707312-D218-6B4F-8DF0-CA247268A33A}" type="pres">
      <dgm:prSet presAssocID="{1DDDAD31-2B2F-4FDB-B3A3-26431F13D4CC}" presName="compositeNode" presStyleCnt="0">
        <dgm:presLayoutVars>
          <dgm:bulletEnabled val="1"/>
        </dgm:presLayoutVars>
      </dgm:prSet>
      <dgm:spPr/>
    </dgm:pt>
    <dgm:pt modelId="{E4A64D87-513A-F043-84E4-03FC5FC2BAD7}" type="pres">
      <dgm:prSet presAssocID="{1DDDAD31-2B2F-4FDB-B3A3-26431F13D4CC}" presName="bgRect" presStyleLbl="bgAccFollowNode1" presStyleIdx="1" presStyleCnt="4"/>
      <dgm:spPr/>
    </dgm:pt>
    <dgm:pt modelId="{12C926ED-6CF0-6642-98FD-63B7FBCD503A}" type="pres">
      <dgm:prSet presAssocID="{0AAD1469-CF7C-4A34-9B65-3353DEBF9444}" presName="sibTransNodeCircle" presStyleLbl="alignNode1" presStyleIdx="2" presStyleCnt="8">
        <dgm:presLayoutVars>
          <dgm:chMax val="0"/>
          <dgm:bulletEnabled/>
        </dgm:presLayoutVars>
      </dgm:prSet>
      <dgm:spPr/>
    </dgm:pt>
    <dgm:pt modelId="{E7D81F51-8897-AA4B-AA4E-B9393B976DA5}" type="pres">
      <dgm:prSet presAssocID="{1DDDAD31-2B2F-4FDB-B3A3-26431F13D4CC}" presName="bottomLine" presStyleLbl="alignNode1" presStyleIdx="3" presStyleCnt="8">
        <dgm:presLayoutVars/>
      </dgm:prSet>
      <dgm:spPr/>
    </dgm:pt>
    <dgm:pt modelId="{349E3A12-9F0A-7F40-9CA7-D888A741F67A}" type="pres">
      <dgm:prSet presAssocID="{1DDDAD31-2B2F-4FDB-B3A3-26431F13D4CC}" presName="nodeText" presStyleLbl="bgAccFollowNode1" presStyleIdx="1" presStyleCnt="4">
        <dgm:presLayoutVars>
          <dgm:bulletEnabled val="1"/>
        </dgm:presLayoutVars>
      </dgm:prSet>
      <dgm:spPr/>
    </dgm:pt>
    <dgm:pt modelId="{6A560F61-71E8-9145-8329-FFBFA6A13FAF}" type="pres">
      <dgm:prSet presAssocID="{0AAD1469-CF7C-4A34-9B65-3353DEBF9444}" presName="sibTrans" presStyleCnt="0"/>
      <dgm:spPr/>
    </dgm:pt>
    <dgm:pt modelId="{71F8EEF0-BAAE-C245-8FC0-6E44F3D18CD6}" type="pres">
      <dgm:prSet presAssocID="{FA1A3DFF-AB73-49C2-84A1-028AB7CFA362}" presName="compositeNode" presStyleCnt="0">
        <dgm:presLayoutVars>
          <dgm:bulletEnabled val="1"/>
        </dgm:presLayoutVars>
      </dgm:prSet>
      <dgm:spPr/>
    </dgm:pt>
    <dgm:pt modelId="{18DC17D7-53C7-5F45-A02B-D1CE75742476}" type="pres">
      <dgm:prSet presAssocID="{FA1A3DFF-AB73-49C2-84A1-028AB7CFA362}" presName="bgRect" presStyleLbl="bgAccFollowNode1" presStyleIdx="2" presStyleCnt="4"/>
      <dgm:spPr/>
    </dgm:pt>
    <dgm:pt modelId="{E8F70E79-F063-4349-AC50-4363C98D813E}" type="pres">
      <dgm:prSet presAssocID="{CFEDF26A-DE0B-4EC6-8686-2937600FC10A}" presName="sibTransNodeCircle" presStyleLbl="alignNode1" presStyleIdx="4" presStyleCnt="8">
        <dgm:presLayoutVars>
          <dgm:chMax val="0"/>
          <dgm:bulletEnabled/>
        </dgm:presLayoutVars>
      </dgm:prSet>
      <dgm:spPr/>
    </dgm:pt>
    <dgm:pt modelId="{95B04C82-C3CC-CB4A-A468-51D9F21AE941}" type="pres">
      <dgm:prSet presAssocID="{FA1A3DFF-AB73-49C2-84A1-028AB7CFA362}" presName="bottomLine" presStyleLbl="alignNode1" presStyleIdx="5" presStyleCnt="8">
        <dgm:presLayoutVars/>
      </dgm:prSet>
      <dgm:spPr/>
    </dgm:pt>
    <dgm:pt modelId="{5A3882F1-2087-A94D-87CA-8693F12C90D8}" type="pres">
      <dgm:prSet presAssocID="{FA1A3DFF-AB73-49C2-84A1-028AB7CFA362}" presName="nodeText" presStyleLbl="bgAccFollowNode1" presStyleIdx="2" presStyleCnt="4">
        <dgm:presLayoutVars>
          <dgm:bulletEnabled val="1"/>
        </dgm:presLayoutVars>
      </dgm:prSet>
      <dgm:spPr/>
    </dgm:pt>
    <dgm:pt modelId="{B9A9F72C-8B4D-B349-B244-BB51334FE85D}" type="pres">
      <dgm:prSet presAssocID="{CFEDF26A-DE0B-4EC6-8686-2937600FC10A}" presName="sibTrans" presStyleCnt="0"/>
      <dgm:spPr/>
    </dgm:pt>
    <dgm:pt modelId="{CF37408C-5607-5744-AEDF-6DC8D311EC29}" type="pres">
      <dgm:prSet presAssocID="{1FFA40A8-A716-6F4D-BA9F-6F19AED4B6BE}" presName="compositeNode" presStyleCnt="0">
        <dgm:presLayoutVars>
          <dgm:bulletEnabled val="1"/>
        </dgm:presLayoutVars>
      </dgm:prSet>
      <dgm:spPr/>
    </dgm:pt>
    <dgm:pt modelId="{CA00AD03-0D0C-224D-8786-9830EF399E0B}" type="pres">
      <dgm:prSet presAssocID="{1FFA40A8-A716-6F4D-BA9F-6F19AED4B6BE}" presName="bgRect" presStyleLbl="bgAccFollowNode1" presStyleIdx="3" presStyleCnt="4"/>
      <dgm:spPr/>
    </dgm:pt>
    <dgm:pt modelId="{DC4B3CC1-EA3B-6C42-82DA-A85F7CA97619}" type="pres">
      <dgm:prSet presAssocID="{506CD2F0-870A-9342-8F87-CEA190A1C474}" presName="sibTransNodeCircle" presStyleLbl="alignNode1" presStyleIdx="6" presStyleCnt="8">
        <dgm:presLayoutVars>
          <dgm:chMax val="0"/>
          <dgm:bulletEnabled/>
        </dgm:presLayoutVars>
      </dgm:prSet>
      <dgm:spPr/>
    </dgm:pt>
    <dgm:pt modelId="{0CD90BE4-CB8E-884B-928F-866DF562BAE9}" type="pres">
      <dgm:prSet presAssocID="{1FFA40A8-A716-6F4D-BA9F-6F19AED4B6BE}" presName="bottomLine" presStyleLbl="alignNode1" presStyleIdx="7" presStyleCnt="8">
        <dgm:presLayoutVars/>
      </dgm:prSet>
      <dgm:spPr/>
    </dgm:pt>
    <dgm:pt modelId="{CC1FA52F-16B2-8D47-92E7-717E8C08D1A5}" type="pres">
      <dgm:prSet presAssocID="{1FFA40A8-A716-6F4D-BA9F-6F19AED4B6BE}" presName="nodeText" presStyleLbl="bgAccFollowNode1" presStyleIdx="3" presStyleCnt="4">
        <dgm:presLayoutVars>
          <dgm:bulletEnabled val="1"/>
        </dgm:presLayoutVars>
      </dgm:prSet>
      <dgm:spPr/>
    </dgm:pt>
  </dgm:ptLst>
  <dgm:cxnLst>
    <dgm:cxn modelId="{3DBFE10B-22A7-4832-9471-7449C14E50DF}" srcId="{0C00291B-97EC-458D-B8EA-BD638E05A44E}" destId="{1DDDAD31-2B2F-4FDB-B3A3-26431F13D4CC}" srcOrd="1" destOrd="0" parTransId="{163EF9AE-5266-4D1F-8F43-A1662286AC52}" sibTransId="{0AAD1469-CF7C-4A34-9B65-3353DEBF9444}"/>
    <dgm:cxn modelId="{324EBF0D-0993-BF40-9C83-6926A06D8C1D}" type="presOf" srcId="{CFEDF26A-DE0B-4EC6-8686-2937600FC10A}" destId="{E8F70E79-F063-4349-AC50-4363C98D813E}" srcOrd="0" destOrd="0" presId="urn:microsoft.com/office/officeart/2016/7/layout/BasicLinearProcessNumbered"/>
    <dgm:cxn modelId="{A1F4511C-52AC-B547-857E-5FB4A2C7D859}" type="presOf" srcId="{FA1A3DFF-AB73-49C2-84A1-028AB7CFA362}" destId="{5A3882F1-2087-A94D-87CA-8693F12C90D8}" srcOrd="1" destOrd="0" presId="urn:microsoft.com/office/officeart/2016/7/layout/BasicLinearProcessNumbered"/>
    <dgm:cxn modelId="{515A5723-588D-8844-B788-B4D22AAFCC2F}" type="presOf" srcId="{28A24958-1E9A-4DB3-86BC-DD574A396FDD}" destId="{2FF17CFE-E86F-5343-94E1-F1985F48E532}" srcOrd="0" destOrd="0" presId="urn:microsoft.com/office/officeart/2016/7/layout/BasicLinearProcessNumbered"/>
    <dgm:cxn modelId="{567C283C-DAD5-134E-8C6C-7A6A8B886227}" type="presOf" srcId="{506CD2F0-870A-9342-8F87-CEA190A1C474}" destId="{DC4B3CC1-EA3B-6C42-82DA-A85F7CA97619}" srcOrd="0" destOrd="0" presId="urn:microsoft.com/office/officeart/2016/7/layout/BasicLinearProcessNumbered"/>
    <dgm:cxn modelId="{6D414543-C483-4846-9C01-F9147533AF71}" type="presOf" srcId="{1FFA40A8-A716-6F4D-BA9F-6F19AED4B6BE}" destId="{CA00AD03-0D0C-224D-8786-9830EF399E0B}" srcOrd="0" destOrd="0" presId="urn:microsoft.com/office/officeart/2016/7/layout/BasicLinearProcessNumbered"/>
    <dgm:cxn modelId="{A618C15B-C6B1-8D41-9B7A-3885A4166B38}" type="presOf" srcId="{1FFA40A8-A716-6F4D-BA9F-6F19AED4B6BE}" destId="{CC1FA52F-16B2-8D47-92E7-717E8C08D1A5}" srcOrd="1" destOrd="0" presId="urn:microsoft.com/office/officeart/2016/7/layout/BasicLinearProcessNumbered"/>
    <dgm:cxn modelId="{5D891462-EF4C-7C4C-A27F-12813259ECB3}" type="presOf" srcId="{D8AE184F-71FF-4156-9F9C-19BEFACBCEE6}" destId="{3CBAD4E7-2FA3-3A4F-A6C2-D89034A0253C}" srcOrd="0" destOrd="0" presId="urn:microsoft.com/office/officeart/2016/7/layout/BasicLinearProcessNumbered"/>
    <dgm:cxn modelId="{4C568769-0E3F-E140-B512-CC8A7F3D7180}" srcId="{0C00291B-97EC-458D-B8EA-BD638E05A44E}" destId="{1FFA40A8-A716-6F4D-BA9F-6F19AED4B6BE}" srcOrd="3" destOrd="0" parTransId="{1EC5C64A-8934-A141-8A34-AAC2D1CC8289}" sibTransId="{506CD2F0-870A-9342-8F87-CEA190A1C474}"/>
    <dgm:cxn modelId="{AF393679-2D90-A646-AEBB-4F1E06AC3969}" type="presOf" srcId="{0C00291B-97EC-458D-B8EA-BD638E05A44E}" destId="{C26F6234-9B1C-9145-927D-3D0230AAF073}" srcOrd="0" destOrd="0" presId="urn:microsoft.com/office/officeart/2016/7/layout/BasicLinearProcessNumbered"/>
    <dgm:cxn modelId="{AAECD27F-6BD5-45DE-A097-C72D91CF2BA9}" srcId="{0C00291B-97EC-458D-B8EA-BD638E05A44E}" destId="{FA1A3DFF-AB73-49C2-84A1-028AB7CFA362}" srcOrd="2" destOrd="0" parTransId="{2719BF0F-9869-4415-869F-4D055DBEAB40}" sibTransId="{CFEDF26A-DE0B-4EC6-8686-2937600FC10A}"/>
    <dgm:cxn modelId="{711E828A-535A-9C4D-A8DC-938B1CF75EAC}" type="presOf" srcId="{1DDDAD31-2B2F-4FDB-B3A3-26431F13D4CC}" destId="{E4A64D87-513A-F043-84E4-03FC5FC2BAD7}" srcOrd="0" destOrd="0" presId="urn:microsoft.com/office/officeart/2016/7/layout/BasicLinearProcessNumbered"/>
    <dgm:cxn modelId="{3C8C82CD-C9DD-D845-A991-B93FB239731D}" type="presOf" srcId="{1DDDAD31-2B2F-4FDB-B3A3-26431F13D4CC}" destId="{349E3A12-9F0A-7F40-9CA7-D888A741F67A}" srcOrd="1" destOrd="0" presId="urn:microsoft.com/office/officeart/2016/7/layout/BasicLinearProcessNumbered"/>
    <dgm:cxn modelId="{EFC4BBD4-3B17-D64E-BA3C-F7B7A515EA83}" type="presOf" srcId="{FA1A3DFF-AB73-49C2-84A1-028AB7CFA362}" destId="{18DC17D7-53C7-5F45-A02B-D1CE75742476}" srcOrd="0" destOrd="0" presId="urn:microsoft.com/office/officeart/2016/7/layout/BasicLinearProcessNumbered"/>
    <dgm:cxn modelId="{298595D5-8DA0-4F38-8B95-DE26E18BEB41}" srcId="{0C00291B-97EC-458D-B8EA-BD638E05A44E}" destId="{28A24958-1E9A-4DB3-86BC-DD574A396FDD}" srcOrd="0" destOrd="0" parTransId="{1B9EE7A2-DDC1-4C43-A406-6BB0250B917F}" sibTransId="{D8AE184F-71FF-4156-9F9C-19BEFACBCEE6}"/>
    <dgm:cxn modelId="{5E191ED8-0034-AE40-96F2-30834DD9606A}" type="presOf" srcId="{0AAD1469-CF7C-4A34-9B65-3353DEBF9444}" destId="{12C926ED-6CF0-6642-98FD-63B7FBCD503A}" srcOrd="0" destOrd="0" presId="urn:microsoft.com/office/officeart/2016/7/layout/BasicLinearProcessNumbered"/>
    <dgm:cxn modelId="{251D60F5-5EB4-BC4F-B8D4-AC5712C134CA}" type="presOf" srcId="{28A24958-1E9A-4DB3-86BC-DD574A396FDD}" destId="{B7FB7EFB-821C-F241-9A3E-6F1EA0E04F9B}" srcOrd="1" destOrd="0" presId="urn:microsoft.com/office/officeart/2016/7/layout/BasicLinearProcessNumbered"/>
    <dgm:cxn modelId="{DD603187-3C52-B54C-BF87-03460C72EFAE}" type="presParOf" srcId="{C26F6234-9B1C-9145-927D-3D0230AAF073}" destId="{A3305847-2C20-A341-951C-A46386407229}" srcOrd="0" destOrd="0" presId="urn:microsoft.com/office/officeart/2016/7/layout/BasicLinearProcessNumbered"/>
    <dgm:cxn modelId="{71C88EA6-7F5D-3B49-88B8-549B15065D78}" type="presParOf" srcId="{A3305847-2C20-A341-951C-A46386407229}" destId="{2FF17CFE-E86F-5343-94E1-F1985F48E532}" srcOrd="0" destOrd="0" presId="urn:microsoft.com/office/officeart/2016/7/layout/BasicLinearProcessNumbered"/>
    <dgm:cxn modelId="{F33F81B5-0121-E741-B73F-8D5BFD6E879A}" type="presParOf" srcId="{A3305847-2C20-A341-951C-A46386407229}" destId="{3CBAD4E7-2FA3-3A4F-A6C2-D89034A0253C}" srcOrd="1" destOrd="0" presId="urn:microsoft.com/office/officeart/2016/7/layout/BasicLinearProcessNumbered"/>
    <dgm:cxn modelId="{0EA0B0C3-DAAB-E341-AAAD-9774D0AA063A}" type="presParOf" srcId="{A3305847-2C20-A341-951C-A46386407229}" destId="{89B856FC-4237-7240-8621-F778DFB75282}" srcOrd="2" destOrd="0" presId="urn:microsoft.com/office/officeart/2016/7/layout/BasicLinearProcessNumbered"/>
    <dgm:cxn modelId="{0D9C4F40-EF26-C44E-A9C0-DFFC2DF48011}" type="presParOf" srcId="{A3305847-2C20-A341-951C-A46386407229}" destId="{B7FB7EFB-821C-F241-9A3E-6F1EA0E04F9B}" srcOrd="3" destOrd="0" presId="urn:microsoft.com/office/officeart/2016/7/layout/BasicLinearProcessNumbered"/>
    <dgm:cxn modelId="{03ADAC2E-7735-F845-9D29-83277B8320C6}" type="presParOf" srcId="{C26F6234-9B1C-9145-927D-3D0230AAF073}" destId="{E8BCD0B4-0E0E-FF4F-84A3-1DD8A0EB7A29}" srcOrd="1" destOrd="0" presId="urn:microsoft.com/office/officeart/2016/7/layout/BasicLinearProcessNumbered"/>
    <dgm:cxn modelId="{218A5445-CB1E-5B4E-B3DE-23C1CB34A9D5}" type="presParOf" srcId="{C26F6234-9B1C-9145-927D-3D0230AAF073}" destId="{62707312-D218-6B4F-8DF0-CA247268A33A}" srcOrd="2" destOrd="0" presId="urn:microsoft.com/office/officeart/2016/7/layout/BasicLinearProcessNumbered"/>
    <dgm:cxn modelId="{F44D340A-9C52-1247-B5DD-B09A092125FF}" type="presParOf" srcId="{62707312-D218-6B4F-8DF0-CA247268A33A}" destId="{E4A64D87-513A-F043-84E4-03FC5FC2BAD7}" srcOrd="0" destOrd="0" presId="urn:microsoft.com/office/officeart/2016/7/layout/BasicLinearProcessNumbered"/>
    <dgm:cxn modelId="{941D703C-21B3-844D-9AA3-E109599B08E8}" type="presParOf" srcId="{62707312-D218-6B4F-8DF0-CA247268A33A}" destId="{12C926ED-6CF0-6642-98FD-63B7FBCD503A}" srcOrd="1" destOrd="0" presId="urn:microsoft.com/office/officeart/2016/7/layout/BasicLinearProcessNumbered"/>
    <dgm:cxn modelId="{7135536C-A137-6F4C-A5C0-10D1D8B6097F}" type="presParOf" srcId="{62707312-D218-6B4F-8DF0-CA247268A33A}" destId="{E7D81F51-8897-AA4B-AA4E-B9393B976DA5}" srcOrd="2" destOrd="0" presId="urn:microsoft.com/office/officeart/2016/7/layout/BasicLinearProcessNumbered"/>
    <dgm:cxn modelId="{01CEB8E0-A637-AE4B-8ACB-A341B5EC6094}" type="presParOf" srcId="{62707312-D218-6B4F-8DF0-CA247268A33A}" destId="{349E3A12-9F0A-7F40-9CA7-D888A741F67A}" srcOrd="3" destOrd="0" presId="urn:microsoft.com/office/officeart/2016/7/layout/BasicLinearProcessNumbered"/>
    <dgm:cxn modelId="{489599E8-D46C-3A4B-BFA6-C722EC5CC19E}" type="presParOf" srcId="{C26F6234-9B1C-9145-927D-3D0230AAF073}" destId="{6A560F61-71E8-9145-8329-FFBFA6A13FAF}" srcOrd="3" destOrd="0" presId="urn:microsoft.com/office/officeart/2016/7/layout/BasicLinearProcessNumbered"/>
    <dgm:cxn modelId="{451C2758-DFC4-1F44-B209-888294FCDCA4}" type="presParOf" srcId="{C26F6234-9B1C-9145-927D-3D0230AAF073}" destId="{71F8EEF0-BAAE-C245-8FC0-6E44F3D18CD6}" srcOrd="4" destOrd="0" presId="urn:microsoft.com/office/officeart/2016/7/layout/BasicLinearProcessNumbered"/>
    <dgm:cxn modelId="{61D62BA7-2187-6A40-9E94-329A87C126BD}" type="presParOf" srcId="{71F8EEF0-BAAE-C245-8FC0-6E44F3D18CD6}" destId="{18DC17D7-53C7-5F45-A02B-D1CE75742476}" srcOrd="0" destOrd="0" presId="urn:microsoft.com/office/officeart/2016/7/layout/BasicLinearProcessNumbered"/>
    <dgm:cxn modelId="{4F86850C-49D6-204F-BEBB-E7304034707C}" type="presParOf" srcId="{71F8EEF0-BAAE-C245-8FC0-6E44F3D18CD6}" destId="{E8F70E79-F063-4349-AC50-4363C98D813E}" srcOrd="1" destOrd="0" presId="urn:microsoft.com/office/officeart/2016/7/layout/BasicLinearProcessNumbered"/>
    <dgm:cxn modelId="{F07204AC-29FC-DB43-835E-CCE4D461318B}" type="presParOf" srcId="{71F8EEF0-BAAE-C245-8FC0-6E44F3D18CD6}" destId="{95B04C82-C3CC-CB4A-A468-51D9F21AE941}" srcOrd="2" destOrd="0" presId="urn:microsoft.com/office/officeart/2016/7/layout/BasicLinearProcessNumbered"/>
    <dgm:cxn modelId="{3E349955-5116-CC42-A5CD-7701A1D707B9}" type="presParOf" srcId="{71F8EEF0-BAAE-C245-8FC0-6E44F3D18CD6}" destId="{5A3882F1-2087-A94D-87CA-8693F12C90D8}" srcOrd="3" destOrd="0" presId="urn:microsoft.com/office/officeart/2016/7/layout/BasicLinearProcessNumbered"/>
    <dgm:cxn modelId="{A6F707AB-549A-AC46-98A5-0A2D1453E5C2}" type="presParOf" srcId="{C26F6234-9B1C-9145-927D-3D0230AAF073}" destId="{B9A9F72C-8B4D-B349-B244-BB51334FE85D}" srcOrd="5" destOrd="0" presId="urn:microsoft.com/office/officeart/2016/7/layout/BasicLinearProcessNumbered"/>
    <dgm:cxn modelId="{8C160675-5CF6-464F-9ED7-ECB079E28535}" type="presParOf" srcId="{C26F6234-9B1C-9145-927D-3D0230AAF073}" destId="{CF37408C-5607-5744-AEDF-6DC8D311EC29}" srcOrd="6" destOrd="0" presId="urn:microsoft.com/office/officeart/2016/7/layout/BasicLinearProcessNumbered"/>
    <dgm:cxn modelId="{A1FAE5B5-7DF6-0F4A-81EB-528ED8FEEA85}" type="presParOf" srcId="{CF37408C-5607-5744-AEDF-6DC8D311EC29}" destId="{CA00AD03-0D0C-224D-8786-9830EF399E0B}" srcOrd="0" destOrd="0" presId="urn:microsoft.com/office/officeart/2016/7/layout/BasicLinearProcessNumbered"/>
    <dgm:cxn modelId="{CF061D61-1462-2842-9242-0BCAD581ACA5}" type="presParOf" srcId="{CF37408C-5607-5744-AEDF-6DC8D311EC29}" destId="{DC4B3CC1-EA3B-6C42-82DA-A85F7CA97619}" srcOrd="1" destOrd="0" presId="urn:microsoft.com/office/officeart/2016/7/layout/BasicLinearProcessNumbered"/>
    <dgm:cxn modelId="{539AF57A-BD30-544F-9C94-64A957B6DB0B}" type="presParOf" srcId="{CF37408C-5607-5744-AEDF-6DC8D311EC29}" destId="{0CD90BE4-CB8E-884B-928F-866DF562BAE9}" srcOrd="2" destOrd="0" presId="urn:microsoft.com/office/officeart/2016/7/layout/BasicLinearProcessNumbered"/>
    <dgm:cxn modelId="{69EB6F98-7969-BA4B-8885-51D35DE96143}" type="presParOf" srcId="{CF37408C-5607-5744-AEDF-6DC8D311EC29}" destId="{CC1FA52F-16B2-8D47-92E7-717E8C08D1A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F1CA3-25CC-4F0C-B7B0-11214968158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760B18C0-E0CE-F04E-8362-B9A1004616D6}">
      <dgm:prSet custT="1"/>
      <dgm:spPr/>
      <dgm:t>
        <a:bodyPr/>
        <a:lstStyle/>
        <a:p>
          <a:pPr>
            <a:lnSpc>
              <a:spcPct val="100000"/>
            </a:lnSpc>
          </a:pPr>
          <a:r>
            <a:rPr lang="en-GB" sz="2200" b="1" dirty="0"/>
            <a:t>SQL:  </a:t>
          </a:r>
          <a:r>
            <a:rPr lang="en-GB" sz="2200" dirty="0"/>
            <a:t>From the first table, only 8 columns were needed to contribute to the analysis, therefore only these 8 columns were selected from the regional_sales_data table. The other columns needed were joined together to this table using inner joins. </a:t>
          </a:r>
          <a:r>
            <a:rPr lang="en-CA" sz="2200" b="1" dirty="0"/>
            <a:t>Inner Join </a:t>
          </a:r>
          <a:r>
            <a:rPr lang="en-CA" sz="2200" dirty="0"/>
            <a:t>was used because not everything in the first table was needed. The following are the steps taken by SQL to clean and process the data</a:t>
          </a:r>
          <a:endParaRPr lang="en-GB" sz="2200" dirty="0"/>
        </a:p>
      </dgm:t>
    </dgm:pt>
    <dgm:pt modelId="{8062849C-3000-A84E-B704-812E84BA4DD1}" type="parTrans" cxnId="{3F968575-1759-2E4F-ADC4-84F586A1C0C8}">
      <dgm:prSet/>
      <dgm:spPr/>
      <dgm:t>
        <a:bodyPr/>
        <a:lstStyle/>
        <a:p>
          <a:endParaRPr lang="en-GB"/>
        </a:p>
      </dgm:t>
    </dgm:pt>
    <dgm:pt modelId="{C078DA27-46AD-7F41-8765-18E458E963CF}" type="sibTrans" cxnId="{3F968575-1759-2E4F-ADC4-84F586A1C0C8}">
      <dgm:prSet/>
      <dgm:spPr/>
      <dgm:t>
        <a:bodyPr/>
        <a:lstStyle/>
        <a:p>
          <a:endParaRPr lang="en-GB"/>
        </a:p>
      </dgm:t>
    </dgm:pt>
    <dgm:pt modelId="{F13E48AA-02CF-604D-BE4C-6B79BFB66C76}">
      <dgm:prSet custT="1"/>
      <dgm:spPr/>
      <dgm:t>
        <a:bodyPr/>
        <a:lstStyle/>
        <a:p>
          <a:pPr>
            <a:buFont typeface="Symbol" pitchFamily="2" charset="2"/>
            <a:buChar char=""/>
          </a:pPr>
          <a:r>
            <a:rPr lang="en-CA" sz="1500" dirty="0"/>
            <a:t>Us</a:t>
          </a:r>
          <a:r>
            <a:rPr lang="en-CA" sz="1700" dirty="0"/>
            <a:t>e customerID to bring in </a:t>
          </a:r>
          <a:r>
            <a:rPr lang="en-CA" sz="1700" b="1" dirty="0"/>
            <a:t>customer_name</a:t>
          </a:r>
          <a:r>
            <a:rPr lang="en-CA" sz="1700" dirty="0"/>
            <a:t> from the Custo</a:t>
          </a:r>
          <a:r>
            <a:rPr lang="en-CA" sz="1800" dirty="0"/>
            <a:t>mers sheet</a:t>
          </a:r>
          <a:endParaRPr lang="en-GB" sz="1800" dirty="0"/>
        </a:p>
      </dgm:t>
    </dgm:pt>
    <dgm:pt modelId="{14AA27D3-9DD5-E64D-8B81-1DF8C8A00723}" type="parTrans" cxnId="{24E30C36-6C15-FD4F-BEE1-DB7299AF539E}">
      <dgm:prSet/>
      <dgm:spPr/>
      <dgm:t>
        <a:bodyPr/>
        <a:lstStyle/>
        <a:p>
          <a:endParaRPr lang="en-GB"/>
        </a:p>
      </dgm:t>
    </dgm:pt>
    <dgm:pt modelId="{573F9EC0-745B-D244-BDA7-1AEDFECD67D0}" type="sibTrans" cxnId="{24E30C36-6C15-FD4F-BEE1-DB7299AF539E}">
      <dgm:prSet/>
      <dgm:spPr/>
      <dgm:t>
        <a:bodyPr/>
        <a:lstStyle/>
        <a:p>
          <a:endParaRPr lang="en-GB"/>
        </a:p>
      </dgm:t>
    </dgm:pt>
    <dgm:pt modelId="{188DC735-614B-554F-AC0A-3904469C2910}">
      <dgm:prSet custT="1"/>
      <dgm:spPr/>
      <dgm:t>
        <a:bodyPr/>
        <a:lstStyle/>
        <a:p>
          <a:pPr>
            <a:buFont typeface="Symbol" pitchFamily="2" charset="2"/>
            <a:buChar char=""/>
          </a:pPr>
          <a:r>
            <a:rPr lang="en-CA" sz="1800" dirty="0"/>
            <a:t>Use productid to bring in the </a:t>
          </a:r>
          <a:r>
            <a:rPr lang="en-CA" sz="1800" b="1" dirty="0"/>
            <a:t>product_name</a:t>
          </a:r>
          <a:r>
            <a:rPr lang="en-CA" sz="1800" dirty="0"/>
            <a:t> from the product sheet</a:t>
          </a:r>
          <a:endParaRPr lang="en-GB" sz="1800" dirty="0"/>
        </a:p>
      </dgm:t>
    </dgm:pt>
    <dgm:pt modelId="{94EFFAD5-1160-914B-9E63-28795D40D7BA}" type="parTrans" cxnId="{4D2BE57C-FEF7-C448-A1EC-D5BF7A73D92E}">
      <dgm:prSet/>
      <dgm:spPr/>
      <dgm:t>
        <a:bodyPr/>
        <a:lstStyle/>
        <a:p>
          <a:endParaRPr lang="en-GB"/>
        </a:p>
      </dgm:t>
    </dgm:pt>
    <dgm:pt modelId="{7C0C71FB-5896-E24A-BF35-30AE16C31125}" type="sibTrans" cxnId="{4D2BE57C-FEF7-C448-A1EC-D5BF7A73D92E}">
      <dgm:prSet/>
      <dgm:spPr/>
      <dgm:t>
        <a:bodyPr/>
        <a:lstStyle/>
        <a:p>
          <a:endParaRPr lang="en-GB"/>
        </a:p>
      </dgm:t>
    </dgm:pt>
    <dgm:pt modelId="{53E12E9F-B712-0946-BDE4-C7E80F33C4D5}">
      <dgm:prSet custT="1"/>
      <dgm:spPr/>
      <dgm:t>
        <a:bodyPr/>
        <a:lstStyle/>
        <a:p>
          <a:pPr>
            <a:buFont typeface="Symbol" pitchFamily="2" charset="2"/>
            <a:buChar char=""/>
          </a:pPr>
          <a:r>
            <a:rPr lang="en-CA" sz="1800" dirty="0"/>
            <a:t>storeID to return the </a:t>
          </a:r>
          <a:r>
            <a:rPr lang="en-CA" sz="1800" b="1" dirty="0"/>
            <a:t>population</a:t>
          </a:r>
          <a:r>
            <a:rPr lang="en-CA" sz="1800" dirty="0"/>
            <a:t> from the store location sheet </a:t>
          </a:r>
          <a:endParaRPr lang="en-GB" sz="1800" dirty="0"/>
        </a:p>
      </dgm:t>
    </dgm:pt>
    <dgm:pt modelId="{629D67EB-C8A3-3A4A-8DB4-2BFF92E32645}" type="parTrans" cxnId="{5329572B-F409-7C42-A42A-835A1FD9AD2A}">
      <dgm:prSet/>
      <dgm:spPr/>
      <dgm:t>
        <a:bodyPr/>
        <a:lstStyle/>
        <a:p>
          <a:endParaRPr lang="en-GB"/>
        </a:p>
      </dgm:t>
    </dgm:pt>
    <dgm:pt modelId="{478DDBD9-969F-F84F-BCA5-CC7C65F1A408}" type="sibTrans" cxnId="{5329572B-F409-7C42-A42A-835A1FD9AD2A}">
      <dgm:prSet/>
      <dgm:spPr/>
      <dgm:t>
        <a:bodyPr/>
        <a:lstStyle/>
        <a:p>
          <a:endParaRPr lang="en-GB"/>
        </a:p>
      </dgm:t>
    </dgm:pt>
    <dgm:pt modelId="{3649B129-8036-9446-8B31-BDC3C53BCC88}">
      <dgm:prSet custT="1"/>
      <dgm:spPr/>
      <dgm:t>
        <a:bodyPr/>
        <a:lstStyle/>
        <a:p>
          <a:pPr>
            <a:buFont typeface="Symbol" pitchFamily="2" charset="2"/>
            <a:buChar char=""/>
          </a:pPr>
          <a:r>
            <a:rPr lang="en-CA" sz="1800" dirty="0"/>
            <a:t>Use SalesTeamID to bring in the </a:t>
          </a:r>
          <a:r>
            <a:rPr lang="en-CA" sz="1800" b="1" dirty="0"/>
            <a:t>region</a:t>
          </a:r>
          <a:r>
            <a:rPr lang="en-CA" sz="1800" dirty="0"/>
            <a:t> from Sales Team Sheet</a:t>
          </a:r>
          <a:endParaRPr lang="en-GB" sz="1800" dirty="0"/>
        </a:p>
      </dgm:t>
    </dgm:pt>
    <dgm:pt modelId="{D48FD43C-4325-F846-9955-2328A80A85D6}" type="parTrans" cxnId="{0ACF1885-9176-C64E-9961-C997EF7BBBE8}">
      <dgm:prSet/>
      <dgm:spPr/>
      <dgm:t>
        <a:bodyPr/>
        <a:lstStyle/>
        <a:p>
          <a:endParaRPr lang="en-GB"/>
        </a:p>
      </dgm:t>
    </dgm:pt>
    <dgm:pt modelId="{5BD2EBCE-2A81-C043-AB99-57F50238053F}" type="sibTrans" cxnId="{0ACF1885-9176-C64E-9961-C997EF7BBBE8}">
      <dgm:prSet/>
      <dgm:spPr/>
      <dgm:t>
        <a:bodyPr/>
        <a:lstStyle/>
        <a:p>
          <a:endParaRPr lang="en-GB"/>
        </a:p>
      </dgm:t>
    </dgm:pt>
    <dgm:pt modelId="{B0A50778-0A19-C94E-A264-4C5A17CF45CD}">
      <dgm:prSet custT="1"/>
      <dgm:spPr/>
      <dgm:t>
        <a:bodyPr/>
        <a:lstStyle/>
        <a:p>
          <a:pPr>
            <a:buFont typeface="Symbol" pitchFamily="2" charset="2"/>
            <a:buChar char=""/>
          </a:pPr>
          <a:r>
            <a:rPr lang="en-GB" sz="1800" dirty="0"/>
            <a:t>Check for NOT NULL to ensure empty data are not joined/imported from the tables</a:t>
          </a:r>
        </a:p>
      </dgm:t>
    </dgm:pt>
    <dgm:pt modelId="{AA31F00F-723E-DA46-A151-DA67AE66DDF0}" type="parTrans" cxnId="{D7E8EE3C-DE79-2A43-86C7-9955E2EB1D33}">
      <dgm:prSet/>
      <dgm:spPr/>
      <dgm:t>
        <a:bodyPr/>
        <a:lstStyle/>
        <a:p>
          <a:endParaRPr lang="en-GB"/>
        </a:p>
      </dgm:t>
    </dgm:pt>
    <dgm:pt modelId="{EDA4B258-0A26-D548-81FE-3B6DC4BFA157}" type="sibTrans" cxnId="{D7E8EE3C-DE79-2A43-86C7-9955E2EB1D33}">
      <dgm:prSet/>
      <dgm:spPr/>
      <dgm:t>
        <a:bodyPr/>
        <a:lstStyle/>
        <a:p>
          <a:endParaRPr lang="en-GB"/>
        </a:p>
      </dgm:t>
    </dgm:pt>
    <dgm:pt modelId="{2A2E37D6-D1F7-9649-8CC0-B555A0558F8D}">
      <dgm:prSet custT="1"/>
      <dgm:spPr/>
      <dgm:t>
        <a:bodyPr/>
        <a:lstStyle/>
        <a:p>
          <a:pPr>
            <a:buFont typeface="Symbol" pitchFamily="2" charset="2"/>
            <a:buChar char=""/>
          </a:pPr>
          <a:r>
            <a:rPr lang="en-GB" sz="1800" dirty="0"/>
            <a:t>Then ORDER BY store_ID.</a:t>
          </a:r>
        </a:p>
      </dgm:t>
    </dgm:pt>
    <dgm:pt modelId="{0AF0955D-7631-624B-A609-7B70B2CF6FFF}" type="parTrans" cxnId="{DA0CA5E9-DE07-7943-8665-83510F836812}">
      <dgm:prSet/>
      <dgm:spPr/>
      <dgm:t>
        <a:bodyPr/>
        <a:lstStyle/>
        <a:p>
          <a:endParaRPr lang="en-GB"/>
        </a:p>
      </dgm:t>
    </dgm:pt>
    <dgm:pt modelId="{443A5079-30FB-1343-B525-DB1962C612B3}" type="sibTrans" cxnId="{DA0CA5E9-DE07-7943-8665-83510F836812}">
      <dgm:prSet/>
      <dgm:spPr/>
      <dgm:t>
        <a:bodyPr/>
        <a:lstStyle/>
        <a:p>
          <a:endParaRPr lang="en-GB"/>
        </a:p>
      </dgm:t>
    </dgm:pt>
    <dgm:pt modelId="{C1FD8642-C65E-664E-AF74-0D050164E3DD}">
      <dgm:prSet/>
      <dgm:spPr/>
      <dgm:t>
        <a:bodyPr/>
        <a:lstStyle/>
        <a:p>
          <a:endParaRPr lang="en-GB" dirty="0"/>
        </a:p>
      </dgm:t>
    </dgm:pt>
    <dgm:pt modelId="{8A71118D-667E-F040-8FA0-35CD4A8885C4}" type="sibTrans" cxnId="{82484CB9-E41B-C64F-B9B5-DB9CB69A5914}">
      <dgm:prSet/>
      <dgm:spPr/>
      <dgm:t>
        <a:bodyPr/>
        <a:lstStyle/>
        <a:p>
          <a:endParaRPr lang="en-GB"/>
        </a:p>
      </dgm:t>
    </dgm:pt>
    <dgm:pt modelId="{997A8E3E-AAFF-5848-8A6A-59A858A83735}" type="parTrans" cxnId="{82484CB9-E41B-C64F-B9B5-DB9CB69A5914}">
      <dgm:prSet/>
      <dgm:spPr/>
      <dgm:t>
        <a:bodyPr/>
        <a:lstStyle/>
        <a:p>
          <a:endParaRPr lang="en-GB"/>
        </a:p>
      </dgm:t>
    </dgm:pt>
    <dgm:pt modelId="{7EB86130-4F50-3340-BFAF-D489D9E73B53}" type="pres">
      <dgm:prSet presAssocID="{EA2F1CA3-25CC-4F0C-B7B0-112149681588}" presName="vert0" presStyleCnt="0">
        <dgm:presLayoutVars>
          <dgm:dir/>
          <dgm:animOne val="branch"/>
          <dgm:animLvl val="lvl"/>
        </dgm:presLayoutVars>
      </dgm:prSet>
      <dgm:spPr/>
    </dgm:pt>
    <dgm:pt modelId="{D43DE4D0-0A99-2747-ACB1-A82A1821DA7C}" type="pres">
      <dgm:prSet presAssocID="{760B18C0-E0CE-F04E-8362-B9A1004616D6}" presName="thickLine" presStyleLbl="alignNode1" presStyleIdx="0" presStyleCnt="2"/>
      <dgm:spPr/>
    </dgm:pt>
    <dgm:pt modelId="{1CB1F47A-995F-0748-B6F4-BC42217294BF}" type="pres">
      <dgm:prSet presAssocID="{760B18C0-E0CE-F04E-8362-B9A1004616D6}" presName="horz1" presStyleCnt="0"/>
      <dgm:spPr/>
    </dgm:pt>
    <dgm:pt modelId="{D97FC63F-5CB6-AA4A-94F7-645F81BE8A78}" type="pres">
      <dgm:prSet presAssocID="{760B18C0-E0CE-F04E-8362-B9A1004616D6}" presName="tx1" presStyleLbl="revTx" presStyleIdx="0" presStyleCnt="8" custScaleX="500000"/>
      <dgm:spPr/>
    </dgm:pt>
    <dgm:pt modelId="{630554F8-19BD-0E46-9682-20FD5609979A}" type="pres">
      <dgm:prSet presAssocID="{760B18C0-E0CE-F04E-8362-B9A1004616D6}" presName="vert1" presStyleCnt="0"/>
      <dgm:spPr/>
    </dgm:pt>
    <dgm:pt modelId="{6811C659-1938-8A44-8959-613228EB1D20}" type="pres">
      <dgm:prSet presAssocID="{C1FD8642-C65E-664E-AF74-0D050164E3DD}" presName="thickLine" presStyleLbl="alignNode1" presStyleIdx="1" presStyleCnt="2"/>
      <dgm:spPr/>
    </dgm:pt>
    <dgm:pt modelId="{FE5CF777-827B-8A45-903B-76D5E8EC7AF6}" type="pres">
      <dgm:prSet presAssocID="{C1FD8642-C65E-664E-AF74-0D050164E3DD}" presName="horz1" presStyleCnt="0"/>
      <dgm:spPr/>
    </dgm:pt>
    <dgm:pt modelId="{54362A61-BC15-BA49-89B8-067BCF93AC64}" type="pres">
      <dgm:prSet presAssocID="{C1FD8642-C65E-664E-AF74-0D050164E3DD}" presName="tx1" presStyleLbl="revTx" presStyleIdx="1" presStyleCnt="8" custFlipHor="1" custScaleX="102384"/>
      <dgm:spPr/>
    </dgm:pt>
    <dgm:pt modelId="{98FD9A8C-D5BF-0C43-B902-CFCBAD264242}" type="pres">
      <dgm:prSet presAssocID="{C1FD8642-C65E-664E-AF74-0D050164E3DD}" presName="vert1" presStyleCnt="0"/>
      <dgm:spPr/>
    </dgm:pt>
    <dgm:pt modelId="{BD3355F7-A62F-A24B-9509-63A6955F31EB}" type="pres">
      <dgm:prSet presAssocID="{F13E48AA-02CF-604D-BE4C-6B79BFB66C76}" presName="vertSpace2a" presStyleCnt="0"/>
      <dgm:spPr/>
    </dgm:pt>
    <dgm:pt modelId="{63CBCBC7-41F4-044D-89CB-921E0BECFA42}" type="pres">
      <dgm:prSet presAssocID="{F13E48AA-02CF-604D-BE4C-6B79BFB66C76}" presName="horz2" presStyleCnt="0"/>
      <dgm:spPr/>
    </dgm:pt>
    <dgm:pt modelId="{8265406F-DBAA-0F40-8D58-D50045D6A396}" type="pres">
      <dgm:prSet presAssocID="{F13E48AA-02CF-604D-BE4C-6B79BFB66C76}" presName="horzSpace2" presStyleCnt="0"/>
      <dgm:spPr/>
    </dgm:pt>
    <dgm:pt modelId="{5C8B7FD4-928B-0142-9183-7F933B8BED67}" type="pres">
      <dgm:prSet presAssocID="{F13E48AA-02CF-604D-BE4C-6B79BFB66C76}" presName="tx2" presStyleLbl="revTx" presStyleIdx="2" presStyleCnt="8" custScaleX="268684" custScaleY="67920" custLinFactNeighborX="-23535" custLinFactNeighborY="4052"/>
      <dgm:spPr/>
    </dgm:pt>
    <dgm:pt modelId="{5C3B4222-C581-E148-93CB-78E89831BAF1}" type="pres">
      <dgm:prSet presAssocID="{F13E48AA-02CF-604D-BE4C-6B79BFB66C76}" presName="vert2" presStyleCnt="0"/>
      <dgm:spPr/>
    </dgm:pt>
    <dgm:pt modelId="{CF278456-2714-114A-A5A9-0DC54266D1E3}" type="pres">
      <dgm:prSet presAssocID="{F13E48AA-02CF-604D-BE4C-6B79BFB66C76}" presName="thinLine2b" presStyleLbl="callout" presStyleIdx="0" presStyleCnt="6"/>
      <dgm:spPr/>
    </dgm:pt>
    <dgm:pt modelId="{F060C635-497F-114F-B0C1-DC41902DC9DD}" type="pres">
      <dgm:prSet presAssocID="{F13E48AA-02CF-604D-BE4C-6B79BFB66C76}" presName="vertSpace2b" presStyleCnt="0"/>
      <dgm:spPr/>
    </dgm:pt>
    <dgm:pt modelId="{3FAB2EC1-7D7C-1C41-BD03-5BBBE5765E5F}" type="pres">
      <dgm:prSet presAssocID="{188DC735-614B-554F-AC0A-3904469C2910}" presName="horz2" presStyleCnt="0"/>
      <dgm:spPr/>
    </dgm:pt>
    <dgm:pt modelId="{F1A7F5AB-56DB-E140-8D7C-48AE9B361447}" type="pres">
      <dgm:prSet presAssocID="{188DC735-614B-554F-AC0A-3904469C2910}" presName="horzSpace2" presStyleCnt="0"/>
      <dgm:spPr/>
    </dgm:pt>
    <dgm:pt modelId="{8F6D7FFB-8853-9B48-9018-CAAE25760C7C}" type="pres">
      <dgm:prSet presAssocID="{188DC735-614B-554F-AC0A-3904469C2910}" presName="tx2" presStyleLbl="revTx" presStyleIdx="3" presStyleCnt="8" custScaleX="268684" custScaleY="67920" custLinFactNeighborX="-23535" custLinFactNeighborY="4052"/>
      <dgm:spPr/>
    </dgm:pt>
    <dgm:pt modelId="{AAAD060F-6ADC-644C-94AC-9034A19FCB60}" type="pres">
      <dgm:prSet presAssocID="{188DC735-614B-554F-AC0A-3904469C2910}" presName="vert2" presStyleCnt="0"/>
      <dgm:spPr/>
    </dgm:pt>
    <dgm:pt modelId="{CDD17B1B-5EA8-504E-A142-C9308CE1C789}" type="pres">
      <dgm:prSet presAssocID="{188DC735-614B-554F-AC0A-3904469C2910}" presName="thinLine2b" presStyleLbl="callout" presStyleIdx="1" presStyleCnt="6"/>
      <dgm:spPr/>
    </dgm:pt>
    <dgm:pt modelId="{C95090A9-C735-BF4B-BF56-48E869C8D519}" type="pres">
      <dgm:prSet presAssocID="{188DC735-614B-554F-AC0A-3904469C2910}" presName="vertSpace2b" presStyleCnt="0"/>
      <dgm:spPr/>
    </dgm:pt>
    <dgm:pt modelId="{D902ED2B-F12A-E245-A645-8E55B02E997F}" type="pres">
      <dgm:prSet presAssocID="{53E12E9F-B712-0946-BDE4-C7E80F33C4D5}" presName="horz2" presStyleCnt="0"/>
      <dgm:spPr/>
    </dgm:pt>
    <dgm:pt modelId="{B08CA507-AD9A-3A47-A08D-C090F10D5830}" type="pres">
      <dgm:prSet presAssocID="{53E12E9F-B712-0946-BDE4-C7E80F33C4D5}" presName="horzSpace2" presStyleCnt="0"/>
      <dgm:spPr/>
    </dgm:pt>
    <dgm:pt modelId="{3151FC22-A50A-4045-B34E-850318B0A50F}" type="pres">
      <dgm:prSet presAssocID="{53E12E9F-B712-0946-BDE4-C7E80F33C4D5}" presName="tx2" presStyleLbl="revTx" presStyleIdx="4" presStyleCnt="8" custScaleX="268684" custScaleY="67920" custLinFactNeighborX="-23535" custLinFactNeighborY="4052"/>
      <dgm:spPr/>
    </dgm:pt>
    <dgm:pt modelId="{AD5BCA24-6539-BE49-8C7E-808157FBA028}" type="pres">
      <dgm:prSet presAssocID="{53E12E9F-B712-0946-BDE4-C7E80F33C4D5}" presName="vert2" presStyleCnt="0"/>
      <dgm:spPr/>
    </dgm:pt>
    <dgm:pt modelId="{D53990D8-872C-A840-8652-B202995C6995}" type="pres">
      <dgm:prSet presAssocID="{53E12E9F-B712-0946-BDE4-C7E80F33C4D5}" presName="thinLine2b" presStyleLbl="callout" presStyleIdx="2" presStyleCnt="6"/>
      <dgm:spPr/>
    </dgm:pt>
    <dgm:pt modelId="{F56E0F07-FA49-DD4A-9122-B10DE87CE788}" type="pres">
      <dgm:prSet presAssocID="{53E12E9F-B712-0946-BDE4-C7E80F33C4D5}" presName="vertSpace2b" presStyleCnt="0"/>
      <dgm:spPr/>
    </dgm:pt>
    <dgm:pt modelId="{EEC9F291-F772-3046-98EB-7895FFF38AF4}" type="pres">
      <dgm:prSet presAssocID="{3649B129-8036-9446-8B31-BDC3C53BCC88}" presName="horz2" presStyleCnt="0"/>
      <dgm:spPr/>
    </dgm:pt>
    <dgm:pt modelId="{0B6B1C45-8FC3-7640-B454-EF759ED268C0}" type="pres">
      <dgm:prSet presAssocID="{3649B129-8036-9446-8B31-BDC3C53BCC88}" presName="horzSpace2" presStyleCnt="0"/>
      <dgm:spPr/>
    </dgm:pt>
    <dgm:pt modelId="{D0E9811D-80E3-1F46-866C-B2A20023B84A}" type="pres">
      <dgm:prSet presAssocID="{3649B129-8036-9446-8B31-BDC3C53BCC88}" presName="tx2" presStyleLbl="revTx" presStyleIdx="5" presStyleCnt="8" custScaleX="268684" custScaleY="67920" custLinFactNeighborX="-23535" custLinFactNeighborY="4052"/>
      <dgm:spPr/>
    </dgm:pt>
    <dgm:pt modelId="{FD250810-042E-0D48-992D-3A5507DA0BAE}" type="pres">
      <dgm:prSet presAssocID="{3649B129-8036-9446-8B31-BDC3C53BCC88}" presName="vert2" presStyleCnt="0"/>
      <dgm:spPr/>
    </dgm:pt>
    <dgm:pt modelId="{F90FFEB4-2CE8-C34F-AE74-DC7F06CEF955}" type="pres">
      <dgm:prSet presAssocID="{3649B129-8036-9446-8B31-BDC3C53BCC88}" presName="thinLine2b" presStyleLbl="callout" presStyleIdx="3" presStyleCnt="6"/>
      <dgm:spPr/>
    </dgm:pt>
    <dgm:pt modelId="{C487DE04-1388-7743-943A-070ABE840C56}" type="pres">
      <dgm:prSet presAssocID="{3649B129-8036-9446-8B31-BDC3C53BCC88}" presName="vertSpace2b" presStyleCnt="0"/>
      <dgm:spPr/>
    </dgm:pt>
    <dgm:pt modelId="{38D70CE2-7474-F745-BBE1-3098A8CC9C25}" type="pres">
      <dgm:prSet presAssocID="{B0A50778-0A19-C94E-A264-4C5A17CF45CD}" presName="horz2" presStyleCnt="0"/>
      <dgm:spPr/>
    </dgm:pt>
    <dgm:pt modelId="{F7DF1245-D2E9-9D4D-9F16-5E3797362BF5}" type="pres">
      <dgm:prSet presAssocID="{B0A50778-0A19-C94E-A264-4C5A17CF45CD}" presName="horzSpace2" presStyleCnt="0"/>
      <dgm:spPr/>
    </dgm:pt>
    <dgm:pt modelId="{3411C3E7-D121-E243-8D16-252FA0256326}" type="pres">
      <dgm:prSet presAssocID="{B0A50778-0A19-C94E-A264-4C5A17CF45CD}" presName="tx2" presStyleLbl="revTx" presStyleIdx="6" presStyleCnt="8" custScaleX="268684" custScaleY="67920" custLinFactNeighborX="-23535" custLinFactNeighborY="-11789"/>
      <dgm:spPr/>
    </dgm:pt>
    <dgm:pt modelId="{05EF5FC5-1A4E-3348-B64B-E82CA1B3FF33}" type="pres">
      <dgm:prSet presAssocID="{B0A50778-0A19-C94E-A264-4C5A17CF45CD}" presName="vert2" presStyleCnt="0"/>
      <dgm:spPr/>
    </dgm:pt>
    <dgm:pt modelId="{4FF4AC38-0340-EA4B-997B-2618E22A6B1E}" type="pres">
      <dgm:prSet presAssocID="{B0A50778-0A19-C94E-A264-4C5A17CF45CD}" presName="thinLine2b" presStyleLbl="callout" presStyleIdx="4" presStyleCnt="6" custLinFactY="100000" custLinFactNeighborY="178540"/>
      <dgm:spPr/>
    </dgm:pt>
    <dgm:pt modelId="{1E688FC1-2396-A64E-810B-547B5410B7DC}" type="pres">
      <dgm:prSet presAssocID="{B0A50778-0A19-C94E-A264-4C5A17CF45CD}" presName="vertSpace2b" presStyleCnt="0"/>
      <dgm:spPr/>
    </dgm:pt>
    <dgm:pt modelId="{2B74DBB7-69AE-C04C-9E56-69C91AB19909}" type="pres">
      <dgm:prSet presAssocID="{2A2E37D6-D1F7-9649-8CC0-B555A0558F8D}" presName="horz2" presStyleCnt="0"/>
      <dgm:spPr/>
    </dgm:pt>
    <dgm:pt modelId="{F284176E-F53F-494D-94F7-6788AF9E92E2}" type="pres">
      <dgm:prSet presAssocID="{2A2E37D6-D1F7-9649-8CC0-B555A0558F8D}" presName="horzSpace2" presStyleCnt="0"/>
      <dgm:spPr/>
    </dgm:pt>
    <dgm:pt modelId="{A13EB349-A568-8C44-9E0F-BE87183B6FB4}" type="pres">
      <dgm:prSet presAssocID="{2A2E37D6-D1F7-9649-8CC0-B555A0558F8D}" presName="tx2" presStyleLbl="revTx" presStyleIdx="7" presStyleCnt="8" custScaleX="268684" custScaleY="67920" custLinFactNeighborX="-23535" custLinFactNeighborY="7554"/>
      <dgm:spPr/>
    </dgm:pt>
    <dgm:pt modelId="{E0098871-0A62-B54E-9602-15A06C1BDF61}" type="pres">
      <dgm:prSet presAssocID="{2A2E37D6-D1F7-9649-8CC0-B555A0558F8D}" presName="vert2" presStyleCnt="0"/>
      <dgm:spPr/>
    </dgm:pt>
    <dgm:pt modelId="{6E16F9D8-05F3-6941-8645-818569EA1F32}" type="pres">
      <dgm:prSet presAssocID="{2A2E37D6-D1F7-9649-8CC0-B555A0558F8D}" presName="thinLine2b" presStyleLbl="callout" presStyleIdx="5" presStyleCnt="6"/>
      <dgm:spPr/>
    </dgm:pt>
    <dgm:pt modelId="{39091834-360A-8846-BD81-DE7E811DA2AA}" type="pres">
      <dgm:prSet presAssocID="{2A2E37D6-D1F7-9649-8CC0-B555A0558F8D}" presName="vertSpace2b" presStyleCnt="0"/>
      <dgm:spPr/>
    </dgm:pt>
  </dgm:ptLst>
  <dgm:cxnLst>
    <dgm:cxn modelId="{3B8A3100-1491-AB4C-BB23-EDDEBB415FB2}" type="presOf" srcId="{760B18C0-E0CE-F04E-8362-B9A1004616D6}" destId="{D97FC63F-5CB6-AA4A-94F7-645F81BE8A78}" srcOrd="0" destOrd="0" presId="urn:microsoft.com/office/officeart/2008/layout/LinedList"/>
    <dgm:cxn modelId="{9D197C1B-44EE-1D4D-83DF-D94437FF98AC}" type="presOf" srcId="{53E12E9F-B712-0946-BDE4-C7E80F33C4D5}" destId="{3151FC22-A50A-4045-B34E-850318B0A50F}" srcOrd="0" destOrd="0" presId="urn:microsoft.com/office/officeart/2008/layout/LinedList"/>
    <dgm:cxn modelId="{5329572B-F409-7C42-A42A-835A1FD9AD2A}" srcId="{C1FD8642-C65E-664E-AF74-0D050164E3DD}" destId="{53E12E9F-B712-0946-BDE4-C7E80F33C4D5}" srcOrd="2" destOrd="0" parTransId="{629D67EB-C8A3-3A4A-8DB4-2BFF92E32645}" sibTransId="{478DDBD9-969F-F84F-BCA5-CC7C65F1A408}"/>
    <dgm:cxn modelId="{24E30C36-6C15-FD4F-BEE1-DB7299AF539E}" srcId="{C1FD8642-C65E-664E-AF74-0D050164E3DD}" destId="{F13E48AA-02CF-604D-BE4C-6B79BFB66C76}" srcOrd="0" destOrd="0" parTransId="{14AA27D3-9DD5-E64D-8B81-1DF8C8A00723}" sibTransId="{573F9EC0-745B-D244-BDA7-1AEDFECD67D0}"/>
    <dgm:cxn modelId="{AF1EBB37-8D11-4B47-BA3B-11DE27E85910}" type="presOf" srcId="{2A2E37D6-D1F7-9649-8CC0-B555A0558F8D}" destId="{A13EB349-A568-8C44-9E0F-BE87183B6FB4}" srcOrd="0" destOrd="0" presId="urn:microsoft.com/office/officeart/2008/layout/LinedList"/>
    <dgm:cxn modelId="{90F58E38-BC25-9A49-9984-FED4B56635E5}" type="presOf" srcId="{B0A50778-0A19-C94E-A264-4C5A17CF45CD}" destId="{3411C3E7-D121-E243-8D16-252FA0256326}" srcOrd="0" destOrd="0" presId="urn:microsoft.com/office/officeart/2008/layout/LinedList"/>
    <dgm:cxn modelId="{D7E8EE3C-DE79-2A43-86C7-9955E2EB1D33}" srcId="{C1FD8642-C65E-664E-AF74-0D050164E3DD}" destId="{B0A50778-0A19-C94E-A264-4C5A17CF45CD}" srcOrd="4" destOrd="0" parTransId="{AA31F00F-723E-DA46-A151-DA67AE66DDF0}" sibTransId="{EDA4B258-0A26-D548-81FE-3B6DC4BFA157}"/>
    <dgm:cxn modelId="{2711C841-3B38-904A-A961-25CBF59BDC10}" type="presOf" srcId="{C1FD8642-C65E-664E-AF74-0D050164E3DD}" destId="{54362A61-BC15-BA49-89B8-067BCF93AC64}" srcOrd="0" destOrd="0" presId="urn:microsoft.com/office/officeart/2008/layout/LinedList"/>
    <dgm:cxn modelId="{AD2DB947-3584-8F46-9AC5-CA637257C9B1}" type="presOf" srcId="{188DC735-614B-554F-AC0A-3904469C2910}" destId="{8F6D7FFB-8853-9B48-9018-CAAE25760C7C}" srcOrd="0" destOrd="0" presId="urn:microsoft.com/office/officeart/2008/layout/LinedList"/>
    <dgm:cxn modelId="{3F968575-1759-2E4F-ADC4-84F586A1C0C8}" srcId="{EA2F1CA3-25CC-4F0C-B7B0-112149681588}" destId="{760B18C0-E0CE-F04E-8362-B9A1004616D6}" srcOrd="0" destOrd="0" parTransId="{8062849C-3000-A84E-B704-812E84BA4DD1}" sibTransId="{C078DA27-46AD-7F41-8765-18E458E963CF}"/>
    <dgm:cxn modelId="{4D2BE57C-FEF7-C448-A1EC-D5BF7A73D92E}" srcId="{C1FD8642-C65E-664E-AF74-0D050164E3DD}" destId="{188DC735-614B-554F-AC0A-3904469C2910}" srcOrd="1" destOrd="0" parTransId="{94EFFAD5-1160-914B-9E63-28795D40D7BA}" sibTransId="{7C0C71FB-5896-E24A-BF35-30AE16C31125}"/>
    <dgm:cxn modelId="{0ACF1885-9176-C64E-9961-C997EF7BBBE8}" srcId="{C1FD8642-C65E-664E-AF74-0D050164E3DD}" destId="{3649B129-8036-9446-8B31-BDC3C53BCC88}" srcOrd="3" destOrd="0" parTransId="{D48FD43C-4325-F846-9955-2328A80A85D6}" sibTransId="{5BD2EBCE-2A81-C043-AB99-57F50238053F}"/>
    <dgm:cxn modelId="{56B2879A-D94A-C044-970D-929384F17B9F}" type="presOf" srcId="{3649B129-8036-9446-8B31-BDC3C53BCC88}" destId="{D0E9811D-80E3-1F46-866C-B2A20023B84A}" srcOrd="0" destOrd="0" presId="urn:microsoft.com/office/officeart/2008/layout/LinedList"/>
    <dgm:cxn modelId="{7D04AF9E-41EE-A64E-8C2C-DA8D1AA1937D}" type="presOf" srcId="{F13E48AA-02CF-604D-BE4C-6B79BFB66C76}" destId="{5C8B7FD4-928B-0142-9183-7F933B8BED67}" srcOrd="0" destOrd="0" presId="urn:microsoft.com/office/officeart/2008/layout/LinedList"/>
    <dgm:cxn modelId="{82484CB9-E41B-C64F-B9B5-DB9CB69A5914}" srcId="{EA2F1CA3-25CC-4F0C-B7B0-112149681588}" destId="{C1FD8642-C65E-664E-AF74-0D050164E3DD}" srcOrd="1" destOrd="0" parTransId="{997A8E3E-AAFF-5848-8A6A-59A858A83735}" sibTransId="{8A71118D-667E-F040-8FA0-35CD4A8885C4}"/>
    <dgm:cxn modelId="{78ED67E0-01A6-5447-BDD7-6952F0CA8754}" type="presOf" srcId="{EA2F1CA3-25CC-4F0C-B7B0-112149681588}" destId="{7EB86130-4F50-3340-BFAF-D489D9E73B53}" srcOrd="0" destOrd="0" presId="urn:microsoft.com/office/officeart/2008/layout/LinedList"/>
    <dgm:cxn modelId="{DA0CA5E9-DE07-7943-8665-83510F836812}" srcId="{C1FD8642-C65E-664E-AF74-0D050164E3DD}" destId="{2A2E37D6-D1F7-9649-8CC0-B555A0558F8D}" srcOrd="5" destOrd="0" parTransId="{0AF0955D-7631-624B-A609-7B70B2CF6FFF}" sibTransId="{443A5079-30FB-1343-B525-DB1962C612B3}"/>
    <dgm:cxn modelId="{1C0994ED-5157-BB44-BA03-7F8EE4C0CCA0}" type="presParOf" srcId="{7EB86130-4F50-3340-BFAF-D489D9E73B53}" destId="{D43DE4D0-0A99-2747-ACB1-A82A1821DA7C}" srcOrd="0" destOrd="0" presId="urn:microsoft.com/office/officeart/2008/layout/LinedList"/>
    <dgm:cxn modelId="{04719F41-1737-B948-9A4B-A9600C3B1E10}" type="presParOf" srcId="{7EB86130-4F50-3340-BFAF-D489D9E73B53}" destId="{1CB1F47A-995F-0748-B6F4-BC42217294BF}" srcOrd="1" destOrd="0" presId="urn:microsoft.com/office/officeart/2008/layout/LinedList"/>
    <dgm:cxn modelId="{D7EB581A-0D1D-B148-B2DB-35564BA8F1A3}" type="presParOf" srcId="{1CB1F47A-995F-0748-B6F4-BC42217294BF}" destId="{D97FC63F-5CB6-AA4A-94F7-645F81BE8A78}" srcOrd="0" destOrd="0" presId="urn:microsoft.com/office/officeart/2008/layout/LinedList"/>
    <dgm:cxn modelId="{E48756F7-3770-474F-A263-6D043BE0EE9D}" type="presParOf" srcId="{1CB1F47A-995F-0748-B6F4-BC42217294BF}" destId="{630554F8-19BD-0E46-9682-20FD5609979A}" srcOrd="1" destOrd="0" presId="urn:microsoft.com/office/officeart/2008/layout/LinedList"/>
    <dgm:cxn modelId="{40783D4C-B489-7E43-A57B-F791D9C88063}" type="presParOf" srcId="{7EB86130-4F50-3340-BFAF-D489D9E73B53}" destId="{6811C659-1938-8A44-8959-613228EB1D20}" srcOrd="2" destOrd="0" presId="urn:microsoft.com/office/officeart/2008/layout/LinedList"/>
    <dgm:cxn modelId="{6C6C64A6-B6CA-AA45-9B9F-609EC91A306A}" type="presParOf" srcId="{7EB86130-4F50-3340-BFAF-D489D9E73B53}" destId="{FE5CF777-827B-8A45-903B-76D5E8EC7AF6}" srcOrd="3" destOrd="0" presId="urn:microsoft.com/office/officeart/2008/layout/LinedList"/>
    <dgm:cxn modelId="{AA1041F0-F146-A64C-9A53-03E5E3B698F8}" type="presParOf" srcId="{FE5CF777-827B-8A45-903B-76D5E8EC7AF6}" destId="{54362A61-BC15-BA49-89B8-067BCF93AC64}" srcOrd="0" destOrd="0" presId="urn:microsoft.com/office/officeart/2008/layout/LinedList"/>
    <dgm:cxn modelId="{49F64E74-7EAA-874C-B345-9284F3DF5F7A}" type="presParOf" srcId="{FE5CF777-827B-8A45-903B-76D5E8EC7AF6}" destId="{98FD9A8C-D5BF-0C43-B902-CFCBAD264242}" srcOrd="1" destOrd="0" presId="urn:microsoft.com/office/officeart/2008/layout/LinedList"/>
    <dgm:cxn modelId="{05FC3ADE-00E1-174C-8C74-BBE17ADCDE2A}" type="presParOf" srcId="{98FD9A8C-D5BF-0C43-B902-CFCBAD264242}" destId="{BD3355F7-A62F-A24B-9509-63A6955F31EB}" srcOrd="0" destOrd="0" presId="urn:microsoft.com/office/officeart/2008/layout/LinedList"/>
    <dgm:cxn modelId="{520F53F8-D329-1741-843F-070D08B18774}" type="presParOf" srcId="{98FD9A8C-D5BF-0C43-B902-CFCBAD264242}" destId="{63CBCBC7-41F4-044D-89CB-921E0BECFA42}" srcOrd="1" destOrd="0" presId="urn:microsoft.com/office/officeart/2008/layout/LinedList"/>
    <dgm:cxn modelId="{28B10AEA-DE48-2A4D-87B3-7EC17DA6A42F}" type="presParOf" srcId="{63CBCBC7-41F4-044D-89CB-921E0BECFA42}" destId="{8265406F-DBAA-0F40-8D58-D50045D6A396}" srcOrd="0" destOrd="0" presId="urn:microsoft.com/office/officeart/2008/layout/LinedList"/>
    <dgm:cxn modelId="{683BE9A9-DC0C-BF42-BEF2-10B47557C3AC}" type="presParOf" srcId="{63CBCBC7-41F4-044D-89CB-921E0BECFA42}" destId="{5C8B7FD4-928B-0142-9183-7F933B8BED67}" srcOrd="1" destOrd="0" presId="urn:microsoft.com/office/officeart/2008/layout/LinedList"/>
    <dgm:cxn modelId="{740AC187-AB18-674E-AA48-148E1B9ECA97}" type="presParOf" srcId="{63CBCBC7-41F4-044D-89CB-921E0BECFA42}" destId="{5C3B4222-C581-E148-93CB-78E89831BAF1}" srcOrd="2" destOrd="0" presId="urn:microsoft.com/office/officeart/2008/layout/LinedList"/>
    <dgm:cxn modelId="{4C48E461-05A8-9B4E-9F54-5EF1D340C621}" type="presParOf" srcId="{98FD9A8C-D5BF-0C43-B902-CFCBAD264242}" destId="{CF278456-2714-114A-A5A9-0DC54266D1E3}" srcOrd="2" destOrd="0" presId="urn:microsoft.com/office/officeart/2008/layout/LinedList"/>
    <dgm:cxn modelId="{591DD33B-01A6-8548-8587-20F89A058883}" type="presParOf" srcId="{98FD9A8C-D5BF-0C43-B902-CFCBAD264242}" destId="{F060C635-497F-114F-B0C1-DC41902DC9DD}" srcOrd="3" destOrd="0" presId="urn:microsoft.com/office/officeart/2008/layout/LinedList"/>
    <dgm:cxn modelId="{202CC810-006E-734E-B160-D3CCD369EE54}" type="presParOf" srcId="{98FD9A8C-D5BF-0C43-B902-CFCBAD264242}" destId="{3FAB2EC1-7D7C-1C41-BD03-5BBBE5765E5F}" srcOrd="4" destOrd="0" presId="urn:microsoft.com/office/officeart/2008/layout/LinedList"/>
    <dgm:cxn modelId="{A20A69DB-298A-594F-AA64-8D1B12E58477}" type="presParOf" srcId="{3FAB2EC1-7D7C-1C41-BD03-5BBBE5765E5F}" destId="{F1A7F5AB-56DB-E140-8D7C-48AE9B361447}" srcOrd="0" destOrd="0" presId="urn:microsoft.com/office/officeart/2008/layout/LinedList"/>
    <dgm:cxn modelId="{E45546DC-5307-0D4B-9FD9-9BE9DA666F24}" type="presParOf" srcId="{3FAB2EC1-7D7C-1C41-BD03-5BBBE5765E5F}" destId="{8F6D7FFB-8853-9B48-9018-CAAE25760C7C}" srcOrd="1" destOrd="0" presId="urn:microsoft.com/office/officeart/2008/layout/LinedList"/>
    <dgm:cxn modelId="{F6303A3D-1219-8344-A8C4-F419312E42E0}" type="presParOf" srcId="{3FAB2EC1-7D7C-1C41-BD03-5BBBE5765E5F}" destId="{AAAD060F-6ADC-644C-94AC-9034A19FCB60}" srcOrd="2" destOrd="0" presId="urn:microsoft.com/office/officeart/2008/layout/LinedList"/>
    <dgm:cxn modelId="{6E62FE92-76A3-E449-8D5A-E6AD0E5EF714}" type="presParOf" srcId="{98FD9A8C-D5BF-0C43-B902-CFCBAD264242}" destId="{CDD17B1B-5EA8-504E-A142-C9308CE1C789}" srcOrd="5" destOrd="0" presId="urn:microsoft.com/office/officeart/2008/layout/LinedList"/>
    <dgm:cxn modelId="{5CD88861-18E8-804A-AE13-062F79993649}" type="presParOf" srcId="{98FD9A8C-D5BF-0C43-B902-CFCBAD264242}" destId="{C95090A9-C735-BF4B-BF56-48E869C8D519}" srcOrd="6" destOrd="0" presId="urn:microsoft.com/office/officeart/2008/layout/LinedList"/>
    <dgm:cxn modelId="{F4035254-A431-FF49-B21A-0CB8BB1169CC}" type="presParOf" srcId="{98FD9A8C-D5BF-0C43-B902-CFCBAD264242}" destId="{D902ED2B-F12A-E245-A645-8E55B02E997F}" srcOrd="7" destOrd="0" presId="urn:microsoft.com/office/officeart/2008/layout/LinedList"/>
    <dgm:cxn modelId="{D7E07919-7FB1-0546-931A-CCD45D9462D9}" type="presParOf" srcId="{D902ED2B-F12A-E245-A645-8E55B02E997F}" destId="{B08CA507-AD9A-3A47-A08D-C090F10D5830}" srcOrd="0" destOrd="0" presId="urn:microsoft.com/office/officeart/2008/layout/LinedList"/>
    <dgm:cxn modelId="{DA32F36A-B41C-5845-83E9-AE6E8D9A398D}" type="presParOf" srcId="{D902ED2B-F12A-E245-A645-8E55B02E997F}" destId="{3151FC22-A50A-4045-B34E-850318B0A50F}" srcOrd="1" destOrd="0" presId="urn:microsoft.com/office/officeart/2008/layout/LinedList"/>
    <dgm:cxn modelId="{0E5F1D1D-E3E9-2C4D-8CD2-FA0919AE5B14}" type="presParOf" srcId="{D902ED2B-F12A-E245-A645-8E55B02E997F}" destId="{AD5BCA24-6539-BE49-8C7E-808157FBA028}" srcOrd="2" destOrd="0" presId="urn:microsoft.com/office/officeart/2008/layout/LinedList"/>
    <dgm:cxn modelId="{C0DAFEC2-AE33-7E46-BACA-A83B102E79D1}" type="presParOf" srcId="{98FD9A8C-D5BF-0C43-B902-CFCBAD264242}" destId="{D53990D8-872C-A840-8652-B202995C6995}" srcOrd="8" destOrd="0" presId="urn:microsoft.com/office/officeart/2008/layout/LinedList"/>
    <dgm:cxn modelId="{A7EEC050-582E-F440-827B-82FFB2ACE007}" type="presParOf" srcId="{98FD9A8C-D5BF-0C43-B902-CFCBAD264242}" destId="{F56E0F07-FA49-DD4A-9122-B10DE87CE788}" srcOrd="9" destOrd="0" presId="urn:microsoft.com/office/officeart/2008/layout/LinedList"/>
    <dgm:cxn modelId="{1E0E0FF4-86B8-D249-92AF-A400A7C5ECB8}" type="presParOf" srcId="{98FD9A8C-D5BF-0C43-B902-CFCBAD264242}" destId="{EEC9F291-F772-3046-98EB-7895FFF38AF4}" srcOrd="10" destOrd="0" presId="urn:microsoft.com/office/officeart/2008/layout/LinedList"/>
    <dgm:cxn modelId="{04CACC0F-3180-3A41-A6A8-F97678ABAB62}" type="presParOf" srcId="{EEC9F291-F772-3046-98EB-7895FFF38AF4}" destId="{0B6B1C45-8FC3-7640-B454-EF759ED268C0}" srcOrd="0" destOrd="0" presId="urn:microsoft.com/office/officeart/2008/layout/LinedList"/>
    <dgm:cxn modelId="{4E19C09B-0D38-C64F-9753-477A9D789EE9}" type="presParOf" srcId="{EEC9F291-F772-3046-98EB-7895FFF38AF4}" destId="{D0E9811D-80E3-1F46-866C-B2A20023B84A}" srcOrd="1" destOrd="0" presId="urn:microsoft.com/office/officeart/2008/layout/LinedList"/>
    <dgm:cxn modelId="{0B573451-B3F1-5946-BFBB-48A3CFBEA8EE}" type="presParOf" srcId="{EEC9F291-F772-3046-98EB-7895FFF38AF4}" destId="{FD250810-042E-0D48-992D-3A5507DA0BAE}" srcOrd="2" destOrd="0" presId="urn:microsoft.com/office/officeart/2008/layout/LinedList"/>
    <dgm:cxn modelId="{BD84D26F-B0B0-D544-859B-C374E57063BD}" type="presParOf" srcId="{98FD9A8C-D5BF-0C43-B902-CFCBAD264242}" destId="{F90FFEB4-2CE8-C34F-AE74-DC7F06CEF955}" srcOrd="11" destOrd="0" presId="urn:microsoft.com/office/officeart/2008/layout/LinedList"/>
    <dgm:cxn modelId="{F4D7C79E-A3BB-324F-B6AB-6C8028D6F249}" type="presParOf" srcId="{98FD9A8C-D5BF-0C43-B902-CFCBAD264242}" destId="{C487DE04-1388-7743-943A-070ABE840C56}" srcOrd="12" destOrd="0" presId="urn:microsoft.com/office/officeart/2008/layout/LinedList"/>
    <dgm:cxn modelId="{1D9624AE-6862-CE48-B43F-1D87F42C89A9}" type="presParOf" srcId="{98FD9A8C-D5BF-0C43-B902-CFCBAD264242}" destId="{38D70CE2-7474-F745-BBE1-3098A8CC9C25}" srcOrd="13" destOrd="0" presId="urn:microsoft.com/office/officeart/2008/layout/LinedList"/>
    <dgm:cxn modelId="{A6BFA126-00D7-6A45-AE58-7F9D5081364A}" type="presParOf" srcId="{38D70CE2-7474-F745-BBE1-3098A8CC9C25}" destId="{F7DF1245-D2E9-9D4D-9F16-5E3797362BF5}" srcOrd="0" destOrd="0" presId="urn:microsoft.com/office/officeart/2008/layout/LinedList"/>
    <dgm:cxn modelId="{003D6493-A081-C34E-82E4-3CA8EA87D078}" type="presParOf" srcId="{38D70CE2-7474-F745-BBE1-3098A8CC9C25}" destId="{3411C3E7-D121-E243-8D16-252FA0256326}" srcOrd="1" destOrd="0" presId="urn:microsoft.com/office/officeart/2008/layout/LinedList"/>
    <dgm:cxn modelId="{225C4241-18CB-7449-9A3D-426FCB10FA26}" type="presParOf" srcId="{38D70CE2-7474-F745-BBE1-3098A8CC9C25}" destId="{05EF5FC5-1A4E-3348-B64B-E82CA1B3FF33}" srcOrd="2" destOrd="0" presId="urn:microsoft.com/office/officeart/2008/layout/LinedList"/>
    <dgm:cxn modelId="{D37F7D5B-D085-EE49-89D6-0D014498E1C6}" type="presParOf" srcId="{98FD9A8C-D5BF-0C43-B902-CFCBAD264242}" destId="{4FF4AC38-0340-EA4B-997B-2618E22A6B1E}" srcOrd="14" destOrd="0" presId="urn:microsoft.com/office/officeart/2008/layout/LinedList"/>
    <dgm:cxn modelId="{C4665263-D501-404A-81BA-76F1F26382DC}" type="presParOf" srcId="{98FD9A8C-D5BF-0C43-B902-CFCBAD264242}" destId="{1E688FC1-2396-A64E-810B-547B5410B7DC}" srcOrd="15" destOrd="0" presId="urn:microsoft.com/office/officeart/2008/layout/LinedList"/>
    <dgm:cxn modelId="{10FA136A-F7D9-C44B-BC3E-208097FD60E3}" type="presParOf" srcId="{98FD9A8C-D5BF-0C43-B902-CFCBAD264242}" destId="{2B74DBB7-69AE-C04C-9E56-69C91AB19909}" srcOrd="16" destOrd="0" presId="urn:microsoft.com/office/officeart/2008/layout/LinedList"/>
    <dgm:cxn modelId="{3B23C3BE-1EC1-C641-B4AC-CD8158A36016}" type="presParOf" srcId="{2B74DBB7-69AE-C04C-9E56-69C91AB19909}" destId="{F284176E-F53F-494D-94F7-6788AF9E92E2}" srcOrd="0" destOrd="0" presId="urn:microsoft.com/office/officeart/2008/layout/LinedList"/>
    <dgm:cxn modelId="{21E95E2F-EBEE-6C43-BFD9-D06528982390}" type="presParOf" srcId="{2B74DBB7-69AE-C04C-9E56-69C91AB19909}" destId="{A13EB349-A568-8C44-9E0F-BE87183B6FB4}" srcOrd="1" destOrd="0" presId="urn:microsoft.com/office/officeart/2008/layout/LinedList"/>
    <dgm:cxn modelId="{E4C9254C-4956-9249-BC1C-FBD143B43B99}" type="presParOf" srcId="{2B74DBB7-69AE-C04C-9E56-69C91AB19909}" destId="{E0098871-0A62-B54E-9602-15A06C1BDF61}" srcOrd="2" destOrd="0" presId="urn:microsoft.com/office/officeart/2008/layout/LinedList"/>
    <dgm:cxn modelId="{8BBCB29B-3533-434E-8743-0CE2E9D11DAF}" type="presParOf" srcId="{98FD9A8C-D5BF-0C43-B902-CFCBAD264242}" destId="{6E16F9D8-05F3-6941-8645-818569EA1F32}" srcOrd="17" destOrd="0" presId="urn:microsoft.com/office/officeart/2008/layout/LinedList"/>
    <dgm:cxn modelId="{A9846985-5E9B-B14D-B954-1548272FE718}" type="presParOf" srcId="{98FD9A8C-D5BF-0C43-B902-CFCBAD264242}" destId="{39091834-360A-8846-BD81-DE7E811DA2AA}"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F1CA3-25CC-4F0C-B7B0-11214968158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760B18C0-E0CE-F04E-8362-B9A1004616D6}">
      <dgm:prSet custT="1"/>
      <dgm:spPr/>
      <dgm:t>
        <a:bodyPr/>
        <a:lstStyle/>
        <a:p>
          <a:pPr>
            <a:lnSpc>
              <a:spcPct val="100000"/>
            </a:lnSpc>
          </a:pPr>
          <a:r>
            <a:rPr lang="en-GB" sz="2600" b="1" dirty="0"/>
            <a:t>Tableau: </a:t>
          </a:r>
        </a:p>
        <a:p>
          <a:pPr>
            <a:lnSpc>
              <a:spcPct val="100000"/>
            </a:lnSpc>
          </a:pPr>
          <a:r>
            <a:rPr lang="en-GB" sz="2600" dirty="0"/>
            <a:t>Data is then exported to CSV to be analysed on Tableau</a:t>
          </a:r>
        </a:p>
      </dgm:t>
    </dgm:pt>
    <dgm:pt modelId="{8062849C-3000-A84E-B704-812E84BA4DD1}" type="parTrans" cxnId="{3F968575-1759-2E4F-ADC4-84F586A1C0C8}">
      <dgm:prSet/>
      <dgm:spPr/>
      <dgm:t>
        <a:bodyPr/>
        <a:lstStyle/>
        <a:p>
          <a:endParaRPr lang="en-GB"/>
        </a:p>
      </dgm:t>
    </dgm:pt>
    <dgm:pt modelId="{C078DA27-46AD-7F41-8765-18E458E963CF}" type="sibTrans" cxnId="{3F968575-1759-2E4F-ADC4-84F586A1C0C8}">
      <dgm:prSet/>
      <dgm:spPr/>
      <dgm:t>
        <a:bodyPr/>
        <a:lstStyle/>
        <a:p>
          <a:endParaRPr lang="en-GB"/>
        </a:p>
      </dgm:t>
    </dgm:pt>
    <dgm:pt modelId="{550A8910-0D1B-DA45-B78C-50070A5A16AD}">
      <dgm:prSet custT="1"/>
      <dgm:spPr/>
      <dgm:t>
        <a:bodyPr/>
        <a:lstStyle/>
        <a:p>
          <a:pPr>
            <a:buFont typeface="Symbol" pitchFamily="2" charset="2"/>
            <a:buChar char=""/>
          </a:pPr>
          <a:r>
            <a:rPr lang="en-GB" sz="2600" dirty="0"/>
            <a:t>Checked data types on Tableau to ensure it is the correct data types and formats </a:t>
          </a:r>
        </a:p>
      </dgm:t>
    </dgm:pt>
    <dgm:pt modelId="{B13273C5-9E9B-6F47-9C88-A6A50E8375CF}" type="parTrans" cxnId="{22AC230C-1DA1-E043-8AD4-2CB7CD34DFD7}">
      <dgm:prSet/>
      <dgm:spPr/>
      <dgm:t>
        <a:bodyPr/>
        <a:lstStyle/>
        <a:p>
          <a:endParaRPr lang="en-GB"/>
        </a:p>
      </dgm:t>
    </dgm:pt>
    <dgm:pt modelId="{AA8A6DCF-3427-AE42-8165-0CB3E2679BF0}" type="sibTrans" cxnId="{22AC230C-1DA1-E043-8AD4-2CB7CD34DFD7}">
      <dgm:prSet/>
      <dgm:spPr/>
      <dgm:t>
        <a:bodyPr/>
        <a:lstStyle/>
        <a:p>
          <a:endParaRPr lang="en-GB"/>
        </a:p>
      </dgm:t>
    </dgm:pt>
    <dgm:pt modelId="{91807B9A-5308-7942-9073-47FEC2752A1F}">
      <dgm:prSet custT="1"/>
      <dgm:spPr/>
      <dgm:t>
        <a:bodyPr/>
        <a:lstStyle/>
        <a:p>
          <a:pPr>
            <a:buFont typeface="Symbol" pitchFamily="2" charset="2"/>
            <a:buChar char=""/>
          </a:pPr>
          <a:r>
            <a:rPr lang="en-GB" sz="2600" dirty="0"/>
            <a:t>Created charts and dashboards to visualize and analyse the data to reach appropriate conclusions and make recommendations based on the business objectives</a:t>
          </a:r>
        </a:p>
      </dgm:t>
    </dgm:pt>
    <dgm:pt modelId="{220BABC1-0C0E-B84C-B817-63DBBA859052}" type="sibTrans" cxnId="{FC3D0CAB-4EDD-F64E-9107-C020439B7C8B}">
      <dgm:prSet/>
      <dgm:spPr/>
      <dgm:t>
        <a:bodyPr/>
        <a:lstStyle/>
        <a:p>
          <a:endParaRPr lang="en-GB"/>
        </a:p>
      </dgm:t>
    </dgm:pt>
    <dgm:pt modelId="{59924F80-077B-1749-A83D-AF08E5374027}" type="parTrans" cxnId="{FC3D0CAB-4EDD-F64E-9107-C020439B7C8B}">
      <dgm:prSet/>
      <dgm:spPr/>
      <dgm:t>
        <a:bodyPr/>
        <a:lstStyle/>
        <a:p>
          <a:endParaRPr lang="en-GB"/>
        </a:p>
      </dgm:t>
    </dgm:pt>
    <dgm:pt modelId="{7EB86130-4F50-3340-BFAF-D489D9E73B53}" type="pres">
      <dgm:prSet presAssocID="{EA2F1CA3-25CC-4F0C-B7B0-112149681588}" presName="vert0" presStyleCnt="0">
        <dgm:presLayoutVars>
          <dgm:dir/>
          <dgm:animOne val="branch"/>
          <dgm:animLvl val="lvl"/>
        </dgm:presLayoutVars>
      </dgm:prSet>
      <dgm:spPr/>
    </dgm:pt>
    <dgm:pt modelId="{D43DE4D0-0A99-2747-ACB1-A82A1821DA7C}" type="pres">
      <dgm:prSet presAssocID="{760B18C0-E0CE-F04E-8362-B9A1004616D6}" presName="thickLine" presStyleLbl="alignNode1" presStyleIdx="0" presStyleCnt="3"/>
      <dgm:spPr/>
    </dgm:pt>
    <dgm:pt modelId="{1CB1F47A-995F-0748-B6F4-BC42217294BF}" type="pres">
      <dgm:prSet presAssocID="{760B18C0-E0CE-F04E-8362-B9A1004616D6}" presName="horz1" presStyleCnt="0"/>
      <dgm:spPr/>
    </dgm:pt>
    <dgm:pt modelId="{D97FC63F-5CB6-AA4A-94F7-645F81BE8A78}" type="pres">
      <dgm:prSet presAssocID="{760B18C0-E0CE-F04E-8362-B9A1004616D6}" presName="tx1" presStyleLbl="revTx" presStyleIdx="0" presStyleCnt="3" custScaleX="500000"/>
      <dgm:spPr/>
    </dgm:pt>
    <dgm:pt modelId="{630554F8-19BD-0E46-9682-20FD5609979A}" type="pres">
      <dgm:prSet presAssocID="{760B18C0-E0CE-F04E-8362-B9A1004616D6}" presName="vert1" presStyleCnt="0"/>
      <dgm:spPr/>
    </dgm:pt>
    <dgm:pt modelId="{72E87F01-06CD-2846-BD78-03113B0794C9}" type="pres">
      <dgm:prSet presAssocID="{550A8910-0D1B-DA45-B78C-50070A5A16AD}" presName="thickLine" presStyleLbl="alignNode1" presStyleIdx="1" presStyleCnt="3"/>
      <dgm:spPr/>
    </dgm:pt>
    <dgm:pt modelId="{B4CEB5CC-D129-C343-A947-CD0CC3FFA4F9}" type="pres">
      <dgm:prSet presAssocID="{550A8910-0D1B-DA45-B78C-50070A5A16AD}" presName="horz1" presStyleCnt="0"/>
      <dgm:spPr/>
    </dgm:pt>
    <dgm:pt modelId="{AD336073-10EF-7046-80E3-9468EFE7DF39}" type="pres">
      <dgm:prSet presAssocID="{550A8910-0D1B-DA45-B78C-50070A5A16AD}" presName="tx1" presStyleLbl="revTx" presStyleIdx="1" presStyleCnt="3"/>
      <dgm:spPr/>
    </dgm:pt>
    <dgm:pt modelId="{F9A77C3D-A32A-3048-B11C-ED087833745F}" type="pres">
      <dgm:prSet presAssocID="{550A8910-0D1B-DA45-B78C-50070A5A16AD}" presName="vert1" presStyleCnt="0"/>
      <dgm:spPr/>
    </dgm:pt>
    <dgm:pt modelId="{652AD1E4-A35C-8149-8518-F27D1AD810C3}" type="pres">
      <dgm:prSet presAssocID="{91807B9A-5308-7942-9073-47FEC2752A1F}" presName="thickLine" presStyleLbl="alignNode1" presStyleIdx="2" presStyleCnt="3"/>
      <dgm:spPr/>
    </dgm:pt>
    <dgm:pt modelId="{F29D485D-36C4-B249-8E66-4AB1E9FBBB42}" type="pres">
      <dgm:prSet presAssocID="{91807B9A-5308-7942-9073-47FEC2752A1F}" presName="horz1" presStyleCnt="0"/>
      <dgm:spPr/>
    </dgm:pt>
    <dgm:pt modelId="{3551C8EB-3DC9-A54D-98BB-C923AD222085}" type="pres">
      <dgm:prSet presAssocID="{91807B9A-5308-7942-9073-47FEC2752A1F}" presName="tx1" presStyleLbl="revTx" presStyleIdx="2" presStyleCnt="3"/>
      <dgm:spPr/>
    </dgm:pt>
    <dgm:pt modelId="{5F32F70E-13AA-AC42-84AA-155452D46D93}" type="pres">
      <dgm:prSet presAssocID="{91807B9A-5308-7942-9073-47FEC2752A1F}" presName="vert1" presStyleCnt="0"/>
      <dgm:spPr/>
    </dgm:pt>
  </dgm:ptLst>
  <dgm:cxnLst>
    <dgm:cxn modelId="{3B8A3100-1491-AB4C-BB23-EDDEBB415FB2}" type="presOf" srcId="{760B18C0-E0CE-F04E-8362-B9A1004616D6}" destId="{D97FC63F-5CB6-AA4A-94F7-645F81BE8A78}" srcOrd="0" destOrd="0" presId="urn:microsoft.com/office/officeart/2008/layout/LinedList"/>
    <dgm:cxn modelId="{22AC230C-1DA1-E043-8AD4-2CB7CD34DFD7}" srcId="{EA2F1CA3-25CC-4F0C-B7B0-112149681588}" destId="{550A8910-0D1B-DA45-B78C-50070A5A16AD}" srcOrd="1" destOrd="0" parTransId="{B13273C5-9E9B-6F47-9C88-A6A50E8375CF}" sibTransId="{AA8A6DCF-3427-AE42-8165-0CB3E2679BF0}"/>
    <dgm:cxn modelId="{DC253F42-BCC6-EA47-940A-5586F37340FC}" type="presOf" srcId="{550A8910-0D1B-DA45-B78C-50070A5A16AD}" destId="{AD336073-10EF-7046-80E3-9468EFE7DF39}" srcOrd="0" destOrd="0" presId="urn:microsoft.com/office/officeart/2008/layout/LinedList"/>
    <dgm:cxn modelId="{3F968575-1759-2E4F-ADC4-84F586A1C0C8}" srcId="{EA2F1CA3-25CC-4F0C-B7B0-112149681588}" destId="{760B18C0-E0CE-F04E-8362-B9A1004616D6}" srcOrd="0" destOrd="0" parTransId="{8062849C-3000-A84E-B704-812E84BA4DD1}" sibTransId="{C078DA27-46AD-7F41-8765-18E458E963CF}"/>
    <dgm:cxn modelId="{FC3D0CAB-4EDD-F64E-9107-C020439B7C8B}" srcId="{EA2F1CA3-25CC-4F0C-B7B0-112149681588}" destId="{91807B9A-5308-7942-9073-47FEC2752A1F}" srcOrd="2" destOrd="0" parTransId="{59924F80-077B-1749-A83D-AF08E5374027}" sibTransId="{220BABC1-0C0E-B84C-B817-63DBBA859052}"/>
    <dgm:cxn modelId="{78ED67E0-01A6-5447-BDD7-6952F0CA8754}" type="presOf" srcId="{EA2F1CA3-25CC-4F0C-B7B0-112149681588}" destId="{7EB86130-4F50-3340-BFAF-D489D9E73B53}" srcOrd="0" destOrd="0" presId="urn:microsoft.com/office/officeart/2008/layout/LinedList"/>
    <dgm:cxn modelId="{F89863EE-9BDD-854E-86DB-6F82A14C7D2B}" type="presOf" srcId="{91807B9A-5308-7942-9073-47FEC2752A1F}" destId="{3551C8EB-3DC9-A54D-98BB-C923AD222085}" srcOrd="0" destOrd="0" presId="urn:microsoft.com/office/officeart/2008/layout/LinedList"/>
    <dgm:cxn modelId="{1C0994ED-5157-BB44-BA03-7F8EE4C0CCA0}" type="presParOf" srcId="{7EB86130-4F50-3340-BFAF-D489D9E73B53}" destId="{D43DE4D0-0A99-2747-ACB1-A82A1821DA7C}" srcOrd="0" destOrd="0" presId="urn:microsoft.com/office/officeart/2008/layout/LinedList"/>
    <dgm:cxn modelId="{04719F41-1737-B948-9A4B-A9600C3B1E10}" type="presParOf" srcId="{7EB86130-4F50-3340-BFAF-D489D9E73B53}" destId="{1CB1F47A-995F-0748-B6F4-BC42217294BF}" srcOrd="1" destOrd="0" presId="urn:microsoft.com/office/officeart/2008/layout/LinedList"/>
    <dgm:cxn modelId="{D7EB581A-0D1D-B148-B2DB-35564BA8F1A3}" type="presParOf" srcId="{1CB1F47A-995F-0748-B6F4-BC42217294BF}" destId="{D97FC63F-5CB6-AA4A-94F7-645F81BE8A78}" srcOrd="0" destOrd="0" presId="urn:microsoft.com/office/officeart/2008/layout/LinedList"/>
    <dgm:cxn modelId="{E48756F7-3770-474F-A263-6D043BE0EE9D}" type="presParOf" srcId="{1CB1F47A-995F-0748-B6F4-BC42217294BF}" destId="{630554F8-19BD-0E46-9682-20FD5609979A}" srcOrd="1" destOrd="0" presId="urn:microsoft.com/office/officeart/2008/layout/LinedList"/>
    <dgm:cxn modelId="{75A8C69C-FB1D-F948-B426-EF598FC29602}" type="presParOf" srcId="{7EB86130-4F50-3340-BFAF-D489D9E73B53}" destId="{72E87F01-06CD-2846-BD78-03113B0794C9}" srcOrd="2" destOrd="0" presId="urn:microsoft.com/office/officeart/2008/layout/LinedList"/>
    <dgm:cxn modelId="{3EEEDF69-A659-0941-A55C-426CEE2CB71F}" type="presParOf" srcId="{7EB86130-4F50-3340-BFAF-D489D9E73B53}" destId="{B4CEB5CC-D129-C343-A947-CD0CC3FFA4F9}" srcOrd="3" destOrd="0" presId="urn:microsoft.com/office/officeart/2008/layout/LinedList"/>
    <dgm:cxn modelId="{A86BCD70-8C5C-5447-98A5-F6908040400F}" type="presParOf" srcId="{B4CEB5CC-D129-C343-A947-CD0CC3FFA4F9}" destId="{AD336073-10EF-7046-80E3-9468EFE7DF39}" srcOrd="0" destOrd="0" presId="urn:microsoft.com/office/officeart/2008/layout/LinedList"/>
    <dgm:cxn modelId="{49DE6DF7-59A4-D643-BD30-D3AE555208E8}" type="presParOf" srcId="{B4CEB5CC-D129-C343-A947-CD0CC3FFA4F9}" destId="{F9A77C3D-A32A-3048-B11C-ED087833745F}" srcOrd="1" destOrd="0" presId="urn:microsoft.com/office/officeart/2008/layout/LinedList"/>
    <dgm:cxn modelId="{88F78C41-F854-0D41-914A-69E3321EC7B9}" type="presParOf" srcId="{7EB86130-4F50-3340-BFAF-D489D9E73B53}" destId="{652AD1E4-A35C-8149-8518-F27D1AD810C3}" srcOrd="4" destOrd="0" presId="urn:microsoft.com/office/officeart/2008/layout/LinedList"/>
    <dgm:cxn modelId="{4411180D-1DDC-E845-8A50-CA08591ED382}" type="presParOf" srcId="{7EB86130-4F50-3340-BFAF-D489D9E73B53}" destId="{F29D485D-36C4-B249-8E66-4AB1E9FBBB42}" srcOrd="5" destOrd="0" presId="urn:microsoft.com/office/officeart/2008/layout/LinedList"/>
    <dgm:cxn modelId="{73816AFB-0DA7-AA46-9DB5-2926560C4F89}" type="presParOf" srcId="{F29D485D-36C4-B249-8E66-4AB1E9FBBB42}" destId="{3551C8EB-3DC9-A54D-98BB-C923AD222085}" srcOrd="0" destOrd="0" presId="urn:microsoft.com/office/officeart/2008/layout/LinedList"/>
    <dgm:cxn modelId="{E1ED2E9B-3638-F749-9DB1-17D2C9D2C8A9}" type="presParOf" srcId="{F29D485D-36C4-B249-8E66-4AB1E9FBBB42}" destId="{5F32F70E-13AA-AC42-84AA-155452D46D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E12ED6-134E-4CFD-AC10-47D7B640DB3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F8B26B-0BF0-4452-9A00-8C9866A77D4F}">
      <dgm:prSet/>
      <dgm:spPr/>
      <dgm:t>
        <a:bodyPr/>
        <a:lstStyle/>
        <a:p>
          <a:pPr>
            <a:lnSpc>
              <a:spcPct val="100000"/>
            </a:lnSpc>
          </a:pPr>
          <a:r>
            <a:rPr lang="en-CA" dirty="0"/>
            <a:t>No complete month’s information for all the years June 2018 (only 7 months) – January 2021 (one month only). So, we cannot compare monthly performance to see the trend as the data is not complete for all the months in the 4 years. Doing this will create bias in the results as the data is incomplete.</a:t>
          </a:r>
          <a:endParaRPr lang="en-US" dirty="0"/>
        </a:p>
      </dgm:t>
    </dgm:pt>
    <dgm:pt modelId="{77922F67-91A3-4B4E-987E-25AA767B8553}" type="parTrans" cxnId="{013E177F-A9DC-4F21-A8FE-BD8A3F199C3B}">
      <dgm:prSet/>
      <dgm:spPr/>
      <dgm:t>
        <a:bodyPr/>
        <a:lstStyle/>
        <a:p>
          <a:endParaRPr lang="en-US"/>
        </a:p>
      </dgm:t>
    </dgm:pt>
    <dgm:pt modelId="{9CCC010F-DF6F-4766-8244-14D19820F054}" type="sibTrans" cxnId="{013E177F-A9DC-4F21-A8FE-BD8A3F199C3B}">
      <dgm:prSet/>
      <dgm:spPr/>
      <dgm:t>
        <a:bodyPr/>
        <a:lstStyle/>
        <a:p>
          <a:endParaRPr lang="en-US"/>
        </a:p>
      </dgm:t>
    </dgm:pt>
    <dgm:pt modelId="{EB4850E0-F316-434F-8F12-E778176694A5}">
      <dgm:prSet/>
      <dgm:spPr/>
      <dgm:t>
        <a:bodyPr/>
        <a:lstStyle/>
        <a:p>
          <a:pPr>
            <a:lnSpc>
              <a:spcPct val="100000"/>
            </a:lnSpc>
          </a:pPr>
          <a:r>
            <a:rPr lang="en-CA" dirty="0"/>
            <a:t>Unable to calculate the net profit of </a:t>
          </a:r>
          <a:r>
            <a:rPr lang="en-GB" dirty="0"/>
            <a:t>RegSales Co during this period because there are n</a:t>
          </a:r>
          <a:r>
            <a:rPr lang="en-CA" dirty="0"/>
            <a:t>o data on other costs such as adverts, administrative expenses, fixed costs etc. </a:t>
          </a:r>
          <a:endParaRPr lang="en-US" dirty="0"/>
        </a:p>
      </dgm:t>
    </dgm:pt>
    <dgm:pt modelId="{891EBC22-C31E-4E39-87F8-7F8E71A37634}" type="parTrans" cxnId="{BFA64F32-3597-4E0D-A9F1-53FDF46870EC}">
      <dgm:prSet/>
      <dgm:spPr/>
      <dgm:t>
        <a:bodyPr/>
        <a:lstStyle/>
        <a:p>
          <a:endParaRPr lang="en-US"/>
        </a:p>
      </dgm:t>
    </dgm:pt>
    <dgm:pt modelId="{A00DEB5B-EF6E-4CD9-A1DF-7F0DE9575567}" type="sibTrans" cxnId="{BFA64F32-3597-4E0D-A9F1-53FDF46870EC}">
      <dgm:prSet/>
      <dgm:spPr/>
      <dgm:t>
        <a:bodyPr/>
        <a:lstStyle/>
        <a:p>
          <a:endParaRPr lang="en-US"/>
        </a:p>
      </dgm:t>
    </dgm:pt>
    <dgm:pt modelId="{902BB75E-5053-449F-A353-F6DAFF0DD9B7}">
      <dgm:prSet/>
      <dgm:spPr/>
      <dgm:t>
        <a:bodyPr/>
        <a:lstStyle/>
        <a:p>
          <a:pPr>
            <a:lnSpc>
              <a:spcPct val="100000"/>
            </a:lnSpc>
          </a:pPr>
          <a:r>
            <a:rPr lang="en-GB" dirty="0"/>
            <a:t>Not enough data to further analyse complementary products that are purchased together to advise the company on which products to discontinue selling due to its profitability.</a:t>
          </a:r>
          <a:endParaRPr lang="en-US" dirty="0"/>
        </a:p>
      </dgm:t>
    </dgm:pt>
    <dgm:pt modelId="{43E8402F-762D-41CE-B7E5-BCFD1A6CE3B6}" type="parTrans" cxnId="{560B05CD-1F9A-41B6-8831-0AA536EF783C}">
      <dgm:prSet/>
      <dgm:spPr/>
      <dgm:t>
        <a:bodyPr/>
        <a:lstStyle/>
        <a:p>
          <a:endParaRPr lang="en-US"/>
        </a:p>
      </dgm:t>
    </dgm:pt>
    <dgm:pt modelId="{5B967C8C-0B3E-4D9F-9943-13F37AB9F808}" type="sibTrans" cxnId="{560B05CD-1F9A-41B6-8831-0AA536EF783C}">
      <dgm:prSet/>
      <dgm:spPr/>
      <dgm:t>
        <a:bodyPr/>
        <a:lstStyle/>
        <a:p>
          <a:endParaRPr lang="en-US"/>
        </a:p>
      </dgm:t>
    </dgm:pt>
    <dgm:pt modelId="{53E39E59-B833-485B-9902-11A403430805}" type="pres">
      <dgm:prSet presAssocID="{93E12ED6-134E-4CFD-AC10-47D7B640DB34}" presName="root" presStyleCnt="0">
        <dgm:presLayoutVars>
          <dgm:dir/>
          <dgm:resizeHandles val="exact"/>
        </dgm:presLayoutVars>
      </dgm:prSet>
      <dgm:spPr/>
    </dgm:pt>
    <dgm:pt modelId="{976C2FE8-0F5E-4B90-8BF1-AD0D6787F235}" type="pres">
      <dgm:prSet presAssocID="{EB4850E0-F316-434F-8F12-E778176694A5}" presName="compNode" presStyleCnt="0"/>
      <dgm:spPr/>
    </dgm:pt>
    <dgm:pt modelId="{2ECC41DA-A632-4EC6-B5E1-FA7D32CC3E84}" type="pres">
      <dgm:prSet presAssocID="{EB4850E0-F316-434F-8F12-E778176694A5}" presName="bgRect" presStyleLbl="bgShp" presStyleIdx="0" presStyleCnt="3"/>
      <dgm:spPr/>
    </dgm:pt>
    <dgm:pt modelId="{D57389F7-CB18-4DF2-82C8-E5C7325B35AA}" type="pres">
      <dgm:prSet presAssocID="{EB4850E0-F316-434F-8F12-E778176694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01DA1479-B31D-4257-9C7F-060EFB748515}" type="pres">
      <dgm:prSet presAssocID="{EB4850E0-F316-434F-8F12-E778176694A5}" presName="spaceRect" presStyleCnt="0"/>
      <dgm:spPr/>
    </dgm:pt>
    <dgm:pt modelId="{E8E4E8CF-E3C5-463D-BA0C-A51997E05948}" type="pres">
      <dgm:prSet presAssocID="{EB4850E0-F316-434F-8F12-E778176694A5}" presName="parTx" presStyleLbl="revTx" presStyleIdx="0" presStyleCnt="3">
        <dgm:presLayoutVars>
          <dgm:chMax val="0"/>
          <dgm:chPref val="0"/>
        </dgm:presLayoutVars>
      </dgm:prSet>
      <dgm:spPr/>
    </dgm:pt>
    <dgm:pt modelId="{390EE515-2276-4D3B-9343-73D30DD5EA77}" type="pres">
      <dgm:prSet presAssocID="{A00DEB5B-EF6E-4CD9-A1DF-7F0DE9575567}" presName="sibTrans" presStyleCnt="0"/>
      <dgm:spPr/>
    </dgm:pt>
    <dgm:pt modelId="{358EC90B-12C4-4F73-807F-21F3D45AF172}" type="pres">
      <dgm:prSet presAssocID="{9DF8B26B-0BF0-4452-9A00-8C9866A77D4F}" presName="compNode" presStyleCnt="0"/>
      <dgm:spPr/>
    </dgm:pt>
    <dgm:pt modelId="{2BFE2C75-6936-4FB4-B8DD-7EE616A1B612}" type="pres">
      <dgm:prSet presAssocID="{9DF8B26B-0BF0-4452-9A00-8C9866A77D4F}" presName="bgRect" presStyleLbl="bgShp" presStyleIdx="1" presStyleCnt="3"/>
      <dgm:spPr/>
    </dgm:pt>
    <dgm:pt modelId="{2342EFC5-B91E-4E83-8222-E54A5B993FE6}" type="pres">
      <dgm:prSet presAssocID="{9DF8B26B-0BF0-4452-9A00-8C9866A77D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0EFCF228-D24D-422C-9119-B7C1182EAE1B}" type="pres">
      <dgm:prSet presAssocID="{9DF8B26B-0BF0-4452-9A00-8C9866A77D4F}" presName="spaceRect" presStyleCnt="0"/>
      <dgm:spPr/>
    </dgm:pt>
    <dgm:pt modelId="{E33D7C7E-2A63-4C87-A183-73BB684821D8}" type="pres">
      <dgm:prSet presAssocID="{9DF8B26B-0BF0-4452-9A00-8C9866A77D4F}" presName="parTx" presStyleLbl="revTx" presStyleIdx="1" presStyleCnt="3">
        <dgm:presLayoutVars>
          <dgm:chMax val="0"/>
          <dgm:chPref val="0"/>
        </dgm:presLayoutVars>
      </dgm:prSet>
      <dgm:spPr/>
    </dgm:pt>
    <dgm:pt modelId="{4AE12EF7-0B6D-46A5-8CB5-F9F1CA1E8393}" type="pres">
      <dgm:prSet presAssocID="{9CCC010F-DF6F-4766-8244-14D19820F054}" presName="sibTrans" presStyleCnt="0"/>
      <dgm:spPr/>
    </dgm:pt>
    <dgm:pt modelId="{BE520D32-A4C6-4732-AFEC-1621CC0B61C2}" type="pres">
      <dgm:prSet presAssocID="{902BB75E-5053-449F-A353-F6DAFF0DD9B7}" presName="compNode" presStyleCnt="0"/>
      <dgm:spPr/>
    </dgm:pt>
    <dgm:pt modelId="{CF64325C-D099-4E47-BB6A-95D5D4E710D2}" type="pres">
      <dgm:prSet presAssocID="{902BB75E-5053-449F-A353-F6DAFF0DD9B7}" presName="bgRect" presStyleLbl="bgShp" presStyleIdx="2" presStyleCnt="3"/>
      <dgm:spPr/>
    </dgm:pt>
    <dgm:pt modelId="{F3031742-4232-4793-B6F9-3C11F03CF04C}" type="pres">
      <dgm:prSet presAssocID="{902BB75E-5053-449F-A353-F6DAFF0DD9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F814ACEE-821A-45EA-A9AE-6320B1CB6F7B}" type="pres">
      <dgm:prSet presAssocID="{902BB75E-5053-449F-A353-F6DAFF0DD9B7}" presName="spaceRect" presStyleCnt="0"/>
      <dgm:spPr/>
    </dgm:pt>
    <dgm:pt modelId="{E3D85DA9-423E-4F44-B397-43116595356D}" type="pres">
      <dgm:prSet presAssocID="{902BB75E-5053-449F-A353-F6DAFF0DD9B7}" presName="parTx" presStyleLbl="revTx" presStyleIdx="2" presStyleCnt="3">
        <dgm:presLayoutVars>
          <dgm:chMax val="0"/>
          <dgm:chPref val="0"/>
        </dgm:presLayoutVars>
      </dgm:prSet>
      <dgm:spPr/>
    </dgm:pt>
  </dgm:ptLst>
  <dgm:cxnLst>
    <dgm:cxn modelId="{BFA64F32-3597-4E0D-A9F1-53FDF46870EC}" srcId="{93E12ED6-134E-4CFD-AC10-47D7B640DB34}" destId="{EB4850E0-F316-434F-8F12-E778176694A5}" srcOrd="0" destOrd="0" parTransId="{891EBC22-C31E-4E39-87F8-7F8E71A37634}" sibTransId="{A00DEB5B-EF6E-4CD9-A1DF-7F0DE9575567}"/>
    <dgm:cxn modelId="{013E177F-A9DC-4F21-A8FE-BD8A3F199C3B}" srcId="{93E12ED6-134E-4CFD-AC10-47D7B640DB34}" destId="{9DF8B26B-0BF0-4452-9A00-8C9866A77D4F}" srcOrd="1" destOrd="0" parTransId="{77922F67-91A3-4B4E-987E-25AA767B8553}" sibTransId="{9CCC010F-DF6F-4766-8244-14D19820F054}"/>
    <dgm:cxn modelId="{89AE228E-36F6-AE4B-844D-C4D38205BAFC}" type="presOf" srcId="{9DF8B26B-0BF0-4452-9A00-8C9866A77D4F}" destId="{E33D7C7E-2A63-4C87-A183-73BB684821D8}" srcOrd="0" destOrd="0" presId="urn:microsoft.com/office/officeart/2018/2/layout/IconVerticalSolidList"/>
    <dgm:cxn modelId="{560B05CD-1F9A-41B6-8831-0AA536EF783C}" srcId="{93E12ED6-134E-4CFD-AC10-47D7B640DB34}" destId="{902BB75E-5053-449F-A353-F6DAFF0DD9B7}" srcOrd="2" destOrd="0" parTransId="{43E8402F-762D-41CE-B7E5-BCFD1A6CE3B6}" sibTransId="{5B967C8C-0B3E-4D9F-9943-13F37AB9F808}"/>
    <dgm:cxn modelId="{81D220D3-3FD3-41E9-AF21-630B55E0195C}" type="presOf" srcId="{93E12ED6-134E-4CFD-AC10-47D7B640DB34}" destId="{53E39E59-B833-485B-9902-11A403430805}" srcOrd="0" destOrd="0" presId="urn:microsoft.com/office/officeart/2018/2/layout/IconVerticalSolidList"/>
    <dgm:cxn modelId="{4AABE1E4-CB60-8145-B6AC-3C52585B5E14}" type="presOf" srcId="{902BB75E-5053-449F-A353-F6DAFF0DD9B7}" destId="{E3D85DA9-423E-4F44-B397-43116595356D}" srcOrd="0" destOrd="0" presId="urn:microsoft.com/office/officeart/2018/2/layout/IconVerticalSolidList"/>
    <dgm:cxn modelId="{EF367CEA-75B8-AD4B-B262-F9D51F5FFD26}" type="presOf" srcId="{EB4850E0-F316-434F-8F12-E778176694A5}" destId="{E8E4E8CF-E3C5-463D-BA0C-A51997E05948}" srcOrd="0" destOrd="0" presId="urn:microsoft.com/office/officeart/2018/2/layout/IconVerticalSolidList"/>
    <dgm:cxn modelId="{797E60BB-0C02-8341-9E30-DFA4C30E8FEB}" type="presParOf" srcId="{53E39E59-B833-485B-9902-11A403430805}" destId="{976C2FE8-0F5E-4B90-8BF1-AD0D6787F235}" srcOrd="0" destOrd="0" presId="urn:microsoft.com/office/officeart/2018/2/layout/IconVerticalSolidList"/>
    <dgm:cxn modelId="{E79D725C-A9A0-F74A-A036-FB67524077B5}" type="presParOf" srcId="{976C2FE8-0F5E-4B90-8BF1-AD0D6787F235}" destId="{2ECC41DA-A632-4EC6-B5E1-FA7D32CC3E84}" srcOrd="0" destOrd="0" presId="urn:microsoft.com/office/officeart/2018/2/layout/IconVerticalSolidList"/>
    <dgm:cxn modelId="{101E3E03-2DB3-AA47-A72C-3029950145D1}" type="presParOf" srcId="{976C2FE8-0F5E-4B90-8BF1-AD0D6787F235}" destId="{D57389F7-CB18-4DF2-82C8-E5C7325B35AA}" srcOrd="1" destOrd="0" presId="urn:microsoft.com/office/officeart/2018/2/layout/IconVerticalSolidList"/>
    <dgm:cxn modelId="{881FE888-D6DE-8647-BBEC-DCABA167AFE9}" type="presParOf" srcId="{976C2FE8-0F5E-4B90-8BF1-AD0D6787F235}" destId="{01DA1479-B31D-4257-9C7F-060EFB748515}" srcOrd="2" destOrd="0" presId="urn:microsoft.com/office/officeart/2018/2/layout/IconVerticalSolidList"/>
    <dgm:cxn modelId="{F093C452-4A64-EF44-BF25-8E1434D7D5AF}" type="presParOf" srcId="{976C2FE8-0F5E-4B90-8BF1-AD0D6787F235}" destId="{E8E4E8CF-E3C5-463D-BA0C-A51997E05948}" srcOrd="3" destOrd="0" presId="urn:microsoft.com/office/officeart/2018/2/layout/IconVerticalSolidList"/>
    <dgm:cxn modelId="{7727A431-DFF9-0E43-8C69-054BDAC003AE}" type="presParOf" srcId="{53E39E59-B833-485B-9902-11A403430805}" destId="{390EE515-2276-4D3B-9343-73D30DD5EA77}" srcOrd="1" destOrd="0" presId="urn:microsoft.com/office/officeart/2018/2/layout/IconVerticalSolidList"/>
    <dgm:cxn modelId="{0322EBFE-AE30-C54F-936A-DB920DE31DB9}" type="presParOf" srcId="{53E39E59-B833-485B-9902-11A403430805}" destId="{358EC90B-12C4-4F73-807F-21F3D45AF172}" srcOrd="2" destOrd="0" presId="urn:microsoft.com/office/officeart/2018/2/layout/IconVerticalSolidList"/>
    <dgm:cxn modelId="{05FA0DEB-9E1A-3B43-A53D-38646C1D5AB2}" type="presParOf" srcId="{358EC90B-12C4-4F73-807F-21F3D45AF172}" destId="{2BFE2C75-6936-4FB4-B8DD-7EE616A1B612}" srcOrd="0" destOrd="0" presId="urn:microsoft.com/office/officeart/2018/2/layout/IconVerticalSolidList"/>
    <dgm:cxn modelId="{E136313F-DED2-334F-AEB7-D06C6AC6FE83}" type="presParOf" srcId="{358EC90B-12C4-4F73-807F-21F3D45AF172}" destId="{2342EFC5-B91E-4E83-8222-E54A5B993FE6}" srcOrd="1" destOrd="0" presId="urn:microsoft.com/office/officeart/2018/2/layout/IconVerticalSolidList"/>
    <dgm:cxn modelId="{382EB3DD-3FB1-8C4B-AE8C-3170339F1A92}" type="presParOf" srcId="{358EC90B-12C4-4F73-807F-21F3D45AF172}" destId="{0EFCF228-D24D-422C-9119-B7C1182EAE1B}" srcOrd="2" destOrd="0" presId="urn:microsoft.com/office/officeart/2018/2/layout/IconVerticalSolidList"/>
    <dgm:cxn modelId="{BEF5328A-7DF7-0941-B7F8-D043933B60D2}" type="presParOf" srcId="{358EC90B-12C4-4F73-807F-21F3D45AF172}" destId="{E33D7C7E-2A63-4C87-A183-73BB684821D8}" srcOrd="3" destOrd="0" presId="urn:microsoft.com/office/officeart/2018/2/layout/IconVerticalSolidList"/>
    <dgm:cxn modelId="{C4DF8782-7CEA-6D4E-87A9-72CF500B6F1B}" type="presParOf" srcId="{53E39E59-B833-485B-9902-11A403430805}" destId="{4AE12EF7-0B6D-46A5-8CB5-F9F1CA1E8393}" srcOrd="3" destOrd="0" presId="urn:microsoft.com/office/officeart/2018/2/layout/IconVerticalSolidList"/>
    <dgm:cxn modelId="{6734F393-6246-FC45-9537-B029C7266918}" type="presParOf" srcId="{53E39E59-B833-485B-9902-11A403430805}" destId="{BE520D32-A4C6-4732-AFEC-1621CC0B61C2}" srcOrd="4" destOrd="0" presId="urn:microsoft.com/office/officeart/2018/2/layout/IconVerticalSolidList"/>
    <dgm:cxn modelId="{CC62DDB7-0F65-BE48-88D9-7A782F6BE4DF}" type="presParOf" srcId="{BE520D32-A4C6-4732-AFEC-1621CC0B61C2}" destId="{CF64325C-D099-4E47-BB6A-95D5D4E710D2}" srcOrd="0" destOrd="0" presId="urn:microsoft.com/office/officeart/2018/2/layout/IconVerticalSolidList"/>
    <dgm:cxn modelId="{D7E7DBC5-6257-F043-B684-90593B4C48DE}" type="presParOf" srcId="{BE520D32-A4C6-4732-AFEC-1621CC0B61C2}" destId="{F3031742-4232-4793-B6F9-3C11F03CF04C}" srcOrd="1" destOrd="0" presId="urn:microsoft.com/office/officeart/2018/2/layout/IconVerticalSolidList"/>
    <dgm:cxn modelId="{F4335656-1364-3748-976B-CFC95785F74A}" type="presParOf" srcId="{BE520D32-A4C6-4732-AFEC-1621CC0B61C2}" destId="{F814ACEE-821A-45EA-A9AE-6320B1CB6F7B}" srcOrd="2" destOrd="0" presId="urn:microsoft.com/office/officeart/2018/2/layout/IconVerticalSolidList"/>
    <dgm:cxn modelId="{D6A844AB-AC02-234B-ACF1-40748EFF6C5D}" type="presParOf" srcId="{BE520D32-A4C6-4732-AFEC-1621CC0B61C2}" destId="{E3D85DA9-423E-4F44-B397-4311659535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17CFE-E86F-5343-94E1-F1985F48E532}">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CA" sz="1800" kern="1200" dirty="0"/>
            <a:t>What region is the best performing region in terms of profit (Gross profit) </a:t>
          </a:r>
          <a:endParaRPr lang="en-US" sz="1800" kern="1200" dirty="0"/>
        </a:p>
      </dsp:txBody>
      <dsp:txXfrm>
        <a:off x="3080" y="1765067"/>
        <a:ext cx="2444055" cy="2053006"/>
      </dsp:txXfrm>
    </dsp:sp>
    <dsp:sp modelId="{3CBAD4E7-2FA3-3A4F-A6C2-D89034A0253C}">
      <dsp:nvSpPr>
        <dsp:cNvPr id="0" name=""/>
        <dsp:cNvSpPr/>
      </dsp:nvSpPr>
      <dsp:spPr>
        <a:xfrm>
          <a:off x="711856" y="80699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89B856FC-4237-7240-8621-F778DFB75282}">
      <dsp:nvSpPr>
        <dsp:cNvPr id="0" name=""/>
        <dsp:cNvSpPr/>
      </dsp:nvSpPr>
      <dsp:spPr>
        <a:xfrm>
          <a:off x="3080" y="3886435"/>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64D87-513A-F043-84E4-03FC5FC2BAD7}">
      <dsp:nvSpPr>
        <dsp:cNvPr id="0" name=""/>
        <dsp:cNvSpPr/>
      </dsp:nvSpPr>
      <dsp:spPr>
        <a:xfrm>
          <a:off x="2691541" y="464830"/>
          <a:ext cx="2444055" cy="342167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CA" sz="1800" kern="1200" dirty="0"/>
            <a:t>To know the customer’s top profitable customers and be able to focus on them to avoid losing them to competitors</a:t>
          </a:r>
          <a:endParaRPr lang="en-US" sz="1800" kern="1200" dirty="0"/>
        </a:p>
      </dsp:txBody>
      <dsp:txXfrm>
        <a:off x="2691541" y="1765067"/>
        <a:ext cx="2444055" cy="2053006"/>
      </dsp:txXfrm>
    </dsp:sp>
    <dsp:sp modelId="{12C926ED-6CF0-6642-98FD-63B7FBCD503A}">
      <dsp:nvSpPr>
        <dsp:cNvPr id="0" name=""/>
        <dsp:cNvSpPr/>
      </dsp:nvSpPr>
      <dsp:spPr>
        <a:xfrm>
          <a:off x="3400317" y="806997"/>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E7D81F51-8897-AA4B-AA4E-B9393B976DA5}">
      <dsp:nvSpPr>
        <dsp:cNvPr id="0" name=""/>
        <dsp:cNvSpPr/>
      </dsp:nvSpPr>
      <dsp:spPr>
        <a:xfrm>
          <a:off x="2691541" y="3886435"/>
          <a:ext cx="244405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C17D7-53C7-5F45-A02B-D1CE75742476}">
      <dsp:nvSpPr>
        <dsp:cNvPr id="0" name=""/>
        <dsp:cNvSpPr/>
      </dsp:nvSpPr>
      <dsp:spPr>
        <a:xfrm>
          <a:off x="5380002" y="464830"/>
          <a:ext cx="2444055" cy="342167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CA" sz="1800" kern="1200" dirty="0"/>
            <a:t>To know what the most profitable products are among the products they are selling </a:t>
          </a:r>
          <a:endParaRPr lang="en-US" sz="1800" kern="1200" dirty="0"/>
        </a:p>
      </dsp:txBody>
      <dsp:txXfrm>
        <a:off x="5380002" y="1765067"/>
        <a:ext cx="2444055" cy="2053006"/>
      </dsp:txXfrm>
    </dsp:sp>
    <dsp:sp modelId="{E8F70E79-F063-4349-AC50-4363C98D813E}">
      <dsp:nvSpPr>
        <dsp:cNvPr id="0" name=""/>
        <dsp:cNvSpPr/>
      </dsp:nvSpPr>
      <dsp:spPr>
        <a:xfrm>
          <a:off x="6088778" y="806997"/>
          <a:ext cx="1026503" cy="102650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95B04C82-C3CC-CB4A-A468-51D9F21AE941}">
      <dsp:nvSpPr>
        <dsp:cNvPr id="0" name=""/>
        <dsp:cNvSpPr/>
      </dsp:nvSpPr>
      <dsp:spPr>
        <a:xfrm>
          <a:off x="5380002" y="3886435"/>
          <a:ext cx="244405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00AD03-0D0C-224D-8786-9830EF399E0B}">
      <dsp:nvSpPr>
        <dsp:cNvPr id="0" name=""/>
        <dsp:cNvSpPr/>
      </dsp:nvSpPr>
      <dsp:spPr>
        <a:xfrm>
          <a:off x="8068463" y="464830"/>
          <a:ext cx="2444055" cy="342167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Font typeface="+mj-lt"/>
            <a:buNone/>
          </a:pPr>
          <a:r>
            <a:rPr lang="en-CA" sz="1800" kern="1200" dirty="0"/>
            <a:t>To understand which sales channels, work best in the different regions</a:t>
          </a:r>
          <a:endParaRPr lang="en-US" sz="1800" kern="1200" dirty="0"/>
        </a:p>
      </dsp:txBody>
      <dsp:txXfrm>
        <a:off x="8068463" y="1765067"/>
        <a:ext cx="2444055" cy="2053006"/>
      </dsp:txXfrm>
    </dsp:sp>
    <dsp:sp modelId="{DC4B3CC1-EA3B-6C42-82DA-A85F7CA97619}">
      <dsp:nvSpPr>
        <dsp:cNvPr id="0" name=""/>
        <dsp:cNvSpPr/>
      </dsp:nvSpPr>
      <dsp:spPr>
        <a:xfrm>
          <a:off x="8777239" y="806997"/>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GB" sz="4800" kern="1200"/>
            <a:t>4</a:t>
          </a:r>
        </a:p>
      </dsp:txBody>
      <dsp:txXfrm>
        <a:off x="8927567" y="957325"/>
        <a:ext cx="725847" cy="725847"/>
      </dsp:txXfrm>
    </dsp:sp>
    <dsp:sp modelId="{0CD90BE4-CB8E-884B-928F-866DF562BAE9}">
      <dsp:nvSpPr>
        <dsp:cNvPr id="0" name=""/>
        <dsp:cNvSpPr/>
      </dsp:nvSpPr>
      <dsp:spPr>
        <a:xfrm>
          <a:off x="8068463" y="3886435"/>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DE4D0-0A99-2747-ACB1-A82A1821DA7C}">
      <dsp:nvSpPr>
        <dsp:cNvPr id="0" name=""/>
        <dsp:cNvSpPr/>
      </dsp:nvSpPr>
      <dsp:spPr>
        <a:xfrm>
          <a:off x="0" y="0"/>
          <a:ext cx="727394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FC63F-5CB6-AA4A-94F7-645F81BE8A78}">
      <dsp:nvSpPr>
        <dsp:cNvPr id="0" name=""/>
        <dsp:cNvSpPr/>
      </dsp:nvSpPr>
      <dsp:spPr>
        <a:xfrm>
          <a:off x="0" y="0"/>
          <a:ext cx="7273946"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GB" sz="2200" b="1" kern="1200" dirty="0"/>
            <a:t>SQL:  </a:t>
          </a:r>
          <a:r>
            <a:rPr lang="en-GB" sz="2200" kern="1200" dirty="0"/>
            <a:t>From the first table, only 8 columns were needed to contribute to the analysis, therefore only these 8 columns were selected from the regional_sales_data table. The other columns needed were joined together to this table using inner joins. </a:t>
          </a:r>
          <a:r>
            <a:rPr lang="en-CA" sz="2200" b="1" kern="1200" dirty="0"/>
            <a:t>Inner Join </a:t>
          </a:r>
          <a:r>
            <a:rPr lang="en-CA" sz="2200" kern="1200" dirty="0"/>
            <a:t>was used because not everything in the first table was needed. The following are the steps taken by SQL to clean and process the data</a:t>
          </a:r>
          <a:endParaRPr lang="en-GB" sz="2200" kern="1200" dirty="0"/>
        </a:p>
      </dsp:txBody>
      <dsp:txXfrm>
        <a:off x="0" y="0"/>
        <a:ext cx="7273946" cy="2752343"/>
      </dsp:txXfrm>
    </dsp:sp>
    <dsp:sp modelId="{6811C659-1938-8A44-8959-613228EB1D20}">
      <dsp:nvSpPr>
        <dsp:cNvPr id="0" name=""/>
        <dsp:cNvSpPr/>
      </dsp:nvSpPr>
      <dsp:spPr>
        <a:xfrm>
          <a:off x="0" y="2752343"/>
          <a:ext cx="727394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62A61-BC15-BA49-89B8-067BCF93AC64}">
      <dsp:nvSpPr>
        <dsp:cNvPr id="0" name=""/>
        <dsp:cNvSpPr/>
      </dsp:nvSpPr>
      <dsp:spPr>
        <a:xfrm flipH="1">
          <a:off x="0" y="2752343"/>
          <a:ext cx="639279"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GB" sz="6500" kern="1200" dirty="0"/>
        </a:p>
      </dsp:txBody>
      <dsp:txXfrm>
        <a:off x="0" y="2752343"/>
        <a:ext cx="639279" cy="2752343"/>
      </dsp:txXfrm>
    </dsp:sp>
    <dsp:sp modelId="{5C8B7FD4-928B-0142-9183-7F933B8BED67}">
      <dsp:nvSpPr>
        <dsp:cNvPr id="0" name=""/>
        <dsp:cNvSpPr/>
      </dsp:nvSpPr>
      <dsp:spPr>
        <a:xfrm>
          <a:off x="109325" y="2808607"/>
          <a:ext cx="6584767" cy="42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Font typeface="Symbol" pitchFamily="2" charset="2"/>
            <a:buNone/>
          </a:pPr>
          <a:r>
            <a:rPr lang="en-CA" sz="1500" kern="1200" dirty="0"/>
            <a:t>Us</a:t>
          </a:r>
          <a:r>
            <a:rPr lang="en-CA" sz="1700" kern="1200" dirty="0"/>
            <a:t>e customerID to bring in </a:t>
          </a:r>
          <a:r>
            <a:rPr lang="en-CA" sz="1700" b="1" kern="1200" dirty="0"/>
            <a:t>customer_name</a:t>
          </a:r>
          <a:r>
            <a:rPr lang="en-CA" sz="1700" kern="1200" dirty="0"/>
            <a:t> from the Custo</a:t>
          </a:r>
          <a:r>
            <a:rPr lang="en-CA" sz="1800" kern="1200" dirty="0"/>
            <a:t>mers sheet</a:t>
          </a:r>
          <a:endParaRPr lang="en-GB" sz="1800" kern="1200" dirty="0"/>
        </a:p>
      </dsp:txBody>
      <dsp:txXfrm>
        <a:off x="109325" y="2808607"/>
        <a:ext cx="6584767" cy="422164"/>
      </dsp:txXfrm>
    </dsp:sp>
    <dsp:sp modelId="{CF278456-2714-114A-A5A9-0DC54266D1E3}">
      <dsp:nvSpPr>
        <dsp:cNvPr id="0" name=""/>
        <dsp:cNvSpPr/>
      </dsp:nvSpPr>
      <dsp:spPr>
        <a:xfrm>
          <a:off x="639279" y="3205587"/>
          <a:ext cx="249757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6D7FFB-8853-9B48-9018-CAAE25760C7C}">
      <dsp:nvSpPr>
        <dsp:cNvPr id="0" name=""/>
        <dsp:cNvSpPr/>
      </dsp:nvSpPr>
      <dsp:spPr>
        <a:xfrm>
          <a:off x="109325" y="3261850"/>
          <a:ext cx="6584767" cy="42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Symbol" pitchFamily="2" charset="2"/>
            <a:buNone/>
          </a:pPr>
          <a:r>
            <a:rPr lang="en-CA" sz="1800" kern="1200" dirty="0"/>
            <a:t>Use productid to bring in the </a:t>
          </a:r>
          <a:r>
            <a:rPr lang="en-CA" sz="1800" b="1" kern="1200" dirty="0"/>
            <a:t>product_name</a:t>
          </a:r>
          <a:r>
            <a:rPr lang="en-CA" sz="1800" kern="1200" dirty="0"/>
            <a:t> from the product sheet</a:t>
          </a:r>
          <a:endParaRPr lang="en-GB" sz="1800" kern="1200" dirty="0"/>
        </a:p>
      </dsp:txBody>
      <dsp:txXfrm>
        <a:off x="109325" y="3261850"/>
        <a:ext cx="6584767" cy="422164"/>
      </dsp:txXfrm>
    </dsp:sp>
    <dsp:sp modelId="{CDD17B1B-5EA8-504E-A142-C9308CE1C789}">
      <dsp:nvSpPr>
        <dsp:cNvPr id="0" name=""/>
        <dsp:cNvSpPr/>
      </dsp:nvSpPr>
      <dsp:spPr>
        <a:xfrm>
          <a:off x="639279" y="3658830"/>
          <a:ext cx="249757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51FC22-A50A-4045-B34E-850318B0A50F}">
      <dsp:nvSpPr>
        <dsp:cNvPr id="0" name=""/>
        <dsp:cNvSpPr/>
      </dsp:nvSpPr>
      <dsp:spPr>
        <a:xfrm>
          <a:off x="109325" y="3715093"/>
          <a:ext cx="6584767" cy="42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Symbol" pitchFamily="2" charset="2"/>
            <a:buNone/>
          </a:pPr>
          <a:r>
            <a:rPr lang="en-CA" sz="1800" kern="1200" dirty="0"/>
            <a:t>storeID to return the </a:t>
          </a:r>
          <a:r>
            <a:rPr lang="en-CA" sz="1800" b="1" kern="1200" dirty="0"/>
            <a:t>population</a:t>
          </a:r>
          <a:r>
            <a:rPr lang="en-CA" sz="1800" kern="1200" dirty="0"/>
            <a:t> from the store location sheet </a:t>
          </a:r>
          <a:endParaRPr lang="en-GB" sz="1800" kern="1200" dirty="0"/>
        </a:p>
      </dsp:txBody>
      <dsp:txXfrm>
        <a:off x="109325" y="3715093"/>
        <a:ext cx="6584767" cy="422164"/>
      </dsp:txXfrm>
    </dsp:sp>
    <dsp:sp modelId="{D53990D8-872C-A840-8652-B202995C6995}">
      <dsp:nvSpPr>
        <dsp:cNvPr id="0" name=""/>
        <dsp:cNvSpPr/>
      </dsp:nvSpPr>
      <dsp:spPr>
        <a:xfrm>
          <a:off x="639279" y="4112073"/>
          <a:ext cx="249757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9811D-80E3-1F46-866C-B2A20023B84A}">
      <dsp:nvSpPr>
        <dsp:cNvPr id="0" name=""/>
        <dsp:cNvSpPr/>
      </dsp:nvSpPr>
      <dsp:spPr>
        <a:xfrm>
          <a:off x="109325" y="4168336"/>
          <a:ext cx="6584767" cy="42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Symbol" pitchFamily="2" charset="2"/>
            <a:buNone/>
          </a:pPr>
          <a:r>
            <a:rPr lang="en-CA" sz="1800" kern="1200" dirty="0"/>
            <a:t>Use SalesTeamID to bring in the </a:t>
          </a:r>
          <a:r>
            <a:rPr lang="en-CA" sz="1800" b="1" kern="1200" dirty="0"/>
            <a:t>region</a:t>
          </a:r>
          <a:r>
            <a:rPr lang="en-CA" sz="1800" kern="1200" dirty="0"/>
            <a:t> from Sales Team Sheet</a:t>
          </a:r>
          <a:endParaRPr lang="en-GB" sz="1800" kern="1200" dirty="0"/>
        </a:p>
      </dsp:txBody>
      <dsp:txXfrm>
        <a:off x="109325" y="4168336"/>
        <a:ext cx="6584767" cy="422164"/>
      </dsp:txXfrm>
    </dsp:sp>
    <dsp:sp modelId="{F90FFEB4-2CE8-C34F-AE74-DC7F06CEF955}">
      <dsp:nvSpPr>
        <dsp:cNvPr id="0" name=""/>
        <dsp:cNvSpPr/>
      </dsp:nvSpPr>
      <dsp:spPr>
        <a:xfrm>
          <a:off x="639279" y="4565316"/>
          <a:ext cx="249757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11C3E7-D121-E243-8D16-252FA0256326}">
      <dsp:nvSpPr>
        <dsp:cNvPr id="0" name=""/>
        <dsp:cNvSpPr/>
      </dsp:nvSpPr>
      <dsp:spPr>
        <a:xfrm>
          <a:off x="109325" y="4523118"/>
          <a:ext cx="6584767" cy="42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Symbol" pitchFamily="2" charset="2"/>
            <a:buNone/>
          </a:pPr>
          <a:r>
            <a:rPr lang="en-GB" sz="1800" kern="1200" dirty="0"/>
            <a:t>Check for NOT NULL to ensure empty data are not joined/imported from the tables</a:t>
          </a:r>
        </a:p>
      </dsp:txBody>
      <dsp:txXfrm>
        <a:off x="109325" y="4523118"/>
        <a:ext cx="6584767" cy="422164"/>
      </dsp:txXfrm>
    </dsp:sp>
    <dsp:sp modelId="{4FF4AC38-0340-EA4B-997B-2618E22A6B1E}">
      <dsp:nvSpPr>
        <dsp:cNvPr id="0" name=""/>
        <dsp:cNvSpPr/>
      </dsp:nvSpPr>
      <dsp:spPr>
        <a:xfrm>
          <a:off x="639279" y="5110046"/>
          <a:ext cx="249757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3EB349-A568-8C44-9E0F-BE87183B6FB4}">
      <dsp:nvSpPr>
        <dsp:cNvPr id="0" name=""/>
        <dsp:cNvSpPr/>
      </dsp:nvSpPr>
      <dsp:spPr>
        <a:xfrm>
          <a:off x="109325" y="5082523"/>
          <a:ext cx="6584767" cy="42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Symbol" pitchFamily="2" charset="2"/>
            <a:buNone/>
          </a:pPr>
          <a:r>
            <a:rPr lang="en-GB" sz="1800" kern="1200" dirty="0"/>
            <a:t>Then ORDER BY store_ID.</a:t>
          </a:r>
        </a:p>
      </dsp:txBody>
      <dsp:txXfrm>
        <a:off x="109325" y="5082523"/>
        <a:ext cx="6584767" cy="422164"/>
      </dsp:txXfrm>
    </dsp:sp>
    <dsp:sp modelId="{6E16F9D8-05F3-6941-8645-818569EA1F32}">
      <dsp:nvSpPr>
        <dsp:cNvPr id="0" name=""/>
        <dsp:cNvSpPr/>
      </dsp:nvSpPr>
      <dsp:spPr>
        <a:xfrm>
          <a:off x="639279" y="5471802"/>
          <a:ext cx="249757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DE4D0-0A99-2747-ACB1-A82A1821DA7C}">
      <dsp:nvSpPr>
        <dsp:cNvPr id="0" name=""/>
        <dsp:cNvSpPr/>
      </dsp:nvSpPr>
      <dsp:spPr>
        <a:xfrm>
          <a:off x="0" y="2519"/>
          <a:ext cx="727394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FC63F-5CB6-AA4A-94F7-645F81BE8A78}">
      <dsp:nvSpPr>
        <dsp:cNvPr id="0" name=""/>
        <dsp:cNvSpPr/>
      </dsp:nvSpPr>
      <dsp:spPr>
        <a:xfrm>
          <a:off x="0" y="2519"/>
          <a:ext cx="7272170" cy="1717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GB" sz="2600" b="1" kern="1200" dirty="0"/>
            <a:t>Tableau: </a:t>
          </a:r>
        </a:p>
        <a:p>
          <a:pPr marL="0" lvl="0" indent="0" algn="l" defTabSz="1155700">
            <a:lnSpc>
              <a:spcPct val="100000"/>
            </a:lnSpc>
            <a:spcBef>
              <a:spcPct val="0"/>
            </a:spcBef>
            <a:spcAft>
              <a:spcPct val="35000"/>
            </a:spcAft>
            <a:buNone/>
          </a:pPr>
          <a:r>
            <a:rPr lang="en-GB" sz="2600" kern="1200" dirty="0"/>
            <a:t>Data is then exported to CSV to be analysed on Tableau</a:t>
          </a:r>
        </a:p>
      </dsp:txBody>
      <dsp:txXfrm>
        <a:off x="0" y="2519"/>
        <a:ext cx="7272170" cy="1717981"/>
      </dsp:txXfrm>
    </dsp:sp>
    <dsp:sp modelId="{72E87F01-06CD-2846-BD78-03113B0794C9}">
      <dsp:nvSpPr>
        <dsp:cNvPr id="0" name=""/>
        <dsp:cNvSpPr/>
      </dsp:nvSpPr>
      <dsp:spPr>
        <a:xfrm>
          <a:off x="0" y="1720500"/>
          <a:ext cx="727394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36073-10EF-7046-80E3-9468EFE7DF39}">
      <dsp:nvSpPr>
        <dsp:cNvPr id="0" name=""/>
        <dsp:cNvSpPr/>
      </dsp:nvSpPr>
      <dsp:spPr>
        <a:xfrm>
          <a:off x="0" y="1720500"/>
          <a:ext cx="7273946" cy="1717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Font typeface="Symbol" pitchFamily="2" charset="2"/>
            <a:buNone/>
          </a:pPr>
          <a:r>
            <a:rPr lang="en-GB" sz="2600" kern="1200" dirty="0"/>
            <a:t>Checked data types on Tableau to ensure it is the correct data types and formats </a:t>
          </a:r>
        </a:p>
      </dsp:txBody>
      <dsp:txXfrm>
        <a:off x="0" y="1720500"/>
        <a:ext cx="7273946" cy="1717981"/>
      </dsp:txXfrm>
    </dsp:sp>
    <dsp:sp modelId="{652AD1E4-A35C-8149-8518-F27D1AD810C3}">
      <dsp:nvSpPr>
        <dsp:cNvPr id="0" name=""/>
        <dsp:cNvSpPr/>
      </dsp:nvSpPr>
      <dsp:spPr>
        <a:xfrm>
          <a:off x="0" y="3438482"/>
          <a:ext cx="727394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1C8EB-3DC9-A54D-98BB-C923AD222085}">
      <dsp:nvSpPr>
        <dsp:cNvPr id="0" name=""/>
        <dsp:cNvSpPr/>
      </dsp:nvSpPr>
      <dsp:spPr>
        <a:xfrm>
          <a:off x="0" y="3438482"/>
          <a:ext cx="7273946" cy="1717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Font typeface="Symbol" pitchFamily="2" charset="2"/>
            <a:buNone/>
          </a:pPr>
          <a:r>
            <a:rPr lang="en-GB" sz="2600" kern="1200" dirty="0"/>
            <a:t>Created charts and dashboards to visualize and analyse the data to reach appropriate conclusions and make recommendations based on the business objectives</a:t>
          </a:r>
        </a:p>
      </dsp:txBody>
      <dsp:txXfrm>
        <a:off x="0" y="3438482"/>
        <a:ext cx="7273946" cy="1717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C41DA-A632-4EC6-B5E1-FA7D32CC3E84}">
      <dsp:nvSpPr>
        <dsp:cNvPr id="0" name=""/>
        <dsp:cNvSpPr/>
      </dsp:nvSpPr>
      <dsp:spPr>
        <a:xfrm>
          <a:off x="0" y="650"/>
          <a:ext cx="10515600" cy="15230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389F7-CB18-4DF2-82C8-E5C7325B35AA}">
      <dsp:nvSpPr>
        <dsp:cNvPr id="0" name=""/>
        <dsp:cNvSpPr/>
      </dsp:nvSpPr>
      <dsp:spPr>
        <a:xfrm>
          <a:off x="460725" y="343339"/>
          <a:ext cx="837682" cy="8376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E4E8CF-E3C5-463D-BA0C-A51997E05948}">
      <dsp:nvSpPr>
        <dsp:cNvPr id="0" name=""/>
        <dsp:cNvSpPr/>
      </dsp:nvSpPr>
      <dsp:spPr>
        <a:xfrm>
          <a:off x="1759134" y="650"/>
          <a:ext cx="8756465" cy="152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90" tIns="161190" rIns="161190" bIns="161190" numCol="1" spcCol="1270" anchor="ctr" anchorCtr="0">
          <a:noAutofit/>
        </a:bodyPr>
        <a:lstStyle/>
        <a:p>
          <a:pPr marL="0" lvl="0" indent="0" algn="l" defTabSz="844550">
            <a:lnSpc>
              <a:spcPct val="100000"/>
            </a:lnSpc>
            <a:spcBef>
              <a:spcPct val="0"/>
            </a:spcBef>
            <a:spcAft>
              <a:spcPct val="35000"/>
            </a:spcAft>
            <a:buNone/>
          </a:pPr>
          <a:r>
            <a:rPr lang="en-CA" sz="1900" kern="1200" dirty="0"/>
            <a:t>Unable to calculate the net profit of </a:t>
          </a:r>
          <a:r>
            <a:rPr lang="en-GB" sz="1900" kern="1200" dirty="0"/>
            <a:t>RegSales Co during this period because there are n</a:t>
          </a:r>
          <a:r>
            <a:rPr lang="en-CA" sz="1900" kern="1200" dirty="0"/>
            <a:t>o data on other costs such as adverts, administrative expenses, fixed costs etc. </a:t>
          </a:r>
          <a:endParaRPr lang="en-US" sz="1900" kern="1200" dirty="0"/>
        </a:p>
      </dsp:txBody>
      <dsp:txXfrm>
        <a:off x="1759134" y="650"/>
        <a:ext cx="8756465" cy="1523059"/>
      </dsp:txXfrm>
    </dsp:sp>
    <dsp:sp modelId="{2BFE2C75-6936-4FB4-B8DD-7EE616A1B612}">
      <dsp:nvSpPr>
        <dsp:cNvPr id="0" name=""/>
        <dsp:cNvSpPr/>
      </dsp:nvSpPr>
      <dsp:spPr>
        <a:xfrm>
          <a:off x="0" y="1904475"/>
          <a:ext cx="10515600" cy="15230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42EFC5-B91E-4E83-8222-E54A5B993FE6}">
      <dsp:nvSpPr>
        <dsp:cNvPr id="0" name=""/>
        <dsp:cNvSpPr/>
      </dsp:nvSpPr>
      <dsp:spPr>
        <a:xfrm>
          <a:off x="460725" y="2247164"/>
          <a:ext cx="837682" cy="8376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D7C7E-2A63-4C87-A183-73BB684821D8}">
      <dsp:nvSpPr>
        <dsp:cNvPr id="0" name=""/>
        <dsp:cNvSpPr/>
      </dsp:nvSpPr>
      <dsp:spPr>
        <a:xfrm>
          <a:off x="1759134" y="1904475"/>
          <a:ext cx="8756465" cy="152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90" tIns="161190" rIns="161190" bIns="161190" numCol="1" spcCol="1270" anchor="ctr" anchorCtr="0">
          <a:noAutofit/>
        </a:bodyPr>
        <a:lstStyle/>
        <a:p>
          <a:pPr marL="0" lvl="0" indent="0" algn="l" defTabSz="844550">
            <a:lnSpc>
              <a:spcPct val="100000"/>
            </a:lnSpc>
            <a:spcBef>
              <a:spcPct val="0"/>
            </a:spcBef>
            <a:spcAft>
              <a:spcPct val="35000"/>
            </a:spcAft>
            <a:buNone/>
          </a:pPr>
          <a:r>
            <a:rPr lang="en-CA" sz="1900" kern="1200" dirty="0"/>
            <a:t>No complete month’s information for all the years June 2018 (only 7 months) – January 2021 (one month only). So, we cannot compare monthly performance to see the trend as the data is not complete for all the months in the 4 years. Doing this will create bias in the results as the data is incomplete.</a:t>
          </a:r>
          <a:endParaRPr lang="en-US" sz="1900" kern="1200" dirty="0"/>
        </a:p>
      </dsp:txBody>
      <dsp:txXfrm>
        <a:off x="1759134" y="1904475"/>
        <a:ext cx="8756465" cy="1523059"/>
      </dsp:txXfrm>
    </dsp:sp>
    <dsp:sp modelId="{CF64325C-D099-4E47-BB6A-95D5D4E710D2}">
      <dsp:nvSpPr>
        <dsp:cNvPr id="0" name=""/>
        <dsp:cNvSpPr/>
      </dsp:nvSpPr>
      <dsp:spPr>
        <a:xfrm>
          <a:off x="0" y="3808300"/>
          <a:ext cx="10515600" cy="15230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31742-4232-4793-B6F9-3C11F03CF04C}">
      <dsp:nvSpPr>
        <dsp:cNvPr id="0" name=""/>
        <dsp:cNvSpPr/>
      </dsp:nvSpPr>
      <dsp:spPr>
        <a:xfrm>
          <a:off x="460725" y="4150988"/>
          <a:ext cx="837682" cy="8376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85DA9-423E-4F44-B397-43116595356D}">
      <dsp:nvSpPr>
        <dsp:cNvPr id="0" name=""/>
        <dsp:cNvSpPr/>
      </dsp:nvSpPr>
      <dsp:spPr>
        <a:xfrm>
          <a:off x="1759134" y="3808300"/>
          <a:ext cx="8756465" cy="152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90" tIns="161190" rIns="161190" bIns="161190" numCol="1" spcCol="1270" anchor="ctr" anchorCtr="0">
          <a:noAutofit/>
        </a:bodyPr>
        <a:lstStyle/>
        <a:p>
          <a:pPr marL="0" lvl="0" indent="0" algn="l" defTabSz="844550">
            <a:lnSpc>
              <a:spcPct val="100000"/>
            </a:lnSpc>
            <a:spcBef>
              <a:spcPct val="0"/>
            </a:spcBef>
            <a:spcAft>
              <a:spcPct val="35000"/>
            </a:spcAft>
            <a:buNone/>
          </a:pPr>
          <a:r>
            <a:rPr lang="en-GB" sz="1900" kern="1200" dirty="0"/>
            <a:t>Not enough data to further analyse complementary products that are purchased together to advise the company on which products to discontinue selling due to its profitability.</a:t>
          </a:r>
          <a:endParaRPr lang="en-US" sz="1900" kern="1200" dirty="0"/>
        </a:p>
      </dsp:txBody>
      <dsp:txXfrm>
        <a:off x="1759134" y="3808300"/>
        <a:ext cx="8756465" cy="152305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641F-E732-3A4D-98FD-8914A01CC5CF}"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C585-79B2-8545-9F4C-1717491E34FB}" type="slidenum">
              <a:rPr lang="en-US" smtClean="0"/>
              <a:t>‹#›</a:t>
            </a:fld>
            <a:endParaRPr lang="en-US"/>
          </a:p>
        </p:txBody>
      </p:sp>
    </p:spTree>
    <p:extLst>
      <p:ext uri="{BB962C8B-B14F-4D97-AF65-F5344CB8AC3E}">
        <p14:creationId xmlns:p14="http://schemas.microsoft.com/office/powerpoint/2010/main" val="1509727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80C585-79B2-8545-9F4C-1717491E34FB}" type="slidenum">
              <a:rPr lang="en-US" smtClean="0"/>
              <a:t>8</a:t>
            </a:fld>
            <a:endParaRPr lang="en-US"/>
          </a:p>
        </p:txBody>
      </p:sp>
    </p:spTree>
    <p:extLst>
      <p:ext uri="{BB962C8B-B14F-4D97-AF65-F5344CB8AC3E}">
        <p14:creationId xmlns:p14="http://schemas.microsoft.com/office/powerpoint/2010/main" val="350781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80C585-79B2-8545-9F4C-1717491E34FB}" type="slidenum">
              <a:rPr lang="en-US" smtClean="0"/>
              <a:t>11</a:t>
            </a:fld>
            <a:endParaRPr lang="en-US"/>
          </a:p>
        </p:txBody>
      </p:sp>
    </p:spTree>
    <p:extLst>
      <p:ext uri="{BB962C8B-B14F-4D97-AF65-F5344CB8AC3E}">
        <p14:creationId xmlns:p14="http://schemas.microsoft.com/office/powerpoint/2010/main" val="109919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9690-1F73-0DF9-BA7A-BA667A0D96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4AF73A9-B2CB-2262-0383-8E48FC024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90B67C3-C424-C363-A7B2-ACD189E6BA27}"/>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5" name="Footer Placeholder 4">
            <a:extLst>
              <a:ext uri="{FF2B5EF4-FFF2-40B4-BE49-F238E27FC236}">
                <a16:creationId xmlns:a16="http://schemas.microsoft.com/office/drawing/2014/main" id="{E7F0B67E-1675-5906-269C-F9D25A993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0A523-2E30-A752-7C1A-8C31B8228BBC}"/>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188232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DF2B-212A-2331-F077-9DF7C53E82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E86D1B-D252-49AA-69E3-E071574021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7B4BAE-4FA2-7199-1A96-9E2C38D8CBEB}"/>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5" name="Footer Placeholder 4">
            <a:extLst>
              <a:ext uri="{FF2B5EF4-FFF2-40B4-BE49-F238E27FC236}">
                <a16:creationId xmlns:a16="http://schemas.microsoft.com/office/drawing/2014/main" id="{D9DA8991-E186-1997-18D5-053483F86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36734-91CB-EBFB-CF1D-8211E1811C4C}"/>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343347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D4C8E-334C-B881-EF86-677B19EE36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0781C62-5DC1-4F1C-DDBB-223E33D024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53EA13-3E13-152D-8F26-09C726258199}"/>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5" name="Footer Placeholder 4">
            <a:extLst>
              <a:ext uri="{FF2B5EF4-FFF2-40B4-BE49-F238E27FC236}">
                <a16:creationId xmlns:a16="http://schemas.microsoft.com/office/drawing/2014/main" id="{F59D33AD-EC6A-58E7-C1D2-1D2A72A74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2EE34-AA61-EA1D-4F46-315F6BAEED5F}"/>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332517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6E3E-56FC-5C5C-26B7-38042FEF95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CD3EA9-3228-C0C5-72A7-9C2DD79D37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2A7546-1513-607D-DA64-A686F6391FF1}"/>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5" name="Footer Placeholder 4">
            <a:extLst>
              <a:ext uri="{FF2B5EF4-FFF2-40B4-BE49-F238E27FC236}">
                <a16:creationId xmlns:a16="http://schemas.microsoft.com/office/drawing/2014/main" id="{9D0A6A96-0AF8-93FD-D766-D21D24171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A2D2A-D60E-BBED-70B9-E452403305EF}"/>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42967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1B82-FE2E-5344-3447-1C7D3225A59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846C769-EDA7-D42B-B25C-8800574B2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22E923B-90F8-865D-66F9-4A52CDA36FEC}"/>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5" name="Footer Placeholder 4">
            <a:extLst>
              <a:ext uri="{FF2B5EF4-FFF2-40B4-BE49-F238E27FC236}">
                <a16:creationId xmlns:a16="http://schemas.microsoft.com/office/drawing/2014/main" id="{73060C58-FDD5-C1CA-A6A7-F5EC335D0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D0534-A92C-B5A5-7EA3-86932B6344B3}"/>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200555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4092-D5F9-0D9F-7AE8-007B41E49A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289A5F-17B7-9247-AB17-6A9DFE1886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9140F0-F692-1F60-4DC5-3C3399C91B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392E918-CDF8-4B17-EC83-8352ACA93918}"/>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6" name="Footer Placeholder 5">
            <a:extLst>
              <a:ext uri="{FF2B5EF4-FFF2-40B4-BE49-F238E27FC236}">
                <a16:creationId xmlns:a16="http://schemas.microsoft.com/office/drawing/2014/main" id="{D8289534-EAC1-4157-74C3-623AF4B7A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3ACD2-D036-5116-DC11-D40267607E8C}"/>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279842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721B-9997-F635-C4CA-F68A6A9CFB5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C9F41D-9022-8539-EAC7-D2A718FD5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695237-86DD-D911-18F2-7737C318E36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C7BA8C-486B-1446-F801-D008FACBD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1717EE-62BF-73B9-7FBA-21AEBCD0DC8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1398BB6-68E5-DD11-E6E2-3908AC534EA4}"/>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8" name="Footer Placeholder 7">
            <a:extLst>
              <a:ext uri="{FF2B5EF4-FFF2-40B4-BE49-F238E27FC236}">
                <a16:creationId xmlns:a16="http://schemas.microsoft.com/office/drawing/2014/main" id="{029620DF-E5DE-1B85-E6AC-BA97D086D8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034742-1A6E-A53F-71FB-5D34B9A296E9}"/>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217469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AF7E-B94C-6F6E-E81F-707AC3429B5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59763D-9617-63D9-A14D-D7ED6C1F5D96}"/>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4" name="Footer Placeholder 3">
            <a:extLst>
              <a:ext uri="{FF2B5EF4-FFF2-40B4-BE49-F238E27FC236}">
                <a16:creationId xmlns:a16="http://schemas.microsoft.com/office/drawing/2014/main" id="{CA39EC4A-3A6C-99DE-833A-BD54E0D48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A75F75-2F28-9B05-BF2C-523DFAAFEC9B}"/>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285219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9BB85-0CBA-29DD-18B1-5D2949615F6A}"/>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3" name="Footer Placeholder 2">
            <a:extLst>
              <a:ext uri="{FF2B5EF4-FFF2-40B4-BE49-F238E27FC236}">
                <a16:creationId xmlns:a16="http://schemas.microsoft.com/office/drawing/2014/main" id="{5FE0DB74-9C57-6084-ACAE-ADDC07FB2E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34FC3D-A37B-9D19-2673-04296B506EF9}"/>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3536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C87C-7BED-64BF-7E3D-F7932111D7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68D390D-CA77-024F-4B4D-1294CFAB8D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8C66970-7897-426F-0A32-EA6C9AFE6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39C206-ED44-AB5B-8C32-3B1D7D1D69B0}"/>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6" name="Footer Placeholder 5">
            <a:extLst>
              <a:ext uri="{FF2B5EF4-FFF2-40B4-BE49-F238E27FC236}">
                <a16:creationId xmlns:a16="http://schemas.microsoft.com/office/drawing/2014/main" id="{389C25B5-A249-54E4-22B5-EDFD82AD8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F7326-0CBC-7973-1818-869C23CD1929}"/>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28726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2B84-3AED-35CD-7231-C6DC13F016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8C699A-3B9D-6D84-E69D-E27F7F8A4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5722AD-AF05-954B-A7A1-671638B25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F8AF08-19A4-B7ED-3B45-E082CD3C8EA3}"/>
              </a:ext>
            </a:extLst>
          </p:cNvPr>
          <p:cNvSpPr>
            <a:spLocks noGrp="1"/>
          </p:cNvSpPr>
          <p:nvPr>
            <p:ph type="dt" sz="half" idx="10"/>
          </p:nvPr>
        </p:nvSpPr>
        <p:spPr/>
        <p:txBody>
          <a:bodyPr/>
          <a:lstStyle/>
          <a:p>
            <a:fld id="{F45A7795-6E50-7440-A471-424742F787B3}" type="datetimeFigureOut">
              <a:rPr lang="en-US" smtClean="0"/>
              <a:t>11/20/22</a:t>
            </a:fld>
            <a:endParaRPr lang="en-US"/>
          </a:p>
        </p:txBody>
      </p:sp>
      <p:sp>
        <p:nvSpPr>
          <p:cNvPr id="6" name="Footer Placeholder 5">
            <a:extLst>
              <a:ext uri="{FF2B5EF4-FFF2-40B4-BE49-F238E27FC236}">
                <a16:creationId xmlns:a16="http://schemas.microsoft.com/office/drawing/2014/main" id="{F9AF1116-F708-E08E-2DD0-24C8A6DE2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A1816-9A75-226A-DC81-D639832D42FA}"/>
              </a:ext>
            </a:extLst>
          </p:cNvPr>
          <p:cNvSpPr>
            <a:spLocks noGrp="1"/>
          </p:cNvSpPr>
          <p:nvPr>
            <p:ph type="sldNum" sz="quarter" idx="12"/>
          </p:nvPr>
        </p:nvSpPr>
        <p:spPr/>
        <p:txBody>
          <a:bodyPr/>
          <a:lstStyle/>
          <a:p>
            <a:fld id="{9E1FADD3-949C-9247-8B83-509EA4A658BE}" type="slidenum">
              <a:rPr lang="en-US" smtClean="0"/>
              <a:t>‹#›</a:t>
            </a:fld>
            <a:endParaRPr lang="en-US"/>
          </a:p>
        </p:txBody>
      </p:sp>
    </p:spTree>
    <p:extLst>
      <p:ext uri="{BB962C8B-B14F-4D97-AF65-F5344CB8AC3E}">
        <p14:creationId xmlns:p14="http://schemas.microsoft.com/office/powerpoint/2010/main" val="189936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C365CD-3907-254F-2755-BB31B3473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5CE174-3FE8-15CA-94F1-5BCDEC838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ACACFC-F487-A6F7-A315-3A8BF01A2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A7795-6E50-7440-A471-424742F787B3}" type="datetimeFigureOut">
              <a:rPr lang="en-US" smtClean="0"/>
              <a:t>11/20/22</a:t>
            </a:fld>
            <a:endParaRPr lang="en-US"/>
          </a:p>
        </p:txBody>
      </p:sp>
      <p:sp>
        <p:nvSpPr>
          <p:cNvPr id="5" name="Footer Placeholder 4">
            <a:extLst>
              <a:ext uri="{FF2B5EF4-FFF2-40B4-BE49-F238E27FC236}">
                <a16:creationId xmlns:a16="http://schemas.microsoft.com/office/drawing/2014/main" id="{13A599D4-EBD1-7311-AE8E-05BA006B6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1370FF-3CD0-F385-6CE0-E9672D2EF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FADD3-949C-9247-8B83-509EA4A658BE}" type="slidenum">
              <a:rPr lang="en-US" smtClean="0"/>
              <a:t>‹#›</a:t>
            </a:fld>
            <a:endParaRPr lang="en-US"/>
          </a:p>
        </p:txBody>
      </p:sp>
    </p:spTree>
    <p:extLst>
      <p:ext uri="{BB962C8B-B14F-4D97-AF65-F5344CB8AC3E}">
        <p14:creationId xmlns:p14="http://schemas.microsoft.com/office/powerpoint/2010/main" val="199998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ridwan.abdulmumeen/viz/USRegionalSalesAnalysis_16689160412780/Dashboard1"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data.world/dataman-udit/us-regional-sale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F387E0D-F27C-B43A-8BAE-3317F3909C8D}"/>
              </a:ext>
            </a:extLst>
          </p:cNvPr>
          <p:cNvSpPr>
            <a:spLocks noGrp="1"/>
          </p:cNvSpPr>
          <p:nvPr>
            <p:ph type="ctrTitle"/>
          </p:nvPr>
        </p:nvSpPr>
        <p:spPr>
          <a:xfrm>
            <a:off x="1524000" y="1159953"/>
            <a:ext cx="9144000" cy="1655762"/>
          </a:xfrm>
        </p:spPr>
        <p:txBody>
          <a:bodyPr>
            <a:noAutofit/>
          </a:bodyPr>
          <a:lstStyle/>
          <a:p>
            <a:r>
              <a:rPr lang="en-GB" sz="3000" b="1" dirty="0">
                <a:latin typeface="Verdana" panose="020B0604030504040204" pitchFamily="34" charset="0"/>
                <a:ea typeface="Verdana" panose="020B0604030504040204" pitchFamily="34" charset="0"/>
                <a:cs typeface="Verdana" panose="020B0604030504040204" pitchFamily="34" charset="0"/>
              </a:rPr>
              <a:t>RegSales Co.</a:t>
            </a:r>
            <a:br>
              <a:rPr lang="en-GB" sz="3000" b="1" dirty="0">
                <a:latin typeface="Verdana" panose="020B0604030504040204" pitchFamily="34" charset="0"/>
                <a:ea typeface="Verdana" panose="020B0604030504040204" pitchFamily="34" charset="0"/>
                <a:cs typeface="Verdana" panose="020B0604030504040204" pitchFamily="34" charset="0"/>
              </a:rPr>
            </a:br>
            <a:br>
              <a:rPr lang="en-GB" sz="3000" b="1" dirty="0">
                <a:latin typeface="Verdana" panose="020B0604030504040204" pitchFamily="34" charset="0"/>
                <a:ea typeface="Verdana" panose="020B0604030504040204" pitchFamily="34" charset="0"/>
                <a:cs typeface="Verdana" panose="020B0604030504040204" pitchFamily="34" charset="0"/>
              </a:rPr>
            </a:br>
            <a:r>
              <a:rPr lang="en-GB" sz="3000" b="1" dirty="0">
                <a:latin typeface="Verdana" panose="020B0604030504040204" pitchFamily="34" charset="0"/>
                <a:ea typeface="Verdana" panose="020B0604030504040204" pitchFamily="34" charset="0"/>
                <a:cs typeface="Verdana" panose="020B0604030504040204" pitchFamily="34" charset="0"/>
              </a:rPr>
              <a:t>U.S Regional Sales Analysis</a:t>
            </a:r>
            <a:endParaRPr lang="en-US" sz="3000" dirty="0">
              <a:latin typeface="Verdana" panose="020B0604030504040204" pitchFamily="34" charset="0"/>
              <a:ea typeface="Verdana" panose="020B0604030504040204" pitchFamily="34" charset="0"/>
              <a:cs typeface="Verdana" panose="020B0604030504040204" pitchFamily="34" charset="0"/>
            </a:endParaRPr>
          </a:p>
        </p:txBody>
      </p:sp>
      <p:sp>
        <p:nvSpPr>
          <p:cNvPr id="12" name="Subtitle 2">
            <a:extLst>
              <a:ext uri="{FF2B5EF4-FFF2-40B4-BE49-F238E27FC236}">
                <a16:creationId xmlns:a16="http://schemas.microsoft.com/office/drawing/2014/main" id="{8547498B-6954-42E1-0513-313CBBCAF9DC}"/>
              </a:ext>
            </a:extLst>
          </p:cNvPr>
          <p:cNvSpPr>
            <a:spLocks noGrp="1"/>
          </p:cNvSpPr>
          <p:nvPr>
            <p:ph type="subTitle" idx="1"/>
          </p:nvPr>
        </p:nvSpPr>
        <p:spPr>
          <a:xfrm>
            <a:off x="1524000" y="3858125"/>
            <a:ext cx="9144000" cy="694741"/>
          </a:xfrm>
        </p:spPr>
        <p:txBody>
          <a:bodyPr>
            <a:noAutofit/>
          </a:bodyPr>
          <a:lstStyle/>
          <a:p>
            <a:r>
              <a:rPr lang="en-US" dirty="0">
                <a:latin typeface="Verdana" panose="020B0604030504040204" pitchFamily="34" charset="0"/>
                <a:ea typeface="Verdana" panose="020B0604030504040204" pitchFamily="34" charset="0"/>
                <a:cs typeface="Verdana" panose="020B0604030504040204" pitchFamily="34" charset="0"/>
              </a:rPr>
              <a:t>June 2018 to January 2021</a:t>
            </a:r>
          </a:p>
        </p:txBody>
      </p:sp>
      <p:sp>
        <p:nvSpPr>
          <p:cNvPr id="13" name="Subtitle 2">
            <a:extLst>
              <a:ext uri="{FF2B5EF4-FFF2-40B4-BE49-F238E27FC236}">
                <a16:creationId xmlns:a16="http://schemas.microsoft.com/office/drawing/2014/main" id="{256FC11A-CB47-5887-5BFA-E1B94BCB4939}"/>
              </a:ext>
            </a:extLst>
          </p:cNvPr>
          <p:cNvSpPr txBox="1">
            <a:spLocks/>
          </p:cNvSpPr>
          <p:nvPr/>
        </p:nvSpPr>
        <p:spPr>
          <a:xfrm>
            <a:off x="2030437" y="5698047"/>
            <a:ext cx="9144000" cy="6947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dirty="0">
                <a:ea typeface="Verdana" panose="020B0604030504040204" pitchFamily="34" charset="0"/>
                <a:cs typeface="Verdana" panose="020B0604030504040204" pitchFamily="34" charset="0"/>
              </a:rPr>
              <a:t>20th November 2022</a:t>
            </a:r>
          </a:p>
        </p:txBody>
      </p:sp>
    </p:spTree>
    <p:extLst>
      <p:ext uri="{BB962C8B-B14F-4D97-AF65-F5344CB8AC3E}">
        <p14:creationId xmlns:p14="http://schemas.microsoft.com/office/powerpoint/2010/main" val="44375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A80B2BA-73E2-6323-B1D0-7545392F2A5F}"/>
              </a:ext>
            </a:extLst>
          </p:cNvPr>
          <p:cNvSpPr>
            <a:spLocks noGrp="1"/>
          </p:cNvSpPr>
          <p:nvPr>
            <p:ph type="title"/>
          </p:nvPr>
        </p:nvSpPr>
        <p:spPr>
          <a:xfrm>
            <a:off x="838200" y="-84407"/>
            <a:ext cx="10515600" cy="902462"/>
          </a:xfrm>
        </p:spPr>
        <p:txBody>
          <a:bodyPr>
            <a:normAutofit/>
          </a:bodyPr>
          <a:lstStyle/>
          <a:p>
            <a:pPr lvl="0" algn="ctr">
              <a:lnSpc>
                <a:spcPct val="100000"/>
              </a:lnSpc>
            </a:pPr>
            <a:r>
              <a:rPr lang="en-CA" sz="3200" b="1" dirty="0">
                <a:effectLst/>
                <a:latin typeface="Calibri" panose="020F0502020204030204" pitchFamily="34" charset="0"/>
                <a:ea typeface="Calibri" panose="020F0502020204030204" pitchFamily="34" charset="0"/>
                <a:cs typeface="Times New Roman" panose="02020603050405020304" pitchFamily="18" charset="0"/>
              </a:rPr>
              <a:t>Products’ Gross </a:t>
            </a:r>
            <a:r>
              <a:rPr lang="en-CA" sz="3200" b="1" dirty="0">
                <a:latin typeface="Calibri" panose="020F0502020204030204" pitchFamily="34" charset="0"/>
                <a:ea typeface="Calibri" panose="020F0502020204030204" pitchFamily="34" charset="0"/>
                <a:cs typeface="Times New Roman" panose="02020603050405020304" pitchFamily="18" charset="0"/>
              </a:rPr>
              <a:t>P</a:t>
            </a:r>
            <a:r>
              <a:rPr lang="en-CA" sz="3200" b="1" dirty="0">
                <a:effectLst/>
                <a:latin typeface="Calibri" panose="020F0502020204030204" pitchFamily="34" charset="0"/>
                <a:ea typeface="Calibri" panose="020F0502020204030204" pitchFamily="34" charset="0"/>
                <a:cs typeface="Times New Roman" panose="02020603050405020304" pitchFamily="18" charset="0"/>
              </a:rPr>
              <a:t>rofit</a:t>
            </a:r>
            <a:r>
              <a:rPr lang="en-GB" sz="3200" dirty="0">
                <a:effectLst/>
              </a:rPr>
              <a:t> </a:t>
            </a:r>
            <a:endParaRPr lang="en-GB" sz="3200" b="1" dirty="0">
              <a:effectLst/>
              <a:latin typeface="+mn-lt"/>
              <a:ea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3515EB0E-E870-3AEC-3F7A-958110D1BF49}"/>
              </a:ext>
            </a:extLst>
          </p:cNvPr>
          <p:cNvSpPr txBox="1">
            <a:spLocks/>
          </p:cNvSpPr>
          <p:nvPr/>
        </p:nvSpPr>
        <p:spPr>
          <a:xfrm>
            <a:off x="244532" y="550426"/>
            <a:ext cx="2554939" cy="5567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en-CA" sz="2000" dirty="0">
                <a:effectLst/>
                <a:latin typeface="Calibri" panose="020F0502020204030204" pitchFamily="34" charset="0"/>
                <a:ea typeface="Calibri" panose="020F0502020204030204" pitchFamily="34" charset="0"/>
                <a:cs typeface="Times New Roman" panose="02020603050405020304" pitchFamily="18" charset="0"/>
              </a:rPr>
              <a:t>The most profitable product is Accessories with appx $909m gross profit made from them. Cocktail glass is second with approximately $769m in gross profit. However, the least profitable product is Pillows with approximately $464m.</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4FB5AC94-1BA1-8D7B-57E4-16D24DC9CC4F}"/>
              </a:ext>
            </a:extLst>
          </p:cNvPr>
          <p:cNvPicPr>
            <a:picLocks noChangeAspect="1"/>
          </p:cNvPicPr>
          <p:nvPr/>
        </p:nvPicPr>
        <p:blipFill>
          <a:blip r:embed="rId2"/>
          <a:stretch>
            <a:fillRect/>
          </a:stretch>
        </p:blipFill>
        <p:spPr>
          <a:xfrm>
            <a:off x="2799471" y="750962"/>
            <a:ext cx="9147997" cy="6065561"/>
          </a:xfrm>
          <a:prstGeom prst="rect">
            <a:avLst/>
          </a:prstGeom>
        </p:spPr>
      </p:pic>
    </p:spTree>
    <p:extLst>
      <p:ext uri="{BB962C8B-B14F-4D97-AF65-F5344CB8AC3E}">
        <p14:creationId xmlns:p14="http://schemas.microsoft.com/office/powerpoint/2010/main" val="336447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FF7C32-7C6E-4AD8-9A1C-96AF95C6EF11}"/>
              </a:ext>
            </a:extLst>
          </p:cNvPr>
          <p:cNvSpPr>
            <a:spLocks noGrp="1"/>
          </p:cNvSpPr>
          <p:nvPr>
            <p:ph type="title"/>
          </p:nvPr>
        </p:nvSpPr>
        <p:spPr>
          <a:xfrm>
            <a:off x="838200" y="-84407"/>
            <a:ext cx="10515600" cy="902462"/>
          </a:xfrm>
        </p:spPr>
        <p:txBody>
          <a:bodyPr>
            <a:normAutofit/>
          </a:bodyPr>
          <a:lstStyle/>
          <a:p>
            <a:pPr lvl="0" algn="ctr">
              <a:lnSpc>
                <a:spcPct val="100000"/>
              </a:lnSpc>
            </a:pPr>
            <a:r>
              <a:rPr lang="en-CA" sz="3200" b="1" dirty="0">
                <a:effectLst/>
                <a:latin typeface="Calibri" panose="020F0502020204030204" pitchFamily="34" charset="0"/>
                <a:ea typeface="Calibri" panose="020F0502020204030204" pitchFamily="34" charset="0"/>
                <a:cs typeface="Times New Roman" panose="02020603050405020304" pitchFamily="18" charset="0"/>
              </a:rPr>
              <a:t>Sales Channel Performance by Region</a:t>
            </a:r>
            <a:r>
              <a:rPr lang="en-GB" sz="3200" dirty="0">
                <a:effectLst/>
              </a:rPr>
              <a:t> </a:t>
            </a:r>
            <a:endParaRPr lang="en-GB" sz="3200" b="1" dirty="0">
              <a:effectLst/>
              <a:latin typeface="+mn-lt"/>
              <a:ea typeface="Calibri" panose="020F0502020204030204" pitchFamily="34" charset="0"/>
              <a:cs typeface="Calibri" panose="020F0502020204030204" pitchFamily="34" charset="0"/>
            </a:endParaRPr>
          </a:p>
        </p:txBody>
      </p:sp>
      <p:sp>
        <p:nvSpPr>
          <p:cNvPr id="10" name="Title 1">
            <a:extLst>
              <a:ext uri="{FF2B5EF4-FFF2-40B4-BE49-F238E27FC236}">
                <a16:creationId xmlns:a16="http://schemas.microsoft.com/office/drawing/2014/main" id="{93B3DDA6-E3A8-9BEF-6D8A-B17BA07FCB3D}"/>
              </a:ext>
            </a:extLst>
          </p:cNvPr>
          <p:cNvSpPr txBox="1">
            <a:spLocks/>
          </p:cNvSpPr>
          <p:nvPr/>
        </p:nvSpPr>
        <p:spPr>
          <a:xfrm>
            <a:off x="244532" y="550426"/>
            <a:ext cx="2554939" cy="5567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10000"/>
              </a:lnSpc>
            </a:pPr>
            <a:r>
              <a:rPr lang="en-CA" sz="1700" dirty="0">
                <a:effectLst/>
                <a:latin typeface="Calibri" panose="020F0502020204030204" pitchFamily="34" charset="0"/>
                <a:ea typeface="Calibri" panose="020F0502020204030204" pitchFamily="34" charset="0"/>
                <a:cs typeface="Times New Roman" panose="02020603050405020304" pitchFamily="18" charset="0"/>
              </a:rPr>
              <a:t>In the Midwest, Distributorship is the most popular sales channel. Moreover, no sales were made in this region via Wholesale in the period. The Northeast saw most of its sales (58%) In-store, with Online sales coming a distant second. The South had most of its sales online, and In-store came a close second. The West had the majority of its sales In-store and the least sales were via Distributorship.</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0D42A1C-B92C-85CD-89C2-E1D36384FD82}"/>
              </a:ext>
            </a:extLst>
          </p:cNvPr>
          <p:cNvPicPr>
            <a:picLocks noChangeAspect="1"/>
          </p:cNvPicPr>
          <p:nvPr/>
        </p:nvPicPr>
        <p:blipFill>
          <a:blip r:embed="rId3"/>
          <a:stretch>
            <a:fillRect/>
          </a:stretch>
        </p:blipFill>
        <p:spPr>
          <a:xfrm>
            <a:off x="2799471" y="645055"/>
            <a:ext cx="9147997" cy="5567890"/>
          </a:xfrm>
          <a:prstGeom prst="rect">
            <a:avLst/>
          </a:prstGeom>
        </p:spPr>
      </p:pic>
    </p:spTree>
    <p:extLst>
      <p:ext uri="{BB962C8B-B14F-4D97-AF65-F5344CB8AC3E}">
        <p14:creationId xmlns:p14="http://schemas.microsoft.com/office/powerpoint/2010/main" val="225701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D3DB8D-0D05-037D-8315-C631BDEE47CA}"/>
              </a:ext>
            </a:extLst>
          </p:cNvPr>
          <p:cNvSpPr>
            <a:spLocks noGrp="1"/>
          </p:cNvSpPr>
          <p:nvPr>
            <p:ph type="title"/>
          </p:nvPr>
        </p:nvSpPr>
        <p:spPr>
          <a:xfrm>
            <a:off x="838200" y="-156599"/>
            <a:ext cx="10515600" cy="902462"/>
          </a:xfrm>
        </p:spPr>
        <p:txBody>
          <a:bodyPr>
            <a:normAutofit/>
          </a:bodyPr>
          <a:lstStyle/>
          <a:p>
            <a:pPr lvl="0" algn="ctr">
              <a:lnSpc>
                <a:spcPct val="100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RegSales Co </a:t>
            </a:r>
            <a:r>
              <a:rPr lang="en-GB" sz="3200" b="1" dirty="0">
                <a:latin typeface="Calibri" panose="020F0502020204030204" pitchFamily="34" charset="0"/>
                <a:ea typeface="Calibri" panose="020F0502020204030204" pitchFamily="34" charset="0"/>
                <a:cs typeface="Times New Roman" panose="02020603050405020304" pitchFamily="18" charset="0"/>
              </a:rPr>
              <a:t>Sales Analysis </a:t>
            </a:r>
            <a:r>
              <a:rPr lang="en-GB" sz="3200" b="1" dirty="0">
                <a:effectLst/>
                <a:latin typeface="Calibri" panose="020F0502020204030204" pitchFamily="34" charset="0"/>
                <a:ea typeface="Calibri" panose="020F0502020204030204" pitchFamily="34" charset="0"/>
                <a:cs typeface="Times New Roman" panose="02020603050405020304" pitchFamily="18" charset="0"/>
              </a:rPr>
              <a:t>Dashboard</a:t>
            </a:r>
            <a:endParaRPr lang="en-GB" sz="3200" b="1" dirty="0">
              <a:effectLst/>
              <a:latin typeface="+mn-lt"/>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252A32E9-D13B-7E6C-B64E-C8FE9689A143}"/>
              </a:ext>
            </a:extLst>
          </p:cNvPr>
          <p:cNvPicPr>
            <a:picLocks noChangeAspect="1"/>
          </p:cNvPicPr>
          <p:nvPr/>
        </p:nvPicPr>
        <p:blipFill>
          <a:blip r:embed="rId2"/>
          <a:stretch>
            <a:fillRect/>
          </a:stretch>
        </p:blipFill>
        <p:spPr>
          <a:xfrm>
            <a:off x="838200" y="588496"/>
            <a:ext cx="10383128" cy="5535574"/>
          </a:xfrm>
          <a:prstGeom prst="rect">
            <a:avLst/>
          </a:prstGeom>
        </p:spPr>
      </p:pic>
      <p:sp>
        <p:nvSpPr>
          <p:cNvPr id="2" name="Title 1">
            <a:extLst>
              <a:ext uri="{FF2B5EF4-FFF2-40B4-BE49-F238E27FC236}">
                <a16:creationId xmlns:a16="http://schemas.microsoft.com/office/drawing/2014/main" id="{080C6CE3-E6BD-0CFD-FC7B-6A2C542BE21C}"/>
              </a:ext>
            </a:extLst>
          </p:cNvPr>
          <p:cNvSpPr txBox="1">
            <a:spLocks/>
          </p:cNvSpPr>
          <p:nvPr/>
        </p:nvSpPr>
        <p:spPr>
          <a:xfrm>
            <a:off x="497305" y="5966703"/>
            <a:ext cx="10515600" cy="902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GB" sz="1300" dirty="0">
                <a:effectLst/>
                <a:latin typeface="Calibri" panose="020F0502020204030204" pitchFamily="34" charset="0"/>
                <a:ea typeface="Calibri" panose="020F0502020204030204" pitchFamily="34" charset="0"/>
                <a:cs typeface="Calibri" panose="020F0502020204030204" pitchFamily="34" charset="0"/>
              </a:rPr>
              <a:t>The interactive Dashboard created on Tableau can be found here --------&gt; </a:t>
            </a:r>
            <a:r>
              <a:rPr lang="en-GB" sz="13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https://public.tableau.com/app/profile/ridwan.abdulmumeen/viz/USRegionalSalesAnalysis_16689160412780/Dashboard1</a:t>
            </a:r>
            <a:r>
              <a:rPr lang="en-GB" sz="1300" dirty="0">
                <a:effectLst/>
                <a:latin typeface="Calibri" panose="020F0502020204030204" pitchFamily="34" charset="0"/>
                <a:ea typeface="Calibri" panose="020F0502020204030204" pitchFamily="34" charset="0"/>
                <a:cs typeface="Calibri" panose="020F0502020204030204" pitchFamily="34" charset="0"/>
              </a:rPr>
              <a:t> </a:t>
            </a:r>
            <a:endParaRPr lang="en-GB"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81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E6336-B88F-3443-55C6-D32D28C44F8C}"/>
              </a:ext>
            </a:extLst>
          </p:cNvPr>
          <p:cNvSpPr>
            <a:spLocks noGrp="1"/>
          </p:cNvSpPr>
          <p:nvPr>
            <p:ph type="title"/>
          </p:nvPr>
        </p:nvSpPr>
        <p:spPr>
          <a:xfrm>
            <a:off x="1009650" y="251648"/>
            <a:ext cx="8985250" cy="1118394"/>
          </a:xfrm>
        </p:spPr>
        <p:txBody>
          <a:bodyPr anchor="t">
            <a:normAutofit/>
          </a:bodyPr>
          <a:lstStyle/>
          <a:p>
            <a:r>
              <a:rPr lang="en-CA" sz="3600" b="1" dirty="0">
                <a:effectLst/>
                <a:latin typeface="+mn-lt"/>
                <a:ea typeface="Calibri" panose="020F0502020204030204" pitchFamily="34" charset="0"/>
                <a:cs typeface="Times New Roman" panose="02020603050405020304" pitchFamily="18" charset="0"/>
              </a:rPr>
              <a:t>Conclusion &amp; Recommendations</a:t>
            </a:r>
            <a:r>
              <a:rPr lang="en-GB" sz="3600" dirty="0">
                <a:effectLst/>
                <a:latin typeface="+mn-lt"/>
              </a:rPr>
              <a:t> </a:t>
            </a:r>
            <a:endParaRPr lang="en-US" sz="3600" b="1" dirty="0">
              <a:latin typeface="+mn-lt"/>
            </a:endParaRPr>
          </a:p>
        </p:txBody>
      </p:sp>
      <p:sp>
        <p:nvSpPr>
          <p:cNvPr id="30" name="Content Placeholder 2">
            <a:extLst>
              <a:ext uri="{FF2B5EF4-FFF2-40B4-BE49-F238E27FC236}">
                <a16:creationId xmlns:a16="http://schemas.microsoft.com/office/drawing/2014/main" id="{16905D2E-0371-87A0-A273-E219D7A20232}"/>
              </a:ext>
            </a:extLst>
          </p:cNvPr>
          <p:cNvSpPr>
            <a:spLocks noGrp="1"/>
          </p:cNvSpPr>
          <p:nvPr>
            <p:ph idx="1"/>
          </p:nvPr>
        </p:nvSpPr>
        <p:spPr>
          <a:xfrm>
            <a:off x="967446" y="768645"/>
            <a:ext cx="9994900" cy="4254501"/>
          </a:xfrm>
        </p:spPr>
        <p:txBody>
          <a:bodyPr>
            <a:noAutofit/>
          </a:bodyPr>
          <a:lstStyle/>
          <a:p>
            <a:pPr marL="342900" lvl="0" indent="-342900">
              <a:lnSpc>
                <a:spcPct val="150000"/>
              </a:lnSpc>
              <a:buFont typeface="+mj-lt"/>
              <a:buAutoNum type="arabicPeriod"/>
            </a:pPr>
            <a:r>
              <a:rPr lang="en-CA" sz="1850" dirty="0">
                <a:effectLst/>
                <a:latin typeface="Calibri" panose="020F0502020204030204" pitchFamily="34" charset="0"/>
                <a:ea typeface="Calibri" panose="020F0502020204030204" pitchFamily="34" charset="0"/>
                <a:cs typeface="Times New Roman" panose="02020603050405020304" pitchFamily="18" charset="0"/>
              </a:rPr>
              <a:t>The Midwest is the most profitable region, and the region also had the highest sales during the period with approximately 29% of the total ordered quantity. This might be due to the Sales team in that region working hard and pushing sales. It might also be that the company’s competitors in this region are not as strong as those in other regions. The company should monitor their performance in this region keenly as this is RegSales Co’s cash cow, and it will need the cash flows from there to invest in other regions like the South or Northeast that are not performing as well.</a:t>
            </a:r>
          </a:p>
          <a:p>
            <a:pPr marL="342900" lvl="0" indent="-342900">
              <a:lnSpc>
                <a:spcPct val="150000"/>
              </a:lnSpc>
              <a:buFont typeface="+mj-lt"/>
              <a:buAutoNum type="arabicPeriod"/>
            </a:pPr>
            <a:endParaRPr lang="en-CA" sz="18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CA" sz="1850" dirty="0">
                <a:effectLst/>
                <a:latin typeface="Calibri" panose="020F0502020204030204" pitchFamily="34" charset="0"/>
                <a:ea typeface="Calibri" panose="020F0502020204030204" pitchFamily="34" charset="0"/>
                <a:cs typeface="Times New Roman" panose="02020603050405020304" pitchFamily="18" charset="0"/>
              </a:rPr>
              <a:t>Medline is RegSales Co’s most profitable customer with Apotheca, Ltd coming a close second. These two customers purchase the company’s products across the four regions. The company should ensure to keep these two customers and the other profitable customers satisfied. Reward programs and discounts can be offered to them to ensure they stay loyal and do not get poached by their competitors. This will also help the company avoid the acquisition cost of trying to lure newer customers.</a:t>
            </a:r>
            <a:endParaRPr lang="en-GB" sz="185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50" dirty="0"/>
          </a:p>
        </p:txBody>
      </p:sp>
    </p:spTree>
    <p:extLst>
      <p:ext uri="{BB962C8B-B14F-4D97-AF65-F5344CB8AC3E}">
        <p14:creationId xmlns:p14="http://schemas.microsoft.com/office/powerpoint/2010/main" val="303002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AC0E53-261C-748A-2F87-82A9F79D8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3AD85C9-208C-62CF-52F1-32CAA208ABE7}"/>
              </a:ext>
            </a:extLst>
          </p:cNvPr>
          <p:cNvSpPr>
            <a:spLocks noGrp="1"/>
          </p:cNvSpPr>
          <p:nvPr>
            <p:ph type="title"/>
          </p:nvPr>
        </p:nvSpPr>
        <p:spPr>
          <a:xfrm>
            <a:off x="1009650" y="336051"/>
            <a:ext cx="8985250" cy="1118394"/>
          </a:xfrm>
        </p:spPr>
        <p:txBody>
          <a:bodyPr anchor="t">
            <a:normAutofit/>
          </a:bodyPr>
          <a:lstStyle/>
          <a:p>
            <a:r>
              <a:rPr lang="en-CA" sz="3600" b="1" dirty="0">
                <a:effectLst/>
                <a:latin typeface="+mn-lt"/>
                <a:ea typeface="Calibri" panose="020F0502020204030204" pitchFamily="34" charset="0"/>
                <a:cs typeface="Times New Roman" panose="02020603050405020304" pitchFamily="18" charset="0"/>
              </a:rPr>
              <a:t>Conclusion &amp; Recommendations</a:t>
            </a:r>
            <a:r>
              <a:rPr lang="en-GB" sz="3600" b="1" dirty="0">
                <a:effectLst/>
                <a:latin typeface="+mn-lt"/>
              </a:rPr>
              <a:t> </a:t>
            </a:r>
            <a:r>
              <a:rPr lang="en-GB" sz="3600" b="1" dirty="0" err="1">
                <a:effectLst/>
                <a:latin typeface="+mn-lt"/>
              </a:rPr>
              <a:t>cotd</a:t>
            </a:r>
            <a:r>
              <a:rPr lang="en-GB" sz="3600" b="1" dirty="0">
                <a:effectLst/>
                <a:latin typeface="+mn-lt"/>
              </a:rPr>
              <a:t>:</a:t>
            </a:r>
            <a:endParaRPr lang="en-US" sz="3600" b="1" dirty="0">
              <a:latin typeface="+mn-lt"/>
            </a:endParaRPr>
          </a:p>
        </p:txBody>
      </p:sp>
      <p:sp>
        <p:nvSpPr>
          <p:cNvPr id="11" name="Content Placeholder 2">
            <a:extLst>
              <a:ext uri="{FF2B5EF4-FFF2-40B4-BE49-F238E27FC236}">
                <a16:creationId xmlns:a16="http://schemas.microsoft.com/office/drawing/2014/main" id="{173B19D6-AB5A-A9CA-8FC9-9A97AA4E49CA}"/>
              </a:ext>
            </a:extLst>
          </p:cNvPr>
          <p:cNvSpPr>
            <a:spLocks noGrp="1"/>
          </p:cNvSpPr>
          <p:nvPr>
            <p:ph idx="1"/>
          </p:nvPr>
        </p:nvSpPr>
        <p:spPr>
          <a:xfrm>
            <a:off x="981514" y="1035928"/>
            <a:ext cx="9994900" cy="4254501"/>
          </a:xfrm>
        </p:spPr>
        <p:txBody>
          <a:bodyPr>
            <a:noAutofit/>
          </a:bodyPr>
          <a:lstStyle/>
          <a:p>
            <a:pPr marL="342900" lvl="0" indent="-342900">
              <a:lnSpc>
                <a:spcPct val="150000"/>
              </a:lnSpc>
              <a:buFont typeface="+mj-lt"/>
              <a:buAutoNum type="arabicPeriod" startAt="3"/>
            </a:pPr>
            <a:r>
              <a:rPr lang="en-CA" sz="1850" dirty="0">
                <a:effectLst/>
                <a:latin typeface="Calibri" panose="020F0502020204030204" pitchFamily="34" charset="0"/>
                <a:ea typeface="Calibri" panose="020F0502020204030204" pitchFamily="34" charset="0"/>
                <a:cs typeface="Times New Roman" panose="02020603050405020304" pitchFamily="18" charset="0"/>
              </a:rPr>
              <a:t>Accessories being the most profitable product might be because of their versatilities as accessories are needed for lots of things. On the other hand, the pillows are the least profitable. However, it is recommended for the company keep on selling pillows as they might be bought together with other complementary products the company is selling such as Bedroom Furniture, Blankets, Furniture cushions etc.</a:t>
            </a:r>
          </a:p>
          <a:p>
            <a:pPr marL="342900" lvl="0" indent="-342900">
              <a:lnSpc>
                <a:spcPct val="150000"/>
              </a:lnSpc>
              <a:buFont typeface="+mj-lt"/>
              <a:buAutoNum type="arabicPeriod" startAt="3"/>
            </a:pPr>
            <a:endParaRPr lang="en-GB" sz="18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startAt="3"/>
            </a:pPr>
            <a:r>
              <a:rPr lang="en-CA" sz="1850" dirty="0">
                <a:effectLst/>
                <a:latin typeface="Calibri" panose="020F0502020204030204" pitchFamily="34" charset="0"/>
                <a:ea typeface="Calibri" panose="020F0502020204030204" pitchFamily="34" charset="0"/>
                <a:cs typeface="Times New Roman" panose="02020603050405020304" pitchFamily="18" charset="0"/>
              </a:rPr>
              <a:t>The most popular sales channel for the company during this period was In-store with 41% of the company sales going through this channel. The least popular sales channel is Wholesale with 11%. However, different sales channel has worked well in different regions of the country for the company. It is recommended for the company to maximize the sales channel that best suits a particular region. Other sales channels should also be explored so the company can have a competitive advantage over their competitors in the region.</a:t>
            </a:r>
            <a:endParaRPr lang="en-GB" sz="185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50" dirty="0"/>
          </a:p>
        </p:txBody>
      </p:sp>
    </p:spTree>
    <p:extLst>
      <p:ext uri="{BB962C8B-B14F-4D97-AF65-F5344CB8AC3E}">
        <p14:creationId xmlns:p14="http://schemas.microsoft.com/office/powerpoint/2010/main" val="293559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BFA8-D9E5-1EB8-D587-E666FAB21435}"/>
              </a:ext>
            </a:extLst>
          </p:cNvPr>
          <p:cNvSpPr>
            <a:spLocks noGrp="1"/>
          </p:cNvSpPr>
          <p:nvPr>
            <p:ph type="title"/>
          </p:nvPr>
        </p:nvSpPr>
        <p:spPr>
          <a:xfrm>
            <a:off x="838200" y="-216435"/>
            <a:ext cx="10515600" cy="1325563"/>
          </a:xfrm>
        </p:spPr>
        <p:txBody>
          <a:bodyPr>
            <a:normAutofit/>
          </a:bodyPr>
          <a:lstStyle/>
          <a:p>
            <a:pPr algn="ctr">
              <a:lnSpc>
                <a:spcPct val="150000"/>
              </a:lnSpc>
            </a:pPr>
            <a:r>
              <a:rPr lang="en-CA" sz="3200" b="1" dirty="0">
                <a:effectLst/>
                <a:latin typeface="Calibri" panose="020F0502020204030204" pitchFamily="34" charset="0"/>
                <a:ea typeface="Calibri" panose="020F0502020204030204" pitchFamily="34" charset="0"/>
                <a:cs typeface="Times New Roman" panose="02020603050405020304" pitchFamily="18" charset="0"/>
              </a:rPr>
              <a:t>Additional Analysis / Limitations of Current Data</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3" name="Content Placeholder 2">
            <a:extLst>
              <a:ext uri="{FF2B5EF4-FFF2-40B4-BE49-F238E27FC236}">
                <a16:creationId xmlns:a16="http://schemas.microsoft.com/office/drawing/2014/main" id="{3981A5B8-61A6-6693-F48C-9DC63800D182}"/>
              </a:ext>
            </a:extLst>
          </p:cNvPr>
          <p:cNvGraphicFramePr>
            <a:graphicFrameLocks noGrp="1"/>
          </p:cNvGraphicFramePr>
          <p:nvPr>
            <p:ph idx="1"/>
            <p:extLst>
              <p:ext uri="{D42A27DB-BD31-4B8C-83A1-F6EECF244321}">
                <p14:modId xmlns:p14="http://schemas.microsoft.com/office/powerpoint/2010/main" val="3710804941"/>
              </p:ext>
            </p:extLst>
          </p:nvPr>
        </p:nvGraphicFramePr>
        <p:xfrm>
          <a:off x="838200" y="902825"/>
          <a:ext cx="10515600" cy="5332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99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1B54B08-A592-D4D9-B11E-50B6A3B3674D}"/>
              </a:ext>
            </a:extLst>
          </p:cNvPr>
          <p:cNvSpPr txBox="1"/>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080808"/>
                </a:solidFill>
                <a:latin typeface="+mj-lt"/>
                <a:ea typeface="+mj-ea"/>
                <a:cs typeface="+mj-cs"/>
              </a:rPr>
              <a:t>Thank you!</a:t>
            </a:r>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286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CF3FD-91EB-888A-CC4D-7B6B1ADEED3F}"/>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mn-lt"/>
              </a:rPr>
              <a:t>Introduction</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7C8C7A2-F900-C49F-42DC-AC503937C5B4}"/>
              </a:ext>
            </a:extLst>
          </p:cNvPr>
          <p:cNvSpPr>
            <a:spLocks noGrp="1"/>
          </p:cNvSpPr>
          <p:nvPr>
            <p:ph idx="1"/>
          </p:nvPr>
        </p:nvSpPr>
        <p:spPr>
          <a:xfrm>
            <a:off x="4447308" y="591344"/>
            <a:ext cx="6906491" cy="5585619"/>
          </a:xfrm>
        </p:spPr>
        <p:txBody>
          <a:bodyPr anchor="ctr">
            <a:noAutofit/>
          </a:bodyPr>
          <a:lstStyle/>
          <a:p>
            <a:pPr>
              <a:lnSpc>
                <a:spcPct val="150000"/>
              </a:lnSpc>
            </a:pPr>
            <a:r>
              <a:rPr lang="en-GB" sz="1800" dirty="0">
                <a:effectLst/>
                <a:latin typeface="Calibri" panose="020F0502020204030204" pitchFamily="34" charset="0"/>
                <a:ea typeface="Calibri" panose="020F0502020204030204" pitchFamily="34" charset="0"/>
                <a:cs typeface="Calibri" panose="020F0502020204030204" pitchFamily="34" charset="0"/>
              </a:rPr>
              <a:t>The company is a retail company located in the United States. For anonymity, the company will be assigned the </a:t>
            </a:r>
            <a:r>
              <a:rPr lang="en-GB" sz="1800" b="1" dirty="0">
                <a:effectLst/>
                <a:latin typeface="Calibri" panose="020F0502020204030204" pitchFamily="34" charset="0"/>
                <a:ea typeface="Calibri" panose="020F0502020204030204" pitchFamily="34" charset="0"/>
                <a:cs typeface="Calibri" panose="020F0502020204030204" pitchFamily="34" charset="0"/>
              </a:rPr>
              <a:t>name RegSales Co. for this project</a:t>
            </a:r>
            <a:r>
              <a:rPr lang="en-GB" sz="1800" dirty="0">
                <a:effectLst/>
                <a:latin typeface="Calibri" panose="020F0502020204030204" pitchFamily="34" charset="0"/>
                <a:ea typeface="Calibri" panose="020F0502020204030204" pitchFamily="34" charset="0"/>
                <a:cs typeface="Calibri" panose="020F0502020204030204" pitchFamily="34" charset="0"/>
              </a:rPr>
              <a:t>. RegSales Co. has stores in all the states in the US with a presence in Cities, Towns and Boroughs. The company stores in these locations have been grouped into four regions which consist of Northeast, West, South and Midwest.</a:t>
            </a:r>
          </a:p>
          <a:p>
            <a:pPr marL="0" indent="0">
              <a:lnSpc>
                <a:spcPct val="150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GB" sz="1800" dirty="0">
                <a:effectLst/>
                <a:latin typeface="Calibri" panose="020F0502020204030204" pitchFamily="34" charset="0"/>
                <a:ea typeface="Calibri" panose="020F0502020204030204" pitchFamily="34" charset="0"/>
                <a:cs typeface="Calibri" panose="020F0502020204030204" pitchFamily="34" charset="0"/>
              </a:rPr>
              <a:t>RegSales co-management team engaged a financial analyst to analyse their performance across these regions and also know who their standout sales team, customers, products, and which channel is the best for promoting and selling their products. This is aimed to help the company maximize the opportunities in the market and further cause disruption to their competitors in the retail market.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93140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AABED-BD4F-DAA8-9623-D1185FBBB486}"/>
              </a:ext>
            </a:extLst>
          </p:cNvPr>
          <p:cNvSpPr>
            <a:spLocks noGrp="1"/>
          </p:cNvSpPr>
          <p:nvPr>
            <p:ph type="title"/>
          </p:nvPr>
        </p:nvSpPr>
        <p:spPr>
          <a:xfrm>
            <a:off x="836675" y="-99605"/>
            <a:ext cx="10515600" cy="1133693"/>
          </a:xfrm>
        </p:spPr>
        <p:txBody>
          <a:bodyPr>
            <a:normAutofit/>
          </a:bodyPr>
          <a:lstStyle/>
          <a:p>
            <a:pPr algn="ctr">
              <a:lnSpc>
                <a:spcPct val="150000"/>
              </a:lnSpc>
            </a:pPr>
            <a:r>
              <a:rPr lang="en-CA" b="1" dirty="0">
                <a:effectLst/>
                <a:latin typeface="Calibri" panose="020F0502020204030204" pitchFamily="34" charset="0"/>
                <a:ea typeface="Calibri" panose="020F0502020204030204" pitchFamily="34" charset="0"/>
                <a:cs typeface="Times New Roman" panose="02020603050405020304" pitchFamily="18" charset="0"/>
              </a:rPr>
              <a:t>Objectives of the Analysis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0BF02D50-3B57-095B-1D38-322980D38A14}"/>
              </a:ext>
            </a:extLst>
          </p:cNvPr>
          <p:cNvGraphicFramePr>
            <a:graphicFrameLocks noGrp="1"/>
          </p:cNvGraphicFramePr>
          <p:nvPr>
            <p:ph idx="1"/>
            <p:extLst>
              <p:ext uri="{D42A27DB-BD31-4B8C-83A1-F6EECF244321}">
                <p14:modId xmlns:p14="http://schemas.microsoft.com/office/powerpoint/2010/main" val="774128303"/>
              </p:ext>
            </p:extLst>
          </p:nvPr>
        </p:nvGraphicFramePr>
        <p:xfrm>
          <a:off x="836675" y="113369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09914DA3-0F5D-778F-531D-01282EE86AA3}"/>
              </a:ext>
            </a:extLst>
          </p:cNvPr>
          <p:cNvSpPr txBox="1">
            <a:spLocks/>
          </p:cNvSpPr>
          <p:nvPr/>
        </p:nvSpPr>
        <p:spPr>
          <a:xfrm>
            <a:off x="707721" y="5285976"/>
            <a:ext cx="10515600" cy="113369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1800" b="1" dirty="0">
                <a:effectLst/>
                <a:latin typeface="Calibri" panose="020F0502020204030204" pitchFamily="34" charset="0"/>
                <a:ea typeface="Calibri" panose="020F0502020204030204" pitchFamily="34" charset="0"/>
                <a:cs typeface="Calibri" panose="020F0502020204030204" pitchFamily="34" charset="0"/>
              </a:rPr>
              <a:t>These insights will be used by the company’s key stakeholders – current shareholders, management team, potential investors, and employees to make value-adding decisions for the organization and its customers across the US.</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874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835F-730B-C474-4C59-2C3CC89E4768}"/>
              </a:ext>
            </a:extLst>
          </p:cNvPr>
          <p:cNvSpPr>
            <a:spLocks noGrp="1"/>
          </p:cNvSpPr>
          <p:nvPr>
            <p:ph type="title"/>
          </p:nvPr>
        </p:nvSpPr>
        <p:spPr>
          <a:xfrm>
            <a:off x="838200" y="252581"/>
            <a:ext cx="10515600" cy="1325563"/>
          </a:xfrm>
        </p:spPr>
        <p:txBody>
          <a:bodyPr>
            <a:normAutofit/>
          </a:bodyPr>
          <a:lstStyle/>
          <a:p>
            <a:pPr>
              <a:lnSpc>
                <a:spcPct val="150000"/>
              </a:lnSpc>
            </a:pPr>
            <a:r>
              <a:rPr lang="en-GB" b="1" dirty="0">
                <a:effectLst/>
                <a:latin typeface="Calibri" panose="020F0502020204030204" pitchFamily="34" charset="0"/>
                <a:ea typeface="Calibri" panose="020F0502020204030204" pitchFamily="34" charset="0"/>
                <a:cs typeface="Calibri" panose="020F0502020204030204" pitchFamily="34" charset="0"/>
              </a:rPr>
              <a:t>Data Sourcing and Preparation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4B34ED-3072-A830-D786-7EACA1383D4B}"/>
              </a:ext>
            </a:extLst>
          </p:cNvPr>
          <p:cNvSpPr>
            <a:spLocks noGrp="1"/>
          </p:cNvSpPr>
          <p:nvPr>
            <p:ph idx="1"/>
          </p:nvPr>
        </p:nvSpPr>
        <p:spPr>
          <a:xfrm>
            <a:off x="838200" y="1929384"/>
            <a:ext cx="10515600" cy="4251960"/>
          </a:xfrm>
        </p:spPr>
        <p:txBody>
          <a:bodyPr>
            <a:normAutofit/>
          </a:bodyPr>
          <a:lstStyle/>
          <a:p>
            <a:pPr>
              <a:lnSpc>
                <a:spcPct val="150000"/>
              </a:lnSpc>
            </a:pPr>
            <a:r>
              <a:rPr lang="en-GB" sz="2000" dirty="0">
                <a:effectLst/>
                <a:latin typeface="Calibri" panose="020F0502020204030204" pitchFamily="34" charset="0"/>
                <a:ea typeface="Calibri" panose="020F0502020204030204" pitchFamily="34" charset="0"/>
                <a:cs typeface="Calibri" panose="020F0502020204030204" pitchFamily="34" charset="0"/>
              </a:rPr>
              <a:t>The data is publicly available, and it is located at - </a:t>
            </a:r>
            <a:r>
              <a:rPr lang="en-GB" sz="2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https://data.world/dataman-udit/us-regional-sales-data</a:t>
            </a:r>
            <a:r>
              <a:rPr lang="en-GB" sz="2000" dirty="0">
                <a:effectLst/>
                <a:latin typeface="Calibri" panose="020F0502020204030204" pitchFamily="34" charset="0"/>
                <a:ea typeface="Calibri" panose="020F0502020204030204" pitchFamily="34" charset="0"/>
                <a:cs typeface="Calibri" panose="020F0502020204030204" pitchFamily="34" charset="0"/>
              </a:rPr>
              <a:t>. The available sales data for RegSales Co is for June 2018 to January 2021.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r>
              <a:rPr lang="en-US" sz="2000" b="1" dirty="0"/>
              <a:t>Data Processing:</a:t>
            </a:r>
          </a:p>
          <a:p>
            <a:pPr>
              <a:lnSpc>
                <a:spcPct val="150000"/>
              </a:lnSpc>
            </a:pPr>
            <a:r>
              <a:rPr lang="en-GB" sz="2000" dirty="0">
                <a:effectLst/>
                <a:latin typeface="Calibri" panose="020F0502020204030204" pitchFamily="34" charset="0"/>
                <a:ea typeface="Calibri" panose="020F0502020204030204" pitchFamily="34" charset="0"/>
                <a:cs typeface="Calibri" panose="020F0502020204030204" pitchFamily="34" charset="0"/>
              </a:rPr>
              <a:t>For the data to help answer the questions being asked and the objectives of this project, several tables will have to be joined together. </a:t>
            </a:r>
            <a:r>
              <a:rPr lang="en-GB" sz="2000" dirty="0">
                <a:effectLst/>
                <a:latin typeface="Calibri" panose="020F0502020204030204" pitchFamily="34" charset="0"/>
                <a:ea typeface="Calibri" panose="020F0502020204030204" pitchFamily="34" charset="0"/>
                <a:cs typeface="Times New Roman" panose="02020603050405020304" pitchFamily="18" charset="0"/>
              </a:rPr>
              <a:t>The data consists of 7,991 sales completed during this period. The main data is located in the regional_sales_data table which has 17 columns. However, other information such as customer_name, product_name, population, and region of the stores are needed from the other four tables in the dataset.</a:t>
            </a:r>
          </a:p>
          <a:p>
            <a:pPr marL="0" indent="0">
              <a:buNone/>
            </a:pPr>
            <a:endParaRPr lang="en-GB" sz="2000" dirty="0"/>
          </a:p>
        </p:txBody>
      </p:sp>
    </p:spTree>
    <p:extLst>
      <p:ext uri="{BB962C8B-B14F-4D97-AF65-F5344CB8AC3E}">
        <p14:creationId xmlns:p14="http://schemas.microsoft.com/office/powerpoint/2010/main" val="304014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A8077-7A0E-B87C-0E80-C4A779A50711}"/>
              </a:ext>
            </a:extLst>
          </p:cNvPr>
          <p:cNvSpPr>
            <a:spLocks noGrp="1"/>
          </p:cNvSpPr>
          <p:nvPr>
            <p:ph type="title"/>
          </p:nvPr>
        </p:nvSpPr>
        <p:spPr>
          <a:xfrm>
            <a:off x="708766" y="557189"/>
            <a:ext cx="3374136" cy="5567891"/>
          </a:xfrm>
        </p:spPr>
        <p:txBody>
          <a:bodyPr>
            <a:normAutofit/>
          </a:bodyPr>
          <a:lstStyle/>
          <a:p>
            <a:r>
              <a:rPr lang="en-US" sz="5200" dirty="0">
                <a:latin typeface="+mn-lt"/>
              </a:rPr>
              <a:t>Tools used in the Project</a:t>
            </a:r>
          </a:p>
        </p:txBody>
      </p:sp>
      <p:graphicFrame>
        <p:nvGraphicFramePr>
          <p:cNvPr id="5" name="Content Placeholder 2">
            <a:extLst>
              <a:ext uri="{FF2B5EF4-FFF2-40B4-BE49-F238E27FC236}">
                <a16:creationId xmlns:a16="http://schemas.microsoft.com/office/drawing/2014/main" id="{98533ECD-01ED-B9DB-32E7-5D790A97D4BC}"/>
              </a:ext>
            </a:extLst>
          </p:cNvPr>
          <p:cNvGraphicFramePr>
            <a:graphicFrameLocks noGrp="1"/>
          </p:cNvGraphicFramePr>
          <p:nvPr>
            <p:ph idx="1"/>
            <p:extLst>
              <p:ext uri="{D42A27DB-BD31-4B8C-83A1-F6EECF244321}">
                <p14:modId xmlns:p14="http://schemas.microsoft.com/office/powerpoint/2010/main" val="1312167027"/>
              </p:ext>
            </p:extLst>
          </p:nvPr>
        </p:nvGraphicFramePr>
        <p:xfrm>
          <a:off x="4307985" y="620392"/>
          <a:ext cx="7273946"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21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A6EF-098A-5CAD-60CA-537CE6E134A7}"/>
              </a:ext>
            </a:extLst>
          </p:cNvPr>
          <p:cNvSpPr>
            <a:spLocks noGrp="1"/>
          </p:cNvSpPr>
          <p:nvPr>
            <p:ph type="title"/>
          </p:nvPr>
        </p:nvSpPr>
        <p:spPr>
          <a:xfrm>
            <a:off x="1247974" y="-118384"/>
            <a:ext cx="10515600" cy="1325563"/>
          </a:xfrm>
        </p:spPr>
        <p:txBody>
          <a:bodyPr vert="horz" lIns="91440" tIns="45720" rIns="91440" bIns="45720" rtlCol="0" anchor="ctr">
            <a:normAutofit/>
          </a:bodyPr>
          <a:lstStyle/>
          <a:p>
            <a:pPr algn="ctr"/>
            <a:r>
              <a:rPr lang="en-US" sz="3600" b="1" dirty="0">
                <a:latin typeface="+mn-lt"/>
              </a:rPr>
              <a:t>Inner join query visualization</a:t>
            </a:r>
          </a:p>
        </p:txBody>
      </p:sp>
      <p:sp>
        <p:nvSpPr>
          <p:cNvPr id="5" name="TextBox 4">
            <a:extLst>
              <a:ext uri="{FF2B5EF4-FFF2-40B4-BE49-F238E27FC236}">
                <a16:creationId xmlns:a16="http://schemas.microsoft.com/office/drawing/2014/main" id="{4416CB71-A1CB-838E-77C6-006F6AF7C905}"/>
              </a:ext>
            </a:extLst>
          </p:cNvPr>
          <p:cNvSpPr txBox="1"/>
          <p:nvPr/>
        </p:nvSpPr>
        <p:spPr>
          <a:xfrm>
            <a:off x="438912"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FECE3B28-9DB4-6638-F4E0-F0A38B3FE714}"/>
              </a:ext>
            </a:extLst>
          </p:cNvPr>
          <p:cNvPicPr>
            <a:picLocks noChangeAspect="1"/>
          </p:cNvPicPr>
          <p:nvPr/>
        </p:nvPicPr>
        <p:blipFill>
          <a:blip r:embed="rId2"/>
          <a:stretch>
            <a:fillRect/>
          </a:stretch>
        </p:blipFill>
        <p:spPr>
          <a:xfrm>
            <a:off x="944056" y="1122772"/>
            <a:ext cx="10303888" cy="4644982"/>
          </a:xfrm>
          <a:prstGeom prst="rect">
            <a:avLst/>
          </a:prstGeom>
        </p:spPr>
      </p:pic>
    </p:spTree>
    <p:extLst>
      <p:ext uri="{BB962C8B-B14F-4D97-AF65-F5344CB8AC3E}">
        <p14:creationId xmlns:p14="http://schemas.microsoft.com/office/powerpoint/2010/main" val="123835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A70C3A5-A53B-51FC-062F-CAA4824BE585}"/>
              </a:ext>
            </a:extLst>
          </p:cNvPr>
          <p:cNvSpPr>
            <a:spLocks noGrp="1"/>
          </p:cNvSpPr>
          <p:nvPr>
            <p:ph type="title"/>
          </p:nvPr>
        </p:nvSpPr>
        <p:spPr>
          <a:xfrm>
            <a:off x="838200" y="-70976"/>
            <a:ext cx="10515600" cy="1325563"/>
          </a:xfrm>
        </p:spPr>
        <p:txBody>
          <a:bodyPr/>
          <a:lstStyle/>
          <a:p>
            <a:endParaRPr lang="en-US" dirty="0"/>
          </a:p>
        </p:txBody>
      </p:sp>
      <p:sp>
        <p:nvSpPr>
          <p:cNvPr id="14" name="Content Placeholder 13">
            <a:extLst>
              <a:ext uri="{FF2B5EF4-FFF2-40B4-BE49-F238E27FC236}">
                <a16:creationId xmlns:a16="http://schemas.microsoft.com/office/drawing/2014/main" id="{50401ACF-6A58-2917-8208-44A587F72479}"/>
              </a:ext>
            </a:extLst>
          </p:cNvPr>
          <p:cNvSpPr>
            <a:spLocks noGrp="1"/>
          </p:cNvSpPr>
          <p:nvPr>
            <p:ph idx="1"/>
          </p:nvPr>
        </p:nvSpPr>
        <p:spPr>
          <a:xfrm>
            <a:off x="838200" y="1389524"/>
            <a:ext cx="10515600" cy="4351338"/>
          </a:xfrm>
        </p:spPr>
        <p:txBody>
          <a:bodyPr/>
          <a:lstStyle/>
          <a:p>
            <a:endParaRPr lang="en-US" dirty="0"/>
          </a:p>
        </p:txBody>
      </p:sp>
      <p:sp useBgFill="1">
        <p:nvSpPr>
          <p:cNvPr id="15" name="Rectangle 9">
            <a:extLst>
              <a:ext uri="{FF2B5EF4-FFF2-40B4-BE49-F238E27FC236}">
                <a16:creationId xmlns:a16="http://schemas.microsoft.com/office/drawing/2014/main" id="{7C0D0E55-36DD-BEF3-5A88-B59689903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B47095DB-585F-19F8-BEEF-6FACDE40E6C2}"/>
              </a:ext>
            </a:extLst>
          </p:cNvPr>
          <p:cNvSpPr txBox="1">
            <a:spLocks/>
          </p:cNvSpPr>
          <p:nvPr/>
        </p:nvSpPr>
        <p:spPr>
          <a:xfrm>
            <a:off x="708766" y="121088"/>
            <a:ext cx="3374136" cy="5567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latin typeface="+mn-lt"/>
              </a:rPr>
              <a:t>Tools used in the Project</a:t>
            </a:r>
          </a:p>
        </p:txBody>
      </p:sp>
      <p:graphicFrame>
        <p:nvGraphicFramePr>
          <p:cNvPr id="17" name="Content Placeholder 2">
            <a:extLst>
              <a:ext uri="{FF2B5EF4-FFF2-40B4-BE49-F238E27FC236}">
                <a16:creationId xmlns:a16="http://schemas.microsoft.com/office/drawing/2014/main" id="{E5AA9360-FB56-186E-AD2B-55E19670C860}"/>
              </a:ext>
            </a:extLst>
          </p:cNvPr>
          <p:cNvGraphicFramePr>
            <a:graphicFrameLocks/>
          </p:cNvGraphicFramePr>
          <p:nvPr>
            <p:extLst>
              <p:ext uri="{D42A27DB-BD31-4B8C-83A1-F6EECF244321}">
                <p14:modId xmlns:p14="http://schemas.microsoft.com/office/powerpoint/2010/main" val="876320257"/>
              </p:ext>
            </p:extLst>
          </p:nvPr>
        </p:nvGraphicFramePr>
        <p:xfrm>
          <a:off x="4307985" y="529995"/>
          <a:ext cx="7273946" cy="5158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70E25ACF-131D-B461-DB42-D426503E954A}"/>
              </a:ext>
            </a:extLst>
          </p:cNvPr>
          <p:cNvSpPr txBox="1"/>
          <p:nvPr/>
        </p:nvSpPr>
        <p:spPr>
          <a:xfrm>
            <a:off x="2269222" y="5866339"/>
            <a:ext cx="8314006" cy="461665"/>
          </a:xfrm>
          <a:prstGeom prst="rect">
            <a:avLst/>
          </a:prstGeom>
          <a:noFill/>
        </p:spPr>
        <p:txBody>
          <a:bodyPr wrap="square" rtlCol="0">
            <a:spAutoFit/>
          </a:bodyPr>
          <a:lstStyle/>
          <a:p>
            <a:r>
              <a:rPr lang="en-GB" sz="2400" b="1" dirty="0"/>
              <a:t>The Findings from the analysis are given in the following slides</a:t>
            </a:r>
          </a:p>
        </p:txBody>
      </p:sp>
    </p:spTree>
    <p:extLst>
      <p:ext uri="{BB962C8B-B14F-4D97-AF65-F5344CB8AC3E}">
        <p14:creationId xmlns:p14="http://schemas.microsoft.com/office/powerpoint/2010/main" val="278992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1697-8C7A-A2C6-2980-EC3B5B909271}"/>
              </a:ext>
            </a:extLst>
          </p:cNvPr>
          <p:cNvSpPr>
            <a:spLocks noGrp="1"/>
          </p:cNvSpPr>
          <p:nvPr>
            <p:ph type="title"/>
          </p:nvPr>
        </p:nvSpPr>
        <p:spPr>
          <a:xfrm>
            <a:off x="838200" y="-84407"/>
            <a:ext cx="10515600" cy="902462"/>
          </a:xfrm>
        </p:spPr>
        <p:txBody>
          <a:bodyPr>
            <a:normAutofit/>
          </a:bodyPr>
          <a:lstStyle/>
          <a:p>
            <a:pPr algn="ctr">
              <a:lnSpc>
                <a:spcPct val="100000"/>
              </a:lnSpc>
            </a:pPr>
            <a:r>
              <a:rPr lang="en-US" sz="3200" b="1" dirty="0">
                <a:latin typeface="+mn-lt"/>
              </a:rPr>
              <a:t>Most Profitable Region</a:t>
            </a:r>
          </a:p>
        </p:txBody>
      </p:sp>
      <p:pic>
        <p:nvPicPr>
          <p:cNvPr id="6" name="Picture 5">
            <a:extLst>
              <a:ext uri="{FF2B5EF4-FFF2-40B4-BE49-F238E27FC236}">
                <a16:creationId xmlns:a16="http://schemas.microsoft.com/office/drawing/2014/main" id="{4DDE2FAD-CD65-60F5-EC44-95AEAA44CC37}"/>
              </a:ext>
            </a:extLst>
          </p:cNvPr>
          <p:cNvPicPr>
            <a:picLocks noChangeAspect="1"/>
          </p:cNvPicPr>
          <p:nvPr/>
        </p:nvPicPr>
        <p:blipFill>
          <a:blip r:embed="rId3"/>
          <a:stretch>
            <a:fillRect/>
          </a:stretch>
        </p:blipFill>
        <p:spPr>
          <a:xfrm>
            <a:off x="3249638" y="921736"/>
            <a:ext cx="8466644" cy="5385837"/>
          </a:xfrm>
          <a:prstGeom prst="rect">
            <a:avLst/>
          </a:prstGeom>
        </p:spPr>
      </p:pic>
      <p:sp>
        <p:nvSpPr>
          <p:cNvPr id="10" name="Title 1">
            <a:extLst>
              <a:ext uri="{FF2B5EF4-FFF2-40B4-BE49-F238E27FC236}">
                <a16:creationId xmlns:a16="http://schemas.microsoft.com/office/drawing/2014/main" id="{9ABB10F9-9890-F3E8-2BA8-8B81C5E46D14}"/>
              </a:ext>
            </a:extLst>
          </p:cNvPr>
          <p:cNvSpPr txBox="1">
            <a:spLocks/>
          </p:cNvSpPr>
          <p:nvPr/>
        </p:nvSpPr>
        <p:spPr>
          <a:xfrm>
            <a:off x="244532" y="550426"/>
            <a:ext cx="3005105" cy="5567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GB" sz="2000" dirty="0">
                <a:effectLst/>
                <a:latin typeface="+mn-lt"/>
                <a:ea typeface="Calibri" panose="020F0502020204030204" pitchFamily="34" charset="0"/>
                <a:cs typeface="Calibri" panose="020F0502020204030204" pitchFamily="34" charset="0"/>
              </a:rPr>
              <a:t>The Midwest is the most profitable region with $8.92m in gross profit over this period (June 2018 to January 2021). And the South is the least profitable with $6.80m.</a:t>
            </a:r>
            <a:endParaRPr lang="en-GB" sz="2000" dirty="0">
              <a:effectLst/>
              <a:latin typeface="+mn-lt"/>
              <a:ea typeface="Calibri" panose="020F0502020204030204" pitchFamily="34" charset="0"/>
              <a:cs typeface="Times New Roman" panose="02020603050405020304" pitchFamily="18" charset="0"/>
            </a:endParaRPr>
          </a:p>
          <a:p>
            <a:pPr>
              <a:lnSpc>
                <a:spcPct val="100000"/>
              </a:lnSpc>
            </a:pPr>
            <a:endParaRPr lang="en-US" sz="2000" dirty="0">
              <a:latin typeface="+mn-lt"/>
            </a:endParaRPr>
          </a:p>
        </p:txBody>
      </p:sp>
    </p:spTree>
    <p:extLst>
      <p:ext uri="{BB962C8B-B14F-4D97-AF65-F5344CB8AC3E}">
        <p14:creationId xmlns:p14="http://schemas.microsoft.com/office/powerpoint/2010/main" val="109487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30757B4-6184-1FDD-2C51-232F832F3EC3}"/>
              </a:ext>
            </a:extLst>
          </p:cNvPr>
          <p:cNvSpPr>
            <a:spLocks noGrp="1"/>
          </p:cNvSpPr>
          <p:nvPr>
            <p:ph type="title"/>
          </p:nvPr>
        </p:nvSpPr>
        <p:spPr>
          <a:xfrm>
            <a:off x="838200" y="-84407"/>
            <a:ext cx="10515600" cy="902462"/>
          </a:xfrm>
        </p:spPr>
        <p:txBody>
          <a:bodyPr>
            <a:normAutofit/>
          </a:bodyPr>
          <a:lstStyle/>
          <a:p>
            <a:pPr lvl="0" algn="ctr">
              <a:lnSpc>
                <a:spcPct val="100000"/>
              </a:lnSpc>
            </a:pPr>
            <a:r>
              <a:rPr lang="en-GB" sz="3200" b="1" dirty="0">
                <a:effectLst/>
                <a:latin typeface="+mn-lt"/>
                <a:ea typeface="Calibri" panose="020F0502020204030204" pitchFamily="34" charset="0"/>
                <a:cs typeface="Calibri" panose="020F0502020204030204" pitchFamily="34" charset="0"/>
              </a:rPr>
              <a:t>Best Customer in terms of Gross Profit</a:t>
            </a:r>
          </a:p>
        </p:txBody>
      </p:sp>
      <p:sp>
        <p:nvSpPr>
          <p:cNvPr id="13" name="Title 1">
            <a:extLst>
              <a:ext uri="{FF2B5EF4-FFF2-40B4-BE49-F238E27FC236}">
                <a16:creationId xmlns:a16="http://schemas.microsoft.com/office/drawing/2014/main" id="{40A85E15-334A-BF01-8652-94F039445B22}"/>
              </a:ext>
            </a:extLst>
          </p:cNvPr>
          <p:cNvSpPr txBox="1">
            <a:spLocks/>
          </p:cNvSpPr>
          <p:nvPr/>
        </p:nvSpPr>
        <p:spPr>
          <a:xfrm>
            <a:off x="244532" y="550426"/>
            <a:ext cx="2685704" cy="5567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en-GB" sz="2000" dirty="0">
                <a:effectLst/>
                <a:latin typeface="+mn-lt"/>
                <a:ea typeface="Calibri" panose="020F0502020204030204" pitchFamily="34" charset="0"/>
                <a:cs typeface="Calibri" panose="020F0502020204030204" pitchFamily="34" charset="0"/>
              </a:rPr>
              <a:t>Filtered for the top 10 most profitable customers. Medline is RegSales Co's most profitable customer with the company making a gross profit of $852,170 from them during this period.</a:t>
            </a:r>
            <a:endParaRPr lang="en-GB" sz="2000" dirty="0">
              <a:effectLst/>
              <a:latin typeface="+mn-lt"/>
              <a:ea typeface="Calibri" panose="020F0502020204030204" pitchFamily="34" charset="0"/>
              <a:cs typeface="Times New Roman" panose="02020603050405020304" pitchFamily="18" charset="0"/>
            </a:endParaRPr>
          </a:p>
          <a:p>
            <a:pPr>
              <a:lnSpc>
                <a:spcPct val="150000"/>
              </a:lnSpc>
            </a:pPr>
            <a:endParaRPr lang="en-US" sz="2000" dirty="0">
              <a:latin typeface="+mn-lt"/>
            </a:endParaRPr>
          </a:p>
        </p:txBody>
      </p:sp>
      <p:pic>
        <p:nvPicPr>
          <p:cNvPr id="15" name="Picture 14">
            <a:extLst>
              <a:ext uri="{FF2B5EF4-FFF2-40B4-BE49-F238E27FC236}">
                <a16:creationId xmlns:a16="http://schemas.microsoft.com/office/drawing/2014/main" id="{1D59D062-27F9-8FF4-7254-EE4F86DA7EDF}"/>
              </a:ext>
            </a:extLst>
          </p:cNvPr>
          <p:cNvPicPr>
            <a:picLocks noChangeAspect="1"/>
          </p:cNvPicPr>
          <p:nvPr/>
        </p:nvPicPr>
        <p:blipFill>
          <a:blip r:embed="rId2"/>
          <a:stretch>
            <a:fillRect/>
          </a:stretch>
        </p:blipFill>
        <p:spPr>
          <a:xfrm>
            <a:off x="2840874" y="691103"/>
            <a:ext cx="8602288" cy="6026903"/>
          </a:xfrm>
          <a:prstGeom prst="rect">
            <a:avLst/>
          </a:prstGeom>
        </p:spPr>
      </p:pic>
    </p:spTree>
    <p:extLst>
      <p:ext uri="{BB962C8B-B14F-4D97-AF65-F5344CB8AC3E}">
        <p14:creationId xmlns:p14="http://schemas.microsoft.com/office/powerpoint/2010/main" val="3886799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1360</Words>
  <Application>Microsoft Macintosh PowerPoint</Application>
  <PresentationFormat>Widescreen</PresentationFormat>
  <Paragraphs>62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Verdana</vt:lpstr>
      <vt:lpstr>Office Theme</vt:lpstr>
      <vt:lpstr>RegSales Co.  U.S Regional Sales Analysis</vt:lpstr>
      <vt:lpstr>Introduction</vt:lpstr>
      <vt:lpstr>Objectives of the Analysis</vt:lpstr>
      <vt:lpstr>Data Sourcing and Preparation</vt:lpstr>
      <vt:lpstr>Tools used in the Project</vt:lpstr>
      <vt:lpstr>Inner join query visualization</vt:lpstr>
      <vt:lpstr>PowerPoint Presentation</vt:lpstr>
      <vt:lpstr>Most Profitable Region</vt:lpstr>
      <vt:lpstr>Best Customer in terms of Gross Profit</vt:lpstr>
      <vt:lpstr>Products’ Gross Profit </vt:lpstr>
      <vt:lpstr>Sales Channel Performance by Region </vt:lpstr>
      <vt:lpstr>RegSales Co Sales Analysis Dashboard</vt:lpstr>
      <vt:lpstr>Conclusion &amp; Recommendations </vt:lpstr>
      <vt:lpstr>Conclusion &amp; Recommendations cotd:</vt:lpstr>
      <vt:lpstr>Additional Analysis / Limitations of Current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Ridwan Olanrewaju Abdulmumeen 2021 (N1039984)</dc:creator>
  <cp:lastModifiedBy>Ridwan Olanrewaju Abdulmumeen 2021 (N1039984)</cp:lastModifiedBy>
  <cp:revision>254</cp:revision>
  <dcterms:created xsi:type="dcterms:W3CDTF">2022-08-30T09:27:35Z</dcterms:created>
  <dcterms:modified xsi:type="dcterms:W3CDTF">2022-11-20T23:26:49Z</dcterms:modified>
</cp:coreProperties>
</file>