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aleway"/>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regular.fntdata"/><Relationship Id="rId11" Type="http://schemas.openxmlformats.org/officeDocument/2006/relationships/slide" Target="slides/slide5.xml"/><Relationship Id="rId22" Type="http://schemas.openxmlformats.org/officeDocument/2006/relationships/font" Target="fonts/Raleway-italic.fntdata"/><Relationship Id="rId10" Type="http://schemas.openxmlformats.org/officeDocument/2006/relationships/slide" Target="slides/slide4.xml"/><Relationship Id="rId21" Type="http://schemas.openxmlformats.org/officeDocument/2006/relationships/font" Target="fonts/Raleway-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aleway-bold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c106e59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c106e59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6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d1617e3d4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d1617e3d4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168aff51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d168aff51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None/>
            </a:pPr>
            <a:r>
              <a:t/>
            </a:r>
            <a:endParaRPr sz="15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1617e3d4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1617e3d4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c1179492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c1179492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6c1179492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6c1179492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1500"/>
              </a:spcBef>
              <a:spcAft>
                <a:spcPts val="0"/>
              </a:spcAft>
              <a:buClr>
                <a:schemeClr val="dk1"/>
              </a:buClr>
              <a:buSzPts val="1100"/>
              <a:buFont typeface="Arial"/>
              <a:buNone/>
            </a:pPr>
            <a:r>
              <a:t/>
            </a:r>
            <a:endParaRPr sz="15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6c1179492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6c1179492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t/>
            </a:r>
            <a:endParaRPr sz="1500">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1617e3d4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1617e3d4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6c11794928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6c11794928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t/>
            </a:r>
            <a:endParaRPr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c106e590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c106e590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168aff51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168aff51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d1617e3d4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d1617e3d47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1617e3d4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1617e3d4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rtl="0">
              <a:spcBef>
                <a:spcPts val="0"/>
              </a:spcBef>
              <a:spcAft>
                <a:spcPts val="0"/>
              </a:spcAft>
              <a:buSzPts val="4200"/>
              <a:buNone/>
              <a:defRPr sz="4200"/>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57" name="Google Shape;57;p14"/>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None/>
              <a:defRPr sz="2400"/>
            </a:lvl1pPr>
            <a:lvl2pPr lvl="1" rtl="0">
              <a:lnSpc>
                <a:spcPct val="100000"/>
              </a:lnSpc>
              <a:spcBef>
                <a:spcPts val="0"/>
              </a:spcBef>
              <a:spcAft>
                <a:spcPts val="0"/>
              </a:spcAft>
              <a:buSzPts val="2400"/>
              <a:buNone/>
              <a:defRPr sz="2400"/>
            </a:lvl2pPr>
            <a:lvl3pPr lvl="2" rtl="0">
              <a:lnSpc>
                <a:spcPct val="100000"/>
              </a:lnSpc>
              <a:spcBef>
                <a:spcPts val="0"/>
              </a:spcBef>
              <a:spcAft>
                <a:spcPts val="0"/>
              </a:spcAft>
              <a:buSzPts val="2400"/>
              <a:buNone/>
              <a:defRPr sz="2400"/>
            </a:lvl3pPr>
            <a:lvl4pPr lvl="3" rtl="0">
              <a:lnSpc>
                <a:spcPct val="100000"/>
              </a:lnSpc>
              <a:spcBef>
                <a:spcPts val="0"/>
              </a:spcBef>
              <a:spcAft>
                <a:spcPts val="0"/>
              </a:spcAft>
              <a:buSzPts val="2400"/>
              <a:buNone/>
              <a:defRPr sz="2400"/>
            </a:lvl4pPr>
            <a:lvl5pPr lvl="4" rtl="0">
              <a:lnSpc>
                <a:spcPct val="100000"/>
              </a:lnSpc>
              <a:spcBef>
                <a:spcPts val="0"/>
              </a:spcBef>
              <a:spcAft>
                <a:spcPts val="0"/>
              </a:spcAft>
              <a:buSzPts val="2400"/>
              <a:buNone/>
              <a:defRPr sz="2400"/>
            </a:lvl5pPr>
            <a:lvl6pPr lvl="5" rtl="0">
              <a:lnSpc>
                <a:spcPct val="100000"/>
              </a:lnSpc>
              <a:spcBef>
                <a:spcPts val="0"/>
              </a:spcBef>
              <a:spcAft>
                <a:spcPts val="0"/>
              </a:spcAft>
              <a:buSzPts val="2400"/>
              <a:buNone/>
              <a:defRPr sz="2400"/>
            </a:lvl6pPr>
            <a:lvl7pPr lvl="6" rtl="0">
              <a:lnSpc>
                <a:spcPct val="100000"/>
              </a:lnSpc>
              <a:spcBef>
                <a:spcPts val="0"/>
              </a:spcBef>
              <a:spcAft>
                <a:spcPts val="0"/>
              </a:spcAft>
              <a:buSzPts val="2400"/>
              <a:buNone/>
              <a:defRPr sz="2400"/>
            </a:lvl7pPr>
            <a:lvl8pPr lvl="7" rtl="0">
              <a:lnSpc>
                <a:spcPct val="100000"/>
              </a:lnSpc>
              <a:spcBef>
                <a:spcPts val="0"/>
              </a:spcBef>
              <a:spcAft>
                <a:spcPts val="0"/>
              </a:spcAft>
              <a:buSzPts val="2400"/>
              <a:buNone/>
              <a:defRPr sz="2400"/>
            </a:lvl8pPr>
            <a:lvl9pPr lvl="8" rtl="0">
              <a:lnSpc>
                <a:spcPct val="100000"/>
              </a:lnSpc>
              <a:spcBef>
                <a:spcPts val="0"/>
              </a:spcBef>
              <a:spcAft>
                <a:spcPts val="0"/>
              </a:spcAft>
              <a:buSzPts val="2400"/>
              <a:buNone/>
              <a:defRPr sz="2400"/>
            </a:lvl9pPr>
          </a:lstStyle>
          <a:p/>
        </p:txBody>
      </p:sp>
      <p:sp>
        <p:nvSpPr>
          <p:cNvPr id="58" name="Google Shape;58;p1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5"/>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5"/>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62" name="Google Shape;62;p1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 name="Google Shape;65;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6" name="Google Shape;66;p1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0" name="Google Shape;70;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1" name="Google Shape;71;p1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4" name="Google Shape;74;p1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8" name="Google Shape;78;p1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79" name="Shape 79"/>
        <p:cNvGrpSpPr/>
        <p:nvPr/>
      </p:nvGrpSpPr>
      <p:grpSpPr>
        <a:xfrm>
          <a:off x="0" y="0"/>
          <a:ext cx="0" cy="0"/>
          <a:chOff x="0" y="0"/>
          <a:chExt cx="0" cy="0"/>
        </a:xfrm>
      </p:grpSpPr>
      <p:sp>
        <p:nvSpPr>
          <p:cNvPr id="80" name="Google Shape;80;p20"/>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1" name="Google Shape;81;p2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5" name="Google Shape;85;p21"/>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6" name="Google Shape;86;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7" name="Google Shape;87;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88" name="Google Shape;88;p2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1" name="Google Shape;91;p2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2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3"/>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rtl="0"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rtl="0"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rtl="0"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rtl="0"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rtl="0"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rtl="0"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rtl="0"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rtl="0"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95" name="Google Shape;95;p23"/>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96" name="Google Shape;96;p2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rtl="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53" name="Google Shape;53;p13"/>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lt2"/>
                </a:solidFill>
                <a:latin typeface="Source Sans Pro"/>
                <a:ea typeface="Source Sans Pro"/>
                <a:cs typeface="Source Sans Pro"/>
                <a:sym typeface="Source Sans Pro"/>
              </a:defRPr>
            </a:lvl1pPr>
            <a:lvl2pPr lvl="1" rtl="0" algn="r">
              <a:buNone/>
              <a:defRPr sz="1000">
                <a:solidFill>
                  <a:schemeClr val="lt2"/>
                </a:solidFill>
                <a:latin typeface="Source Sans Pro"/>
                <a:ea typeface="Source Sans Pro"/>
                <a:cs typeface="Source Sans Pro"/>
                <a:sym typeface="Source Sans Pro"/>
              </a:defRPr>
            </a:lvl2pPr>
            <a:lvl3pPr lvl="2" rtl="0" algn="r">
              <a:buNone/>
              <a:defRPr sz="1000">
                <a:solidFill>
                  <a:schemeClr val="lt2"/>
                </a:solidFill>
                <a:latin typeface="Source Sans Pro"/>
                <a:ea typeface="Source Sans Pro"/>
                <a:cs typeface="Source Sans Pro"/>
                <a:sym typeface="Source Sans Pro"/>
              </a:defRPr>
            </a:lvl3pPr>
            <a:lvl4pPr lvl="3" rtl="0" algn="r">
              <a:buNone/>
              <a:defRPr sz="1000">
                <a:solidFill>
                  <a:schemeClr val="lt2"/>
                </a:solidFill>
                <a:latin typeface="Source Sans Pro"/>
                <a:ea typeface="Source Sans Pro"/>
                <a:cs typeface="Source Sans Pro"/>
                <a:sym typeface="Source Sans Pro"/>
              </a:defRPr>
            </a:lvl4pPr>
            <a:lvl5pPr lvl="4" rtl="0" algn="r">
              <a:buNone/>
              <a:defRPr sz="1000">
                <a:solidFill>
                  <a:schemeClr val="lt2"/>
                </a:solidFill>
                <a:latin typeface="Source Sans Pro"/>
                <a:ea typeface="Source Sans Pro"/>
                <a:cs typeface="Source Sans Pro"/>
                <a:sym typeface="Source Sans Pro"/>
              </a:defRPr>
            </a:lvl5pPr>
            <a:lvl6pPr lvl="5" rtl="0" algn="r">
              <a:buNone/>
              <a:defRPr sz="1000">
                <a:solidFill>
                  <a:schemeClr val="lt2"/>
                </a:solidFill>
                <a:latin typeface="Source Sans Pro"/>
                <a:ea typeface="Source Sans Pro"/>
                <a:cs typeface="Source Sans Pro"/>
                <a:sym typeface="Source Sans Pro"/>
              </a:defRPr>
            </a:lvl6pPr>
            <a:lvl7pPr lvl="6" rtl="0" algn="r">
              <a:buNone/>
              <a:defRPr sz="1000">
                <a:solidFill>
                  <a:schemeClr val="lt2"/>
                </a:solidFill>
                <a:latin typeface="Source Sans Pro"/>
                <a:ea typeface="Source Sans Pro"/>
                <a:cs typeface="Source Sans Pro"/>
                <a:sym typeface="Source Sans Pro"/>
              </a:defRPr>
            </a:lvl7pPr>
            <a:lvl8pPr lvl="7" rtl="0" algn="r">
              <a:buNone/>
              <a:defRPr sz="1000">
                <a:solidFill>
                  <a:schemeClr val="lt2"/>
                </a:solidFill>
                <a:latin typeface="Source Sans Pro"/>
                <a:ea typeface="Source Sans Pro"/>
                <a:cs typeface="Source Sans Pro"/>
                <a:sym typeface="Source Sans Pro"/>
              </a:defRPr>
            </a:lvl8pPr>
            <a:lvl9pPr lvl="8" rtl="0"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5"/>
          <p:cNvSpPr txBox="1"/>
          <p:nvPr>
            <p:ph type="ctrTitle"/>
          </p:nvPr>
        </p:nvSpPr>
        <p:spPr>
          <a:xfrm>
            <a:off x="427500" y="1421325"/>
            <a:ext cx="8441400" cy="981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2"/>
              </a:buClr>
              <a:buSzPts val="1100"/>
              <a:buFont typeface="Arial"/>
              <a:buNone/>
            </a:pPr>
            <a:r>
              <a:rPr lang="en-GB" sz="3500">
                <a:solidFill>
                  <a:srgbClr val="0D0D0D"/>
                </a:solidFill>
                <a:highlight>
                  <a:srgbClr val="FFFFFF"/>
                </a:highlight>
              </a:rPr>
              <a:t>Privacy-Centric Multimodal Learning Analytics Device </a:t>
            </a:r>
            <a:endParaRPr sz="3500"/>
          </a:p>
        </p:txBody>
      </p:sp>
      <p:sp>
        <p:nvSpPr>
          <p:cNvPr id="104" name="Google Shape;104;p25"/>
          <p:cNvSpPr txBox="1"/>
          <p:nvPr/>
        </p:nvSpPr>
        <p:spPr>
          <a:xfrm>
            <a:off x="1450800" y="2991000"/>
            <a:ext cx="6242400" cy="169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sz="2000">
              <a:solidFill>
                <a:schemeClr val="lt1"/>
              </a:solidFill>
              <a:latin typeface="Source Sans Pro"/>
              <a:ea typeface="Source Sans Pro"/>
              <a:cs typeface="Source Sans Pro"/>
              <a:sym typeface="Source Sans Pro"/>
            </a:endParaRPr>
          </a:p>
        </p:txBody>
      </p:sp>
      <p:sp>
        <p:nvSpPr>
          <p:cNvPr id="105" name="Google Shape;105;p25"/>
          <p:cNvSpPr txBox="1"/>
          <p:nvPr/>
        </p:nvSpPr>
        <p:spPr>
          <a:xfrm>
            <a:off x="1450800" y="2991000"/>
            <a:ext cx="6242400" cy="167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chemeClr val="lt1"/>
                </a:solidFill>
                <a:latin typeface="Source Sans Pro"/>
                <a:ea typeface="Source Sans Pro"/>
                <a:cs typeface="Source Sans Pro"/>
                <a:sym typeface="Source Sans Pro"/>
              </a:rPr>
              <a:t>Aminat Adefolu, Besher Alrez,</a:t>
            </a:r>
            <a:endParaRPr sz="2300">
              <a:solidFill>
                <a:schemeClr val="lt1"/>
              </a:solidFill>
              <a:latin typeface="Source Sans Pro"/>
              <a:ea typeface="Source Sans Pro"/>
              <a:cs typeface="Source Sans Pro"/>
              <a:sym typeface="Source Sans Pro"/>
            </a:endParaRPr>
          </a:p>
          <a:p>
            <a:pPr indent="0" lvl="0" marL="0" rtl="0" algn="ctr">
              <a:spcBef>
                <a:spcPts val="0"/>
              </a:spcBef>
              <a:spcAft>
                <a:spcPts val="0"/>
              </a:spcAft>
              <a:buNone/>
            </a:pPr>
            <a:r>
              <a:rPr lang="en-GB" sz="2300">
                <a:solidFill>
                  <a:schemeClr val="lt1"/>
                </a:solidFill>
                <a:latin typeface="Source Sans Pro"/>
                <a:ea typeface="Source Sans Pro"/>
                <a:cs typeface="Source Sans Pro"/>
                <a:sym typeface="Source Sans Pro"/>
              </a:rPr>
              <a:t>Connor Wiltsie, Riad Hossain</a:t>
            </a:r>
            <a:r>
              <a:rPr lang="en-GB" sz="2300">
                <a:solidFill>
                  <a:schemeClr val="lt1"/>
                </a:solidFill>
                <a:latin typeface="Source Sans Pro"/>
                <a:ea typeface="Source Sans Pro"/>
                <a:cs typeface="Source Sans Pro"/>
                <a:sym typeface="Source Sans Pro"/>
              </a:rPr>
              <a:t> </a:t>
            </a:r>
            <a:endParaRPr sz="2300">
              <a:solidFill>
                <a:schemeClr val="lt1"/>
              </a:solidFill>
              <a:latin typeface="Source Sans Pro"/>
              <a:ea typeface="Source Sans Pro"/>
              <a:cs typeface="Source Sans Pro"/>
              <a:sym typeface="Source Sans Pr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4"/>
          <p:cNvSpPr txBox="1"/>
          <p:nvPr>
            <p:ph type="title"/>
          </p:nvPr>
        </p:nvSpPr>
        <p:spPr>
          <a:xfrm>
            <a:off x="311700" y="269200"/>
            <a:ext cx="8520600" cy="5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Qualification of Personnel and Resources</a:t>
            </a:r>
            <a:endParaRPr/>
          </a:p>
        </p:txBody>
      </p:sp>
      <p:sp>
        <p:nvSpPr>
          <p:cNvPr id="168" name="Google Shape;168;p34"/>
          <p:cNvSpPr txBox="1"/>
          <p:nvPr>
            <p:ph idx="1" type="body"/>
          </p:nvPr>
        </p:nvSpPr>
        <p:spPr>
          <a:xfrm>
            <a:off x="311700" y="865300"/>
            <a:ext cx="6512400" cy="40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GB" sz="2300">
                <a:solidFill>
                  <a:schemeClr val="dk1"/>
                </a:solidFill>
              </a:rPr>
              <a:t>Personnel</a:t>
            </a:r>
            <a:endParaRPr b="1" i="1" sz="23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Aminat Adefolu</a:t>
            </a:r>
            <a:endParaRPr sz="2200">
              <a:solidFill>
                <a:schemeClr val="dk1"/>
              </a:solidFill>
            </a:endParaRPr>
          </a:p>
          <a:p>
            <a:pPr indent="-355600" lvl="1" marL="914400" rtl="0" algn="l">
              <a:spcBef>
                <a:spcPts val="0"/>
              </a:spcBef>
              <a:spcAft>
                <a:spcPts val="0"/>
              </a:spcAft>
              <a:buClr>
                <a:schemeClr val="dk1"/>
              </a:buClr>
              <a:buSzPts val="2000"/>
              <a:buChar char="○"/>
            </a:pPr>
            <a:r>
              <a:rPr i="1" lang="en-GB" sz="2000">
                <a:solidFill>
                  <a:schemeClr val="dk1"/>
                </a:solidFill>
              </a:rPr>
              <a:t>Graduate Teaching Assistant - STA282, Tutor at the Mathematical Assistance Center</a:t>
            </a:r>
            <a:endParaRPr i="1" sz="20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Connor Wiltsie</a:t>
            </a:r>
            <a:endParaRPr sz="2200">
              <a:solidFill>
                <a:schemeClr val="dk1"/>
              </a:solidFill>
            </a:endParaRPr>
          </a:p>
          <a:p>
            <a:pPr indent="-355600" lvl="1" marL="914400" rtl="0" algn="l">
              <a:spcBef>
                <a:spcPts val="0"/>
              </a:spcBef>
              <a:spcAft>
                <a:spcPts val="0"/>
              </a:spcAft>
              <a:buClr>
                <a:schemeClr val="dk1"/>
              </a:buClr>
              <a:buSzPts val="2000"/>
              <a:buChar char="○"/>
            </a:pPr>
            <a:r>
              <a:rPr i="1" lang="en-GB" sz="2000">
                <a:solidFill>
                  <a:schemeClr val="dk1"/>
                </a:solidFill>
              </a:rPr>
              <a:t>Graduate Student, Software Engineer who has worked with a Raspberry Pi</a:t>
            </a:r>
            <a:endParaRPr i="1" sz="20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Mahmoud-Besher Alrez</a:t>
            </a:r>
            <a:endParaRPr sz="2200">
              <a:solidFill>
                <a:schemeClr val="dk1"/>
              </a:solidFill>
            </a:endParaRPr>
          </a:p>
          <a:p>
            <a:pPr indent="-355600" lvl="1" marL="914400" rtl="0" algn="l">
              <a:spcBef>
                <a:spcPts val="0"/>
              </a:spcBef>
              <a:spcAft>
                <a:spcPts val="0"/>
              </a:spcAft>
              <a:buClr>
                <a:schemeClr val="dk1"/>
              </a:buClr>
              <a:buSzPts val="2000"/>
              <a:buChar char="○"/>
            </a:pPr>
            <a:r>
              <a:rPr i="1" lang="en-GB" sz="2000">
                <a:solidFill>
                  <a:schemeClr val="dk1"/>
                </a:solidFill>
              </a:rPr>
              <a:t>Graduate student, Software Engineer</a:t>
            </a:r>
            <a:endParaRPr i="1" sz="2000">
              <a:solidFill>
                <a:schemeClr val="dk1"/>
              </a:solidFill>
            </a:endParaRPr>
          </a:p>
          <a:p>
            <a:pPr indent="-368300" lvl="0" marL="457200" rtl="0" algn="l">
              <a:spcBef>
                <a:spcPts val="0"/>
              </a:spcBef>
              <a:spcAft>
                <a:spcPts val="0"/>
              </a:spcAft>
              <a:buClr>
                <a:schemeClr val="dk1"/>
              </a:buClr>
              <a:buSzPts val="2200"/>
              <a:buChar char="●"/>
            </a:pPr>
            <a:r>
              <a:rPr lang="en-GB" sz="2200">
                <a:solidFill>
                  <a:schemeClr val="dk1"/>
                </a:solidFill>
              </a:rPr>
              <a:t>Riad Hossain</a:t>
            </a:r>
            <a:endParaRPr sz="2200">
              <a:solidFill>
                <a:schemeClr val="dk1"/>
              </a:solidFill>
            </a:endParaRPr>
          </a:p>
          <a:p>
            <a:pPr indent="-368300" lvl="1" marL="914400" rtl="0" algn="l">
              <a:spcBef>
                <a:spcPts val="0"/>
              </a:spcBef>
              <a:spcAft>
                <a:spcPts val="0"/>
              </a:spcAft>
              <a:buClr>
                <a:schemeClr val="dk1"/>
              </a:buClr>
              <a:buSzPts val="2200"/>
              <a:buChar char="○"/>
            </a:pPr>
            <a:r>
              <a:rPr i="1" lang="en-GB" sz="2200">
                <a:solidFill>
                  <a:schemeClr val="dk1"/>
                </a:solidFill>
              </a:rPr>
              <a:t>Graduate student, Programmer</a:t>
            </a:r>
            <a:endParaRPr i="1" sz="2200">
              <a:solidFill>
                <a:schemeClr val="dk1"/>
              </a:solidFill>
            </a:endParaRPr>
          </a:p>
        </p:txBody>
      </p:sp>
      <p:pic>
        <p:nvPicPr>
          <p:cNvPr id="169" name="Google Shape;169;p34"/>
          <p:cNvPicPr preferRelativeResize="0"/>
          <p:nvPr/>
        </p:nvPicPr>
        <p:blipFill>
          <a:blip r:embed="rId3">
            <a:alphaModFix/>
          </a:blip>
          <a:stretch>
            <a:fillRect/>
          </a:stretch>
        </p:blipFill>
        <p:spPr>
          <a:xfrm>
            <a:off x="6824100" y="1564200"/>
            <a:ext cx="2015100" cy="2015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Limitations</a:t>
            </a:r>
            <a:endParaRPr/>
          </a:p>
        </p:txBody>
      </p:sp>
      <p:sp>
        <p:nvSpPr>
          <p:cNvPr id="175" name="Google Shape;175;p35"/>
          <p:cNvSpPr txBox="1"/>
          <p:nvPr>
            <p:ph idx="1" type="body"/>
          </p:nvPr>
        </p:nvSpPr>
        <p:spPr>
          <a:xfrm>
            <a:off x="311700" y="1152475"/>
            <a:ext cx="62082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lang="en-GB" sz="2000">
                <a:solidFill>
                  <a:schemeClr val="dk1"/>
                </a:solidFill>
              </a:rPr>
              <a:t>Privacy.</a:t>
            </a:r>
            <a:endParaRPr sz="2000">
              <a:solidFill>
                <a:schemeClr val="dk1"/>
              </a:solidFill>
            </a:endParaRPr>
          </a:p>
          <a:p>
            <a:pPr indent="-323850" lvl="0" marL="457200" rtl="0" algn="l">
              <a:spcBef>
                <a:spcPts val="0"/>
              </a:spcBef>
              <a:spcAft>
                <a:spcPts val="0"/>
              </a:spcAft>
              <a:buClr>
                <a:schemeClr val="dk1"/>
              </a:buClr>
              <a:buSzPts val="1500"/>
              <a:buChar char="●"/>
            </a:pPr>
            <a:r>
              <a:rPr lang="en-GB" sz="2000">
                <a:solidFill>
                  <a:schemeClr val="dk1"/>
                </a:solidFill>
              </a:rPr>
              <a:t>Security.</a:t>
            </a:r>
            <a:endParaRPr sz="2000">
              <a:solidFill>
                <a:schemeClr val="dk1"/>
              </a:solidFill>
            </a:endParaRPr>
          </a:p>
          <a:p>
            <a:pPr indent="-323850" lvl="0" marL="457200" rtl="0" algn="l">
              <a:spcBef>
                <a:spcPts val="0"/>
              </a:spcBef>
              <a:spcAft>
                <a:spcPts val="0"/>
              </a:spcAft>
              <a:buClr>
                <a:schemeClr val="dk1"/>
              </a:buClr>
              <a:buSzPts val="1500"/>
              <a:buChar char="●"/>
            </a:pPr>
            <a:r>
              <a:rPr lang="en-GB" sz="2000">
                <a:solidFill>
                  <a:schemeClr val="dk1"/>
                </a:solidFill>
              </a:rPr>
              <a:t>Data quality and integration.</a:t>
            </a:r>
            <a:endParaRPr sz="2000">
              <a:solidFill>
                <a:schemeClr val="dk1"/>
              </a:solidFill>
            </a:endParaRPr>
          </a:p>
          <a:p>
            <a:pPr indent="-323850" lvl="0" marL="457200" rtl="0" algn="l">
              <a:spcBef>
                <a:spcPts val="0"/>
              </a:spcBef>
              <a:spcAft>
                <a:spcPts val="0"/>
              </a:spcAft>
              <a:buClr>
                <a:schemeClr val="dk1"/>
              </a:buClr>
              <a:buSzPts val="1500"/>
              <a:buChar char="●"/>
            </a:pPr>
            <a:r>
              <a:rPr lang="en-GB" sz="2000">
                <a:solidFill>
                  <a:schemeClr val="dk1"/>
                </a:solidFill>
              </a:rPr>
              <a:t>Adoption and Acceptance.</a:t>
            </a:r>
            <a:endParaRPr sz="2000">
              <a:solidFill>
                <a:schemeClr val="dk1"/>
              </a:solidFill>
            </a:endParaRPr>
          </a:p>
          <a:p>
            <a:pPr indent="-323850" lvl="0" marL="457200" rtl="0" algn="l">
              <a:spcBef>
                <a:spcPts val="0"/>
              </a:spcBef>
              <a:spcAft>
                <a:spcPts val="0"/>
              </a:spcAft>
              <a:buClr>
                <a:schemeClr val="dk1"/>
              </a:buClr>
              <a:buSzPts val="1500"/>
              <a:buChar char="●"/>
            </a:pPr>
            <a:r>
              <a:rPr lang="en-GB" sz="2000">
                <a:solidFill>
                  <a:schemeClr val="dk1"/>
                </a:solidFill>
              </a:rPr>
              <a:t>Bias in data collection and analysis.</a:t>
            </a:r>
            <a:endParaRPr sz="2000">
              <a:solidFill>
                <a:schemeClr val="dk1"/>
              </a:solidFill>
            </a:endParaRPr>
          </a:p>
          <a:p>
            <a:pPr indent="-323850" lvl="0" marL="457200" rtl="0" algn="l">
              <a:spcBef>
                <a:spcPts val="0"/>
              </a:spcBef>
              <a:spcAft>
                <a:spcPts val="0"/>
              </a:spcAft>
              <a:buClr>
                <a:schemeClr val="dk1"/>
              </a:buClr>
              <a:buSzPts val="1500"/>
              <a:buChar char="●"/>
            </a:pPr>
            <a:r>
              <a:rPr lang="en-GB" sz="2000">
                <a:solidFill>
                  <a:schemeClr val="dk1"/>
                </a:solidFill>
              </a:rPr>
              <a:t>Constraints of resources.</a:t>
            </a:r>
            <a:endParaRPr sz="2000">
              <a:solidFill>
                <a:schemeClr val="dk1"/>
              </a:solidFill>
            </a:endParaRPr>
          </a:p>
        </p:txBody>
      </p:sp>
      <p:pic>
        <p:nvPicPr>
          <p:cNvPr id="176" name="Google Shape;176;p35"/>
          <p:cNvPicPr preferRelativeResize="0"/>
          <p:nvPr/>
        </p:nvPicPr>
        <p:blipFill>
          <a:blip r:embed="rId3">
            <a:alphaModFix/>
          </a:blip>
          <a:stretch>
            <a:fillRect/>
          </a:stretch>
        </p:blipFill>
        <p:spPr>
          <a:xfrm>
            <a:off x="6666800" y="1314150"/>
            <a:ext cx="2313149" cy="2313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6"/>
          <p:cNvSpPr txBox="1"/>
          <p:nvPr>
            <p:ph type="title"/>
          </p:nvPr>
        </p:nvSpPr>
        <p:spPr>
          <a:xfrm>
            <a:off x="311700" y="445025"/>
            <a:ext cx="8520600" cy="6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Broader Impact</a:t>
            </a:r>
            <a:endParaRPr/>
          </a:p>
        </p:txBody>
      </p:sp>
      <p:sp>
        <p:nvSpPr>
          <p:cNvPr id="182" name="Google Shape;182;p36"/>
          <p:cNvSpPr txBox="1"/>
          <p:nvPr>
            <p:ph idx="1" type="body"/>
          </p:nvPr>
        </p:nvSpPr>
        <p:spPr>
          <a:xfrm>
            <a:off x="311700" y="1105625"/>
            <a:ext cx="6512400" cy="3547800"/>
          </a:xfrm>
          <a:prstGeom prst="rect">
            <a:avLst/>
          </a:prstGeom>
        </p:spPr>
        <p:txBody>
          <a:bodyPr anchorCtr="0" anchor="t" bIns="91425" lIns="91425" spcFirstLastPara="1" rIns="91425" wrap="square" tIns="91425">
            <a:noAutofit/>
          </a:bodyPr>
          <a:lstStyle/>
          <a:p>
            <a:pPr indent="0" lvl="0" marL="0" rtl="0" algn="just">
              <a:lnSpc>
                <a:spcPct val="115000"/>
              </a:lnSpc>
              <a:spcBef>
                <a:spcPts val="1500"/>
              </a:spcBef>
              <a:spcAft>
                <a:spcPts val="0"/>
              </a:spcAft>
              <a:buNone/>
            </a:pPr>
            <a:r>
              <a:rPr lang="en-GB" sz="2000">
                <a:solidFill>
                  <a:schemeClr val="dk1"/>
                </a:solidFill>
                <a:highlight>
                  <a:srgbClr val="FFFFFF"/>
                </a:highlight>
                <a:latin typeface="Calibri"/>
                <a:ea typeface="Calibri"/>
                <a:cs typeface="Calibri"/>
                <a:sym typeface="Calibri"/>
              </a:rPr>
              <a:t>Empowers students to take an active role in their education. This empowerment can lead to increased engagement, motivation, and accountability among students, ultimately contributing to their academic success and overall well-being.</a:t>
            </a:r>
            <a:endParaRPr sz="2000">
              <a:solidFill>
                <a:schemeClr val="dk1"/>
              </a:solidFill>
              <a:highlight>
                <a:srgbClr val="FFFFFF"/>
              </a:highlight>
              <a:latin typeface="Calibri"/>
              <a:ea typeface="Calibri"/>
              <a:cs typeface="Calibri"/>
              <a:sym typeface="Calibri"/>
            </a:endParaRPr>
          </a:p>
          <a:p>
            <a:pPr indent="-323850" lvl="0" marL="457200" rtl="0" algn="just">
              <a:lnSpc>
                <a:spcPct val="115000"/>
              </a:lnSpc>
              <a:spcBef>
                <a:spcPts val="1500"/>
              </a:spcBef>
              <a:spcAft>
                <a:spcPts val="0"/>
              </a:spcAft>
              <a:buClr>
                <a:schemeClr val="dk1"/>
              </a:buClr>
              <a:buSzPts val="1500"/>
              <a:buFont typeface="Calibri"/>
              <a:buChar char="●"/>
            </a:pPr>
            <a:r>
              <a:rPr lang="en-GB" sz="2000">
                <a:solidFill>
                  <a:schemeClr val="dk1"/>
                </a:solidFill>
                <a:highlight>
                  <a:srgbClr val="FFFFFF"/>
                </a:highlight>
                <a:latin typeface="Calibri"/>
                <a:ea typeface="Calibri"/>
                <a:cs typeface="Calibri"/>
                <a:sym typeface="Calibri"/>
              </a:rPr>
              <a:t>Privacy awareness</a:t>
            </a:r>
            <a:endParaRPr sz="2000">
              <a:solidFill>
                <a:schemeClr val="dk1"/>
              </a:solidFill>
              <a:highlight>
                <a:srgbClr val="FFFFFF"/>
              </a:highlight>
              <a:latin typeface="Calibri"/>
              <a:ea typeface="Calibri"/>
              <a:cs typeface="Calibri"/>
              <a:sym typeface="Calibri"/>
            </a:endParaRPr>
          </a:p>
          <a:p>
            <a:pPr indent="-323850" lvl="0" marL="457200" rtl="0" algn="just">
              <a:lnSpc>
                <a:spcPct val="115000"/>
              </a:lnSpc>
              <a:spcBef>
                <a:spcPts val="0"/>
              </a:spcBef>
              <a:spcAft>
                <a:spcPts val="0"/>
              </a:spcAft>
              <a:buClr>
                <a:schemeClr val="dk1"/>
              </a:buClr>
              <a:buSzPts val="1500"/>
              <a:buFont typeface="Calibri"/>
              <a:buChar char="●"/>
            </a:pPr>
            <a:r>
              <a:rPr lang="en-GB" sz="2000">
                <a:solidFill>
                  <a:schemeClr val="dk1"/>
                </a:solidFill>
                <a:highlight>
                  <a:srgbClr val="FFFFFF"/>
                </a:highlight>
                <a:latin typeface="Calibri"/>
                <a:ea typeface="Calibri"/>
                <a:cs typeface="Calibri"/>
                <a:sym typeface="Calibri"/>
              </a:rPr>
              <a:t>Improved academic performance and achievement.</a:t>
            </a:r>
            <a:endParaRPr sz="2000">
              <a:solidFill>
                <a:schemeClr val="dk1"/>
              </a:solidFill>
              <a:highlight>
                <a:srgbClr val="FFFFFF"/>
              </a:highlight>
              <a:latin typeface="Calibri"/>
              <a:ea typeface="Calibri"/>
              <a:cs typeface="Calibri"/>
              <a:sym typeface="Calibri"/>
            </a:endParaRPr>
          </a:p>
          <a:p>
            <a:pPr indent="0" lvl="0" marL="0" rtl="0" algn="l">
              <a:spcBef>
                <a:spcPts val="0"/>
              </a:spcBef>
              <a:spcAft>
                <a:spcPts val="1000"/>
              </a:spcAft>
              <a:buNone/>
            </a:pPr>
            <a:r>
              <a:t/>
            </a:r>
            <a:endParaRPr sz="2400">
              <a:solidFill>
                <a:schemeClr val="dk1"/>
              </a:solidFill>
            </a:endParaRPr>
          </a:p>
        </p:txBody>
      </p:sp>
      <p:pic>
        <p:nvPicPr>
          <p:cNvPr id="183" name="Google Shape;183;p36"/>
          <p:cNvPicPr preferRelativeResize="0"/>
          <p:nvPr/>
        </p:nvPicPr>
        <p:blipFill>
          <a:blip r:embed="rId3">
            <a:alphaModFix/>
          </a:blip>
          <a:stretch>
            <a:fillRect/>
          </a:stretch>
        </p:blipFill>
        <p:spPr>
          <a:xfrm>
            <a:off x="6824100" y="1564200"/>
            <a:ext cx="2015100" cy="2015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7"/>
          <p:cNvSpPr txBox="1"/>
          <p:nvPr>
            <p:ph type="title"/>
          </p:nvPr>
        </p:nvSpPr>
        <p:spPr>
          <a:xfrm>
            <a:off x="311700" y="405650"/>
            <a:ext cx="8520600" cy="61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References</a:t>
            </a:r>
            <a:endParaRPr/>
          </a:p>
        </p:txBody>
      </p:sp>
      <p:sp>
        <p:nvSpPr>
          <p:cNvPr id="189" name="Google Shape;189;p37"/>
          <p:cNvSpPr txBox="1"/>
          <p:nvPr>
            <p:ph idx="1" type="body"/>
          </p:nvPr>
        </p:nvSpPr>
        <p:spPr>
          <a:xfrm>
            <a:off x="311700" y="903725"/>
            <a:ext cx="8520600" cy="4097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200">
                <a:solidFill>
                  <a:schemeClr val="dk2"/>
                </a:solidFill>
                <a:latin typeface="Arial"/>
                <a:ea typeface="Arial"/>
                <a:cs typeface="Arial"/>
                <a:sym typeface="Arial"/>
              </a:rPr>
              <a:t>[1]  R. Klein and T. Celik, “The wits intelligent teaching system: Detecting student engage- ment during lectures using convolutional neural networks,” in 2017 IEEE international conference on image processing (ICIP). IEEE, 2017, pp. 2856–2860.</a:t>
            </a:r>
            <a:endParaRPr sz="1200">
              <a:solidFill>
                <a:schemeClr val="dk2"/>
              </a:solidFill>
              <a:latin typeface="Arial"/>
              <a:ea typeface="Arial"/>
              <a:cs typeface="Arial"/>
              <a:sym typeface="Arial"/>
            </a:endParaRPr>
          </a:p>
          <a:p>
            <a:pPr indent="0" lvl="0" marL="0" rtl="0" algn="l">
              <a:spcBef>
                <a:spcPts val="1200"/>
              </a:spcBef>
              <a:spcAft>
                <a:spcPts val="0"/>
              </a:spcAft>
              <a:buNone/>
            </a:pPr>
            <a:r>
              <a:rPr lang="en-GB" sz="1200">
                <a:solidFill>
                  <a:schemeClr val="dk2"/>
                </a:solidFill>
                <a:latin typeface="Arial"/>
                <a:ea typeface="Arial"/>
                <a:cs typeface="Arial"/>
                <a:sym typeface="Arial"/>
              </a:rPr>
              <a:t>[2]  A. Anjewierden, B. Kolloffel, and C. Hulshof, “Towards educational data mining: Using data mining methods for automated chat analysis to understand and support inquiry learning processes,” in International Workshop on Applying Data Mining in e-Learning (ADML 2007), 2007.</a:t>
            </a:r>
            <a:endParaRPr sz="1200">
              <a:solidFill>
                <a:schemeClr val="dk2"/>
              </a:solidFill>
              <a:latin typeface="Arial"/>
              <a:ea typeface="Arial"/>
              <a:cs typeface="Arial"/>
              <a:sym typeface="Arial"/>
            </a:endParaRPr>
          </a:p>
          <a:p>
            <a:pPr indent="0" lvl="0" marL="0" rtl="0" algn="l">
              <a:spcBef>
                <a:spcPts val="1200"/>
              </a:spcBef>
              <a:spcAft>
                <a:spcPts val="0"/>
              </a:spcAft>
              <a:buNone/>
            </a:pPr>
            <a:r>
              <a:rPr lang="en-GB" sz="1200">
                <a:solidFill>
                  <a:schemeClr val="dk2"/>
                </a:solidFill>
                <a:latin typeface="Arial"/>
                <a:ea typeface="Arial"/>
                <a:cs typeface="Arial"/>
                <a:sym typeface="Arial"/>
              </a:rPr>
              <a:t>[3]  T. T. Cai and R. Ma, “Theoretical foundations of t-sne for visualizing high-dimensional clustered data,” Journal of Machine Learning Research, vol. 23, no. 301, pp. 1–54, 2022.</a:t>
            </a:r>
            <a:endParaRPr sz="1200">
              <a:solidFill>
                <a:schemeClr val="dk2"/>
              </a:solidFill>
              <a:latin typeface="Arial"/>
              <a:ea typeface="Arial"/>
              <a:cs typeface="Arial"/>
              <a:sym typeface="Arial"/>
            </a:endParaRPr>
          </a:p>
          <a:p>
            <a:pPr indent="0" lvl="0" marL="0" rtl="0" algn="l">
              <a:spcBef>
                <a:spcPts val="1200"/>
              </a:spcBef>
              <a:spcAft>
                <a:spcPts val="0"/>
              </a:spcAft>
              <a:buNone/>
            </a:pPr>
            <a:r>
              <a:rPr lang="en-GB" sz="1200">
                <a:solidFill>
                  <a:schemeClr val="dk2"/>
                </a:solidFill>
                <a:latin typeface="Arial"/>
                <a:ea typeface="Arial"/>
                <a:cs typeface="Arial"/>
                <a:sym typeface="Arial"/>
              </a:rPr>
              <a:t>[4]  S. Mu, M. Cui, and X. Huang, “Multimodal data fusion in learning analytics: A sys- tematic review,” Sensors, vol. 20, no. 23, p. 6856, 2020.</a:t>
            </a:r>
            <a:endParaRPr sz="1200">
              <a:solidFill>
                <a:schemeClr val="dk2"/>
              </a:solidFill>
              <a:latin typeface="Arial"/>
              <a:ea typeface="Arial"/>
              <a:cs typeface="Arial"/>
              <a:sym typeface="Arial"/>
            </a:endParaRPr>
          </a:p>
          <a:p>
            <a:pPr indent="0" lvl="0" marL="0" rtl="0" algn="l">
              <a:spcBef>
                <a:spcPts val="1200"/>
              </a:spcBef>
              <a:spcAft>
                <a:spcPts val="0"/>
              </a:spcAft>
              <a:buNone/>
            </a:pPr>
            <a:r>
              <a:rPr lang="en-GB" sz="1200">
                <a:solidFill>
                  <a:schemeClr val="dk2"/>
                </a:solidFill>
                <a:latin typeface="Arial"/>
                <a:ea typeface="Arial"/>
                <a:cs typeface="Arial"/>
                <a:sym typeface="Arial"/>
              </a:rPr>
              <a:t>[5]  P. J. Donnelly, N. Blanchard, B. Samei, A. M. Olney, X. Sun, B. Ward, S. Kelly, M. Nys- tran, and S. K. D’Mello, “Automatic teacher modeling from live classroom audio,” in Proceedings of the 2016 conference on user modeling adaptation and personalization, 2016, pp. 45–53.</a:t>
            </a:r>
            <a:endParaRPr sz="1200">
              <a:solidFill>
                <a:schemeClr val="dk2"/>
              </a:solidFill>
              <a:latin typeface="Arial"/>
              <a:ea typeface="Arial"/>
              <a:cs typeface="Arial"/>
              <a:sym typeface="Arial"/>
            </a:endParaRPr>
          </a:p>
          <a:p>
            <a:pPr indent="0" lvl="0" marL="0" rtl="0" algn="l">
              <a:spcBef>
                <a:spcPts val="1200"/>
              </a:spcBef>
              <a:spcAft>
                <a:spcPts val="0"/>
              </a:spcAft>
              <a:buNone/>
            </a:pPr>
            <a:r>
              <a:rPr lang="en-GB" sz="1200">
                <a:solidFill>
                  <a:schemeClr val="dk2"/>
                </a:solidFill>
                <a:latin typeface="Arial"/>
                <a:ea typeface="Arial"/>
                <a:cs typeface="Arial"/>
                <a:sym typeface="Arial"/>
              </a:rPr>
              <a:t>[6]  S. Bian, X. Liu, H. Zhao, X. Gong, and S. Jing, “An immersive learning system with multimodal cognitive processes inference,” in 2022 China Automation Congress (CAC). IEEE, 2022, pp. 6633–6637.</a:t>
            </a:r>
            <a:endParaRPr sz="1200">
              <a:solidFill>
                <a:schemeClr val="dk2"/>
              </a:solidFill>
              <a:latin typeface="Arial"/>
              <a:ea typeface="Arial"/>
              <a:cs typeface="Arial"/>
              <a:sym typeface="Arial"/>
            </a:endParaRPr>
          </a:p>
          <a:p>
            <a:pPr indent="0" lvl="0" marL="0" rtl="0" algn="l">
              <a:spcBef>
                <a:spcPts val="1200"/>
              </a:spcBef>
              <a:spcAft>
                <a:spcPts val="0"/>
              </a:spcAft>
              <a:buNone/>
            </a:pPr>
            <a:r>
              <a:t/>
            </a:r>
            <a:endParaRPr sz="1200">
              <a:solidFill>
                <a:schemeClr val="dk2"/>
              </a:solidFill>
              <a:latin typeface="Arial"/>
              <a:ea typeface="Arial"/>
              <a:cs typeface="Arial"/>
              <a:sym typeface="Arial"/>
            </a:endParaRPr>
          </a:p>
          <a:p>
            <a:pPr indent="0" lvl="0" marL="0" rtl="0" algn="l">
              <a:spcBef>
                <a:spcPts val="1200"/>
              </a:spcBef>
              <a:spcAft>
                <a:spcPts val="0"/>
              </a:spcAft>
              <a:buNone/>
            </a:pPr>
            <a:r>
              <a:t/>
            </a:r>
            <a:endParaRPr sz="1200">
              <a:solidFill>
                <a:schemeClr val="dk2"/>
              </a:solidFill>
              <a:latin typeface="Arial"/>
              <a:ea typeface="Arial"/>
              <a:cs typeface="Arial"/>
              <a:sym typeface="Arial"/>
            </a:endParaRPr>
          </a:p>
          <a:p>
            <a:pPr indent="0" lvl="0" marL="0" rtl="0" algn="l">
              <a:spcBef>
                <a:spcPts val="1200"/>
              </a:spcBef>
              <a:spcAft>
                <a:spcPts val="0"/>
              </a:spcAft>
              <a:buNone/>
            </a:pPr>
            <a:r>
              <a:t/>
            </a:r>
            <a:endParaRPr sz="1200">
              <a:solidFill>
                <a:schemeClr val="dk2"/>
              </a:solidFill>
              <a:latin typeface="Arial"/>
              <a:ea typeface="Arial"/>
              <a:cs typeface="Arial"/>
              <a:sym typeface="Arial"/>
            </a:endParaRPr>
          </a:p>
          <a:p>
            <a:pPr indent="0" lvl="0" marL="0" rtl="0" algn="l">
              <a:spcBef>
                <a:spcPts val="1200"/>
              </a:spcBef>
              <a:spcAft>
                <a:spcPts val="0"/>
              </a:spcAft>
              <a:buNone/>
            </a:pPr>
            <a:r>
              <a:t/>
            </a:r>
            <a:endParaRPr sz="1200">
              <a:solidFill>
                <a:schemeClr val="dk2"/>
              </a:solidFill>
              <a:highlight>
                <a:schemeClr val="lt1"/>
              </a:highlight>
              <a:latin typeface="Calibri"/>
              <a:ea typeface="Calibri"/>
              <a:cs typeface="Calibri"/>
              <a:sym typeface="Calibri"/>
            </a:endParaRPr>
          </a:p>
          <a:p>
            <a:pPr indent="0" lvl="0" marL="0" rtl="0" algn="l">
              <a:spcBef>
                <a:spcPts val="0"/>
              </a:spcBef>
              <a:spcAft>
                <a:spcPts val="0"/>
              </a:spcAft>
              <a:buNone/>
            </a:pPr>
            <a:r>
              <a:t/>
            </a:r>
            <a:endParaRPr sz="1100">
              <a:solidFill>
                <a:schemeClr val="dk2"/>
              </a:solidFill>
              <a:latin typeface="Calibri"/>
              <a:ea typeface="Calibri"/>
              <a:cs typeface="Calibri"/>
              <a:sym typeface="Calibri"/>
            </a:endParaRPr>
          </a:p>
          <a:p>
            <a:pPr indent="0" lvl="0" marL="0" rtl="0" algn="l">
              <a:spcBef>
                <a:spcPts val="1200"/>
              </a:spcBef>
              <a:spcAft>
                <a:spcPts val="0"/>
              </a:spcAft>
              <a:buClr>
                <a:schemeClr val="dk2"/>
              </a:buClr>
              <a:buSzPts val="1100"/>
              <a:buFont typeface="Arial"/>
              <a:buNone/>
            </a:pPr>
            <a:r>
              <a:rPr lang="en-GB" sz="1100">
                <a:solidFill>
                  <a:schemeClr val="dk2"/>
                </a:solidFill>
                <a:latin typeface="Calibri"/>
                <a:ea typeface="Calibri"/>
                <a:cs typeface="Calibri"/>
                <a:sym typeface="Calibri"/>
              </a:rPr>
              <a:t>‌</a:t>
            </a:r>
            <a:endParaRPr sz="1100">
              <a:solidFill>
                <a:schemeClr val="dk2"/>
              </a:solidFill>
              <a:latin typeface="Calibri"/>
              <a:ea typeface="Calibri"/>
              <a:cs typeface="Calibri"/>
              <a:sym typeface="Calibri"/>
            </a:endParaRPr>
          </a:p>
          <a:p>
            <a:pPr indent="0" lvl="0" marL="0" rtl="0" algn="l">
              <a:spcBef>
                <a:spcPts val="1200"/>
              </a:spcBef>
              <a:spcAft>
                <a:spcPts val="0"/>
              </a:spcAft>
              <a:buNone/>
            </a:pPr>
            <a:r>
              <a:t/>
            </a:r>
            <a:endParaRPr sz="1200">
              <a:solidFill>
                <a:schemeClr val="dk2"/>
              </a:solidFill>
              <a:highlight>
                <a:srgbClr val="FFFFFF"/>
              </a:highlight>
              <a:latin typeface="Calibri"/>
              <a:ea typeface="Calibri"/>
              <a:cs typeface="Calibri"/>
              <a:sym typeface="Calibri"/>
            </a:endParaRPr>
          </a:p>
          <a:p>
            <a:pPr indent="0" lvl="0" marL="0" rtl="0" algn="l">
              <a:spcBef>
                <a:spcPts val="1200"/>
              </a:spcBef>
              <a:spcAft>
                <a:spcPts val="0"/>
              </a:spcAft>
              <a:buNone/>
            </a:pPr>
            <a:r>
              <a:rPr lang="en-GB" sz="1200">
                <a:solidFill>
                  <a:schemeClr val="dk2"/>
                </a:solidFill>
                <a:highlight>
                  <a:srgbClr val="FFFFFF"/>
                </a:highlight>
                <a:latin typeface="Calibri"/>
                <a:ea typeface="Calibri"/>
                <a:cs typeface="Calibri"/>
                <a:sym typeface="Calibri"/>
              </a:rPr>
              <a:t>‌</a:t>
            </a:r>
            <a:endParaRPr sz="1200">
              <a:solidFill>
                <a:schemeClr val="dk2"/>
              </a:solidFill>
              <a:highlight>
                <a:srgbClr val="FFFFFF"/>
              </a:highlight>
              <a:latin typeface="Calibri"/>
              <a:ea typeface="Calibri"/>
              <a:cs typeface="Calibri"/>
              <a:sym typeface="Calibri"/>
            </a:endParaRPr>
          </a:p>
          <a:p>
            <a:pPr indent="0" lvl="0" marL="0" rtl="0" algn="l">
              <a:spcBef>
                <a:spcPts val="1200"/>
              </a:spcBef>
              <a:spcAft>
                <a:spcPts val="0"/>
              </a:spcAft>
              <a:buNone/>
            </a:pPr>
            <a:r>
              <a:t/>
            </a:r>
            <a:endParaRPr sz="1200">
              <a:solidFill>
                <a:schemeClr val="dk2"/>
              </a:solidFill>
              <a:highlight>
                <a:schemeClr val="lt1"/>
              </a:highlight>
              <a:latin typeface="Calibri"/>
              <a:ea typeface="Calibri"/>
              <a:cs typeface="Calibri"/>
              <a:sym typeface="Calibri"/>
            </a:endParaRPr>
          </a:p>
          <a:p>
            <a:pPr indent="0" lvl="0" marL="0" rtl="0" algn="l">
              <a:spcBef>
                <a:spcPts val="0"/>
              </a:spcBef>
              <a:spcAft>
                <a:spcPts val="100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ph type="ctrTitle"/>
          </p:nvPr>
        </p:nvSpPr>
        <p:spPr>
          <a:xfrm>
            <a:off x="427500" y="49725"/>
            <a:ext cx="8441400" cy="981000"/>
          </a:xfrm>
          <a:prstGeom prst="rect">
            <a:avLst/>
          </a:prstGeom>
        </p:spPr>
        <p:txBody>
          <a:bodyPr anchorCtr="0" anchor="b" bIns="91425" lIns="91425" spcFirstLastPara="1" rIns="91425" wrap="square" tIns="91425">
            <a:noAutofit/>
          </a:bodyPr>
          <a:lstStyle/>
          <a:p>
            <a:pPr indent="0" lvl="0" marL="0" rtl="0" algn="ctr">
              <a:lnSpc>
                <a:spcPct val="115000"/>
              </a:lnSpc>
              <a:spcBef>
                <a:spcPts val="1200"/>
              </a:spcBef>
              <a:spcAft>
                <a:spcPts val="1200"/>
              </a:spcAft>
              <a:buNone/>
            </a:pPr>
            <a:r>
              <a:rPr lang="en-GB" sz="3500">
                <a:solidFill>
                  <a:srgbClr val="231F20"/>
                </a:solidFill>
              </a:rPr>
              <a:t>Introduction</a:t>
            </a:r>
            <a:endParaRPr sz="3500">
              <a:solidFill>
                <a:srgbClr val="231F20"/>
              </a:solidFill>
            </a:endParaRPr>
          </a:p>
        </p:txBody>
      </p:sp>
      <p:sp>
        <p:nvSpPr>
          <p:cNvPr id="111" name="Google Shape;111;p26"/>
          <p:cNvSpPr txBox="1"/>
          <p:nvPr/>
        </p:nvSpPr>
        <p:spPr>
          <a:xfrm>
            <a:off x="797975" y="892950"/>
            <a:ext cx="7489200" cy="157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200">
                <a:solidFill>
                  <a:schemeClr val="dk1"/>
                </a:solidFill>
                <a:latin typeface="Source Sans Pro"/>
                <a:ea typeface="Source Sans Pro"/>
                <a:cs typeface="Source Sans Pro"/>
                <a:sym typeface="Source Sans Pro"/>
              </a:rPr>
              <a:t>Project Goal: The primary goal of this project is to develop and implement a student centered multimodal data capture device integrated with a web application to enhance student outcomes while respecting their </a:t>
            </a:r>
            <a:r>
              <a:rPr b="1" i="1" lang="en-GB" sz="2200">
                <a:solidFill>
                  <a:schemeClr val="dk1"/>
                </a:solidFill>
                <a:latin typeface="Source Sans Pro"/>
                <a:ea typeface="Source Sans Pro"/>
                <a:cs typeface="Source Sans Pro"/>
                <a:sym typeface="Source Sans Pro"/>
              </a:rPr>
              <a:t>privacy</a:t>
            </a:r>
            <a:r>
              <a:rPr lang="en-GB" sz="2200">
                <a:solidFill>
                  <a:schemeClr val="dk1"/>
                </a:solidFill>
                <a:latin typeface="Source Sans Pro"/>
                <a:ea typeface="Source Sans Pro"/>
                <a:cs typeface="Source Sans Pro"/>
                <a:sym typeface="Source Sans Pro"/>
              </a:rPr>
              <a:t>.</a:t>
            </a:r>
            <a:endParaRPr sz="2200">
              <a:solidFill>
                <a:schemeClr val="dk1"/>
              </a:solidFill>
              <a:latin typeface="Source Sans Pro"/>
              <a:ea typeface="Source Sans Pro"/>
              <a:cs typeface="Source Sans Pro"/>
              <a:sym typeface="Source Sans Pro"/>
            </a:endParaRPr>
          </a:p>
        </p:txBody>
      </p:sp>
      <p:sp>
        <p:nvSpPr>
          <p:cNvPr id="112" name="Google Shape;112;p26"/>
          <p:cNvSpPr txBox="1"/>
          <p:nvPr/>
        </p:nvSpPr>
        <p:spPr>
          <a:xfrm>
            <a:off x="201900" y="2740000"/>
            <a:ext cx="8758200" cy="20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100">
                <a:solidFill>
                  <a:schemeClr val="lt1"/>
                </a:solidFill>
                <a:latin typeface="Source Sans Pro"/>
                <a:ea typeface="Source Sans Pro"/>
                <a:cs typeface="Source Sans Pro"/>
                <a:sym typeface="Source Sans Pro"/>
              </a:rPr>
              <a:t>&gt; Need and Significance [</a:t>
            </a:r>
            <a:r>
              <a:rPr i="1" lang="en-GB" sz="2100">
                <a:solidFill>
                  <a:schemeClr val="lt1"/>
                </a:solidFill>
                <a:latin typeface="Source Sans Pro"/>
                <a:ea typeface="Source Sans Pro"/>
                <a:cs typeface="Source Sans Pro"/>
                <a:sym typeface="Source Sans Pro"/>
              </a:rPr>
              <a:t>privacy as a gap]</a:t>
            </a:r>
            <a:endParaRPr i="1" sz="2100">
              <a:solidFill>
                <a:schemeClr val="lt1"/>
              </a:solidFill>
              <a:latin typeface="Source Sans Pro"/>
              <a:ea typeface="Source Sans Pro"/>
              <a:cs typeface="Source Sans Pro"/>
              <a:sym typeface="Source Sans Pro"/>
            </a:endParaRPr>
          </a:p>
          <a:p>
            <a:pPr indent="457200" lvl="0" marL="457200" rtl="0" algn="l">
              <a:spcBef>
                <a:spcPts val="0"/>
              </a:spcBef>
              <a:spcAft>
                <a:spcPts val="0"/>
              </a:spcAft>
              <a:buNone/>
            </a:pPr>
            <a:r>
              <a:rPr lang="en-GB" sz="2100">
                <a:solidFill>
                  <a:schemeClr val="lt1"/>
                </a:solidFill>
                <a:latin typeface="Source Sans Pro"/>
                <a:ea typeface="Source Sans Pro"/>
                <a:cs typeface="Source Sans Pro"/>
                <a:sym typeface="Source Sans Pro"/>
              </a:rPr>
              <a:t>&gt; Goals and Objectives</a:t>
            </a:r>
            <a:endParaRPr sz="2100">
              <a:solidFill>
                <a:schemeClr val="lt1"/>
              </a:solidFill>
              <a:latin typeface="Source Sans Pro"/>
              <a:ea typeface="Source Sans Pro"/>
              <a:cs typeface="Source Sans Pro"/>
              <a:sym typeface="Source Sans Pro"/>
            </a:endParaRPr>
          </a:p>
          <a:p>
            <a:pPr indent="457200" lvl="0" marL="1371600" rtl="0" algn="l">
              <a:spcBef>
                <a:spcPts val="0"/>
              </a:spcBef>
              <a:spcAft>
                <a:spcPts val="0"/>
              </a:spcAft>
              <a:buNone/>
            </a:pPr>
            <a:r>
              <a:rPr lang="en-GB" sz="2100">
                <a:solidFill>
                  <a:schemeClr val="lt1"/>
                </a:solidFill>
                <a:latin typeface="Source Sans Pro"/>
                <a:ea typeface="Source Sans Pro"/>
                <a:cs typeface="Source Sans Pro"/>
                <a:sym typeface="Source Sans Pro"/>
              </a:rPr>
              <a:t>&gt; Implementation Plan</a:t>
            </a:r>
            <a:endParaRPr sz="2100">
              <a:solidFill>
                <a:schemeClr val="lt1"/>
              </a:solidFill>
              <a:latin typeface="Source Sans Pro"/>
              <a:ea typeface="Source Sans Pro"/>
              <a:cs typeface="Source Sans Pro"/>
              <a:sym typeface="Source Sans Pro"/>
            </a:endParaRPr>
          </a:p>
          <a:p>
            <a:pPr indent="457200" lvl="0" marL="2286000" rtl="0" algn="l">
              <a:spcBef>
                <a:spcPts val="0"/>
              </a:spcBef>
              <a:spcAft>
                <a:spcPts val="0"/>
              </a:spcAft>
              <a:buNone/>
            </a:pPr>
            <a:r>
              <a:rPr lang="en-GB" sz="2100">
                <a:solidFill>
                  <a:schemeClr val="lt1"/>
                </a:solidFill>
                <a:latin typeface="Source Sans Pro"/>
                <a:ea typeface="Source Sans Pro"/>
                <a:cs typeface="Source Sans Pro"/>
                <a:sym typeface="Source Sans Pro"/>
              </a:rPr>
              <a:t>&gt; Evaluation Plan</a:t>
            </a:r>
            <a:endParaRPr sz="2100">
              <a:solidFill>
                <a:schemeClr val="lt1"/>
              </a:solidFill>
              <a:latin typeface="Source Sans Pro"/>
              <a:ea typeface="Source Sans Pro"/>
              <a:cs typeface="Source Sans Pro"/>
              <a:sym typeface="Source Sans Pro"/>
            </a:endParaRPr>
          </a:p>
          <a:p>
            <a:pPr indent="457200" lvl="0" marL="2286000" rtl="0" algn="l">
              <a:spcBef>
                <a:spcPts val="0"/>
              </a:spcBef>
              <a:spcAft>
                <a:spcPts val="0"/>
              </a:spcAft>
              <a:buNone/>
            </a:pPr>
            <a:r>
              <a:rPr lang="en-GB" sz="2100">
                <a:solidFill>
                  <a:schemeClr val="lt1"/>
                </a:solidFill>
                <a:latin typeface="Source Sans Pro"/>
                <a:ea typeface="Source Sans Pro"/>
                <a:cs typeface="Source Sans Pro"/>
                <a:sym typeface="Source Sans Pro"/>
              </a:rPr>
              <a:t>		&gt; Qualification of Personnel and Resources</a:t>
            </a:r>
            <a:endParaRPr sz="2100">
              <a:solidFill>
                <a:schemeClr val="lt1"/>
              </a:solidFill>
              <a:latin typeface="Source Sans Pro"/>
              <a:ea typeface="Source Sans Pro"/>
              <a:cs typeface="Source Sans Pro"/>
              <a:sym typeface="Source Sans Pro"/>
            </a:endParaRPr>
          </a:p>
          <a:p>
            <a:pPr indent="457200" lvl="0" marL="4114800" rtl="0" algn="l">
              <a:spcBef>
                <a:spcPts val="0"/>
              </a:spcBef>
              <a:spcAft>
                <a:spcPts val="0"/>
              </a:spcAft>
              <a:buNone/>
            </a:pPr>
            <a:r>
              <a:rPr lang="en-GB" sz="2100">
                <a:solidFill>
                  <a:schemeClr val="lt1"/>
                </a:solidFill>
                <a:latin typeface="Source Sans Pro"/>
                <a:ea typeface="Source Sans Pro"/>
                <a:cs typeface="Source Sans Pro"/>
                <a:sym typeface="Source Sans Pro"/>
              </a:rPr>
              <a:t>&gt; Broader Impacts</a:t>
            </a:r>
            <a:endParaRPr sz="2100">
              <a:solidFill>
                <a:schemeClr val="lt1"/>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Need and Significance</a:t>
            </a:r>
            <a:endParaRPr/>
          </a:p>
        </p:txBody>
      </p:sp>
      <p:sp>
        <p:nvSpPr>
          <p:cNvPr id="118" name="Google Shape;118;p27"/>
          <p:cNvSpPr txBox="1"/>
          <p:nvPr>
            <p:ph idx="1" type="body"/>
          </p:nvPr>
        </p:nvSpPr>
        <p:spPr>
          <a:xfrm>
            <a:off x="311700" y="1068425"/>
            <a:ext cx="6512400" cy="35574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chemeClr val="dk1"/>
              </a:buClr>
              <a:buSzPts val="1500"/>
              <a:buChar char="●"/>
            </a:pPr>
            <a:r>
              <a:rPr lang="en-GB" sz="2000">
                <a:solidFill>
                  <a:schemeClr val="dk1"/>
                </a:solidFill>
                <a:latin typeface="Calibri"/>
                <a:ea typeface="Calibri"/>
                <a:cs typeface="Calibri"/>
                <a:sym typeface="Calibri"/>
              </a:rPr>
              <a:t>Machine Learning</a:t>
            </a:r>
            <a:endParaRPr sz="2000">
              <a:solidFill>
                <a:schemeClr val="dk1"/>
              </a:solidFill>
              <a:latin typeface="Calibri"/>
              <a:ea typeface="Calibri"/>
              <a:cs typeface="Calibri"/>
              <a:sym typeface="Calibri"/>
            </a:endParaRPr>
          </a:p>
          <a:p>
            <a:pPr indent="-304800" lvl="1" marL="914400" rtl="0" algn="just">
              <a:lnSpc>
                <a:spcPct val="115000"/>
              </a:lnSpc>
              <a:spcBef>
                <a:spcPts val="0"/>
              </a:spcBef>
              <a:spcAft>
                <a:spcPts val="0"/>
              </a:spcAft>
              <a:buClr>
                <a:schemeClr val="dk1"/>
              </a:buClr>
              <a:buSzPts val="1200"/>
              <a:buFont typeface="Calibri"/>
              <a:buChar char="○"/>
            </a:pPr>
            <a:r>
              <a:rPr i="1" lang="en-GB" sz="1900">
                <a:solidFill>
                  <a:schemeClr val="dk1"/>
                </a:solidFill>
                <a:latin typeface="Calibri"/>
                <a:ea typeface="Calibri"/>
                <a:cs typeface="Calibri"/>
                <a:sym typeface="Calibri"/>
              </a:rPr>
              <a:t>Deep learning architectures [1], are instrumental in processing multimodal data for learning analytics.</a:t>
            </a:r>
            <a:endParaRPr i="1" sz="1900">
              <a:solidFill>
                <a:schemeClr val="dk1"/>
              </a:solidFill>
              <a:latin typeface="Calibri"/>
              <a:ea typeface="Calibri"/>
              <a:cs typeface="Calibri"/>
              <a:sym typeface="Calibri"/>
            </a:endParaRPr>
          </a:p>
          <a:p>
            <a:pPr indent="-323850" lvl="0" marL="457200" rtl="0" algn="just">
              <a:lnSpc>
                <a:spcPct val="115000"/>
              </a:lnSpc>
              <a:spcBef>
                <a:spcPts val="0"/>
              </a:spcBef>
              <a:spcAft>
                <a:spcPts val="0"/>
              </a:spcAft>
              <a:buClr>
                <a:schemeClr val="dk1"/>
              </a:buClr>
              <a:buSzPts val="1500"/>
              <a:buFont typeface="Calibri"/>
              <a:buChar char="●"/>
            </a:pPr>
            <a:r>
              <a:rPr lang="en-GB" sz="2000">
                <a:solidFill>
                  <a:schemeClr val="dk1"/>
                </a:solidFill>
                <a:latin typeface="Calibri"/>
                <a:ea typeface="Calibri"/>
                <a:cs typeface="Calibri"/>
                <a:sym typeface="Calibri"/>
              </a:rPr>
              <a:t>Data Collection Method in MMLA</a:t>
            </a:r>
            <a:endParaRPr sz="2000">
              <a:solidFill>
                <a:schemeClr val="dk1"/>
              </a:solidFill>
              <a:latin typeface="Calibri"/>
              <a:ea typeface="Calibri"/>
              <a:cs typeface="Calibri"/>
              <a:sym typeface="Calibri"/>
            </a:endParaRPr>
          </a:p>
          <a:p>
            <a:pPr indent="-304800" lvl="1" marL="914400" rtl="0" algn="just">
              <a:lnSpc>
                <a:spcPct val="115000"/>
              </a:lnSpc>
              <a:spcBef>
                <a:spcPts val="0"/>
              </a:spcBef>
              <a:spcAft>
                <a:spcPts val="0"/>
              </a:spcAft>
              <a:buClr>
                <a:schemeClr val="dk1"/>
              </a:buClr>
              <a:buSzPts val="1200"/>
              <a:buFont typeface="Calibri"/>
              <a:buChar char="○"/>
            </a:pPr>
            <a:r>
              <a:rPr i="1" lang="en-GB" sz="1900">
                <a:solidFill>
                  <a:schemeClr val="dk1"/>
                </a:solidFill>
                <a:latin typeface="Calibri"/>
                <a:ea typeface="Calibri"/>
                <a:cs typeface="Calibri"/>
                <a:sym typeface="Calibri"/>
              </a:rPr>
              <a:t>The foundation of MMLA lies in collecting data from a diverse range of sources [2,3,4].</a:t>
            </a:r>
            <a:endParaRPr i="1" sz="1900">
              <a:solidFill>
                <a:schemeClr val="dk1"/>
              </a:solidFill>
              <a:latin typeface="Calibri"/>
              <a:ea typeface="Calibri"/>
              <a:cs typeface="Calibri"/>
              <a:sym typeface="Calibri"/>
            </a:endParaRPr>
          </a:p>
          <a:p>
            <a:pPr indent="-323850" lvl="0" marL="457200" rtl="0" algn="just">
              <a:lnSpc>
                <a:spcPct val="115000"/>
              </a:lnSpc>
              <a:spcBef>
                <a:spcPts val="0"/>
              </a:spcBef>
              <a:spcAft>
                <a:spcPts val="0"/>
              </a:spcAft>
              <a:buClr>
                <a:schemeClr val="dk1"/>
              </a:buClr>
              <a:buSzPts val="1500"/>
              <a:buFont typeface="Calibri"/>
              <a:buChar char="●"/>
            </a:pPr>
            <a:r>
              <a:rPr lang="en-GB" sz="2000">
                <a:solidFill>
                  <a:schemeClr val="dk1"/>
                </a:solidFill>
                <a:latin typeface="Calibri"/>
                <a:ea typeface="Calibri"/>
                <a:cs typeface="Calibri"/>
                <a:sym typeface="Calibri"/>
              </a:rPr>
              <a:t>Improving Learning Outcome with MMLA</a:t>
            </a:r>
            <a:endParaRPr sz="2000">
              <a:solidFill>
                <a:schemeClr val="dk1"/>
              </a:solidFill>
              <a:latin typeface="Calibri"/>
              <a:ea typeface="Calibri"/>
              <a:cs typeface="Calibri"/>
              <a:sym typeface="Calibri"/>
            </a:endParaRPr>
          </a:p>
          <a:p>
            <a:pPr indent="-304800" lvl="1" marL="914400" rtl="0" algn="just">
              <a:lnSpc>
                <a:spcPct val="115000"/>
              </a:lnSpc>
              <a:spcBef>
                <a:spcPts val="0"/>
              </a:spcBef>
              <a:spcAft>
                <a:spcPts val="0"/>
              </a:spcAft>
              <a:buClr>
                <a:schemeClr val="dk1"/>
              </a:buClr>
              <a:buSzPts val="1200"/>
              <a:buFont typeface="Calibri"/>
              <a:buChar char="○"/>
            </a:pPr>
            <a:r>
              <a:rPr i="1" lang="en-GB" sz="1900">
                <a:solidFill>
                  <a:schemeClr val="dk1"/>
                </a:solidFill>
                <a:latin typeface="Calibri"/>
                <a:ea typeface="Calibri"/>
                <a:cs typeface="Calibri"/>
                <a:sym typeface="Calibri"/>
              </a:rPr>
              <a:t>Improving learning outcome is the overall goal of MMLA [5].</a:t>
            </a:r>
            <a:endParaRPr i="1" sz="1900">
              <a:solidFill>
                <a:schemeClr val="dk1"/>
              </a:solidFill>
              <a:latin typeface="Calibri"/>
              <a:ea typeface="Calibri"/>
              <a:cs typeface="Calibri"/>
              <a:sym typeface="Calibri"/>
            </a:endParaRPr>
          </a:p>
          <a:p>
            <a:pPr indent="0" lvl="0" marL="0" rtl="0" algn="l">
              <a:spcBef>
                <a:spcPts val="0"/>
              </a:spcBef>
              <a:spcAft>
                <a:spcPts val="1000"/>
              </a:spcAft>
              <a:buNone/>
            </a:pPr>
            <a:r>
              <a:t/>
            </a:r>
            <a:endParaRPr sz="2000">
              <a:solidFill>
                <a:schemeClr val="dk1"/>
              </a:solidFill>
            </a:endParaRPr>
          </a:p>
        </p:txBody>
      </p:sp>
      <p:pic>
        <p:nvPicPr>
          <p:cNvPr id="119" name="Google Shape;119;p27"/>
          <p:cNvPicPr preferRelativeResize="0"/>
          <p:nvPr/>
        </p:nvPicPr>
        <p:blipFill>
          <a:blip r:embed="rId3">
            <a:alphaModFix/>
          </a:blip>
          <a:stretch>
            <a:fillRect/>
          </a:stretch>
        </p:blipFill>
        <p:spPr>
          <a:xfrm>
            <a:off x="6824100" y="1564200"/>
            <a:ext cx="2015100" cy="2015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Need and Significance</a:t>
            </a:r>
            <a:endParaRPr/>
          </a:p>
        </p:txBody>
      </p:sp>
      <p:sp>
        <p:nvSpPr>
          <p:cNvPr id="125" name="Google Shape;125;p28"/>
          <p:cNvSpPr txBox="1"/>
          <p:nvPr>
            <p:ph idx="1" type="body"/>
          </p:nvPr>
        </p:nvSpPr>
        <p:spPr>
          <a:xfrm>
            <a:off x="311700" y="1211375"/>
            <a:ext cx="6052800" cy="3414600"/>
          </a:xfrm>
          <a:prstGeom prst="rect">
            <a:avLst/>
          </a:prstGeom>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chemeClr val="dk1"/>
              </a:buClr>
              <a:buSzPts val="1500"/>
              <a:buFont typeface="Calibri"/>
              <a:buChar char="●"/>
            </a:pPr>
            <a:r>
              <a:rPr lang="en-GB" sz="2000">
                <a:solidFill>
                  <a:schemeClr val="dk1"/>
                </a:solidFill>
                <a:latin typeface="Calibri"/>
                <a:ea typeface="Calibri"/>
                <a:cs typeface="Calibri"/>
                <a:sym typeface="Calibri"/>
              </a:rPr>
              <a:t>Automating Methods</a:t>
            </a:r>
            <a:endParaRPr sz="2000">
              <a:solidFill>
                <a:schemeClr val="dk1"/>
              </a:solidFill>
              <a:latin typeface="Calibri"/>
              <a:ea typeface="Calibri"/>
              <a:cs typeface="Calibri"/>
              <a:sym typeface="Calibri"/>
            </a:endParaRPr>
          </a:p>
          <a:p>
            <a:pPr indent="-304800" lvl="1" marL="914400" rtl="0" algn="just">
              <a:lnSpc>
                <a:spcPct val="115000"/>
              </a:lnSpc>
              <a:spcBef>
                <a:spcPts val="0"/>
              </a:spcBef>
              <a:spcAft>
                <a:spcPts val="0"/>
              </a:spcAft>
              <a:buClr>
                <a:schemeClr val="dk1"/>
              </a:buClr>
              <a:buSzPts val="1200"/>
              <a:buFont typeface="Calibri"/>
              <a:buChar char="○"/>
            </a:pPr>
            <a:r>
              <a:rPr i="1" lang="en-GB" sz="1900">
                <a:solidFill>
                  <a:schemeClr val="dk1"/>
                </a:solidFill>
                <a:latin typeface="Calibri"/>
                <a:ea typeface="Calibri"/>
                <a:cs typeface="Calibri"/>
                <a:sym typeface="Calibri"/>
              </a:rPr>
              <a:t>Researchers increasingly turned to automation techniques to streamline the collection, annotation, and analysis of classroom data.</a:t>
            </a:r>
            <a:endParaRPr i="1" sz="1900">
              <a:solidFill>
                <a:schemeClr val="dk1"/>
              </a:solidFill>
              <a:latin typeface="Calibri"/>
              <a:ea typeface="Calibri"/>
              <a:cs typeface="Calibri"/>
              <a:sym typeface="Calibri"/>
            </a:endParaRPr>
          </a:p>
          <a:p>
            <a:pPr indent="-323850" lvl="0" marL="457200" rtl="0" algn="just">
              <a:lnSpc>
                <a:spcPct val="115000"/>
              </a:lnSpc>
              <a:spcBef>
                <a:spcPts val="0"/>
              </a:spcBef>
              <a:spcAft>
                <a:spcPts val="0"/>
              </a:spcAft>
              <a:buClr>
                <a:schemeClr val="dk1"/>
              </a:buClr>
              <a:buSzPts val="1500"/>
              <a:buFont typeface="Calibri"/>
              <a:buChar char="●"/>
            </a:pPr>
            <a:r>
              <a:rPr lang="en-GB" sz="2000">
                <a:solidFill>
                  <a:schemeClr val="dk1"/>
                </a:solidFill>
                <a:latin typeface="Calibri"/>
                <a:ea typeface="Calibri"/>
                <a:cs typeface="Calibri"/>
                <a:sym typeface="Calibri"/>
              </a:rPr>
              <a:t>Privacy</a:t>
            </a:r>
            <a:endParaRPr sz="2000">
              <a:solidFill>
                <a:schemeClr val="dk1"/>
              </a:solidFill>
              <a:latin typeface="Calibri"/>
              <a:ea typeface="Calibri"/>
              <a:cs typeface="Calibri"/>
              <a:sym typeface="Calibri"/>
            </a:endParaRPr>
          </a:p>
          <a:p>
            <a:pPr indent="-304800" lvl="1" marL="914400" rtl="0" algn="just">
              <a:lnSpc>
                <a:spcPct val="100000"/>
              </a:lnSpc>
              <a:spcBef>
                <a:spcPts val="0"/>
              </a:spcBef>
              <a:spcAft>
                <a:spcPts val="0"/>
              </a:spcAft>
              <a:buClr>
                <a:schemeClr val="dk1"/>
              </a:buClr>
              <a:buSzPts val="1200"/>
              <a:buFont typeface="Calibri"/>
              <a:buChar char="○"/>
            </a:pPr>
            <a:r>
              <a:rPr i="1" lang="en-GB" sz="1900">
                <a:solidFill>
                  <a:schemeClr val="dk1"/>
                </a:solidFill>
                <a:latin typeface="Calibri"/>
                <a:ea typeface="Calibri"/>
                <a:cs typeface="Calibri"/>
                <a:sym typeface="Calibri"/>
              </a:rPr>
              <a:t>The learning system employs a number of data collection techniques to monitor and analyze students’ learning experiences in real-time [6].</a:t>
            </a:r>
            <a:endParaRPr i="1" sz="1900">
              <a:solidFill>
                <a:schemeClr val="dk1"/>
              </a:solidFill>
              <a:latin typeface="Calibri"/>
              <a:ea typeface="Calibri"/>
              <a:cs typeface="Calibri"/>
              <a:sym typeface="Calibri"/>
            </a:endParaRPr>
          </a:p>
        </p:txBody>
      </p:sp>
      <p:pic>
        <p:nvPicPr>
          <p:cNvPr id="126" name="Google Shape;126;p28"/>
          <p:cNvPicPr preferRelativeResize="0"/>
          <p:nvPr/>
        </p:nvPicPr>
        <p:blipFill>
          <a:blip r:embed="rId3">
            <a:alphaModFix/>
          </a:blip>
          <a:stretch>
            <a:fillRect/>
          </a:stretch>
        </p:blipFill>
        <p:spPr>
          <a:xfrm>
            <a:off x="6824100" y="1564200"/>
            <a:ext cx="2015100" cy="2015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Goal and Objectives</a:t>
            </a:r>
            <a:endParaRPr/>
          </a:p>
        </p:txBody>
      </p:sp>
      <p:sp>
        <p:nvSpPr>
          <p:cNvPr id="132" name="Google Shape;132;p29"/>
          <p:cNvSpPr txBox="1"/>
          <p:nvPr>
            <p:ph idx="1" type="body"/>
          </p:nvPr>
        </p:nvSpPr>
        <p:spPr>
          <a:xfrm>
            <a:off x="311700" y="1762075"/>
            <a:ext cx="6333900" cy="3006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chemeClr val="dk1"/>
              </a:buClr>
              <a:buSzPts val="1500"/>
              <a:buChar char="●"/>
            </a:pPr>
            <a:r>
              <a:rPr lang="en-GB" sz="2000">
                <a:solidFill>
                  <a:schemeClr val="dk1"/>
                </a:solidFill>
                <a:latin typeface="Calibri"/>
                <a:ea typeface="Calibri"/>
                <a:cs typeface="Calibri"/>
                <a:sym typeface="Calibri"/>
              </a:rPr>
              <a:t>Objective 1: Build a low cost multimodal data capture device</a:t>
            </a:r>
            <a:endParaRPr sz="20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GB" sz="2000">
                <a:solidFill>
                  <a:schemeClr val="dk1"/>
                </a:solidFill>
                <a:latin typeface="Calibri"/>
                <a:ea typeface="Calibri"/>
                <a:cs typeface="Calibri"/>
                <a:sym typeface="Calibri"/>
              </a:rPr>
              <a:t>Objective 2: Build the Web Application to Receive Data From Multimodal Data Capture Device</a:t>
            </a:r>
            <a:endParaRPr sz="20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GB" sz="2000">
                <a:solidFill>
                  <a:schemeClr val="dk1"/>
                </a:solidFill>
                <a:latin typeface="Calibri"/>
                <a:ea typeface="Calibri"/>
                <a:cs typeface="Calibri"/>
                <a:sym typeface="Calibri"/>
              </a:rPr>
              <a:t>Objective 3: Deploy the device and web application</a:t>
            </a:r>
            <a:endParaRPr sz="2000">
              <a:solidFill>
                <a:schemeClr val="dk1"/>
              </a:solidFill>
              <a:latin typeface="Calibri"/>
              <a:ea typeface="Calibri"/>
              <a:cs typeface="Calibri"/>
              <a:sym typeface="Calibri"/>
            </a:endParaRPr>
          </a:p>
          <a:p>
            <a:pPr indent="-323850" lvl="0" marL="457200" rtl="0" algn="l">
              <a:lnSpc>
                <a:spcPct val="115000"/>
              </a:lnSpc>
              <a:spcBef>
                <a:spcPts val="0"/>
              </a:spcBef>
              <a:spcAft>
                <a:spcPts val="0"/>
              </a:spcAft>
              <a:buClr>
                <a:schemeClr val="dk1"/>
              </a:buClr>
              <a:buSzPts val="1500"/>
              <a:buFont typeface="Calibri"/>
              <a:buChar char="●"/>
            </a:pPr>
            <a:r>
              <a:rPr lang="en-GB" sz="2000">
                <a:solidFill>
                  <a:schemeClr val="dk1"/>
                </a:solidFill>
                <a:latin typeface="Calibri"/>
                <a:ea typeface="Calibri"/>
                <a:cs typeface="Calibri"/>
                <a:sym typeface="Calibri"/>
              </a:rPr>
              <a:t>Objective 4: Gather feedback from users and Analyze the performance of the device</a:t>
            </a:r>
            <a:endParaRPr sz="2000">
              <a:solidFill>
                <a:schemeClr val="dk1"/>
              </a:solidFill>
              <a:latin typeface="Calibri"/>
              <a:ea typeface="Calibri"/>
              <a:cs typeface="Calibri"/>
              <a:sym typeface="Calibri"/>
            </a:endParaRPr>
          </a:p>
        </p:txBody>
      </p:sp>
      <p:sp>
        <p:nvSpPr>
          <p:cNvPr id="133" name="Google Shape;133;p29"/>
          <p:cNvSpPr txBox="1"/>
          <p:nvPr/>
        </p:nvSpPr>
        <p:spPr>
          <a:xfrm>
            <a:off x="311700" y="1068425"/>
            <a:ext cx="762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sz="2000">
                <a:solidFill>
                  <a:schemeClr val="dk2"/>
                </a:solidFill>
                <a:latin typeface="Calibri"/>
                <a:ea typeface="Calibri"/>
                <a:cs typeface="Calibri"/>
                <a:sym typeface="Calibri"/>
              </a:rPr>
              <a:t>Goal: Develop a multimodal data capture device that respects student privacy. </a:t>
            </a:r>
            <a:endParaRPr sz="2000"/>
          </a:p>
        </p:txBody>
      </p:sp>
      <p:pic>
        <p:nvPicPr>
          <p:cNvPr id="134" name="Google Shape;134;p29"/>
          <p:cNvPicPr preferRelativeResize="0"/>
          <p:nvPr/>
        </p:nvPicPr>
        <p:blipFill>
          <a:blip r:embed="rId3">
            <a:alphaModFix/>
          </a:blip>
          <a:stretch>
            <a:fillRect/>
          </a:stretch>
        </p:blipFill>
        <p:spPr>
          <a:xfrm>
            <a:off x="6817250" y="1868825"/>
            <a:ext cx="2193600" cy="219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Implementation Plan: Raspberry Pi</a:t>
            </a:r>
            <a:endParaRPr/>
          </a:p>
        </p:txBody>
      </p:sp>
      <p:sp>
        <p:nvSpPr>
          <p:cNvPr id="140" name="Google Shape;140;p30"/>
          <p:cNvSpPr txBox="1"/>
          <p:nvPr>
            <p:ph idx="1" type="body"/>
          </p:nvPr>
        </p:nvSpPr>
        <p:spPr>
          <a:xfrm>
            <a:off x="311700" y="1152475"/>
            <a:ext cx="6657300" cy="3712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GB">
                <a:solidFill>
                  <a:schemeClr val="dk1"/>
                </a:solidFill>
              </a:rPr>
              <a:t>Hardware</a:t>
            </a:r>
            <a:endParaRPr>
              <a:solidFill>
                <a:schemeClr val="dk1"/>
              </a:solidFill>
            </a:endParaRPr>
          </a:p>
          <a:p>
            <a:pPr indent="-342900" lvl="1" marL="914400" rtl="0" algn="l">
              <a:spcBef>
                <a:spcPts val="0"/>
              </a:spcBef>
              <a:spcAft>
                <a:spcPts val="0"/>
              </a:spcAft>
              <a:buClr>
                <a:schemeClr val="dk1"/>
              </a:buClr>
              <a:buSzPts val="1800"/>
              <a:buChar char="○"/>
            </a:pPr>
            <a:r>
              <a:rPr lang="en-GB" sz="1800">
                <a:solidFill>
                  <a:schemeClr val="dk1"/>
                </a:solidFill>
              </a:rPr>
              <a:t>Raspberry Pi Camera</a:t>
            </a:r>
            <a:endParaRPr sz="1800">
              <a:solidFill>
                <a:schemeClr val="dk1"/>
              </a:solidFill>
            </a:endParaRPr>
          </a:p>
          <a:p>
            <a:pPr indent="-342900" lvl="1" marL="914400" rtl="0" algn="l">
              <a:spcBef>
                <a:spcPts val="0"/>
              </a:spcBef>
              <a:spcAft>
                <a:spcPts val="0"/>
              </a:spcAft>
              <a:buClr>
                <a:schemeClr val="dk1"/>
              </a:buClr>
              <a:buSzPts val="1800"/>
              <a:buChar char="○"/>
            </a:pPr>
            <a:r>
              <a:rPr lang="en-GB" sz="1800">
                <a:solidFill>
                  <a:schemeClr val="dk1"/>
                </a:solidFill>
              </a:rPr>
              <a:t>Microphone</a:t>
            </a:r>
            <a:endParaRPr sz="1800">
              <a:solidFill>
                <a:schemeClr val="dk1"/>
              </a:solidFill>
            </a:endParaRPr>
          </a:p>
          <a:p>
            <a:pPr indent="-342900" lvl="1" marL="914400" rtl="0" algn="l">
              <a:spcBef>
                <a:spcPts val="0"/>
              </a:spcBef>
              <a:spcAft>
                <a:spcPts val="0"/>
              </a:spcAft>
              <a:buClr>
                <a:schemeClr val="dk1"/>
              </a:buClr>
              <a:buSzPts val="1800"/>
              <a:buChar char="○"/>
            </a:pPr>
            <a:r>
              <a:rPr lang="en-GB" sz="1800">
                <a:solidFill>
                  <a:schemeClr val="dk1"/>
                </a:solidFill>
              </a:rPr>
              <a:t>Buttons</a:t>
            </a:r>
            <a:endParaRPr sz="1800">
              <a:solidFill>
                <a:schemeClr val="dk1"/>
              </a:solidFill>
            </a:endParaRPr>
          </a:p>
          <a:p>
            <a:pPr indent="-342900" lvl="1" marL="914400" rtl="0" algn="l">
              <a:spcBef>
                <a:spcPts val="0"/>
              </a:spcBef>
              <a:spcAft>
                <a:spcPts val="0"/>
              </a:spcAft>
              <a:buClr>
                <a:schemeClr val="dk1"/>
              </a:buClr>
              <a:buSzPts val="1800"/>
              <a:buChar char="○"/>
            </a:pPr>
            <a:r>
              <a:rPr lang="en-GB" sz="1800">
                <a:solidFill>
                  <a:schemeClr val="dk1"/>
                </a:solidFill>
              </a:rPr>
              <a:t>Lights</a:t>
            </a:r>
            <a:endParaRPr sz="1800">
              <a:solidFill>
                <a:schemeClr val="dk1"/>
              </a:solidFill>
            </a:endParaRPr>
          </a:p>
          <a:p>
            <a:pPr indent="-342900" lvl="1" marL="914400" rtl="0" algn="l">
              <a:spcBef>
                <a:spcPts val="0"/>
              </a:spcBef>
              <a:spcAft>
                <a:spcPts val="0"/>
              </a:spcAft>
              <a:buClr>
                <a:schemeClr val="dk1"/>
              </a:buClr>
              <a:buSzPts val="1800"/>
              <a:buChar char="○"/>
            </a:pPr>
            <a:r>
              <a:rPr lang="en-GB" sz="1800">
                <a:solidFill>
                  <a:schemeClr val="dk1"/>
                </a:solidFill>
              </a:rPr>
              <a:t>Data Storage</a:t>
            </a:r>
            <a:endParaRPr sz="1800">
              <a:solidFill>
                <a:schemeClr val="dk1"/>
              </a:solidFill>
            </a:endParaRPr>
          </a:p>
          <a:p>
            <a:pPr indent="-342900" lvl="1" marL="914400" rtl="0" algn="l">
              <a:spcBef>
                <a:spcPts val="0"/>
              </a:spcBef>
              <a:spcAft>
                <a:spcPts val="0"/>
              </a:spcAft>
              <a:buClr>
                <a:schemeClr val="dk1"/>
              </a:buClr>
              <a:buSzPts val="1800"/>
              <a:buChar char="○"/>
            </a:pPr>
            <a:r>
              <a:rPr lang="en-GB" sz="1800">
                <a:solidFill>
                  <a:schemeClr val="dk1"/>
                </a:solidFill>
              </a:rPr>
              <a:t>Case</a:t>
            </a:r>
            <a:endParaRPr sz="1800">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Software</a:t>
            </a:r>
            <a:endParaRPr>
              <a:solidFill>
                <a:schemeClr val="dk1"/>
              </a:solidFill>
            </a:endParaRPr>
          </a:p>
          <a:p>
            <a:pPr indent="-342900" lvl="1" marL="914400" rtl="0" algn="l">
              <a:spcBef>
                <a:spcPts val="0"/>
              </a:spcBef>
              <a:spcAft>
                <a:spcPts val="0"/>
              </a:spcAft>
              <a:buClr>
                <a:schemeClr val="dk1"/>
              </a:buClr>
              <a:buSzPts val="1800"/>
              <a:buChar char="○"/>
            </a:pPr>
            <a:r>
              <a:rPr lang="en-GB" sz="1800">
                <a:solidFill>
                  <a:schemeClr val="dk1"/>
                </a:solidFill>
              </a:rPr>
              <a:t>Can record video with Pi Camera library</a:t>
            </a:r>
            <a:endParaRPr sz="1800">
              <a:solidFill>
                <a:schemeClr val="dk1"/>
              </a:solidFill>
            </a:endParaRPr>
          </a:p>
          <a:p>
            <a:pPr indent="-342900" lvl="1" marL="914400" rtl="0" algn="l">
              <a:spcBef>
                <a:spcPts val="0"/>
              </a:spcBef>
              <a:spcAft>
                <a:spcPts val="0"/>
              </a:spcAft>
              <a:buClr>
                <a:schemeClr val="dk1"/>
              </a:buClr>
              <a:buSzPts val="1800"/>
              <a:buChar char="○"/>
            </a:pPr>
            <a:r>
              <a:rPr lang="en-GB" sz="1800">
                <a:solidFill>
                  <a:schemeClr val="dk1"/>
                </a:solidFill>
              </a:rPr>
              <a:t>Microphone can be used with </a:t>
            </a:r>
            <a:r>
              <a:rPr lang="en-GB" sz="1800">
                <a:solidFill>
                  <a:schemeClr val="dk1"/>
                </a:solidFill>
              </a:rPr>
              <a:t>command line</a:t>
            </a:r>
            <a:endParaRPr sz="1800">
              <a:solidFill>
                <a:schemeClr val="dk1"/>
              </a:solidFill>
            </a:endParaRPr>
          </a:p>
          <a:p>
            <a:pPr indent="-342900" lvl="1" marL="914400" rtl="0" algn="l">
              <a:spcBef>
                <a:spcPts val="0"/>
              </a:spcBef>
              <a:spcAft>
                <a:spcPts val="0"/>
              </a:spcAft>
              <a:buClr>
                <a:schemeClr val="dk1"/>
              </a:buClr>
              <a:buSzPts val="1800"/>
              <a:buChar char="○"/>
            </a:pPr>
            <a:r>
              <a:rPr lang="en-GB" sz="1800">
                <a:solidFill>
                  <a:schemeClr val="dk1"/>
                </a:solidFill>
              </a:rPr>
              <a:t>GPIO Pins can take input from buttons in a python program</a:t>
            </a:r>
            <a:endParaRPr sz="1800">
              <a:solidFill>
                <a:schemeClr val="dk1"/>
              </a:solidFill>
            </a:endParaRPr>
          </a:p>
        </p:txBody>
      </p:sp>
      <p:pic>
        <p:nvPicPr>
          <p:cNvPr id="141" name="Google Shape;141;p30"/>
          <p:cNvPicPr preferRelativeResize="0"/>
          <p:nvPr/>
        </p:nvPicPr>
        <p:blipFill>
          <a:blip r:embed="rId3">
            <a:alphaModFix/>
          </a:blip>
          <a:stretch>
            <a:fillRect/>
          </a:stretch>
        </p:blipFill>
        <p:spPr>
          <a:xfrm>
            <a:off x="6969000" y="1636650"/>
            <a:ext cx="1870200" cy="18702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1"/>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Implementation Plan: Web Application</a:t>
            </a:r>
            <a:endParaRPr/>
          </a:p>
        </p:txBody>
      </p:sp>
      <p:sp>
        <p:nvSpPr>
          <p:cNvPr id="147" name="Google Shape;147;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GB" sz="2000">
                <a:solidFill>
                  <a:schemeClr val="dk1"/>
                </a:solidFill>
              </a:rPr>
              <a:t>Web Application</a:t>
            </a:r>
            <a:endParaRPr sz="2000">
              <a:solidFill>
                <a:schemeClr val="dk1"/>
              </a:solidFill>
            </a:endParaRPr>
          </a:p>
          <a:p>
            <a:pPr indent="-355600" lvl="1" marL="914400" rtl="0" algn="l">
              <a:spcBef>
                <a:spcPts val="0"/>
              </a:spcBef>
              <a:spcAft>
                <a:spcPts val="0"/>
              </a:spcAft>
              <a:buClr>
                <a:schemeClr val="dk1"/>
              </a:buClr>
              <a:buSzPts val="2000"/>
              <a:buChar char="○"/>
            </a:pPr>
            <a:r>
              <a:rPr lang="en-GB" sz="2000">
                <a:solidFill>
                  <a:schemeClr val="dk1"/>
                </a:solidFill>
              </a:rPr>
              <a:t>User Authentication</a:t>
            </a:r>
            <a:endParaRPr sz="2000">
              <a:solidFill>
                <a:schemeClr val="dk1"/>
              </a:solidFill>
            </a:endParaRPr>
          </a:p>
          <a:p>
            <a:pPr indent="-355600" lvl="1" marL="914400" rtl="0" algn="l">
              <a:spcBef>
                <a:spcPts val="0"/>
              </a:spcBef>
              <a:spcAft>
                <a:spcPts val="0"/>
              </a:spcAft>
              <a:buClr>
                <a:schemeClr val="dk1"/>
              </a:buClr>
              <a:buSzPts val="2000"/>
              <a:buChar char="○"/>
            </a:pPr>
            <a:r>
              <a:rPr lang="en-GB" sz="2000">
                <a:solidFill>
                  <a:schemeClr val="dk1"/>
                </a:solidFill>
              </a:rPr>
              <a:t>User Interface</a:t>
            </a:r>
            <a:endParaRPr sz="2000">
              <a:solidFill>
                <a:schemeClr val="dk1"/>
              </a:solidFill>
            </a:endParaRPr>
          </a:p>
          <a:p>
            <a:pPr indent="-355600" lvl="1" marL="914400" rtl="0" algn="l">
              <a:spcBef>
                <a:spcPts val="0"/>
              </a:spcBef>
              <a:spcAft>
                <a:spcPts val="0"/>
              </a:spcAft>
              <a:buClr>
                <a:schemeClr val="dk1"/>
              </a:buClr>
              <a:buSzPts val="2000"/>
              <a:buChar char="○"/>
            </a:pPr>
            <a:r>
              <a:rPr lang="en-GB" sz="2000">
                <a:solidFill>
                  <a:schemeClr val="dk1"/>
                </a:solidFill>
              </a:rPr>
              <a:t>Data Retrieval</a:t>
            </a:r>
            <a:endParaRPr sz="2000">
              <a:solidFill>
                <a:schemeClr val="dk1"/>
              </a:solidFill>
            </a:endParaRPr>
          </a:p>
          <a:p>
            <a:pPr indent="-355600" lvl="1" marL="914400" rtl="0" algn="l">
              <a:spcBef>
                <a:spcPts val="0"/>
              </a:spcBef>
              <a:spcAft>
                <a:spcPts val="0"/>
              </a:spcAft>
              <a:buClr>
                <a:schemeClr val="dk1"/>
              </a:buClr>
              <a:buSzPts val="2000"/>
              <a:buChar char="○"/>
            </a:pPr>
            <a:r>
              <a:rPr lang="en-GB" sz="2000">
                <a:solidFill>
                  <a:schemeClr val="dk1"/>
                </a:solidFill>
              </a:rPr>
              <a:t>Data Processing</a:t>
            </a:r>
            <a:endParaRPr sz="2000">
              <a:solidFill>
                <a:schemeClr val="dk1"/>
              </a:solidFill>
            </a:endParaRPr>
          </a:p>
          <a:p>
            <a:pPr indent="-355600" lvl="1" marL="914400" rtl="0" algn="l">
              <a:spcBef>
                <a:spcPts val="0"/>
              </a:spcBef>
              <a:spcAft>
                <a:spcPts val="0"/>
              </a:spcAft>
              <a:buClr>
                <a:schemeClr val="dk1"/>
              </a:buClr>
              <a:buSzPts val="2000"/>
              <a:buChar char="○"/>
            </a:pPr>
            <a:r>
              <a:rPr lang="en-GB" sz="2000">
                <a:solidFill>
                  <a:schemeClr val="dk1"/>
                </a:solidFill>
              </a:rPr>
              <a:t>Data Storage</a:t>
            </a:r>
            <a:endParaRPr sz="2000">
              <a:solidFill>
                <a:schemeClr val="dk1"/>
              </a:solidFill>
            </a:endParaRPr>
          </a:p>
          <a:p>
            <a:pPr indent="-355600" lvl="1" marL="914400" rtl="0" algn="l">
              <a:spcBef>
                <a:spcPts val="0"/>
              </a:spcBef>
              <a:spcAft>
                <a:spcPts val="0"/>
              </a:spcAft>
              <a:buClr>
                <a:schemeClr val="dk1"/>
              </a:buClr>
              <a:buSzPts val="2000"/>
              <a:buChar char="○"/>
            </a:pPr>
            <a:r>
              <a:rPr lang="en-GB" sz="2000">
                <a:solidFill>
                  <a:schemeClr val="dk1"/>
                </a:solidFill>
              </a:rPr>
              <a:t>API connection</a:t>
            </a:r>
            <a:endParaRPr sz="2000">
              <a:solidFill>
                <a:schemeClr val="dk1"/>
              </a:solidFill>
            </a:endParaRPr>
          </a:p>
          <a:p>
            <a:pPr indent="-355600" lvl="1" marL="914400" rtl="0" algn="l">
              <a:spcBef>
                <a:spcPts val="0"/>
              </a:spcBef>
              <a:spcAft>
                <a:spcPts val="0"/>
              </a:spcAft>
              <a:buClr>
                <a:schemeClr val="dk1"/>
              </a:buClr>
              <a:buSzPts val="2000"/>
              <a:buChar char="○"/>
            </a:pPr>
            <a:r>
              <a:rPr lang="en-GB" sz="2000">
                <a:solidFill>
                  <a:schemeClr val="dk1"/>
                </a:solidFill>
              </a:rPr>
              <a:t>DB Configuration</a:t>
            </a:r>
            <a:endParaRPr sz="2000">
              <a:solidFill>
                <a:schemeClr val="dk1"/>
              </a:solidFill>
            </a:endParaRPr>
          </a:p>
        </p:txBody>
      </p:sp>
      <p:pic>
        <p:nvPicPr>
          <p:cNvPr id="148" name="Google Shape;148;p31"/>
          <p:cNvPicPr preferRelativeResize="0"/>
          <p:nvPr/>
        </p:nvPicPr>
        <p:blipFill>
          <a:blip r:embed="rId3">
            <a:alphaModFix/>
          </a:blip>
          <a:stretch>
            <a:fillRect/>
          </a:stretch>
        </p:blipFill>
        <p:spPr>
          <a:xfrm>
            <a:off x="6522200" y="1515827"/>
            <a:ext cx="2310100" cy="2310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2"/>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Evaluation</a:t>
            </a:r>
            <a:r>
              <a:rPr lang="en-GB"/>
              <a:t> Plan</a:t>
            </a:r>
            <a:endParaRPr/>
          </a:p>
        </p:txBody>
      </p:sp>
      <p:sp>
        <p:nvSpPr>
          <p:cNvPr id="154" name="Google Shape;154;p32"/>
          <p:cNvSpPr txBox="1"/>
          <p:nvPr>
            <p:ph idx="1" type="body"/>
          </p:nvPr>
        </p:nvSpPr>
        <p:spPr>
          <a:xfrm>
            <a:off x="311700" y="1152475"/>
            <a:ext cx="6657300" cy="3712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en-GB" sz="2000">
                <a:solidFill>
                  <a:schemeClr val="dk1"/>
                </a:solidFill>
              </a:rPr>
              <a:t>Goals</a:t>
            </a:r>
            <a:endParaRPr sz="2000">
              <a:solidFill>
                <a:schemeClr val="dk1"/>
              </a:solidFill>
            </a:endParaRPr>
          </a:p>
          <a:p>
            <a:pPr indent="-304800" lvl="1" marL="914400" rtl="0" algn="l">
              <a:spcBef>
                <a:spcPts val="0"/>
              </a:spcBef>
              <a:spcAft>
                <a:spcPts val="0"/>
              </a:spcAft>
              <a:buClr>
                <a:schemeClr val="dk1"/>
              </a:buClr>
              <a:buSzPts val="1200"/>
              <a:buChar char="○"/>
            </a:pPr>
            <a:r>
              <a:rPr lang="en-GB" sz="2000">
                <a:solidFill>
                  <a:schemeClr val="dk1"/>
                </a:solidFill>
              </a:rPr>
              <a:t>Word error rate of less than 10%</a:t>
            </a:r>
            <a:endParaRPr sz="2000">
              <a:solidFill>
                <a:schemeClr val="dk1"/>
              </a:solidFill>
            </a:endParaRPr>
          </a:p>
          <a:p>
            <a:pPr indent="-304800" lvl="1" marL="914400" rtl="0" algn="l">
              <a:spcBef>
                <a:spcPts val="0"/>
              </a:spcBef>
              <a:spcAft>
                <a:spcPts val="0"/>
              </a:spcAft>
              <a:buClr>
                <a:schemeClr val="dk1"/>
              </a:buClr>
              <a:buSzPts val="1200"/>
              <a:buChar char="○"/>
            </a:pPr>
            <a:r>
              <a:rPr lang="en-GB" sz="2000">
                <a:solidFill>
                  <a:schemeClr val="dk1"/>
                </a:solidFill>
              </a:rPr>
              <a:t>Character error rate of less than 5%</a:t>
            </a:r>
            <a:endParaRPr sz="2000">
              <a:solidFill>
                <a:schemeClr val="dk1"/>
              </a:solidFill>
            </a:endParaRPr>
          </a:p>
          <a:p>
            <a:pPr indent="-304800" lvl="1" marL="914400" rtl="0" algn="l">
              <a:spcBef>
                <a:spcPts val="0"/>
              </a:spcBef>
              <a:spcAft>
                <a:spcPts val="0"/>
              </a:spcAft>
              <a:buClr>
                <a:schemeClr val="dk1"/>
              </a:buClr>
              <a:buSzPts val="1200"/>
              <a:buChar char="○"/>
            </a:pPr>
            <a:r>
              <a:rPr lang="en-GB" sz="2000">
                <a:solidFill>
                  <a:schemeClr val="dk1"/>
                </a:solidFill>
              </a:rPr>
              <a:t>Satisfaction rate of at least 80%</a:t>
            </a:r>
            <a:endParaRPr sz="2000">
              <a:solidFill>
                <a:schemeClr val="dk1"/>
              </a:solidFill>
            </a:endParaRPr>
          </a:p>
          <a:p>
            <a:pPr indent="-304800" lvl="1" marL="914400" rtl="0" algn="l">
              <a:spcBef>
                <a:spcPts val="0"/>
              </a:spcBef>
              <a:spcAft>
                <a:spcPts val="0"/>
              </a:spcAft>
              <a:buClr>
                <a:schemeClr val="dk1"/>
              </a:buClr>
              <a:buSzPts val="1200"/>
              <a:buChar char="○"/>
            </a:pPr>
            <a:r>
              <a:rPr lang="en-GB" sz="2000">
                <a:solidFill>
                  <a:schemeClr val="dk1"/>
                </a:solidFill>
              </a:rPr>
              <a:t>Resource Consumption of less than 50%</a:t>
            </a:r>
            <a:endParaRPr sz="2000">
              <a:solidFill>
                <a:schemeClr val="dk1"/>
              </a:solidFill>
            </a:endParaRPr>
          </a:p>
          <a:p>
            <a:pPr indent="-355600" lvl="0" marL="457200" rtl="0" algn="l">
              <a:spcBef>
                <a:spcPts val="0"/>
              </a:spcBef>
              <a:spcAft>
                <a:spcPts val="0"/>
              </a:spcAft>
              <a:buClr>
                <a:schemeClr val="dk1"/>
              </a:buClr>
              <a:buSzPts val="2000"/>
              <a:buChar char="●"/>
            </a:pPr>
            <a:r>
              <a:rPr lang="en-GB" sz="2000">
                <a:solidFill>
                  <a:schemeClr val="dk1"/>
                </a:solidFill>
              </a:rPr>
              <a:t>Plan</a:t>
            </a:r>
            <a:endParaRPr sz="2000">
              <a:solidFill>
                <a:schemeClr val="dk1"/>
              </a:solidFill>
            </a:endParaRPr>
          </a:p>
          <a:p>
            <a:pPr indent="-304800" lvl="1" marL="914400" rtl="0" algn="l">
              <a:spcBef>
                <a:spcPts val="0"/>
              </a:spcBef>
              <a:spcAft>
                <a:spcPts val="0"/>
              </a:spcAft>
              <a:buClr>
                <a:schemeClr val="dk1"/>
              </a:buClr>
              <a:buSzPts val="1200"/>
              <a:buChar char="○"/>
            </a:pPr>
            <a:r>
              <a:rPr lang="en-GB" sz="2000">
                <a:solidFill>
                  <a:schemeClr val="dk1"/>
                </a:solidFill>
              </a:rPr>
              <a:t>Useability testing: at least 20 students</a:t>
            </a:r>
            <a:endParaRPr sz="2000">
              <a:solidFill>
                <a:schemeClr val="dk1"/>
              </a:solidFill>
            </a:endParaRPr>
          </a:p>
          <a:p>
            <a:pPr indent="-304800" lvl="1" marL="914400" rtl="0" algn="l">
              <a:spcBef>
                <a:spcPts val="0"/>
              </a:spcBef>
              <a:spcAft>
                <a:spcPts val="0"/>
              </a:spcAft>
              <a:buClr>
                <a:schemeClr val="dk1"/>
              </a:buClr>
              <a:buSzPts val="1200"/>
              <a:buChar char="○"/>
            </a:pPr>
            <a:r>
              <a:rPr lang="en-GB" sz="2000">
                <a:solidFill>
                  <a:schemeClr val="dk1"/>
                </a:solidFill>
              </a:rPr>
              <a:t>Performance Metrics</a:t>
            </a:r>
            <a:endParaRPr sz="2000">
              <a:solidFill>
                <a:schemeClr val="dk1"/>
              </a:solidFill>
            </a:endParaRPr>
          </a:p>
          <a:p>
            <a:pPr indent="-304800" lvl="1" marL="914400" rtl="0" algn="l">
              <a:spcBef>
                <a:spcPts val="0"/>
              </a:spcBef>
              <a:spcAft>
                <a:spcPts val="0"/>
              </a:spcAft>
              <a:buClr>
                <a:schemeClr val="dk1"/>
              </a:buClr>
              <a:buSzPts val="1200"/>
              <a:buChar char="○"/>
            </a:pPr>
            <a:r>
              <a:rPr lang="en-GB" sz="2000">
                <a:solidFill>
                  <a:schemeClr val="dk1"/>
                </a:solidFill>
              </a:rPr>
              <a:t>Satisfaction Survey: </a:t>
            </a:r>
            <a:r>
              <a:rPr lang="en-GB" sz="2000">
                <a:solidFill>
                  <a:schemeClr val="dk1"/>
                </a:solidFill>
              </a:rPr>
              <a:t>Surveying</a:t>
            </a:r>
            <a:r>
              <a:rPr lang="en-GB" sz="2000">
                <a:solidFill>
                  <a:schemeClr val="dk1"/>
                </a:solidFill>
              </a:rPr>
              <a:t> 100 students</a:t>
            </a:r>
            <a:endParaRPr sz="2000">
              <a:solidFill>
                <a:schemeClr val="dk1"/>
              </a:solidFill>
            </a:endParaRPr>
          </a:p>
        </p:txBody>
      </p:sp>
      <p:pic>
        <p:nvPicPr>
          <p:cNvPr id="155" name="Google Shape;155;p32"/>
          <p:cNvPicPr preferRelativeResize="0"/>
          <p:nvPr/>
        </p:nvPicPr>
        <p:blipFill>
          <a:blip r:embed="rId3">
            <a:alphaModFix/>
          </a:blip>
          <a:stretch>
            <a:fillRect/>
          </a:stretch>
        </p:blipFill>
        <p:spPr>
          <a:xfrm>
            <a:off x="7102175" y="1636650"/>
            <a:ext cx="1870200" cy="1870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3"/>
          <p:cNvSpPr txBox="1"/>
          <p:nvPr>
            <p:ph type="title"/>
          </p:nvPr>
        </p:nvSpPr>
        <p:spPr>
          <a:xfrm>
            <a:off x="311700" y="269200"/>
            <a:ext cx="8520600" cy="5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Qualification of Personnel and Resources</a:t>
            </a:r>
            <a:endParaRPr/>
          </a:p>
        </p:txBody>
      </p:sp>
      <p:sp>
        <p:nvSpPr>
          <p:cNvPr id="161" name="Google Shape;161;p33"/>
          <p:cNvSpPr txBox="1"/>
          <p:nvPr>
            <p:ph idx="1" type="body"/>
          </p:nvPr>
        </p:nvSpPr>
        <p:spPr>
          <a:xfrm>
            <a:off x="311700" y="865300"/>
            <a:ext cx="6512400" cy="394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GB" sz="2300">
                <a:solidFill>
                  <a:schemeClr val="dk1"/>
                </a:solidFill>
              </a:rPr>
              <a:t>Resources</a:t>
            </a:r>
            <a:endParaRPr b="1" i="1" sz="2300">
              <a:solidFill>
                <a:schemeClr val="dk1"/>
              </a:solidFill>
            </a:endParaRPr>
          </a:p>
          <a:p>
            <a:pPr indent="-323850" lvl="0" marL="457200" rtl="0" algn="l">
              <a:spcBef>
                <a:spcPts val="0"/>
              </a:spcBef>
              <a:spcAft>
                <a:spcPts val="0"/>
              </a:spcAft>
              <a:buClr>
                <a:schemeClr val="dk1"/>
              </a:buClr>
              <a:buSzPts val="1500"/>
              <a:buChar char="●"/>
            </a:pPr>
            <a:r>
              <a:rPr lang="en-GB" sz="2200">
                <a:solidFill>
                  <a:schemeClr val="dk1"/>
                </a:solidFill>
              </a:rPr>
              <a:t>Primary component: Raspberry Pi</a:t>
            </a:r>
            <a:endParaRPr sz="2200">
              <a:solidFill>
                <a:schemeClr val="dk1"/>
              </a:solidFill>
            </a:endParaRPr>
          </a:p>
          <a:p>
            <a:pPr indent="-323850" lvl="0" marL="457200" rtl="0" algn="l">
              <a:spcBef>
                <a:spcPts val="0"/>
              </a:spcBef>
              <a:spcAft>
                <a:spcPts val="0"/>
              </a:spcAft>
              <a:buClr>
                <a:schemeClr val="dk1"/>
              </a:buClr>
              <a:buSzPts val="1500"/>
              <a:buChar char="●"/>
            </a:pPr>
            <a:r>
              <a:rPr lang="en-GB" sz="2200">
                <a:solidFill>
                  <a:schemeClr val="dk1"/>
                </a:solidFill>
              </a:rPr>
              <a:t>Data Capture Devices</a:t>
            </a:r>
            <a:endParaRPr sz="2200">
              <a:solidFill>
                <a:schemeClr val="dk1"/>
              </a:solidFill>
            </a:endParaRPr>
          </a:p>
          <a:p>
            <a:pPr indent="-323850" lvl="0" marL="457200" rtl="0" algn="l">
              <a:spcBef>
                <a:spcPts val="0"/>
              </a:spcBef>
              <a:spcAft>
                <a:spcPts val="0"/>
              </a:spcAft>
              <a:buClr>
                <a:schemeClr val="dk1"/>
              </a:buClr>
              <a:buSzPts val="1500"/>
              <a:buChar char="●"/>
            </a:pPr>
            <a:r>
              <a:rPr lang="en-GB" sz="2200">
                <a:solidFill>
                  <a:schemeClr val="dk1"/>
                </a:solidFill>
              </a:rPr>
              <a:t>Web Hosting Server</a:t>
            </a:r>
            <a:endParaRPr sz="2200">
              <a:solidFill>
                <a:schemeClr val="dk1"/>
              </a:solidFill>
            </a:endParaRPr>
          </a:p>
          <a:p>
            <a:pPr indent="-323850" lvl="0" marL="457200" rtl="0" algn="l">
              <a:spcBef>
                <a:spcPts val="0"/>
              </a:spcBef>
              <a:spcAft>
                <a:spcPts val="0"/>
              </a:spcAft>
              <a:buClr>
                <a:schemeClr val="dk1"/>
              </a:buClr>
              <a:buSzPts val="1500"/>
              <a:buChar char="●"/>
            </a:pPr>
            <a:r>
              <a:rPr lang="en-GB" sz="2200">
                <a:solidFill>
                  <a:schemeClr val="dk1"/>
                </a:solidFill>
              </a:rPr>
              <a:t>Storage, Processing Power.</a:t>
            </a:r>
            <a:endParaRPr sz="2200">
              <a:solidFill>
                <a:schemeClr val="dk1"/>
              </a:solidFill>
            </a:endParaRPr>
          </a:p>
          <a:p>
            <a:pPr indent="-323850" lvl="0" marL="457200" rtl="0" algn="l">
              <a:spcBef>
                <a:spcPts val="0"/>
              </a:spcBef>
              <a:spcAft>
                <a:spcPts val="0"/>
              </a:spcAft>
              <a:buClr>
                <a:schemeClr val="dk1"/>
              </a:buClr>
              <a:buSzPts val="1500"/>
              <a:buChar char="●"/>
            </a:pPr>
            <a:r>
              <a:rPr lang="en-GB" sz="2200">
                <a:solidFill>
                  <a:schemeClr val="dk1"/>
                </a:solidFill>
              </a:rPr>
              <a:t>Software Development Tools</a:t>
            </a:r>
            <a:endParaRPr sz="2200">
              <a:solidFill>
                <a:schemeClr val="dk1"/>
              </a:solidFill>
            </a:endParaRPr>
          </a:p>
          <a:p>
            <a:pPr indent="-323850" lvl="0" marL="457200" rtl="0" algn="l">
              <a:spcBef>
                <a:spcPts val="0"/>
              </a:spcBef>
              <a:spcAft>
                <a:spcPts val="0"/>
              </a:spcAft>
              <a:buClr>
                <a:schemeClr val="dk1"/>
              </a:buClr>
              <a:buSzPts val="1500"/>
              <a:buChar char="●"/>
            </a:pPr>
            <a:r>
              <a:rPr lang="en-GB" sz="2200">
                <a:solidFill>
                  <a:schemeClr val="dk1"/>
                </a:solidFill>
              </a:rPr>
              <a:t>Documentation and Training Materials</a:t>
            </a:r>
            <a:endParaRPr sz="2200">
              <a:solidFill>
                <a:schemeClr val="dk1"/>
              </a:solidFill>
            </a:endParaRPr>
          </a:p>
        </p:txBody>
      </p:sp>
      <p:pic>
        <p:nvPicPr>
          <p:cNvPr id="162" name="Google Shape;162;p33"/>
          <p:cNvPicPr preferRelativeResize="0"/>
          <p:nvPr/>
        </p:nvPicPr>
        <p:blipFill>
          <a:blip r:embed="rId3">
            <a:alphaModFix/>
          </a:blip>
          <a:stretch>
            <a:fillRect/>
          </a:stretch>
        </p:blipFill>
        <p:spPr>
          <a:xfrm>
            <a:off x="6947675" y="1698700"/>
            <a:ext cx="2015100" cy="2015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