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notesMasterIdLst>
    <p:notesMasterId r:id="rId18"/>
  </p:notesMasterIdLst>
  <p:handoutMasterIdLst>
    <p:handoutMasterId r:id="rId19"/>
  </p:handoutMasterIdLst>
  <p:sldIdLst>
    <p:sldId id="257" r:id="rId5"/>
    <p:sldId id="260" r:id="rId6"/>
    <p:sldId id="261" r:id="rId7"/>
    <p:sldId id="262" r:id="rId8"/>
    <p:sldId id="265" r:id="rId9"/>
    <p:sldId id="264" r:id="rId10"/>
    <p:sldId id="266" r:id="rId11"/>
    <p:sldId id="263"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3B0B29-768F-4EEF-877F-DB45311F7E0C}">
          <p14:sldIdLst>
            <p14:sldId id="257"/>
            <p14:sldId id="260"/>
            <p14:sldId id="261"/>
            <p14:sldId id="262"/>
            <p14:sldId id="265"/>
            <p14:sldId id="264"/>
            <p14:sldId id="266"/>
            <p14:sldId id="263"/>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100" d="100"/>
          <a:sy n="100" d="100"/>
        </p:scale>
        <p:origin x="732"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C8AD6B-0376-4165-9726-848DCAD6EE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DBE3801-7187-44F6-95B7-5D50C13FE0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4079A7-AE6E-4198-962D-17E463E5E125}" type="datetimeFigureOut">
              <a:rPr lang="en-US" smtClean="0"/>
              <a:t>8/25/2020</a:t>
            </a:fld>
            <a:endParaRPr lang="en-US"/>
          </a:p>
        </p:txBody>
      </p:sp>
      <p:sp>
        <p:nvSpPr>
          <p:cNvPr id="4" name="Footer Placeholder 3">
            <a:extLst>
              <a:ext uri="{FF2B5EF4-FFF2-40B4-BE49-F238E27FC236}">
                <a16:creationId xmlns:a16="http://schemas.microsoft.com/office/drawing/2014/main" id="{6339BF17-EC84-40D7-A360-F9B0063E54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840CACC-CE3C-4317-AA07-4FA9889416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9919E2-A0C4-450C-B18C-52F18BD076DF}" type="slidenum">
              <a:rPr lang="en-US" smtClean="0"/>
              <a:t>‹#›</a:t>
            </a:fld>
            <a:endParaRPr lang="en-US"/>
          </a:p>
        </p:txBody>
      </p:sp>
    </p:spTree>
    <p:extLst>
      <p:ext uri="{BB962C8B-B14F-4D97-AF65-F5344CB8AC3E}">
        <p14:creationId xmlns:p14="http://schemas.microsoft.com/office/powerpoint/2010/main" val="37739014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5977B4-4238-4C87-86AF-E731C3F098A2}" type="datetimeFigureOut">
              <a:rPr lang="en-US" smtClean="0"/>
              <a:t>8/25/2020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97C88-71FF-43AA-B282-EC5F04EE0EE3}" type="slidenum">
              <a:rPr lang="en-US" smtClean="0"/>
              <a:t>‹#›</a:t>
            </a:fld>
            <a:endParaRPr lang="en-US"/>
          </a:p>
        </p:txBody>
      </p:sp>
    </p:spTree>
    <p:extLst>
      <p:ext uri="{BB962C8B-B14F-4D97-AF65-F5344CB8AC3E}">
        <p14:creationId xmlns:p14="http://schemas.microsoft.com/office/powerpoint/2010/main" val="240017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2384"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90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9" y="4645152"/>
            <a:ext cx="7543800" cy="1143000"/>
          </a:xfrm>
        </p:spPr>
        <p:txBody>
          <a:bodyPr lIns="91440" rIns="91440">
            <a:normAutofit/>
          </a:bodyPr>
          <a:lstStyle>
            <a:lvl1pPr marL="0" indent="0" algn="l">
              <a:buNone/>
              <a:defRPr sz="1800" cap="all" spc="150" baseline="0">
                <a:solidFill>
                  <a:schemeClr val="tx1"/>
                </a:solidFill>
                <a:latin typeface="+mn-lt"/>
              </a:defRPr>
            </a:lvl1pPr>
            <a:lvl2pPr marL="342892" indent="0" algn="ctr">
              <a:buNone/>
              <a:defRPr sz="1800"/>
            </a:lvl2pPr>
            <a:lvl3pPr marL="685784" indent="0" algn="ctr">
              <a:buNone/>
              <a:defRPr sz="1800"/>
            </a:lvl3pPr>
            <a:lvl4pPr marL="1028675" indent="0" algn="ctr">
              <a:buNone/>
              <a:defRPr sz="1500"/>
            </a:lvl4pPr>
            <a:lvl5pPr marL="1371566" indent="0" algn="ctr">
              <a:buNone/>
              <a:defRPr sz="1500"/>
            </a:lvl5pPr>
            <a:lvl6pPr marL="1714457" indent="0" algn="ctr">
              <a:buNone/>
              <a:defRPr sz="1500"/>
            </a:lvl6pPr>
            <a:lvl7pPr marL="2057349" indent="0" algn="ctr">
              <a:buNone/>
              <a:defRPr sz="1500"/>
            </a:lvl7pPr>
            <a:lvl8pPr marL="2400240" indent="0" algn="ctr">
              <a:buNone/>
              <a:defRPr sz="1500"/>
            </a:lvl8pPr>
            <a:lvl9pPr marL="2743132" indent="0" algn="ctr">
              <a:buNone/>
              <a:defRPr sz="15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905744" y="4474741"/>
            <a:ext cx="7406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570CF75A-47E0-4F3C-9E9D-DEC8675A2C65}" type="datetime1">
              <a:rPr lang="en-US" smtClean="0"/>
              <a:t>8/25/2020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dirty="0" err="1"/>
              <a:t>Lec</a:t>
            </a:r>
            <a:r>
              <a:rPr lang="en-US" dirty="0"/>
              <a:t> Jakaria, CSE, MIST</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E403A55C-5427-480E-AA58-2E1A937B1853}" type="datetime1">
              <a:rPr lang="en-US" smtClean="0"/>
              <a:t>8/25/2020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err="1"/>
              <a:t>Lec</a:t>
            </a:r>
            <a:r>
              <a:rPr lang="en-US" dirty="0"/>
              <a:t> Jakaria, CSE, MIST</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2384"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0512EF1-CBB1-48E7-A3EB-8FCBFE12BFA4}" type="datetime1">
              <a:rPr lang="en-US" smtClean="0"/>
              <a:t>8/25/2020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dirty="0" err="1"/>
              <a:t>Lec</a:t>
            </a:r>
            <a:r>
              <a:rPr lang="en-US" dirty="0"/>
              <a:t> Jakaria, CSE, MIST</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9A90F3BA-182B-480E-8236-A7C295E96E6F}" type="datetime1">
              <a:rPr lang="en-US" smtClean="0"/>
              <a:t>8/25/2020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err="1"/>
              <a:t>Lec</a:t>
            </a:r>
            <a:r>
              <a:rPr lang="en-US" dirty="0"/>
              <a:t> Jakaria, CSE, MIST</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2384"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90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663440"/>
            <a:ext cx="7543800" cy="1143000"/>
          </a:xfrm>
        </p:spPr>
        <p:txBody>
          <a:bodyPr lIns="91440" rIns="91440" anchor="t" anchorCtr="0">
            <a:normAutofit/>
          </a:bodyPr>
          <a:lstStyle>
            <a:lvl1pPr marL="0" indent="0">
              <a:buNone/>
              <a:defRPr sz="1800" cap="all" spc="150" baseline="0">
                <a:solidFill>
                  <a:schemeClr val="tx1"/>
                </a:solidFill>
                <a:latin typeface="+mn-lt"/>
              </a:defRPr>
            </a:lvl1pPr>
            <a:lvl2pPr marL="342892" indent="0">
              <a:buNone/>
              <a:defRPr sz="1350">
                <a:solidFill>
                  <a:schemeClr val="tx1">
                    <a:tint val="75000"/>
                  </a:schemeClr>
                </a:solidFill>
              </a:defRPr>
            </a:lvl2pPr>
            <a:lvl3pPr marL="685784"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9"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905744" y="4485132"/>
            <a:ext cx="7406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2ED0360F-67B5-4633-A9D4-19532DC9DE6A}" type="datetime1">
              <a:rPr lang="en-US" smtClean="0"/>
              <a:t>8/25/2020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err="1"/>
              <a:t>Lec</a:t>
            </a:r>
            <a:r>
              <a:rPr lang="en-US" dirty="0"/>
              <a:t> Jakaria, CSE, MIST</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7"/>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1" y="2120901"/>
            <a:ext cx="3479803"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58" y="2120900"/>
            <a:ext cx="3479803"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F411D870-CEFE-42AB-A0EA-6C06F585940E}" type="datetime1">
              <a:rPr lang="en-US" smtClean="0"/>
              <a:t>8/25/2020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err="1"/>
              <a:t>Lec</a:t>
            </a:r>
            <a:r>
              <a:rPr lang="en-US" dirty="0"/>
              <a:t> Jakaria, CSE, MIST</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7"/>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1" y="2057400"/>
            <a:ext cx="3479803" cy="736282"/>
          </a:xfrm>
        </p:spPr>
        <p:txBody>
          <a:bodyPr lIns="91440" rIns="91440" anchor="ctr">
            <a:normAutofit/>
          </a:bodyPr>
          <a:lstStyle>
            <a:lvl1pPr marL="0" indent="0">
              <a:buNone/>
              <a:defRPr sz="1500" b="0" cap="all" baseline="0">
                <a:solidFill>
                  <a:schemeClr val="tx1"/>
                </a:solidFill>
              </a:defRPr>
            </a:lvl1pPr>
            <a:lvl2pPr marL="342892" indent="0">
              <a:buNone/>
              <a:defRPr sz="1500" b="1"/>
            </a:lvl2pPr>
            <a:lvl3pPr marL="685784" indent="0">
              <a:buNone/>
              <a:defRPr sz="1350" b="1"/>
            </a:lvl3pPr>
            <a:lvl4pPr marL="1028675"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1" y="2958278"/>
            <a:ext cx="3479803"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6958" y="2057400"/>
            <a:ext cx="3479803" cy="736282"/>
          </a:xfrm>
        </p:spPr>
        <p:txBody>
          <a:bodyPr lIns="91440" rIns="91440" anchor="ctr">
            <a:normAutofit/>
          </a:bodyPr>
          <a:lstStyle>
            <a:lvl1pPr marL="0" indent="0">
              <a:buNone/>
              <a:defRPr sz="1500" b="0" cap="all" baseline="0">
                <a:solidFill>
                  <a:schemeClr val="tx1"/>
                </a:solidFill>
              </a:defRPr>
            </a:lvl1pPr>
            <a:lvl2pPr marL="342892" indent="0">
              <a:buNone/>
              <a:defRPr sz="1500" b="1"/>
            </a:lvl2pPr>
            <a:lvl3pPr marL="685784" indent="0">
              <a:buNone/>
              <a:defRPr sz="1350" b="1"/>
            </a:lvl3pPr>
            <a:lvl4pPr marL="1028675"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6958" y="2958277"/>
            <a:ext cx="3479803"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55D524AC-C7AC-4A42-8FA6-2F0FF3E9C445}" type="datetime1">
              <a:rPr lang="en-US" smtClean="0"/>
              <a:t>8/25/2020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err="1"/>
              <a:t>Lec</a:t>
            </a:r>
            <a:r>
              <a:rPr lang="en-US" dirty="0"/>
              <a:t> Jakaria, CSE, MIST</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7F801A5-CC52-4637-BB83-B72D1D32F42E}" type="datetime1">
              <a:rPr lang="en-US" smtClean="0"/>
              <a:t>8/25/2020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err="1"/>
              <a:t>Lec</a:t>
            </a:r>
            <a:r>
              <a:rPr lang="en-US" dirty="0"/>
              <a:t> Jakaria, CSE, MIST</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2384"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A358B570-A882-4DEC-A4AB-6D649108C128}" type="datetime1">
              <a:rPr lang="en-US" smtClean="0"/>
              <a:t>8/25/2020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err="1"/>
              <a:t>Lec</a:t>
            </a:r>
            <a:r>
              <a:rPr lang="en-US" dirty="0"/>
              <a:t> Jakaria, CSE, MIST</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3" y="0"/>
            <a:ext cx="349072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2603" y="786387"/>
            <a:ext cx="2638175" cy="2093975"/>
          </a:xfrm>
        </p:spPr>
        <p:txBody>
          <a:bodyPr anchor="b">
            <a:normAutofit/>
          </a:bodyPr>
          <a:lstStyle>
            <a:lvl1pPr>
              <a:lnSpc>
                <a:spcPct val="90000"/>
              </a:lnSpc>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094238" y="812803"/>
            <a:ext cx="4446259"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82602" y="3043054"/>
            <a:ext cx="2638175" cy="3064505"/>
          </a:xfrm>
        </p:spPr>
        <p:txBody>
          <a:bodyPr lIns="91440" rIns="91440">
            <a:normAutofit/>
          </a:bodyPr>
          <a:lstStyle>
            <a:lvl1pPr marL="0" indent="0">
              <a:buNone/>
              <a:defRPr sz="1350">
                <a:solidFill>
                  <a:srgbClr val="FFFFFF"/>
                </a:solidFill>
              </a:defRPr>
            </a:lvl1pPr>
            <a:lvl2pPr marL="342892" indent="0">
              <a:buNone/>
              <a:defRPr sz="900"/>
            </a:lvl2pPr>
            <a:lvl3pPr marL="685784" indent="0">
              <a:buNone/>
              <a:defRPr sz="750"/>
            </a:lvl3pPr>
            <a:lvl4pPr marL="1028675"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a:xfrm>
            <a:off x="482599" y="6446524"/>
            <a:ext cx="2638176" cy="365125"/>
          </a:xfrm>
        </p:spPr>
        <p:txBody>
          <a:bodyPr/>
          <a:lstStyle>
            <a:lvl1pPr algn="l">
              <a:defRPr/>
            </a:lvl1pPr>
          </a:lstStyle>
          <a:p>
            <a:fld id="{39AEC57D-47CD-4EAB-BE3F-21624F3C6028}" type="datetime1">
              <a:rPr lang="en-US" smtClean="0"/>
              <a:t>8/25/2020</a:t>
            </a:fld>
            <a:endParaRPr lang="en-US" dirty="0"/>
          </a:p>
        </p:txBody>
      </p:sp>
      <p:sp>
        <p:nvSpPr>
          <p:cNvPr id="6" name="Footer Placeholder 5"/>
          <p:cNvSpPr>
            <a:spLocks noGrp="1"/>
          </p:cNvSpPr>
          <p:nvPr>
            <p:ph type="ftr" sz="quarter" idx="11"/>
          </p:nvPr>
        </p:nvSpPr>
        <p:spPr>
          <a:xfrm>
            <a:off x="4094237" y="6446524"/>
            <a:ext cx="4000515" cy="365125"/>
          </a:xfrm>
        </p:spPr>
        <p:txBody>
          <a:bodyPr/>
          <a:lstStyle>
            <a:lvl1pPr algn="l">
              <a:defRPr>
                <a:solidFill>
                  <a:schemeClr val="tx2"/>
                </a:solidFill>
              </a:defRPr>
            </a:lvl1pPr>
          </a:lstStyle>
          <a:p>
            <a:r>
              <a:rPr lang="en-US" dirty="0" err="1"/>
              <a:t>Lec</a:t>
            </a:r>
            <a:r>
              <a:rPr lang="en-US" dirty="0"/>
              <a:t> Jakaria, CSE, MIST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2" y="4578351"/>
            <a:ext cx="9141619"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3" y="1"/>
            <a:ext cx="9143989" cy="4578350"/>
          </a:xfrm>
          <a:solidFill>
            <a:schemeClr val="bg1">
              <a:lumMod val="85000"/>
            </a:schemeClr>
          </a:solidFill>
        </p:spPr>
        <p:txBody>
          <a:bodyPr lIns="457200" tIns="457200" anchor="t"/>
          <a:lstStyle>
            <a:lvl1pPr marL="0" indent="0">
              <a:buNone/>
              <a:defRPr sz="2400"/>
            </a:lvl1pPr>
            <a:lvl2pPr marL="342892" indent="0">
              <a:buNone/>
              <a:defRPr sz="2100"/>
            </a:lvl2pPr>
            <a:lvl3pPr marL="685784" indent="0">
              <a:buNone/>
              <a:defRPr sz="1800"/>
            </a:lvl3pPr>
            <a:lvl4pPr marL="1028675"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2" indent="0">
              <a:buNone/>
              <a:defRPr sz="1500"/>
            </a:lvl9pPr>
          </a:lstStyle>
          <a:p>
            <a:r>
              <a:rPr lang="en-US"/>
              <a:t>Click icon to add picture</a:t>
            </a:r>
            <a:endParaRPr lang="en-US" dirty="0"/>
          </a:p>
        </p:txBody>
      </p:sp>
      <p:sp>
        <p:nvSpPr>
          <p:cNvPr id="2" name="Title 1"/>
          <p:cNvSpPr>
            <a:spLocks noGrp="1"/>
          </p:cNvSpPr>
          <p:nvPr>
            <p:ph type="title"/>
          </p:nvPr>
        </p:nvSpPr>
        <p:spPr>
          <a:xfrm>
            <a:off x="822961" y="4799362"/>
            <a:ext cx="7585235" cy="743682"/>
          </a:xfrm>
        </p:spPr>
        <p:txBody>
          <a:bodyPr tIns="0" bIns="0" anchor="b">
            <a:noAutofit/>
          </a:bodyPr>
          <a:lstStyle>
            <a:lvl1pPr>
              <a:defRPr sz="27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22959" y="5715000"/>
            <a:ext cx="7584948" cy="609600"/>
          </a:xfrm>
        </p:spPr>
        <p:txBody>
          <a:bodyPr lIns="91440" tIns="0" rIns="91440" bIns="0">
            <a:normAutofit/>
          </a:bodyPr>
          <a:lstStyle>
            <a:lvl1pPr marL="0" indent="0">
              <a:spcBef>
                <a:spcPts val="0"/>
              </a:spcBef>
              <a:spcAft>
                <a:spcPts val="450"/>
              </a:spcAft>
              <a:buNone/>
              <a:defRPr sz="1350">
                <a:solidFill>
                  <a:srgbClr val="FFFFFF"/>
                </a:solidFill>
              </a:defRPr>
            </a:lvl1pPr>
            <a:lvl2pPr marL="342892" indent="0">
              <a:buNone/>
              <a:defRPr sz="900"/>
            </a:lvl2pPr>
            <a:lvl3pPr marL="685784" indent="0">
              <a:buNone/>
              <a:defRPr sz="750"/>
            </a:lvl3pPr>
            <a:lvl4pPr marL="1028675"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0298717-0AE5-4A1A-9E1B-6E14BDD58104}" type="datetime1">
              <a:rPr lang="en-US" smtClean="0"/>
              <a:t>8/25/2020</a:t>
            </a:fld>
            <a:endParaRPr lang="en-US" dirty="0"/>
          </a:p>
        </p:txBody>
      </p:sp>
      <p:sp>
        <p:nvSpPr>
          <p:cNvPr id="6" name="Footer Placeholder 5"/>
          <p:cNvSpPr>
            <a:spLocks noGrp="1"/>
          </p:cNvSpPr>
          <p:nvPr>
            <p:ph type="ftr" sz="quarter" idx="11"/>
          </p:nvPr>
        </p:nvSpPr>
        <p:spPr>
          <a:xfrm>
            <a:off x="822962" y="6446842"/>
            <a:ext cx="5113697" cy="365125"/>
          </a:xfrm>
        </p:spPr>
        <p:txBody>
          <a:bodyPr/>
          <a:lstStyle/>
          <a:p>
            <a:pPr algn="l"/>
            <a:r>
              <a:rPr lang="en-US" dirty="0" err="1"/>
              <a:t>Lec</a:t>
            </a:r>
            <a:r>
              <a:rPr lang="en-US" dirty="0"/>
              <a:t> Jakaria, CSE, MIST</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2384"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7"/>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2108204"/>
            <a:ext cx="75438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63820" y="6446842"/>
            <a:ext cx="1938639" cy="365125"/>
          </a:xfrm>
          <a:prstGeom prst="rect">
            <a:avLst/>
          </a:prstGeom>
        </p:spPr>
        <p:txBody>
          <a:bodyPr vert="horz" lIns="91440" tIns="45720" rIns="91440" bIns="45720" rtlCol="0" anchor="ctr"/>
          <a:lstStyle>
            <a:lvl1pPr algn="r">
              <a:defRPr sz="600">
                <a:solidFill>
                  <a:srgbClr val="FFFFFF"/>
                </a:solidFill>
              </a:defRPr>
            </a:lvl1pPr>
          </a:lstStyle>
          <a:p>
            <a:fld id="{A07FE12D-3754-4C35-92A7-D9E270A548F8}" type="datetime1">
              <a:rPr lang="en-US" smtClean="0"/>
              <a:t>8/25/2020</a:t>
            </a:fld>
            <a:endParaRPr lang="en-US" dirty="0"/>
          </a:p>
        </p:txBody>
      </p:sp>
      <p:sp>
        <p:nvSpPr>
          <p:cNvPr id="5" name="Footer Placeholder 4"/>
          <p:cNvSpPr>
            <a:spLocks noGrp="1"/>
          </p:cNvSpPr>
          <p:nvPr>
            <p:ph type="ftr" sz="quarter" idx="3"/>
          </p:nvPr>
        </p:nvSpPr>
        <p:spPr>
          <a:xfrm>
            <a:off x="822962" y="6446842"/>
            <a:ext cx="5113697" cy="365125"/>
          </a:xfrm>
          <a:prstGeom prst="rect">
            <a:avLst/>
          </a:prstGeom>
        </p:spPr>
        <p:txBody>
          <a:bodyPr vert="horz" lIns="91440" tIns="45720" rIns="91440" bIns="45720" rtlCol="0" anchor="ctr"/>
          <a:lstStyle>
            <a:lvl1pPr algn="l">
              <a:defRPr sz="600" cap="all" baseline="0">
                <a:solidFill>
                  <a:srgbClr val="FFFFFF"/>
                </a:solidFill>
              </a:defRPr>
            </a:lvl1pPr>
          </a:lstStyle>
          <a:p>
            <a:r>
              <a:rPr lang="en-US" dirty="0" err="1"/>
              <a:t>Lec</a:t>
            </a:r>
            <a:r>
              <a:rPr lang="en-US" dirty="0"/>
              <a:t> Jakaria, CSE, MIST</a:t>
            </a:r>
          </a:p>
        </p:txBody>
      </p:sp>
      <p:sp>
        <p:nvSpPr>
          <p:cNvPr id="6" name="Slide Number Placeholder 5"/>
          <p:cNvSpPr>
            <a:spLocks noGrp="1"/>
          </p:cNvSpPr>
          <p:nvPr>
            <p:ph type="sldNum" sz="quarter" idx="4"/>
          </p:nvPr>
        </p:nvSpPr>
        <p:spPr>
          <a:xfrm>
            <a:off x="8245188" y="6446842"/>
            <a:ext cx="585008" cy="365125"/>
          </a:xfrm>
          <a:prstGeom prst="rect">
            <a:avLst/>
          </a:prstGeom>
        </p:spPr>
        <p:txBody>
          <a:bodyPr vert="horz" lIns="91440" tIns="45720" rIns="91440" bIns="45720" rtlCol="0" anchor="ctr"/>
          <a:lstStyle>
            <a:lvl1pPr algn="l">
              <a:defRPr sz="6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895150" y="1897380"/>
            <a:ext cx="74752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p:titleStyle>
    <p:body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784" rtl="0" eaLnBrk="1" latinLnBrk="0" hangingPunct="1">
        <a:defRPr sz="1350" kern="1200">
          <a:solidFill>
            <a:schemeClr val="tx1"/>
          </a:solidFill>
          <a:latin typeface="+mn-lt"/>
          <a:ea typeface="+mn-ea"/>
          <a:cs typeface="+mn-cs"/>
        </a:defRPr>
      </a:lvl1pPr>
      <a:lvl2pPr marL="342892" algn="l" defTabSz="685784" rtl="0" eaLnBrk="1" latinLnBrk="0" hangingPunct="1">
        <a:defRPr sz="1350" kern="1200">
          <a:solidFill>
            <a:schemeClr val="tx1"/>
          </a:solidFill>
          <a:latin typeface="+mn-lt"/>
          <a:ea typeface="+mn-ea"/>
          <a:cs typeface="+mn-cs"/>
        </a:defRPr>
      </a:lvl2pPr>
      <a:lvl3pPr marL="685784" algn="l" defTabSz="685784" rtl="0" eaLnBrk="1" latinLnBrk="0" hangingPunct="1">
        <a:defRPr sz="1350" kern="1200">
          <a:solidFill>
            <a:schemeClr val="tx1"/>
          </a:solidFill>
          <a:latin typeface="+mn-lt"/>
          <a:ea typeface="+mn-ea"/>
          <a:cs typeface="+mn-cs"/>
        </a:defRPr>
      </a:lvl3pPr>
      <a:lvl4pPr marL="1028675" algn="l" defTabSz="685784" rtl="0" eaLnBrk="1" latinLnBrk="0" hangingPunct="1">
        <a:defRPr sz="1350" kern="1200">
          <a:solidFill>
            <a:schemeClr val="tx1"/>
          </a:solidFill>
          <a:latin typeface="+mn-lt"/>
          <a:ea typeface="+mn-ea"/>
          <a:cs typeface="+mn-cs"/>
        </a:defRPr>
      </a:lvl4pPr>
      <a:lvl5pPr marL="1371566" algn="l" defTabSz="685784" rtl="0" eaLnBrk="1" latinLnBrk="0" hangingPunct="1">
        <a:defRPr sz="1350" kern="1200">
          <a:solidFill>
            <a:schemeClr val="tx1"/>
          </a:solidFill>
          <a:latin typeface="+mn-lt"/>
          <a:ea typeface="+mn-ea"/>
          <a:cs typeface="+mn-cs"/>
        </a:defRPr>
      </a:lvl5pPr>
      <a:lvl6pPr marL="1714457" algn="l" defTabSz="685784" rtl="0" eaLnBrk="1" latinLnBrk="0" hangingPunct="1">
        <a:defRPr sz="1350" kern="1200">
          <a:solidFill>
            <a:schemeClr val="tx1"/>
          </a:solidFill>
          <a:latin typeface="+mn-lt"/>
          <a:ea typeface="+mn-ea"/>
          <a:cs typeface="+mn-cs"/>
        </a:defRPr>
      </a:lvl6pPr>
      <a:lvl7pPr marL="2057349" algn="l" defTabSz="685784" rtl="0" eaLnBrk="1" latinLnBrk="0" hangingPunct="1">
        <a:defRPr sz="1350" kern="1200">
          <a:solidFill>
            <a:schemeClr val="tx1"/>
          </a:solidFill>
          <a:latin typeface="+mn-lt"/>
          <a:ea typeface="+mn-ea"/>
          <a:cs typeface="+mn-cs"/>
        </a:defRPr>
      </a:lvl7pPr>
      <a:lvl8pPr marL="2400240" algn="l" defTabSz="685784" rtl="0" eaLnBrk="1" latinLnBrk="0" hangingPunct="1">
        <a:defRPr sz="1350" kern="1200">
          <a:solidFill>
            <a:schemeClr val="tx1"/>
          </a:solidFill>
          <a:latin typeface="+mn-lt"/>
          <a:ea typeface="+mn-ea"/>
          <a:cs typeface="+mn-cs"/>
        </a:defRPr>
      </a:lvl8pPr>
      <a:lvl9pPr marL="2743132" algn="l" defTabSz="685784"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857254"/>
            <a:ext cx="9144001"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3833353" y="1399784"/>
            <a:ext cx="5022850" cy="2764511"/>
          </a:xfrm>
        </p:spPr>
        <p:txBody>
          <a:bodyPr>
            <a:normAutofit/>
          </a:bodyPr>
          <a:lstStyle/>
          <a:p>
            <a:r>
              <a:rPr lang="en-US" sz="3200" dirty="0"/>
              <a:t>    Data Preprocessing </a:t>
            </a:r>
            <a:br>
              <a:rPr lang="en-US" sz="3200" dirty="0"/>
            </a:br>
            <a:r>
              <a:rPr lang="en-US" sz="3200" dirty="0"/>
              <a:t>                and </a:t>
            </a:r>
            <a:br>
              <a:rPr lang="en-US" sz="3200" dirty="0"/>
            </a:br>
            <a:r>
              <a:rPr lang="en-US" sz="3200" dirty="0"/>
              <a:t>    Data Visualization</a:t>
            </a:r>
            <a:br>
              <a:rPr lang="en-US" sz="2400" dirty="0">
                <a:solidFill>
                  <a:srgbClr val="002060"/>
                </a:solidFill>
              </a:rPr>
            </a:br>
            <a:br>
              <a:rPr lang="en-US" sz="2400" dirty="0">
                <a:solidFill>
                  <a:srgbClr val="002060"/>
                </a:solidFill>
              </a:rPr>
            </a:br>
            <a:br>
              <a:rPr lang="en-US" sz="2400" dirty="0">
                <a:solidFill>
                  <a:srgbClr val="002060"/>
                </a:solidFill>
              </a:rPr>
            </a:br>
            <a:r>
              <a:rPr lang="en-US" sz="2400" dirty="0">
                <a:solidFill>
                  <a:srgbClr val="002060"/>
                </a:solidFill>
              </a:rPr>
              <a:t>CSE-454: Data Warehousing and Data Mining Sessional</a:t>
            </a:r>
            <a:endParaRPr lang="en-US" sz="32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3833353" y="4365742"/>
            <a:ext cx="4702010" cy="1275509"/>
          </a:xfrm>
        </p:spPr>
        <p:txBody>
          <a:bodyPr>
            <a:normAutofit/>
          </a:bodyPr>
          <a:lstStyle/>
          <a:p>
            <a:pPr>
              <a:spcBef>
                <a:spcPts val="600"/>
              </a:spcBef>
              <a:spcAft>
                <a:spcPts val="0"/>
              </a:spcAf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Md. Jakaria</a:t>
            </a:r>
          </a:p>
          <a:p>
            <a:pPr>
              <a:spcBef>
                <a:spcPts val="600"/>
              </a:spcBef>
              <a:spcAft>
                <a:spcPts val="0"/>
              </a:spcAf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Lecturer</a:t>
            </a:r>
          </a:p>
          <a:p>
            <a:pPr>
              <a:spcBef>
                <a:spcPts val="600"/>
              </a:spcBef>
              <a:spcAft>
                <a:spcPts val="0"/>
              </a:spcAf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Dept. of CSE, MIST</a:t>
            </a: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3492642" cy="6356393"/>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70818" y="4231444"/>
            <a:ext cx="4227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22960"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dirty="0"/>
              <a:t>Data Preprocessing </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22960" y="1136342"/>
            <a:ext cx="7735114" cy="5112058"/>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100000"/>
              </a:lnSpc>
              <a:spcBef>
                <a:spcPts val="300"/>
              </a:spcBef>
              <a:buNone/>
            </a:pPr>
            <a:r>
              <a:rPr lang="en-US" sz="2400" b="1" dirty="0">
                <a:solidFill>
                  <a:srgbClr val="002060"/>
                </a:solidFill>
                <a:latin typeface="TimesLTStd-Roman"/>
              </a:rPr>
              <a:t>Statistical Data Types</a:t>
            </a:r>
          </a:p>
          <a:p>
            <a:pPr marL="0" indent="0">
              <a:lnSpc>
                <a:spcPct val="100000"/>
              </a:lnSpc>
              <a:spcBef>
                <a:spcPts val="300"/>
              </a:spcBef>
              <a:buNone/>
            </a:pPr>
            <a:endParaRPr lang="en-US" sz="2400" b="1" dirty="0">
              <a:solidFill>
                <a:srgbClr val="002060"/>
              </a:solidFill>
              <a:latin typeface="TimesLTStd-Roman"/>
            </a:endParaRPr>
          </a:p>
          <a:p>
            <a:pPr marL="0" indent="0">
              <a:lnSpc>
                <a:spcPct val="100000"/>
              </a:lnSpc>
              <a:spcBef>
                <a:spcPts val="300"/>
              </a:spcBef>
              <a:buNone/>
            </a:pPr>
            <a:endParaRPr lang="en-US" sz="2400" b="1" dirty="0">
              <a:solidFill>
                <a:srgbClr val="002060"/>
              </a:solidFill>
              <a:latin typeface="TimesLTStd-Roman"/>
            </a:endParaRPr>
          </a:p>
          <a:p>
            <a:pPr marL="0" indent="0">
              <a:lnSpc>
                <a:spcPct val="100000"/>
              </a:lnSpc>
              <a:spcBef>
                <a:spcPts val="300"/>
              </a:spcBef>
              <a:buNone/>
            </a:pPr>
            <a:endParaRPr lang="en-US" sz="2400" b="1" dirty="0">
              <a:solidFill>
                <a:srgbClr val="002060"/>
              </a:solidFill>
              <a:latin typeface="TimesLTStd-Roman"/>
            </a:endParaRPr>
          </a:p>
          <a:p>
            <a:pPr marL="0" indent="0">
              <a:lnSpc>
                <a:spcPct val="100000"/>
              </a:lnSpc>
              <a:spcBef>
                <a:spcPts val="300"/>
              </a:spcBef>
              <a:buNone/>
            </a:pPr>
            <a:endParaRPr lang="en-US" sz="2400" b="1" dirty="0">
              <a:solidFill>
                <a:srgbClr val="002060"/>
              </a:solidFill>
              <a:latin typeface="TimesLTStd-Roman"/>
            </a:endParaRPr>
          </a:p>
          <a:p>
            <a:pPr marL="0" indent="0">
              <a:lnSpc>
                <a:spcPct val="100000"/>
              </a:lnSpc>
              <a:spcBef>
                <a:spcPts val="300"/>
              </a:spcBef>
              <a:buNone/>
            </a:pPr>
            <a:endParaRPr lang="en-US" sz="2400" b="1" dirty="0">
              <a:solidFill>
                <a:srgbClr val="002060"/>
              </a:solidFill>
              <a:latin typeface="TimesLTStd-Roman"/>
            </a:endParaRPr>
          </a:p>
          <a:p>
            <a:pPr marL="0" indent="0">
              <a:lnSpc>
                <a:spcPct val="100000"/>
              </a:lnSpc>
              <a:spcBef>
                <a:spcPts val="300"/>
              </a:spcBef>
              <a:buNone/>
            </a:pPr>
            <a:endParaRPr lang="en-US" sz="2400" b="1" dirty="0">
              <a:solidFill>
                <a:srgbClr val="002060"/>
              </a:solidFill>
              <a:latin typeface="TimesLTStd-Roman"/>
            </a:endParaRPr>
          </a:p>
          <a:p>
            <a:pPr lvl="1">
              <a:spcBef>
                <a:spcPts val="300"/>
              </a:spcBef>
              <a:buFont typeface="Arial" panose="020B0604020202020204" pitchFamily="34" charset="0"/>
              <a:buChar char="•"/>
            </a:pPr>
            <a:r>
              <a:rPr lang="en-US" sz="1650" b="1" dirty="0">
                <a:solidFill>
                  <a:srgbClr val="002060"/>
                </a:solidFill>
                <a:latin typeface="TimesLTStd-Roman"/>
              </a:rPr>
              <a:t>Categorical: </a:t>
            </a:r>
            <a:r>
              <a:rPr lang="en-US" sz="1650" dirty="0">
                <a:solidFill>
                  <a:srgbClr val="002060"/>
                </a:solidFill>
                <a:latin typeface="TimesLTStd-Roman"/>
              </a:rPr>
              <a:t>Features whose values are taken from a defined set of values. Ex., days in a week : {Mon, Tue, Wed, Thu, Fri, Sat, Sun}. Another example could be the Boolean set : {True, False}</a:t>
            </a:r>
          </a:p>
          <a:p>
            <a:pPr lvl="1">
              <a:spcBef>
                <a:spcPts val="300"/>
              </a:spcBef>
              <a:buFont typeface="Arial" panose="020B0604020202020204" pitchFamily="34" charset="0"/>
              <a:buChar char="•"/>
            </a:pPr>
            <a:r>
              <a:rPr lang="en-US" sz="1650" b="1" dirty="0">
                <a:solidFill>
                  <a:srgbClr val="002060"/>
                </a:solidFill>
                <a:latin typeface="TimesLTStd-Roman"/>
              </a:rPr>
              <a:t>Numerical: </a:t>
            </a:r>
            <a:r>
              <a:rPr lang="en-US" sz="1650" dirty="0">
                <a:solidFill>
                  <a:srgbClr val="002060"/>
                </a:solidFill>
                <a:latin typeface="TimesLTStd-Roman"/>
              </a:rPr>
              <a:t>Features whose values are continuous or integer-valued. They are represented by numbers and possess most of the properties of numbers. For instance, number of steps you walk in a day, or the speed at which you are driving your car at.</a:t>
            </a:r>
          </a:p>
        </p:txBody>
      </p:sp>
      <p:sp>
        <p:nvSpPr>
          <p:cNvPr id="7" name="Slide Number Placeholder 5">
            <a:extLst>
              <a:ext uri="{FF2B5EF4-FFF2-40B4-BE49-F238E27FC236}">
                <a16:creationId xmlns:a16="http://schemas.microsoft.com/office/drawing/2014/main" id="{41862E4C-CF1C-442E-916B-CB0D865B2400}"/>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10</a:t>
            </a:fld>
            <a:endParaRPr lang="en-US" sz="11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250CA582-A179-4244-B61B-88ECCB219328}"/>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454: Data Warehousing and Data Mining Sessional </a:t>
            </a:r>
          </a:p>
        </p:txBody>
      </p:sp>
      <p:sp>
        <p:nvSpPr>
          <p:cNvPr id="9" name="Footer Placeholder 3">
            <a:extLst>
              <a:ext uri="{FF2B5EF4-FFF2-40B4-BE49-F238E27FC236}">
                <a16:creationId xmlns:a16="http://schemas.microsoft.com/office/drawing/2014/main" id="{E553DD58-4F8F-41A3-BB59-C74F172B4E11}"/>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pic>
        <p:nvPicPr>
          <p:cNvPr id="5" name="Picture 4">
            <a:extLst>
              <a:ext uri="{FF2B5EF4-FFF2-40B4-BE49-F238E27FC236}">
                <a16:creationId xmlns:a16="http://schemas.microsoft.com/office/drawing/2014/main" id="{505D4AE8-27CA-4F1B-8F49-4891460C58CF}"/>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687830" y="1716357"/>
            <a:ext cx="5768340" cy="2032600"/>
          </a:xfrm>
          <a:prstGeom prst="rect">
            <a:avLst/>
          </a:prstGeom>
        </p:spPr>
      </p:pic>
    </p:spTree>
    <p:extLst>
      <p:ext uri="{BB962C8B-B14F-4D97-AF65-F5344CB8AC3E}">
        <p14:creationId xmlns:p14="http://schemas.microsoft.com/office/powerpoint/2010/main" val="3315626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22960"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dirty="0"/>
              <a:t>Data Preprocessing </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22960" y="1136342"/>
            <a:ext cx="7735114" cy="5112058"/>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100000"/>
              </a:lnSpc>
              <a:spcBef>
                <a:spcPts val="300"/>
              </a:spcBef>
              <a:buNone/>
            </a:pPr>
            <a:r>
              <a:rPr lang="en-US" sz="2400" b="1" dirty="0">
                <a:solidFill>
                  <a:srgbClr val="002060"/>
                </a:solidFill>
                <a:latin typeface="TimesLTStd-Roman"/>
              </a:rPr>
              <a:t>Statistical Data Types</a:t>
            </a:r>
          </a:p>
          <a:p>
            <a:pPr marL="0" indent="0">
              <a:lnSpc>
                <a:spcPct val="100000"/>
              </a:lnSpc>
              <a:spcBef>
                <a:spcPts val="300"/>
              </a:spcBef>
              <a:buNone/>
            </a:pPr>
            <a:endParaRPr lang="en-US" sz="2400" b="1" dirty="0">
              <a:solidFill>
                <a:srgbClr val="002060"/>
              </a:solidFill>
              <a:latin typeface="TimesLTStd-Roman"/>
            </a:endParaRPr>
          </a:p>
          <a:p>
            <a:pPr marL="0" indent="0">
              <a:lnSpc>
                <a:spcPct val="100000"/>
              </a:lnSpc>
              <a:spcBef>
                <a:spcPts val="300"/>
              </a:spcBef>
              <a:buNone/>
            </a:pPr>
            <a:endParaRPr lang="en-US" sz="2400" b="1" dirty="0">
              <a:solidFill>
                <a:srgbClr val="002060"/>
              </a:solidFill>
              <a:latin typeface="TimesLTStd-Roman"/>
            </a:endParaRPr>
          </a:p>
          <a:p>
            <a:pPr marL="0" indent="0">
              <a:lnSpc>
                <a:spcPct val="100000"/>
              </a:lnSpc>
              <a:spcBef>
                <a:spcPts val="300"/>
              </a:spcBef>
              <a:buNone/>
            </a:pPr>
            <a:endParaRPr lang="en-US" sz="2400" b="1" dirty="0">
              <a:solidFill>
                <a:srgbClr val="002060"/>
              </a:solidFill>
              <a:latin typeface="TimesLTStd-Roman"/>
            </a:endParaRPr>
          </a:p>
          <a:p>
            <a:pPr marL="0" indent="0">
              <a:lnSpc>
                <a:spcPct val="100000"/>
              </a:lnSpc>
              <a:spcBef>
                <a:spcPts val="300"/>
              </a:spcBef>
              <a:buNone/>
            </a:pPr>
            <a:endParaRPr lang="en-US" sz="2400" b="1" dirty="0">
              <a:solidFill>
                <a:srgbClr val="002060"/>
              </a:solidFill>
              <a:latin typeface="TimesLTStd-Roman"/>
            </a:endParaRPr>
          </a:p>
          <a:p>
            <a:pPr marL="0" indent="0">
              <a:lnSpc>
                <a:spcPct val="100000"/>
              </a:lnSpc>
              <a:spcBef>
                <a:spcPts val="300"/>
              </a:spcBef>
              <a:buNone/>
            </a:pPr>
            <a:endParaRPr lang="en-US" sz="2400" b="1" dirty="0">
              <a:solidFill>
                <a:srgbClr val="002060"/>
              </a:solidFill>
              <a:latin typeface="TimesLTStd-Roman"/>
            </a:endParaRPr>
          </a:p>
        </p:txBody>
      </p:sp>
      <p:sp>
        <p:nvSpPr>
          <p:cNvPr id="7" name="Slide Number Placeholder 5">
            <a:extLst>
              <a:ext uri="{FF2B5EF4-FFF2-40B4-BE49-F238E27FC236}">
                <a16:creationId xmlns:a16="http://schemas.microsoft.com/office/drawing/2014/main" id="{41862E4C-CF1C-442E-916B-CB0D865B2400}"/>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11</a:t>
            </a:fld>
            <a:endParaRPr lang="en-US" sz="11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250CA582-A179-4244-B61B-88ECCB219328}"/>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454: Data Warehousing and Data Mining Sessional </a:t>
            </a:r>
          </a:p>
        </p:txBody>
      </p:sp>
      <p:sp>
        <p:nvSpPr>
          <p:cNvPr id="9" name="Footer Placeholder 3">
            <a:extLst>
              <a:ext uri="{FF2B5EF4-FFF2-40B4-BE49-F238E27FC236}">
                <a16:creationId xmlns:a16="http://schemas.microsoft.com/office/drawing/2014/main" id="{E553DD58-4F8F-41A3-BB59-C74F172B4E11}"/>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pic>
        <p:nvPicPr>
          <p:cNvPr id="6" name="Picture 5">
            <a:extLst>
              <a:ext uri="{FF2B5EF4-FFF2-40B4-BE49-F238E27FC236}">
                <a16:creationId xmlns:a16="http://schemas.microsoft.com/office/drawing/2014/main" id="{7BF2D51D-CD63-4EEB-9F6F-227D5AE2CFF1}"/>
              </a:ext>
            </a:extLst>
          </p:cNvPr>
          <p:cNvPicPr>
            <a:picLocks noChangeAspect="1"/>
          </p:cNvPicPr>
          <p:nvPr/>
        </p:nvPicPr>
        <p:blipFill>
          <a:blip r:embed="rId2">
            <a:grayscl/>
          </a:blip>
          <a:stretch>
            <a:fillRect/>
          </a:stretch>
        </p:blipFill>
        <p:spPr>
          <a:xfrm>
            <a:off x="2043996" y="1742997"/>
            <a:ext cx="5056007" cy="3978661"/>
          </a:xfrm>
          <a:prstGeom prst="rect">
            <a:avLst/>
          </a:prstGeom>
        </p:spPr>
      </p:pic>
    </p:spTree>
    <p:extLst>
      <p:ext uri="{BB962C8B-B14F-4D97-AF65-F5344CB8AC3E}">
        <p14:creationId xmlns:p14="http://schemas.microsoft.com/office/powerpoint/2010/main" val="358937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22960"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dirty="0"/>
              <a:t>Data Preprocessing </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22960" y="1136342"/>
            <a:ext cx="7735114" cy="5112058"/>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100000"/>
              </a:lnSpc>
              <a:spcBef>
                <a:spcPts val="300"/>
              </a:spcBef>
              <a:buNone/>
            </a:pPr>
            <a:r>
              <a:rPr lang="en-US" sz="2400" b="1" dirty="0">
                <a:solidFill>
                  <a:srgbClr val="002060"/>
                </a:solidFill>
                <a:latin typeface="TimesLTStd-Roman"/>
              </a:rPr>
              <a:t>Data Splitting</a:t>
            </a:r>
          </a:p>
          <a:p>
            <a:pPr marL="0" indent="0" algn="just">
              <a:lnSpc>
                <a:spcPct val="100000"/>
              </a:lnSpc>
              <a:spcBef>
                <a:spcPts val="300"/>
              </a:spcBef>
              <a:buNone/>
            </a:pPr>
            <a:r>
              <a:rPr lang="en-US" sz="1800" dirty="0">
                <a:solidFill>
                  <a:srgbClr val="002060"/>
                </a:solidFill>
                <a:latin typeface="TimesLTStd-Roman"/>
              </a:rPr>
              <a:t>After necessary preprocessing, our dataset is ready for the exciting machine learning algorithms! But before we start deciding the algorithm which should be used, it is always advised to split the dataset into 2 or sometimes 3 parts. </a:t>
            </a:r>
          </a:p>
          <a:p>
            <a:pPr marL="0" indent="0">
              <a:lnSpc>
                <a:spcPct val="100000"/>
              </a:lnSpc>
              <a:spcBef>
                <a:spcPts val="300"/>
              </a:spcBef>
              <a:buNone/>
            </a:pPr>
            <a:endParaRPr lang="en-US" sz="800" dirty="0">
              <a:solidFill>
                <a:srgbClr val="002060"/>
              </a:solidFill>
              <a:latin typeface="TimesLTStd-Roman"/>
            </a:endParaRPr>
          </a:p>
          <a:p>
            <a:pPr marL="342900" indent="-342900" algn="just">
              <a:lnSpc>
                <a:spcPct val="100000"/>
              </a:lnSpc>
              <a:spcBef>
                <a:spcPts val="300"/>
              </a:spcBef>
              <a:buFont typeface="+mj-lt"/>
              <a:buAutoNum type="arabicPeriod"/>
            </a:pPr>
            <a:r>
              <a:rPr lang="en-US" sz="1800" b="1" dirty="0">
                <a:solidFill>
                  <a:srgbClr val="002060"/>
                </a:solidFill>
                <a:latin typeface="TimesLTStd-Roman"/>
              </a:rPr>
              <a:t>Training data: </a:t>
            </a:r>
            <a:r>
              <a:rPr lang="en-US" sz="1600" dirty="0">
                <a:solidFill>
                  <a:srgbClr val="002060"/>
                </a:solidFill>
                <a:latin typeface="TimesLTStd-Roman"/>
              </a:rPr>
              <a:t>This is the part on which your machine learning algorithms are actually trained to build a model. The model tries to learn the dataset and its various characteristics and intricacies, which also raises the issue of </a:t>
            </a:r>
            <a:r>
              <a:rPr lang="en-US" sz="1600" b="1" dirty="0">
                <a:solidFill>
                  <a:srgbClr val="002060"/>
                </a:solidFill>
                <a:latin typeface="TimesLTStd-Roman"/>
              </a:rPr>
              <a:t>Overfitting v/s Underfitting</a:t>
            </a:r>
            <a:r>
              <a:rPr lang="en-US" sz="1600" dirty="0">
                <a:solidFill>
                  <a:srgbClr val="002060"/>
                </a:solidFill>
                <a:latin typeface="TimesLTStd-Roman"/>
              </a:rPr>
              <a:t>.</a:t>
            </a:r>
          </a:p>
          <a:p>
            <a:pPr marL="228600" indent="-228600" algn="just">
              <a:lnSpc>
                <a:spcPct val="100000"/>
              </a:lnSpc>
              <a:spcBef>
                <a:spcPts val="300"/>
              </a:spcBef>
              <a:buFont typeface="+mj-lt"/>
              <a:buAutoNum type="arabicPeriod"/>
            </a:pPr>
            <a:endParaRPr lang="en-US" sz="100" dirty="0">
              <a:solidFill>
                <a:srgbClr val="002060"/>
              </a:solidFill>
              <a:latin typeface="TimesLTStd-Roman"/>
            </a:endParaRPr>
          </a:p>
          <a:p>
            <a:pPr marL="342900" indent="-342900" algn="just">
              <a:lnSpc>
                <a:spcPct val="100000"/>
              </a:lnSpc>
              <a:spcBef>
                <a:spcPts val="300"/>
              </a:spcBef>
              <a:buFont typeface="+mj-lt"/>
              <a:buAutoNum type="arabicPeriod"/>
            </a:pPr>
            <a:r>
              <a:rPr lang="en-US" sz="1800" b="1" dirty="0">
                <a:solidFill>
                  <a:srgbClr val="002060"/>
                </a:solidFill>
                <a:latin typeface="TimesLTStd-Roman"/>
              </a:rPr>
              <a:t>Validation data: </a:t>
            </a:r>
            <a:r>
              <a:rPr lang="en-US" sz="1600" dirty="0">
                <a:solidFill>
                  <a:srgbClr val="002060"/>
                </a:solidFill>
                <a:latin typeface="TimesLTStd-Roman"/>
              </a:rPr>
              <a:t>This is the part of the dataset which is used to validate our various model fits. In simpler words, we use validation data to choose and improve our model hyperparameters. The model does not learn the validation set but uses it to get to a better state of hyperparameters.</a:t>
            </a:r>
          </a:p>
          <a:p>
            <a:pPr marL="228600" indent="-228600" algn="just">
              <a:lnSpc>
                <a:spcPct val="100000"/>
              </a:lnSpc>
              <a:spcBef>
                <a:spcPts val="300"/>
              </a:spcBef>
              <a:buFont typeface="+mj-lt"/>
              <a:buAutoNum type="arabicPeriod"/>
            </a:pPr>
            <a:endParaRPr lang="en-US" sz="100" dirty="0">
              <a:solidFill>
                <a:srgbClr val="002060"/>
              </a:solidFill>
              <a:latin typeface="TimesLTStd-Roman"/>
            </a:endParaRPr>
          </a:p>
          <a:p>
            <a:pPr marL="342900" indent="-342900" algn="just">
              <a:lnSpc>
                <a:spcPct val="100000"/>
              </a:lnSpc>
              <a:spcBef>
                <a:spcPts val="300"/>
              </a:spcBef>
              <a:buFont typeface="+mj-lt"/>
              <a:buAutoNum type="arabicPeriod"/>
            </a:pPr>
            <a:r>
              <a:rPr lang="en-US" sz="1800" b="1" dirty="0">
                <a:solidFill>
                  <a:srgbClr val="002060"/>
                </a:solidFill>
                <a:latin typeface="TimesLTStd-Roman"/>
              </a:rPr>
              <a:t>Test data: </a:t>
            </a:r>
            <a:r>
              <a:rPr lang="en-US" sz="1600" dirty="0">
                <a:solidFill>
                  <a:srgbClr val="002060"/>
                </a:solidFill>
                <a:latin typeface="TimesLTStd-Roman"/>
              </a:rPr>
              <a:t>This part of the dataset is used to test our model hypothesis. It is left untouched and unseen until the model and hyperparameters are decided, and only after that the model is applied on the test data to get an accurate measure of how it would perform when deployed on real-world data.</a:t>
            </a:r>
          </a:p>
          <a:p>
            <a:pPr marL="0" indent="0">
              <a:lnSpc>
                <a:spcPct val="100000"/>
              </a:lnSpc>
              <a:spcBef>
                <a:spcPts val="300"/>
              </a:spcBef>
              <a:buNone/>
            </a:pPr>
            <a:endParaRPr lang="en-US" sz="1800" dirty="0">
              <a:solidFill>
                <a:srgbClr val="002060"/>
              </a:solidFill>
              <a:latin typeface="TimesLTStd-Roman"/>
            </a:endParaRPr>
          </a:p>
          <a:p>
            <a:pPr marL="0" indent="0">
              <a:lnSpc>
                <a:spcPct val="100000"/>
              </a:lnSpc>
              <a:spcBef>
                <a:spcPts val="300"/>
              </a:spcBef>
              <a:buNone/>
            </a:pPr>
            <a:endParaRPr lang="en-US" sz="1800" dirty="0">
              <a:solidFill>
                <a:srgbClr val="002060"/>
              </a:solidFill>
              <a:latin typeface="TimesLTStd-Roman"/>
            </a:endParaRPr>
          </a:p>
          <a:p>
            <a:pPr marL="0" indent="0">
              <a:lnSpc>
                <a:spcPct val="100000"/>
              </a:lnSpc>
              <a:spcBef>
                <a:spcPts val="300"/>
              </a:spcBef>
              <a:buNone/>
            </a:pPr>
            <a:endParaRPr lang="en-US" sz="1800" dirty="0">
              <a:solidFill>
                <a:srgbClr val="002060"/>
              </a:solidFill>
              <a:latin typeface="TimesLTStd-Roman"/>
            </a:endParaRPr>
          </a:p>
          <a:p>
            <a:pPr marL="0" indent="0">
              <a:lnSpc>
                <a:spcPct val="100000"/>
              </a:lnSpc>
              <a:spcBef>
                <a:spcPts val="300"/>
              </a:spcBef>
              <a:buNone/>
            </a:pPr>
            <a:r>
              <a:rPr lang="en-US" sz="2400" b="1" dirty="0">
                <a:solidFill>
                  <a:srgbClr val="002060"/>
                </a:solidFill>
                <a:latin typeface="TimesLTStd-Roman"/>
              </a:rPr>
              <a:t> </a:t>
            </a:r>
          </a:p>
          <a:p>
            <a:pPr marL="0" indent="0">
              <a:lnSpc>
                <a:spcPct val="100000"/>
              </a:lnSpc>
              <a:spcBef>
                <a:spcPts val="300"/>
              </a:spcBef>
              <a:buNone/>
            </a:pPr>
            <a:endParaRPr lang="en-US" sz="2400" b="1" dirty="0">
              <a:solidFill>
                <a:srgbClr val="002060"/>
              </a:solidFill>
              <a:latin typeface="TimesLTStd-Roman"/>
            </a:endParaRPr>
          </a:p>
          <a:p>
            <a:pPr marL="0" indent="0">
              <a:lnSpc>
                <a:spcPct val="100000"/>
              </a:lnSpc>
              <a:spcBef>
                <a:spcPts val="300"/>
              </a:spcBef>
              <a:buNone/>
            </a:pPr>
            <a:endParaRPr lang="en-US" sz="2400" b="1" dirty="0">
              <a:solidFill>
                <a:srgbClr val="002060"/>
              </a:solidFill>
              <a:latin typeface="TimesLTStd-Roman"/>
            </a:endParaRPr>
          </a:p>
          <a:p>
            <a:pPr marL="0" indent="0">
              <a:lnSpc>
                <a:spcPct val="100000"/>
              </a:lnSpc>
              <a:spcBef>
                <a:spcPts val="300"/>
              </a:spcBef>
              <a:buNone/>
            </a:pPr>
            <a:endParaRPr lang="en-US" sz="2400" b="1" dirty="0">
              <a:solidFill>
                <a:srgbClr val="002060"/>
              </a:solidFill>
              <a:latin typeface="TimesLTStd-Roman"/>
            </a:endParaRPr>
          </a:p>
          <a:p>
            <a:pPr marL="0" indent="0">
              <a:lnSpc>
                <a:spcPct val="100000"/>
              </a:lnSpc>
              <a:spcBef>
                <a:spcPts val="300"/>
              </a:spcBef>
              <a:buNone/>
            </a:pPr>
            <a:endParaRPr lang="en-US" sz="2400" b="1" dirty="0">
              <a:solidFill>
                <a:srgbClr val="002060"/>
              </a:solidFill>
              <a:latin typeface="TimesLTStd-Roman"/>
            </a:endParaRPr>
          </a:p>
          <a:p>
            <a:pPr marL="0" indent="0">
              <a:lnSpc>
                <a:spcPct val="100000"/>
              </a:lnSpc>
              <a:spcBef>
                <a:spcPts val="300"/>
              </a:spcBef>
              <a:buNone/>
            </a:pPr>
            <a:endParaRPr lang="en-US" sz="2400" b="1" dirty="0">
              <a:solidFill>
                <a:srgbClr val="002060"/>
              </a:solidFill>
              <a:latin typeface="TimesLTStd-Roman"/>
            </a:endParaRPr>
          </a:p>
          <a:p>
            <a:pPr marL="0" indent="0">
              <a:lnSpc>
                <a:spcPct val="100000"/>
              </a:lnSpc>
              <a:spcBef>
                <a:spcPts val="300"/>
              </a:spcBef>
              <a:buNone/>
            </a:pPr>
            <a:endParaRPr lang="en-US" sz="2400" b="1" dirty="0">
              <a:solidFill>
                <a:srgbClr val="002060"/>
              </a:solidFill>
              <a:latin typeface="TimesLTStd-Roman"/>
            </a:endParaRPr>
          </a:p>
        </p:txBody>
      </p:sp>
      <p:sp>
        <p:nvSpPr>
          <p:cNvPr id="7" name="Slide Number Placeholder 5">
            <a:extLst>
              <a:ext uri="{FF2B5EF4-FFF2-40B4-BE49-F238E27FC236}">
                <a16:creationId xmlns:a16="http://schemas.microsoft.com/office/drawing/2014/main" id="{41862E4C-CF1C-442E-916B-CB0D865B2400}"/>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12</a:t>
            </a:fld>
            <a:endParaRPr lang="en-US" sz="11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250CA582-A179-4244-B61B-88ECCB219328}"/>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454: Data Warehousing and Data Mining Sessional </a:t>
            </a:r>
          </a:p>
        </p:txBody>
      </p:sp>
      <p:sp>
        <p:nvSpPr>
          <p:cNvPr id="9" name="Footer Placeholder 3">
            <a:extLst>
              <a:ext uri="{FF2B5EF4-FFF2-40B4-BE49-F238E27FC236}">
                <a16:creationId xmlns:a16="http://schemas.microsoft.com/office/drawing/2014/main" id="{E553DD58-4F8F-41A3-BB59-C74F172B4E11}"/>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spTree>
    <p:extLst>
      <p:ext uri="{BB962C8B-B14F-4D97-AF65-F5344CB8AC3E}">
        <p14:creationId xmlns:p14="http://schemas.microsoft.com/office/powerpoint/2010/main" val="59518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22960"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dirty="0"/>
              <a:t>Data Preprocessing </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22960" y="1136342"/>
            <a:ext cx="7735114" cy="5112058"/>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100000"/>
              </a:lnSpc>
              <a:spcBef>
                <a:spcPts val="300"/>
              </a:spcBef>
              <a:buNone/>
            </a:pPr>
            <a:r>
              <a:rPr lang="en-US" sz="2400" b="1" dirty="0">
                <a:solidFill>
                  <a:srgbClr val="002060"/>
                </a:solidFill>
                <a:latin typeface="TimesLTStd-Roman"/>
              </a:rPr>
              <a:t>Data Splitting</a:t>
            </a:r>
          </a:p>
          <a:p>
            <a:pPr marL="0" indent="0" algn="just">
              <a:lnSpc>
                <a:spcPct val="100000"/>
              </a:lnSpc>
              <a:spcBef>
                <a:spcPts val="300"/>
              </a:spcBef>
              <a:buNone/>
            </a:pPr>
            <a:r>
              <a:rPr lang="en-US" sz="1800" dirty="0">
                <a:solidFill>
                  <a:srgbClr val="002060"/>
                </a:solidFill>
                <a:latin typeface="TimesLTStd-Roman"/>
              </a:rPr>
              <a:t>After necessary preprocessing, our dataset is ready for the exciting machine learning algorithms! But before we start deciding the algorithm which should be used, it is always advised to split the dataset into 2 or sometimes 3 parts. </a:t>
            </a:r>
          </a:p>
          <a:p>
            <a:pPr marL="0" indent="0">
              <a:lnSpc>
                <a:spcPct val="100000"/>
              </a:lnSpc>
              <a:spcBef>
                <a:spcPts val="300"/>
              </a:spcBef>
              <a:buNone/>
            </a:pPr>
            <a:endParaRPr lang="en-US" sz="800" dirty="0">
              <a:solidFill>
                <a:srgbClr val="002060"/>
              </a:solidFill>
              <a:latin typeface="TimesLTStd-Roman"/>
            </a:endParaRPr>
          </a:p>
          <a:p>
            <a:pPr marL="0" indent="0">
              <a:lnSpc>
                <a:spcPct val="100000"/>
              </a:lnSpc>
              <a:spcBef>
                <a:spcPts val="300"/>
              </a:spcBef>
              <a:buNone/>
            </a:pPr>
            <a:endParaRPr lang="en-US" sz="1800" dirty="0">
              <a:solidFill>
                <a:srgbClr val="002060"/>
              </a:solidFill>
              <a:latin typeface="TimesLTStd-Roman"/>
            </a:endParaRPr>
          </a:p>
          <a:p>
            <a:pPr marL="0" indent="0">
              <a:lnSpc>
                <a:spcPct val="100000"/>
              </a:lnSpc>
              <a:spcBef>
                <a:spcPts val="300"/>
              </a:spcBef>
              <a:buNone/>
            </a:pPr>
            <a:endParaRPr lang="en-US" sz="1800" dirty="0">
              <a:solidFill>
                <a:srgbClr val="002060"/>
              </a:solidFill>
              <a:latin typeface="TimesLTStd-Roman"/>
            </a:endParaRPr>
          </a:p>
          <a:p>
            <a:pPr marL="0" indent="0">
              <a:lnSpc>
                <a:spcPct val="100000"/>
              </a:lnSpc>
              <a:spcBef>
                <a:spcPts val="300"/>
              </a:spcBef>
              <a:buNone/>
            </a:pPr>
            <a:endParaRPr lang="en-US" sz="1800" dirty="0">
              <a:solidFill>
                <a:srgbClr val="002060"/>
              </a:solidFill>
              <a:latin typeface="TimesLTStd-Roman"/>
            </a:endParaRPr>
          </a:p>
          <a:p>
            <a:pPr marL="0" indent="0">
              <a:lnSpc>
                <a:spcPct val="100000"/>
              </a:lnSpc>
              <a:spcBef>
                <a:spcPts val="300"/>
              </a:spcBef>
              <a:buNone/>
            </a:pPr>
            <a:r>
              <a:rPr lang="en-US" sz="2400" b="1" dirty="0">
                <a:solidFill>
                  <a:srgbClr val="002060"/>
                </a:solidFill>
                <a:latin typeface="TimesLTStd-Roman"/>
              </a:rPr>
              <a:t> </a:t>
            </a:r>
          </a:p>
          <a:p>
            <a:pPr marL="0" indent="0">
              <a:lnSpc>
                <a:spcPct val="100000"/>
              </a:lnSpc>
              <a:spcBef>
                <a:spcPts val="300"/>
              </a:spcBef>
              <a:buNone/>
            </a:pPr>
            <a:endParaRPr lang="en-US" sz="2400" b="1" dirty="0">
              <a:solidFill>
                <a:srgbClr val="002060"/>
              </a:solidFill>
              <a:latin typeface="TimesLTStd-Roman"/>
            </a:endParaRPr>
          </a:p>
          <a:p>
            <a:pPr marL="0" indent="0">
              <a:lnSpc>
                <a:spcPct val="100000"/>
              </a:lnSpc>
              <a:spcBef>
                <a:spcPts val="300"/>
              </a:spcBef>
              <a:buNone/>
            </a:pPr>
            <a:endParaRPr lang="en-US" sz="2400" b="1" dirty="0">
              <a:solidFill>
                <a:srgbClr val="002060"/>
              </a:solidFill>
              <a:latin typeface="TimesLTStd-Roman"/>
            </a:endParaRPr>
          </a:p>
          <a:p>
            <a:pPr marL="0" indent="0">
              <a:lnSpc>
                <a:spcPct val="100000"/>
              </a:lnSpc>
              <a:spcBef>
                <a:spcPts val="300"/>
              </a:spcBef>
              <a:buNone/>
            </a:pPr>
            <a:endParaRPr lang="en-US" sz="2400" b="1" dirty="0">
              <a:solidFill>
                <a:srgbClr val="002060"/>
              </a:solidFill>
              <a:latin typeface="TimesLTStd-Roman"/>
            </a:endParaRPr>
          </a:p>
          <a:p>
            <a:pPr marL="0" indent="0">
              <a:lnSpc>
                <a:spcPct val="100000"/>
              </a:lnSpc>
              <a:spcBef>
                <a:spcPts val="300"/>
              </a:spcBef>
              <a:buNone/>
            </a:pPr>
            <a:endParaRPr lang="en-US" sz="2400" b="1" dirty="0">
              <a:solidFill>
                <a:srgbClr val="002060"/>
              </a:solidFill>
              <a:latin typeface="TimesLTStd-Roman"/>
            </a:endParaRPr>
          </a:p>
          <a:p>
            <a:pPr marL="0" indent="0">
              <a:lnSpc>
                <a:spcPct val="100000"/>
              </a:lnSpc>
              <a:spcBef>
                <a:spcPts val="300"/>
              </a:spcBef>
              <a:buNone/>
            </a:pPr>
            <a:endParaRPr lang="en-US" sz="2400" b="1" dirty="0">
              <a:solidFill>
                <a:srgbClr val="002060"/>
              </a:solidFill>
              <a:latin typeface="TimesLTStd-Roman"/>
            </a:endParaRPr>
          </a:p>
          <a:p>
            <a:pPr marL="0" indent="0">
              <a:lnSpc>
                <a:spcPct val="100000"/>
              </a:lnSpc>
              <a:spcBef>
                <a:spcPts val="300"/>
              </a:spcBef>
              <a:buNone/>
            </a:pPr>
            <a:endParaRPr lang="en-US" sz="2400" b="1" dirty="0">
              <a:solidFill>
                <a:srgbClr val="002060"/>
              </a:solidFill>
              <a:latin typeface="TimesLTStd-Roman"/>
            </a:endParaRPr>
          </a:p>
        </p:txBody>
      </p:sp>
      <p:sp>
        <p:nvSpPr>
          <p:cNvPr id="7" name="Slide Number Placeholder 5">
            <a:extLst>
              <a:ext uri="{FF2B5EF4-FFF2-40B4-BE49-F238E27FC236}">
                <a16:creationId xmlns:a16="http://schemas.microsoft.com/office/drawing/2014/main" id="{41862E4C-CF1C-442E-916B-CB0D865B2400}"/>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13</a:t>
            </a:fld>
            <a:endParaRPr lang="en-US" sz="11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250CA582-A179-4244-B61B-88ECCB219328}"/>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454: Data Warehousing and Data Mining Sessional </a:t>
            </a:r>
          </a:p>
        </p:txBody>
      </p:sp>
      <p:sp>
        <p:nvSpPr>
          <p:cNvPr id="9" name="Footer Placeholder 3">
            <a:extLst>
              <a:ext uri="{FF2B5EF4-FFF2-40B4-BE49-F238E27FC236}">
                <a16:creationId xmlns:a16="http://schemas.microsoft.com/office/drawing/2014/main" id="{E553DD58-4F8F-41A3-BB59-C74F172B4E11}"/>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pic>
        <p:nvPicPr>
          <p:cNvPr id="5" name="Picture 4">
            <a:extLst>
              <a:ext uri="{FF2B5EF4-FFF2-40B4-BE49-F238E27FC236}">
                <a16:creationId xmlns:a16="http://schemas.microsoft.com/office/drawing/2014/main" id="{5B8C06C4-AF80-440F-B055-A0E3FCD0ABB0}"/>
              </a:ext>
            </a:extLst>
          </p:cNvPr>
          <p:cNvPicPr>
            <a:picLocks noChangeAspect="1"/>
          </p:cNvPicPr>
          <p:nvPr/>
        </p:nvPicPr>
        <p:blipFill>
          <a:blip r:embed="rId2"/>
          <a:stretch>
            <a:fillRect/>
          </a:stretch>
        </p:blipFill>
        <p:spPr>
          <a:xfrm>
            <a:off x="1244600" y="2855310"/>
            <a:ext cx="6654800" cy="1147380"/>
          </a:xfrm>
          <a:prstGeom prst="rect">
            <a:avLst/>
          </a:prstGeom>
        </p:spPr>
      </p:pic>
    </p:spTree>
    <p:extLst>
      <p:ext uri="{BB962C8B-B14F-4D97-AF65-F5344CB8AC3E}">
        <p14:creationId xmlns:p14="http://schemas.microsoft.com/office/powerpoint/2010/main" val="210309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22960"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dirty="0"/>
              <a:t>Data Preprocessing </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22960" y="1136342"/>
            <a:ext cx="7735114" cy="5015883"/>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buNone/>
            </a:pPr>
            <a:r>
              <a:rPr lang="en-US" sz="2200" b="1" dirty="0">
                <a:solidFill>
                  <a:srgbClr val="002060"/>
                </a:solidFill>
                <a:latin typeface="TimesLTStd-Roman"/>
              </a:rPr>
              <a:t>Definition: </a:t>
            </a:r>
            <a:r>
              <a:rPr lang="en-US" sz="2200" dirty="0">
                <a:solidFill>
                  <a:srgbClr val="002060"/>
                </a:solidFill>
                <a:latin typeface="TimesLTStd-Roman"/>
              </a:rPr>
              <a:t>Data preprocessing is a data mining technique which is used to transform the raw data in a useful and efficient format.</a:t>
            </a:r>
          </a:p>
          <a:p>
            <a:pPr marL="0" indent="0">
              <a:buNone/>
            </a:pPr>
            <a:endParaRPr lang="en-US" sz="2000" dirty="0">
              <a:solidFill>
                <a:srgbClr val="002060"/>
              </a:solidFill>
              <a:latin typeface="TimesLTStd-Roman"/>
            </a:endParaRPr>
          </a:p>
        </p:txBody>
      </p:sp>
      <p:sp>
        <p:nvSpPr>
          <p:cNvPr id="7" name="Slide Number Placeholder 5">
            <a:extLst>
              <a:ext uri="{FF2B5EF4-FFF2-40B4-BE49-F238E27FC236}">
                <a16:creationId xmlns:a16="http://schemas.microsoft.com/office/drawing/2014/main" id="{41862E4C-CF1C-442E-916B-CB0D865B2400}"/>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2</a:t>
            </a:fld>
            <a:endParaRPr lang="en-US" sz="11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250CA582-A179-4244-B61B-88ECCB219328}"/>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454: Data Warehousing and Data Mining Sessional </a:t>
            </a:r>
          </a:p>
        </p:txBody>
      </p:sp>
      <p:sp>
        <p:nvSpPr>
          <p:cNvPr id="9" name="Footer Placeholder 3">
            <a:extLst>
              <a:ext uri="{FF2B5EF4-FFF2-40B4-BE49-F238E27FC236}">
                <a16:creationId xmlns:a16="http://schemas.microsoft.com/office/drawing/2014/main" id="{E553DD58-4F8F-41A3-BB59-C74F172B4E11}"/>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pic>
        <p:nvPicPr>
          <p:cNvPr id="5" name="Picture 4">
            <a:extLst>
              <a:ext uri="{FF2B5EF4-FFF2-40B4-BE49-F238E27FC236}">
                <a16:creationId xmlns:a16="http://schemas.microsoft.com/office/drawing/2014/main" id="{663B504A-A2EC-4D77-9C8B-C71635399C52}"/>
              </a:ext>
            </a:extLst>
          </p:cNvPr>
          <p:cNvPicPr>
            <a:picLocks noChangeAspect="1"/>
          </p:cNvPicPr>
          <p:nvPr/>
        </p:nvPicPr>
        <p:blipFill>
          <a:blip r:embed="rId2"/>
          <a:stretch>
            <a:fillRect/>
          </a:stretch>
        </p:blipFill>
        <p:spPr>
          <a:xfrm>
            <a:off x="1186554" y="2130743"/>
            <a:ext cx="6770891" cy="3812858"/>
          </a:xfrm>
          <a:prstGeom prst="rect">
            <a:avLst/>
          </a:prstGeom>
        </p:spPr>
      </p:pic>
    </p:spTree>
    <p:extLst>
      <p:ext uri="{BB962C8B-B14F-4D97-AF65-F5344CB8AC3E}">
        <p14:creationId xmlns:p14="http://schemas.microsoft.com/office/powerpoint/2010/main" val="418940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22960"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dirty="0"/>
              <a:t>Data Preprocessing </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22960" y="1136342"/>
            <a:ext cx="7735114" cy="5015883"/>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spcBef>
                <a:spcPts val="300"/>
              </a:spcBef>
              <a:buNone/>
            </a:pPr>
            <a:r>
              <a:rPr lang="en-US" sz="2000" b="1" dirty="0">
                <a:solidFill>
                  <a:srgbClr val="C00000"/>
                </a:solidFill>
                <a:latin typeface="TimesLTStd-Roman"/>
              </a:rPr>
              <a:t>Why we use Data Preprocessing ?</a:t>
            </a:r>
          </a:p>
          <a:p>
            <a:pPr marL="0" indent="0">
              <a:lnSpc>
                <a:spcPct val="100000"/>
              </a:lnSpc>
              <a:spcBef>
                <a:spcPts val="300"/>
              </a:spcBef>
              <a:buNone/>
            </a:pPr>
            <a:endParaRPr lang="en-US" sz="400" dirty="0">
              <a:solidFill>
                <a:srgbClr val="002060"/>
              </a:solidFill>
              <a:latin typeface="TimesLTStd-Roman"/>
            </a:endParaRPr>
          </a:p>
          <a:p>
            <a:pPr marL="0" indent="0">
              <a:lnSpc>
                <a:spcPct val="100000"/>
              </a:lnSpc>
              <a:spcBef>
                <a:spcPts val="300"/>
              </a:spcBef>
              <a:buNone/>
            </a:pPr>
            <a:r>
              <a:rPr lang="en-US" sz="2000" dirty="0">
                <a:solidFill>
                  <a:srgbClr val="002060"/>
                </a:solidFill>
                <a:latin typeface="TimesLTStd-Roman"/>
              </a:rPr>
              <a:t>In Real world data are generally-</a:t>
            </a:r>
          </a:p>
          <a:p>
            <a:pPr marL="0" indent="0">
              <a:lnSpc>
                <a:spcPct val="100000"/>
              </a:lnSpc>
              <a:spcBef>
                <a:spcPts val="300"/>
              </a:spcBef>
              <a:buNone/>
            </a:pPr>
            <a:endParaRPr lang="en-US" sz="200" dirty="0">
              <a:solidFill>
                <a:srgbClr val="002060"/>
              </a:solidFill>
              <a:latin typeface="TimesLTStd-Roman"/>
            </a:endParaRPr>
          </a:p>
          <a:p>
            <a:pPr marL="514350" indent="-514350" algn="just">
              <a:lnSpc>
                <a:spcPct val="100000"/>
              </a:lnSpc>
              <a:spcBef>
                <a:spcPts val="300"/>
              </a:spcBef>
              <a:buFont typeface="+mj-lt"/>
              <a:buAutoNum type="romanLcPeriod"/>
            </a:pPr>
            <a:r>
              <a:rPr lang="en-US" sz="2000" b="1" dirty="0">
                <a:solidFill>
                  <a:srgbClr val="002060"/>
                </a:solidFill>
                <a:latin typeface="TimesLTStd-Roman"/>
              </a:rPr>
              <a:t>Incomplete: </a:t>
            </a:r>
            <a:r>
              <a:rPr lang="en-US" sz="2000" dirty="0">
                <a:solidFill>
                  <a:srgbClr val="002060"/>
                </a:solidFill>
                <a:latin typeface="TimesLTStd-Roman"/>
              </a:rPr>
              <a:t>lacking attribute values, lacking certain attributes of interest, or containing only aggregate data. </a:t>
            </a:r>
          </a:p>
          <a:p>
            <a:pPr marL="514350" indent="-514350" algn="just">
              <a:lnSpc>
                <a:spcPct val="100000"/>
              </a:lnSpc>
              <a:spcBef>
                <a:spcPts val="300"/>
              </a:spcBef>
              <a:buFont typeface="+mj-lt"/>
              <a:buAutoNum type="romanLcPeriod"/>
            </a:pPr>
            <a:r>
              <a:rPr lang="en-US" sz="2000" b="1" dirty="0">
                <a:solidFill>
                  <a:srgbClr val="002060"/>
                </a:solidFill>
                <a:latin typeface="TimesLTStd-Roman"/>
              </a:rPr>
              <a:t>Noisy: </a:t>
            </a:r>
            <a:r>
              <a:rPr lang="en-US" sz="2000" dirty="0">
                <a:solidFill>
                  <a:srgbClr val="002060"/>
                </a:solidFill>
                <a:latin typeface="TimesLTStd-Roman"/>
              </a:rPr>
              <a:t>containing errors or outliers. </a:t>
            </a:r>
          </a:p>
          <a:p>
            <a:pPr marL="514350" indent="-514350" algn="just">
              <a:lnSpc>
                <a:spcPct val="100000"/>
              </a:lnSpc>
              <a:spcBef>
                <a:spcPts val="300"/>
              </a:spcBef>
              <a:buFont typeface="+mj-lt"/>
              <a:buAutoNum type="romanLcPeriod"/>
            </a:pPr>
            <a:r>
              <a:rPr lang="en-US" sz="2000" b="1" dirty="0">
                <a:solidFill>
                  <a:srgbClr val="002060"/>
                </a:solidFill>
                <a:latin typeface="TimesLTStd-Roman"/>
              </a:rPr>
              <a:t>Inconsistent: </a:t>
            </a:r>
            <a:r>
              <a:rPr lang="en-US" sz="2000" dirty="0">
                <a:solidFill>
                  <a:srgbClr val="002060"/>
                </a:solidFill>
                <a:latin typeface="TimesLTStd-Roman"/>
              </a:rPr>
              <a:t>containing discrepancies in codes or names.</a:t>
            </a:r>
          </a:p>
          <a:p>
            <a:pPr marL="0" indent="0" algn="just">
              <a:lnSpc>
                <a:spcPct val="100000"/>
              </a:lnSpc>
              <a:spcBef>
                <a:spcPts val="0"/>
              </a:spcBef>
              <a:buNone/>
            </a:pPr>
            <a:endParaRPr lang="en-US" sz="1600" dirty="0">
              <a:solidFill>
                <a:srgbClr val="002060"/>
              </a:solidFill>
              <a:latin typeface="TimesLTStd-Roman"/>
            </a:endParaRPr>
          </a:p>
          <a:p>
            <a:pPr marL="0" indent="0" algn="just">
              <a:lnSpc>
                <a:spcPct val="100000"/>
              </a:lnSpc>
              <a:spcBef>
                <a:spcPts val="0"/>
              </a:spcBef>
              <a:buNone/>
            </a:pPr>
            <a:r>
              <a:rPr lang="en-US" sz="2000" b="1" dirty="0">
                <a:solidFill>
                  <a:srgbClr val="002060"/>
                </a:solidFill>
                <a:latin typeface="TimesLTStd-Roman"/>
              </a:rPr>
              <a:t>Data preprocessing </a:t>
            </a:r>
            <a:r>
              <a:rPr lang="en-US" sz="2000" dirty="0">
                <a:solidFill>
                  <a:srgbClr val="002060"/>
                </a:solidFill>
                <a:latin typeface="TimesLTStd-Roman"/>
              </a:rPr>
              <a:t>is a proven method of resolving such issues.</a:t>
            </a:r>
          </a:p>
        </p:txBody>
      </p:sp>
      <p:sp>
        <p:nvSpPr>
          <p:cNvPr id="7" name="Slide Number Placeholder 5">
            <a:extLst>
              <a:ext uri="{FF2B5EF4-FFF2-40B4-BE49-F238E27FC236}">
                <a16:creationId xmlns:a16="http://schemas.microsoft.com/office/drawing/2014/main" id="{41862E4C-CF1C-442E-916B-CB0D865B2400}"/>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3</a:t>
            </a:fld>
            <a:endParaRPr lang="en-US" sz="11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250CA582-A179-4244-B61B-88ECCB219328}"/>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454: Data Warehousing and Data Mining Sessional </a:t>
            </a:r>
          </a:p>
        </p:txBody>
      </p:sp>
      <p:sp>
        <p:nvSpPr>
          <p:cNvPr id="9" name="Footer Placeholder 3">
            <a:extLst>
              <a:ext uri="{FF2B5EF4-FFF2-40B4-BE49-F238E27FC236}">
                <a16:creationId xmlns:a16="http://schemas.microsoft.com/office/drawing/2014/main" id="{E553DD58-4F8F-41A3-BB59-C74F172B4E11}"/>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spTree>
    <p:extLst>
      <p:ext uri="{BB962C8B-B14F-4D97-AF65-F5344CB8AC3E}">
        <p14:creationId xmlns:p14="http://schemas.microsoft.com/office/powerpoint/2010/main" val="402446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22960"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dirty="0"/>
              <a:t>Data Preprocessing </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22960" y="1136342"/>
            <a:ext cx="7735114" cy="5015883"/>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nSpc>
                <a:spcPct val="100000"/>
              </a:lnSpc>
              <a:spcBef>
                <a:spcPts val="300"/>
              </a:spcBef>
              <a:buNone/>
            </a:pPr>
            <a:endParaRPr lang="en-US" sz="800" b="1" dirty="0">
              <a:solidFill>
                <a:srgbClr val="002060"/>
              </a:solidFill>
              <a:latin typeface="TimesLTStd-Roman"/>
            </a:endParaRPr>
          </a:p>
          <a:p>
            <a:pPr marL="0" indent="0" algn="ctr">
              <a:lnSpc>
                <a:spcPct val="100000"/>
              </a:lnSpc>
              <a:spcBef>
                <a:spcPts val="300"/>
              </a:spcBef>
              <a:buNone/>
            </a:pPr>
            <a:r>
              <a:rPr lang="en-US" sz="1800" b="1" dirty="0">
                <a:solidFill>
                  <a:srgbClr val="002060"/>
                </a:solidFill>
                <a:latin typeface="TimesLTStd-Roman"/>
              </a:rPr>
              <a:t>Steps Involved in Data Preprocessing</a:t>
            </a:r>
            <a:endParaRPr lang="en-US" sz="1800" dirty="0">
              <a:solidFill>
                <a:srgbClr val="002060"/>
              </a:solidFill>
              <a:latin typeface="TimesLTStd-Roman"/>
            </a:endParaRPr>
          </a:p>
        </p:txBody>
      </p:sp>
      <p:sp>
        <p:nvSpPr>
          <p:cNvPr id="7" name="Slide Number Placeholder 5">
            <a:extLst>
              <a:ext uri="{FF2B5EF4-FFF2-40B4-BE49-F238E27FC236}">
                <a16:creationId xmlns:a16="http://schemas.microsoft.com/office/drawing/2014/main" id="{41862E4C-CF1C-442E-916B-CB0D865B2400}"/>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4</a:t>
            </a:fld>
            <a:endParaRPr lang="en-US" sz="11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250CA582-A179-4244-B61B-88ECCB219328}"/>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454: Data Warehousing and Data Mining Sessional </a:t>
            </a:r>
          </a:p>
        </p:txBody>
      </p:sp>
      <p:sp>
        <p:nvSpPr>
          <p:cNvPr id="9" name="Footer Placeholder 3">
            <a:extLst>
              <a:ext uri="{FF2B5EF4-FFF2-40B4-BE49-F238E27FC236}">
                <a16:creationId xmlns:a16="http://schemas.microsoft.com/office/drawing/2014/main" id="{E553DD58-4F8F-41A3-BB59-C74F172B4E11}"/>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pic>
        <p:nvPicPr>
          <p:cNvPr id="10" name="Picture 9">
            <a:extLst>
              <a:ext uri="{FF2B5EF4-FFF2-40B4-BE49-F238E27FC236}">
                <a16:creationId xmlns:a16="http://schemas.microsoft.com/office/drawing/2014/main" id="{6B5245BF-9185-4FB4-A479-3CB66055D7D5}"/>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729" t="1198" r="1202" b="1527"/>
          <a:stretch/>
        </p:blipFill>
        <p:spPr>
          <a:xfrm>
            <a:off x="2055267" y="1365250"/>
            <a:ext cx="5270500" cy="3670608"/>
          </a:xfrm>
          <a:prstGeom prst="rect">
            <a:avLst/>
          </a:prstGeom>
        </p:spPr>
      </p:pic>
    </p:spTree>
    <p:extLst>
      <p:ext uri="{BB962C8B-B14F-4D97-AF65-F5344CB8AC3E}">
        <p14:creationId xmlns:p14="http://schemas.microsoft.com/office/powerpoint/2010/main" val="353861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22960"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dirty="0"/>
              <a:t>Data Preprocessing </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22960" y="1136342"/>
            <a:ext cx="7735114" cy="5015883"/>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100000"/>
              </a:lnSpc>
              <a:spcBef>
                <a:spcPts val="300"/>
              </a:spcBef>
              <a:buNone/>
            </a:pPr>
            <a:r>
              <a:rPr lang="en-US" sz="2400" dirty="0">
                <a:solidFill>
                  <a:srgbClr val="002060"/>
                </a:solidFill>
                <a:latin typeface="TimesLTStd-Roman"/>
              </a:rPr>
              <a:t>Steps Involved in Data Preprocessing</a:t>
            </a:r>
            <a:endParaRPr lang="en-US" sz="400" dirty="0">
              <a:solidFill>
                <a:srgbClr val="002060"/>
              </a:solidFill>
              <a:latin typeface="TimesLTStd-Roman"/>
            </a:endParaRPr>
          </a:p>
          <a:p>
            <a:pPr marL="0" indent="0">
              <a:lnSpc>
                <a:spcPct val="100000"/>
              </a:lnSpc>
              <a:spcBef>
                <a:spcPts val="300"/>
              </a:spcBef>
              <a:buNone/>
            </a:pPr>
            <a:r>
              <a:rPr lang="en-US" sz="2000" b="1" dirty="0">
                <a:solidFill>
                  <a:srgbClr val="002060"/>
                </a:solidFill>
                <a:latin typeface="TimesLTStd-Roman"/>
              </a:rPr>
              <a:t>1. Data Cleaning</a:t>
            </a:r>
          </a:p>
          <a:p>
            <a:pPr marL="219450" lvl="1" indent="0">
              <a:spcBef>
                <a:spcPts val="300"/>
              </a:spcBef>
              <a:buNone/>
            </a:pPr>
            <a:r>
              <a:rPr lang="en-US" sz="1850" dirty="0">
                <a:solidFill>
                  <a:srgbClr val="002060"/>
                </a:solidFill>
                <a:latin typeface="TimesLTStd-Roman"/>
              </a:rPr>
              <a:t>The data can have many irrelevant and missing parts. To handle this part, data cleaning is done. It involves handling of missing data, noisy data etc.</a:t>
            </a:r>
          </a:p>
          <a:p>
            <a:pPr marL="219450" lvl="1" indent="0">
              <a:spcBef>
                <a:spcPts val="300"/>
              </a:spcBef>
              <a:buNone/>
            </a:pPr>
            <a:r>
              <a:rPr lang="en-US" sz="1850" dirty="0">
                <a:solidFill>
                  <a:srgbClr val="002060"/>
                </a:solidFill>
                <a:latin typeface="TimesLTStd-Roman"/>
              </a:rPr>
              <a:t>(a)  </a:t>
            </a:r>
            <a:r>
              <a:rPr lang="en-US" sz="1850" b="1" dirty="0">
                <a:solidFill>
                  <a:srgbClr val="002060"/>
                </a:solidFill>
                <a:latin typeface="TimesLTStd-Roman"/>
              </a:rPr>
              <a:t>Missing Data</a:t>
            </a:r>
          </a:p>
          <a:p>
            <a:pPr marL="219450" lvl="1" indent="0">
              <a:spcBef>
                <a:spcPts val="300"/>
              </a:spcBef>
              <a:buNone/>
            </a:pPr>
            <a:r>
              <a:rPr lang="en-US" sz="1850" dirty="0">
                <a:solidFill>
                  <a:srgbClr val="002060"/>
                </a:solidFill>
                <a:latin typeface="TimesLTStd-Roman"/>
              </a:rPr>
              <a:t>This situation arises when some data is missing in the data. It can be handled in various ways.</a:t>
            </a:r>
          </a:p>
          <a:p>
            <a:pPr marL="756657" lvl="2" indent="-400050">
              <a:spcBef>
                <a:spcPts val="300"/>
              </a:spcBef>
              <a:buFont typeface="+mj-lt"/>
              <a:buAutoNum type="romanLcPeriod"/>
            </a:pPr>
            <a:r>
              <a:rPr lang="en-US" sz="1550" b="1" dirty="0">
                <a:solidFill>
                  <a:srgbClr val="002060"/>
                </a:solidFill>
                <a:latin typeface="TimesLTStd-Roman"/>
              </a:rPr>
              <a:t>Ignore the tuple</a:t>
            </a:r>
          </a:p>
          <a:p>
            <a:pPr marL="493763" lvl="3" indent="0">
              <a:spcBef>
                <a:spcPts val="300"/>
              </a:spcBef>
              <a:buNone/>
            </a:pPr>
            <a:r>
              <a:rPr lang="en-US" sz="1550" dirty="0">
                <a:solidFill>
                  <a:srgbClr val="002060"/>
                </a:solidFill>
                <a:latin typeface="TimesLTStd-Roman"/>
              </a:rPr>
              <a:t>This approach is suitable only when the dataset we have is quite large and multiple values are missing within a tuple</a:t>
            </a:r>
            <a:endParaRPr lang="en-US" sz="1550" b="1" dirty="0">
              <a:solidFill>
                <a:srgbClr val="002060"/>
              </a:solidFill>
              <a:latin typeface="TimesLTStd-Roman"/>
            </a:endParaRPr>
          </a:p>
          <a:p>
            <a:pPr marL="756657" lvl="2" indent="-400050">
              <a:spcBef>
                <a:spcPts val="300"/>
              </a:spcBef>
              <a:buFont typeface="+mj-lt"/>
              <a:buAutoNum type="romanLcPeriod"/>
            </a:pPr>
            <a:r>
              <a:rPr lang="en-US" sz="1550" b="1" dirty="0">
                <a:solidFill>
                  <a:srgbClr val="002060"/>
                </a:solidFill>
                <a:latin typeface="TimesLTStd-Roman"/>
              </a:rPr>
              <a:t>Fill the Missing values:</a:t>
            </a:r>
          </a:p>
          <a:p>
            <a:pPr marL="493763" lvl="3" indent="0">
              <a:spcBef>
                <a:spcPts val="300"/>
              </a:spcBef>
              <a:buNone/>
            </a:pPr>
            <a:r>
              <a:rPr lang="en-US" sz="1550" dirty="0">
                <a:solidFill>
                  <a:srgbClr val="002060"/>
                </a:solidFill>
                <a:latin typeface="TimesLTStd-Roman"/>
              </a:rPr>
              <a:t>There are various ways to do this task. You can choose to fill the missing values manually, by attribute mean or the most probable value.</a:t>
            </a:r>
          </a:p>
          <a:p>
            <a:pPr marL="0" indent="0">
              <a:lnSpc>
                <a:spcPct val="100000"/>
              </a:lnSpc>
              <a:spcBef>
                <a:spcPts val="300"/>
              </a:spcBef>
              <a:buNone/>
            </a:pPr>
            <a:endParaRPr lang="en-US" sz="200" dirty="0">
              <a:solidFill>
                <a:srgbClr val="002060"/>
              </a:solidFill>
              <a:latin typeface="TimesLTStd-Roman"/>
            </a:endParaRPr>
          </a:p>
          <a:p>
            <a:pPr marL="0" indent="0">
              <a:lnSpc>
                <a:spcPct val="100000"/>
              </a:lnSpc>
              <a:spcBef>
                <a:spcPts val="300"/>
              </a:spcBef>
              <a:buNone/>
            </a:pPr>
            <a:endParaRPr lang="en-US" sz="200" dirty="0">
              <a:solidFill>
                <a:srgbClr val="002060"/>
              </a:solidFill>
              <a:latin typeface="TimesLTStd-Roman"/>
            </a:endParaRPr>
          </a:p>
        </p:txBody>
      </p:sp>
      <p:sp>
        <p:nvSpPr>
          <p:cNvPr id="7" name="Slide Number Placeholder 5">
            <a:extLst>
              <a:ext uri="{FF2B5EF4-FFF2-40B4-BE49-F238E27FC236}">
                <a16:creationId xmlns:a16="http://schemas.microsoft.com/office/drawing/2014/main" id="{41862E4C-CF1C-442E-916B-CB0D865B2400}"/>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5</a:t>
            </a:fld>
            <a:endParaRPr lang="en-US" sz="11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250CA582-A179-4244-B61B-88ECCB219328}"/>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454: Data Warehousing and Data Mining Sessional </a:t>
            </a:r>
          </a:p>
        </p:txBody>
      </p:sp>
      <p:sp>
        <p:nvSpPr>
          <p:cNvPr id="9" name="Footer Placeholder 3">
            <a:extLst>
              <a:ext uri="{FF2B5EF4-FFF2-40B4-BE49-F238E27FC236}">
                <a16:creationId xmlns:a16="http://schemas.microsoft.com/office/drawing/2014/main" id="{E553DD58-4F8F-41A3-BB59-C74F172B4E11}"/>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spTree>
    <p:extLst>
      <p:ext uri="{BB962C8B-B14F-4D97-AF65-F5344CB8AC3E}">
        <p14:creationId xmlns:p14="http://schemas.microsoft.com/office/powerpoint/2010/main" val="2981708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22960"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dirty="0"/>
              <a:t>Data Preprocessing </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22960" y="1136342"/>
            <a:ext cx="7735114" cy="5015883"/>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219450" lvl="1" indent="0">
              <a:spcBef>
                <a:spcPts val="300"/>
              </a:spcBef>
              <a:buNone/>
            </a:pPr>
            <a:r>
              <a:rPr lang="en-US" sz="1850" dirty="0">
                <a:solidFill>
                  <a:srgbClr val="002060"/>
                </a:solidFill>
                <a:latin typeface="TimesLTStd-Roman"/>
              </a:rPr>
              <a:t>(b) </a:t>
            </a:r>
            <a:r>
              <a:rPr lang="en-US" sz="1850" b="1" dirty="0">
                <a:solidFill>
                  <a:srgbClr val="002060"/>
                </a:solidFill>
                <a:latin typeface="TimesLTStd-Roman"/>
              </a:rPr>
              <a:t>Noisy Data</a:t>
            </a:r>
          </a:p>
          <a:p>
            <a:pPr marL="219450" lvl="1" indent="0">
              <a:spcBef>
                <a:spcPts val="300"/>
              </a:spcBef>
              <a:buNone/>
            </a:pPr>
            <a:r>
              <a:rPr lang="en-US" sz="1850" dirty="0">
                <a:solidFill>
                  <a:srgbClr val="002060"/>
                </a:solidFill>
                <a:latin typeface="TimesLTStd-Roman"/>
              </a:rPr>
              <a:t>Noisy data is a meaningless data that can’t be interpreted by machines. It can be generated due to faulty data collection, data entry errors etc. </a:t>
            </a:r>
          </a:p>
          <a:p>
            <a:pPr marL="619500" lvl="1" indent="-400050">
              <a:spcBef>
                <a:spcPts val="300"/>
              </a:spcBef>
              <a:buFont typeface="+mj-lt"/>
              <a:buAutoNum type="romanLcPeriod"/>
            </a:pPr>
            <a:r>
              <a:rPr lang="en-US" sz="1600" b="1" dirty="0">
                <a:solidFill>
                  <a:srgbClr val="002060"/>
                </a:solidFill>
                <a:latin typeface="TimesLTStd-Roman"/>
              </a:rPr>
              <a:t>Binning Method</a:t>
            </a:r>
          </a:p>
          <a:p>
            <a:pPr marL="356607" lvl="2" indent="0">
              <a:spcBef>
                <a:spcPts val="300"/>
              </a:spcBef>
              <a:buNone/>
            </a:pPr>
            <a:r>
              <a:rPr lang="en-US" sz="1600" dirty="0">
                <a:solidFill>
                  <a:srgbClr val="002060"/>
                </a:solidFill>
                <a:latin typeface="TimesLTStd-Roman"/>
              </a:rPr>
              <a:t>This method works on sorted data in order to smooth it. The whole data is divided into segments of equal size and then various methods are performed to complete the task. Each segmented is handled separately. One can replace all data in a segment by its mean or boundary values can be used to complete the task.</a:t>
            </a:r>
            <a:endParaRPr lang="en-US" sz="1600" b="1" dirty="0">
              <a:solidFill>
                <a:srgbClr val="002060"/>
              </a:solidFill>
              <a:latin typeface="TimesLTStd-Roman"/>
            </a:endParaRPr>
          </a:p>
          <a:p>
            <a:pPr marL="619500" lvl="1" indent="-400050">
              <a:spcBef>
                <a:spcPts val="300"/>
              </a:spcBef>
              <a:buFont typeface="+mj-lt"/>
              <a:buAutoNum type="romanLcPeriod"/>
            </a:pPr>
            <a:r>
              <a:rPr lang="en-US" sz="1600" b="1" dirty="0">
                <a:solidFill>
                  <a:srgbClr val="002060"/>
                </a:solidFill>
                <a:latin typeface="TimesLTStd-Roman"/>
              </a:rPr>
              <a:t>Regression</a:t>
            </a:r>
          </a:p>
          <a:p>
            <a:pPr marL="356607" lvl="2" indent="0">
              <a:spcBef>
                <a:spcPts val="300"/>
              </a:spcBef>
              <a:buNone/>
            </a:pPr>
            <a:r>
              <a:rPr lang="en-US" sz="1600" dirty="0">
                <a:solidFill>
                  <a:srgbClr val="002060"/>
                </a:solidFill>
                <a:latin typeface="TimesLTStd-Roman"/>
              </a:rPr>
              <a:t>Here data can be made smooth by fitting it to a regression function. The regression used may be linear (having one independent variable) or multiple (having multiple independent variables).</a:t>
            </a:r>
          </a:p>
          <a:p>
            <a:pPr marL="619500" lvl="1" indent="-400050">
              <a:spcBef>
                <a:spcPts val="300"/>
              </a:spcBef>
              <a:buFont typeface="+mj-lt"/>
              <a:buAutoNum type="romanLcPeriod"/>
            </a:pPr>
            <a:r>
              <a:rPr lang="en-US" sz="1600" b="1" dirty="0">
                <a:solidFill>
                  <a:srgbClr val="002060"/>
                </a:solidFill>
                <a:latin typeface="TimesLTStd-Roman"/>
              </a:rPr>
              <a:t>Clustering</a:t>
            </a:r>
          </a:p>
          <a:p>
            <a:pPr marL="356607" lvl="2" indent="0">
              <a:spcBef>
                <a:spcPts val="300"/>
              </a:spcBef>
              <a:buNone/>
            </a:pPr>
            <a:r>
              <a:rPr lang="en-US" sz="1600" dirty="0">
                <a:solidFill>
                  <a:srgbClr val="002060"/>
                </a:solidFill>
                <a:latin typeface="TimesLTStd-Roman"/>
              </a:rPr>
              <a:t>This approach groups the similar data in a cluster. The outliers may be undetected or it will fall outside the clusters.</a:t>
            </a:r>
          </a:p>
          <a:p>
            <a:pPr marL="0" indent="0">
              <a:lnSpc>
                <a:spcPct val="100000"/>
              </a:lnSpc>
              <a:spcBef>
                <a:spcPts val="300"/>
              </a:spcBef>
              <a:buNone/>
            </a:pPr>
            <a:endParaRPr lang="en-US" sz="200" dirty="0">
              <a:solidFill>
                <a:srgbClr val="002060"/>
              </a:solidFill>
              <a:latin typeface="TimesLTStd-Roman"/>
            </a:endParaRPr>
          </a:p>
        </p:txBody>
      </p:sp>
      <p:sp>
        <p:nvSpPr>
          <p:cNvPr id="7" name="Slide Number Placeholder 5">
            <a:extLst>
              <a:ext uri="{FF2B5EF4-FFF2-40B4-BE49-F238E27FC236}">
                <a16:creationId xmlns:a16="http://schemas.microsoft.com/office/drawing/2014/main" id="{41862E4C-CF1C-442E-916B-CB0D865B2400}"/>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6</a:t>
            </a:fld>
            <a:endParaRPr lang="en-US" sz="11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250CA582-A179-4244-B61B-88ECCB219328}"/>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454: Data Warehousing and Data Mining Sessional </a:t>
            </a:r>
          </a:p>
        </p:txBody>
      </p:sp>
      <p:sp>
        <p:nvSpPr>
          <p:cNvPr id="9" name="Footer Placeholder 3">
            <a:extLst>
              <a:ext uri="{FF2B5EF4-FFF2-40B4-BE49-F238E27FC236}">
                <a16:creationId xmlns:a16="http://schemas.microsoft.com/office/drawing/2014/main" id="{E553DD58-4F8F-41A3-BB59-C74F172B4E11}"/>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spTree>
    <p:extLst>
      <p:ext uri="{BB962C8B-B14F-4D97-AF65-F5344CB8AC3E}">
        <p14:creationId xmlns:p14="http://schemas.microsoft.com/office/powerpoint/2010/main" val="259642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22960"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dirty="0"/>
              <a:t>Data Preprocessing </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22960" y="1136342"/>
            <a:ext cx="7735114" cy="5015883"/>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100000"/>
              </a:lnSpc>
              <a:spcBef>
                <a:spcPts val="300"/>
              </a:spcBef>
              <a:buNone/>
            </a:pPr>
            <a:endParaRPr lang="en-US" sz="400" dirty="0">
              <a:solidFill>
                <a:srgbClr val="002060"/>
              </a:solidFill>
              <a:latin typeface="TimesLTStd-Roman"/>
            </a:endParaRPr>
          </a:p>
          <a:p>
            <a:pPr marL="0" indent="0">
              <a:lnSpc>
                <a:spcPct val="100000"/>
              </a:lnSpc>
              <a:spcBef>
                <a:spcPts val="300"/>
              </a:spcBef>
              <a:buNone/>
            </a:pPr>
            <a:r>
              <a:rPr lang="en-US" sz="2000" b="1" dirty="0">
                <a:solidFill>
                  <a:srgbClr val="002060"/>
                </a:solidFill>
                <a:latin typeface="TimesLTStd-Roman"/>
              </a:rPr>
              <a:t>2. Data Transformation</a:t>
            </a:r>
          </a:p>
          <a:p>
            <a:pPr marL="219450" lvl="1" indent="0">
              <a:spcBef>
                <a:spcPts val="300"/>
              </a:spcBef>
              <a:buNone/>
            </a:pPr>
            <a:r>
              <a:rPr lang="en-US" sz="1850" dirty="0">
                <a:solidFill>
                  <a:srgbClr val="002060"/>
                </a:solidFill>
                <a:latin typeface="TimesLTStd-Roman"/>
              </a:rPr>
              <a:t>This step is taken in order to transform the data in appropriate forms suitable for mining process.</a:t>
            </a:r>
          </a:p>
          <a:p>
            <a:pPr marL="0" indent="0">
              <a:lnSpc>
                <a:spcPct val="100000"/>
              </a:lnSpc>
              <a:spcBef>
                <a:spcPts val="300"/>
              </a:spcBef>
              <a:buNone/>
            </a:pPr>
            <a:endParaRPr lang="en-US" sz="200" dirty="0">
              <a:solidFill>
                <a:srgbClr val="002060"/>
              </a:solidFill>
              <a:latin typeface="TimesLTStd-Roman"/>
            </a:endParaRPr>
          </a:p>
          <a:p>
            <a:pPr marL="676650" lvl="1" indent="-457200">
              <a:spcBef>
                <a:spcPts val="300"/>
              </a:spcBef>
              <a:buAutoNum type="alphaLcParenBoth"/>
            </a:pPr>
            <a:r>
              <a:rPr lang="en-US" sz="1850" b="1" dirty="0">
                <a:solidFill>
                  <a:srgbClr val="002060"/>
                </a:solidFill>
                <a:latin typeface="TimesLTStd-Roman"/>
              </a:rPr>
              <a:t>Normalization</a:t>
            </a:r>
          </a:p>
          <a:p>
            <a:pPr marL="356607" lvl="2" indent="0">
              <a:spcBef>
                <a:spcPts val="300"/>
              </a:spcBef>
              <a:buNone/>
            </a:pPr>
            <a:r>
              <a:rPr lang="en-US" sz="1600" dirty="0">
                <a:solidFill>
                  <a:srgbClr val="002060"/>
                </a:solidFill>
                <a:latin typeface="TimesLTStd-Roman"/>
              </a:rPr>
              <a:t>It is done in order to scale the data values in a specified range (-1.0 to 1.0 or 0.0 to 1.0)</a:t>
            </a:r>
            <a:endParaRPr lang="en-US" sz="1550" b="1" dirty="0">
              <a:solidFill>
                <a:srgbClr val="002060"/>
              </a:solidFill>
              <a:latin typeface="TimesLTStd-Roman"/>
            </a:endParaRPr>
          </a:p>
          <a:p>
            <a:pPr marL="676650" lvl="1" indent="-457200">
              <a:spcBef>
                <a:spcPts val="300"/>
              </a:spcBef>
              <a:buAutoNum type="alphaLcParenBoth"/>
            </a:pPr>
            <a:r>
              <a:rPr lang="en-US" sz="1850" b="1" dirty="0">
                <a:solidFill>
                  <a:srgbClr val="002060"/>
                </a:solidFill>
                <a:latin typeface="TimesLTStd-Roman"/>
              </a:rPr>
              <a:t>Attribute Selection</a:t>
            </a:r>
          </a:p>
          <a:p>
            <a:pPr marL="356607" lvl="2" indent="0">
              <a:spcBef>
                <a:spcPts val="300"/>
              </a:spcBef>
              <a:buNone/>
            </a:pPr>
            <a:r>
              <a:rPr lang="en-US" sz="1600" dirty="0">
                <a:solidFill>
                  <a:srgbClr val="002060"/>
                </a:solidFill>
                <a:latin typeface="TimesLTStd-Roman"/>
              </a:rPr>
              <a:t>In this strategy, new attributes are constructed from the given set of attributes to help the mining process.</a:t>
            </a:r>
          </a:p>
          <a:p>
            <a:pPr marL="676650" lvl="1" indent="-457200">
              <a:spcBef>
                <a:spcPts val="300"/>
              </a:spcBef>
              <a:buAutoNum type="alphaLcParenBoth"/>
            </a:pPr>
            <a:r>
              <a:rPr lang="en-US" sz="1850" b="1" dirty="0">
                <a:solidFill>
                  <a:srgbClr val="002060"/>
                </a:solidFill>
                <a:latin typeface="TimesLTStd-Roman"/>
              </a:rPr>
              <a:t>Discretization</a:t>
            </a:r>
          </a:p>
          <a:p>
            <a:pPr marL="356607" lvl="2" indent="0">
              <a:spcBef>
                <a:spcPts val="300"/>
              </a:spcBef>
              <a:buNone/>
            </a:pPr>
            <a:r>
              <a:rPr lang="en-US" sz="1600" dirty="0">
                <a:solidFill>
                  <a:srgbClr val="002060"/>
                </a:solidFill>
                <a:latin typeface="TimesLTStd-Roman"/>
              </a:rPr>
              <a:t>This is done to replace the raw values of numeric attribute by interval levels or conceptual levels.</a:t>
            </a:r>
          </a:p>
          <a:p>
            <a:pPr marL="676650" lvl="1" indent="-457200">
              <a:spcBef>
                <a:spcPts val="300"/>
              </a:spcBef>
              <a:buAutoNum type="alphaLcParenBoth"/>
            </a:pPr>
            <a:r>
              <a:rPr lang="en-US" sz="1850" b="1" dirty="0">
                <a:solidFill>
                  <a:srgbClr val="002060"/>
                </a:solidFill>
                <a:latin typeface="TimesLTStd-Roman"/>
              </a:rPr>
              <a:t>Concept Hierarchy Generation</a:t>
            </a:r>
          </a:p>
          <a:p>
            <a:pPr marL="356607" lvl="2" indent="0">
              <a:spcBef>
                <a:spcPts val="300"/>
              </a:spcBef>
              <a:buNone/>
            </a:pPr>
            <a:r>
              <a:rPr lang="en-US" sz="1600" dirty="0">
                <a:solidFill>
                  <a:srgbClr val="002060"/>
                </a:solidFill>
                <a:latin typeface="TimesLTStd-Roman"/>
              </a:rPr>
              <a:t>Here attributes are converted from level to higher level in hierarchy. For Example-The attribute “city” can be converted to “country”. </a:t>
            </a:r>
          </a:p>
          <a:p>
            <a:pPr marL="0" indent="0">
              <a:lnSpc>
                <a:spcPct val="100000"/>
              </a:lnSpc>
              <a:spcBef>
                <a:spcPts val="300"/>
              </a:spcBef>
              <a:buNone/>
            </a:pPr>
            <a:endParaRPr lang="en-US" sz="200" dirty="0">
              <a:solidFill>
                <a:srgbClr val="002060"/>
              </a:solidFill>
              <a:latin typeface="TimesLTStd-Roman"/>
            </a:endParaRPr>
          </a:p>
        </p:txBody>
      </p:sp>
      <p:sp>
        <p:nvSpPr>
          <p:cNvPr id="7" name="Slide Number Placeholder 5">
            <a:extLst>
              <a:ext uri="{FF2B5EF4-FFF2-40B4-BE49-F238E27FC236}">
                <a16:creationId xmlns:a16="http://schemas.microsoft.com/office/drawing/2014/main" id="{41862E4C-CF1C-442E-916B-CB0D865B2400}"/>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7</a:t>
            </a:fld>
            <a:endParaRPr lang="en-US" sz="11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250CA582-A179-4244-B61B-88ECCB219328}"/>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454: Data Warehousing and Data Mining Sessional </a:t>
            </a:r>
          </a:p>
        </p:txBody>
      </p:sp>
      <p:sp>
        <p:nvSpPr>
          <p:cNvPr id="9" name="Footer Placeholder 3">
            <a:extLst>
              <a:ext uri="{FF2B5EF4-FFF2-40B4-BE49-F238E27FC236}">
                <a16:creationId xmlns:a16="http://schemas.microsoft.com/office/drawing/2014/main" id="{E553DD58-4F8F-41A3-BB59-C74F172B4E11}"/>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spTree>
    <p:extLst>
      <p:ext uri="{BB962C8B-B14F-4D97-AF65-F5344CB8AC3E}">
        <p14:creationId xmlns:p14="http://schemas.microsoft.com/office/powerpoint/2010/main" val="170108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22960"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dirty="0"/>
              <a:t>Data Preprocessing </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22960" y="1136342"/>
            <a:ext cx="7735114" cy="5015883"/>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100000"/>
              </a:lnSpc>
              <a:spcBef>
                <a:spcPts val="300"/>
              </a:spcBef>
              <a:buNone/>
            </a:pPr>
            <a:endParaRPr lang="en-US" sz="400" dirty="0">
              <a:solidFill>
                <a:srgbClr val="002060"/>
              </a:solidFill>
              <a:latin typeface="TimesLTStd-Roman"/>
            </a:endParaRPr>
          </a:p>
          <a:p>
            <a:pPr marL="0" indent="0">
              <a:lnSpc>
                <a:spcPct val="100000"/>
              </a:lnSpc>
              <a:spcBef>
                <a:spcPts val="300"/>
              </a:spcBef>
              <a:buNone/>
            </a:pPr>
            <a:r>
              <a:rPr lang="en-US" sz="2000" b="1" dirty="0">
                <a:solidFill>
                  <a:srgbClr val="002060"/>
                </a:solidFill>
                <a:latin typeface="TimesLTStd-Roman"/>
              </a:rPr>
              <a:t>3. Data Reduction</a:t>
            </a:r>
          </a:p>
          <a:p>
            <a:pPr marL="0" indent="0">
              <a:lnSpc>
                <a:spcPct val="100000"/>
              </a:lnSpc>
              <a:spcBef>
                <a:spcPts val="300"/>
              </a:spcBef>
              <a:buNone/>
            </a:pPr>
            <a:r>
              <a:rPr lang="en-US" sz="2000" dirty="0">
                <a:solidFill>
                  <a:srgbClr val="002060"/>
                </a:solidFill>
                <a:latin typeface="TimesLTStd-Roman"/>
              </a:rPr>
              <a:t>While working with huge volume of data, analysis became harder. To get rid of this, we uses data reduction technique, which aims to increase the storage efficiency and reduce data storage and analysis costs.</a:t>
            </a:r>
          </a:p>
          <a:p>
            <a:pPr marL="0" indent="0">
              <a:lnSpc>
                <a:spcPct val="100000"/>
              </a:lnSpc>
              <a:spcBef>
                <a:spcPts val="300"/>
              </a:spcBef>
              <a:buNone/>
            </a:pPr>
            <a:endParaRPr lang="en-US" sz="200" dirty="0">
              <a:solidFill>
                <a:srgbClr val="002060"/>
              </a:solidFill>
              <a:latin typeface="TimesLTStd-Roman"/>
            </a:endParaRPr>
          </a:p>
          <a:p>
            <a:pPr marL="219450" lvl="1" indent="0">
              <a:spcBef>
                <a:spcPts val="300"/>
              </a:spcBef>
              <a:buNone/>
            </a:pPr>
            <a:r>
              <a:rPr lang="en-US" sz="1800" b="1" dirty="0">
                <a:solidFill>
                  <a:srgbClr val="002060"/>
                </a:solidFill>
                <a:latin typeface="TimesLTStd-Roman"/>
              </a:rPr>
              <a:t>(a) Data Cube Aggregation</a:t>
            </a:r>
          </a:p>
          <a:p>
            <a:pPr marL="219450" lvl="1" indent="0">
              <a:spcBef>
                <a:spcPts val="300"/>
              </a:spcBef>
              <a:buNone/>
            </a:pPr>
            <a:r>
              <a:rPr lang="en-US" sz="1850" dirty="0">
                <a:solidFill>
                  <a:srgbClr val="002060"/>
                </a:solidFill>
                <a:latin typeface="TimesLTStd-Roman"/>
              </a:rPr>
              <a:t>Aggregation operation is applied to data for the construction of the data cube.</a:t>
            </a:r>
          </a:p>
          <a:p>
            <a:pPr marL="219450" lvl="1" indent="0">
              <a:spcBef>
                <a:spcPts val="300"/>
              </a:spcBef>
              <a:buNone/>
            </a:pPr>
            <a:r>
              <a:rPr lang="en-US" sz="1800" b="1" dirty="0">
                <a:solidFill>
                  <a:srgbClr val="002060"/>
                </a:solidFill>
                <a:latin typeface="TimesLTStd-Roman"/>
              </a:rPr>
              <a:t>(b) Attribute Subset Selection</a:t>
            </a:r>
          </a:p>
          <a:p>
            <a:pPr marL="219450" lvl="1" indent="0">
              <a:spcBef>
                <a:spcPts val="300"/>
              </a:spcBef>
              <a:buNone/>
            </a:pPr>
            <a:r>
              <a:rPr lang="en-US" sz="1850" dirty="0">
                <a:solidFill>
                  <a:srgbClr val="002060"/>
                </a:solidFill>
                <a:latin typeface="TimesLTStd-Roman"/>
              </a:rPr>
              <a:t>The highly relevant attributes should be used, rest all can be discarded. </a:t>
            </a:r>
          </a:p>
          <a:p>
            <a:pPr marL="219450" lvl="1" indent="0">
              <a:spcBef>
                <a:spcPts val="300"/>
              </a:spcBef>
              <a:buNone/>
            </a:pPr>
            <a:r>
              <a:rPr lang="en-US" sz="1800" b="1" dirty="0">
                <a:solidFill>
                  <a:srgbClr val="002060"/>
                </a:solidFill>
                <a:latin typeface="TimesLTStd-Roman"/>
              </a:rPr>
              <a:t>(c) Numerosity Reduction</a:t>
            </a:r>
          </a:p>
          <a:p>
            <a:pPr marL="219450" lvl="1" indent="0">
              <a:spcBef>
                <a:spcPts val="300"/>
              </a:spcBef>
              <a:buNone/>
            </a:pPr>
            <a:r>
              <a:rPr lang="en-US" sz="1850" dirty="0">
                <a:solidFill>
                  <a:srgbClr val="002060"/>
                </a:solidFill>
                <a:latin typeface="TimesLTStd-Roman"/>
              </a:rPr>
              <a:t>This enable to store the model of data instead of whole data, for example: Regression Models.</a:t>
            </a:r>
          </a:p>
          <a:p>
            <a:pPr marL="219450" lvl="1" indent="0">
              <a:spcBef>
                <a:spcPts val="300"/>
              </a:spcBef>
              <a:buNone/>
            </a:pPr>
            <a:r>
              <a:rPr lang="en-US" sz="1800" b="1" dirty="0">
                <a:solidFill>
                  <a:srgbClr val="002060"/>
                </a:solidFill>
                <a:latin typeface="TimesLTStd-Roman"/>
              </a:rPr>
              <a:t>(d) Dimensionality Reduction</a:t>
            </a:r>
          </a:p>
          <a:p>
            <a:pPr marL="219450" lvl="1" indent="0">
              <a:spcBef>
                <a:spcPts val="300"/>
              </a:spcBef>
              <a:buNone/>
            </a:pPr>
            <a:r>
              <a:rPr lang="en-US" sz="1850" dirty="0">
                <a:solidFill>
                  <a:srgbClr val="002060"/>
                </a:solidFill>
                <a:latin typeface="TimesLTStd-Roman"/>
              </a:rPr>
              <a:t>This reduce the size of data by encoding mechanisms. The two effective methods are: Wavelet transforms and PCA </a:t>
            </a:r>
          </a:p>
        </p:txBody>
      </p:sp>
      <p:sp>
        <p:nvSpPr>
          <p:cNvPr id="7" name="Slide Number Placeholder 5">
            <a:extLst>
              <a:ext uri="{FF2B5EF4-FFF2-40B4-BE49-F238E27FC236}">
                <a16:creationId xmlns:a16="http://schemas.microsoft.com/office/drawing/2014/main" id="{41862E4C-CF1C-442E-916B-CB0D865B2400}"/>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8</a:t>
            </a:fld>
            <a:endParaRPr lang="en-US" sz="11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250CA582-A179-4244-B61B-88ECCB219328}"/>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454: Data Warehousing and Data Mining Sessional </a:t>
            </a:r>
          </a:p>
        </p:txBody>
      </p:sp>
      <p:sp>
        <p:nvSpPr>
          <p:cNvPr id="9" name="Footer Placeholder 3">
            <a:extLst>
              <a:ext uri="{FF2B5EF4-FFF2-40B4-BE49-F238E27FC236}">
                <a16:creationId xmlns:a16="http://schemas.microsoft.com/office/drawing/2014/main" id="{E553DD58-4F8F-41A3-BB59-C74F172B4E11}"/>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spTree>
    <p:extLst>
      <p:ext uri="{BB962C8B-B14F-4D97-AF65-F5344CB8AC3E}">
        <p14:creationId xmlns:p14="http://schemas.microsoft.com/office/powerpoint/2010/main" val="276656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22960"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dirty="0"/>
              <a:t>Data Preprocessing </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22960" y="1136342"/>
            <a:ext cx="7735114" cy="5015883"/>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100000"/>
              </a:lnSpc>
              <a:spcBef>
                <a:spcPts val="300"/>
              </a:spcBef>
              <a:buNone/>
            </a:pPr>
            <a:r>
              <a:rPr lang="en-US" sz="2400" b="1" dirty="0">
                <a:solidFill>
                  <a:srgbClr val="002060"/>
                </a:solidFill>
                <a:latin typeface="TimesLTStd-Roman"/>
              </a:rPr>
              <a:t>Features in Machine Learning</a:t>
            </a:r>
          </a:p>
          <a:p>
            <a:pPr marL="0" indent="0">
              <a:lnSpc>
                <a:spcPct val="100000"/>
              </a:lnSpc>
              <a:spcBef>
                <a:spcPts val="300"/>
              </a:spcBef>
              <a:buNone/>
            </a:pPr>
            <a:r>
              <a:rPr lang="en-US" sz="2000" dirty="0">
                <a:solidFill>
                  <a:srgbClr val="002060"/>
                </a:solidFill>
                <a:latin typeface="TimesLTStd-Roman"/>
              </a:rPr>
              <a:t>A dataset can be viewed as a collection of data objects, which are often also called as a records, points, vectors, patterns, events, cases, </a:t>
            </a:r>
            <a:r>
              <a:rPr lang="en-US" sz="2000" b="1" dirty="0">
                <a:solidFill>
                  <a:srgbClr val="002060"/>
                </a:solidFill>
                <a:latin typeface="TimesLTStd-Roman"/>
              </a:rPr>
              <a:t>samples</a:t>
            </a:r>
            <a:r>
              <a:rPr lang="en-US" sz="2000" dirty="0">
                <a:solidFill>
                  <a:srgbClr val="002060"/>
                </a:solidFill>
                <a:latin typeface="TimesLTStd-Roman"/>
              </a:rPr>
              <a:t>, observations, or entities. </a:t>
            </a:r>
          </a:p>
          <a:p>
            <a:pPr marL="0" indent="0">
              <a:lnSpc>
                <a:spcPct val="100000"/>
              </a:lnSpc>
              <a:spcBef>
                <a:spcPts val="300"/>
              </a:spcBef>
              <a:buNone/>
            </a:pPr>
            <a:r>
              <a:rPr lang="en-US" sz="2000" dirty="0">
                <a:solidFill>
                  <a:srgbClr val="002060"/>
                </a:solidFill>
                <a:latin typeface="TimesLTStd-Roman"/>
              </a:rPr>
              <a:t>Data objects are described by a number of features, that capture the basic characteristics of an object, such as the mass of a physical object or the time at which an event occurred, etc.. Features are often called as variables, characteristics, fields, </a:t>
            </a:r>
            <a:r>
              <a:rPr lang="en-US" sz="2000" b="1" dirty="0">
                <a:solidFill>
                  <a:srgbClr val="002060"/>
                </a:solidFill>
                <a:latin typeface="TimesLTStd-Roman"/>
              </a:rPr>
              <a:t>attributes</a:t>
            </a:r>
            <a:r>
              <a:rPr lang="en-US" sz="2000" dirty="0">
                <a:solidFill>
                  <a:srgbClr val="002060"/>
                </a:solidFill>
                <a:latin typeface="TimesLTStd-Roman"/>
              </a:rPr>
              <a:t>, or dimensions.</a:t>
            </a:r>
          </a:p>
          <a:p>
            <a:pPr marL="0" indent="0">
              <a:lnSpc>
                <a:spcPct val="100000"/>
              </a:lnSpc>
              <a:spcBef>
                <a:spcPts val="300"/>
              </a:spcBef>
              <a:buNone/>
            </a:pPr>
            <a:endParaRPr lang="en-US" sz="2000" dirty="0">
              <a:solidFill>
                <a:srgbClr val="002060"/>
              </a:solidFill>
              <a:latin typeface="TimesLTStd-Roman"/>
            </a:endParaRPr>
          </a:p>
          <a:p>
            <a:pPr marL="0" indent="0" algn="ctr">
              <a:lnSpc>
                <a:spcPct val="100000"/>
              </a:lnSpc>
              <a:spcBef>
                <a:spcPts val="300"/>
              </a:spcBef>
              <a:buNone/>
            </a:pPr>
            <a:r>
              <a:rPr lang="en-US" sz="2000" dirty="0">
                <a:solidFill>
                  <a:srgbClr val="002060"/>
                </a:solidFill>
                <a:latin typeface="TimesLTStd-Roman"/>
              </a:rPr>
              <a:t>“A feature is an individual measurable property or characteristic of a phenomenon being observed”</a:t>
            </a:r>
          </a:p>
        </p:txBody>
      </p:sp>
      <p:sp>
        <p:nvSpPr>
          <p:cNvPr id="7" name="Slide Number Placeholder 5">
            <a:extLst>
              <a:ext uri="{FF2B5EF4-FFF2-40B4-BE49-F238E27FC236}">
                <a16:creationId xmlns:a16="http://schemas.microsoft.com/office/drawing/2014/main" id="{41862E4C-CF1C-442E-916B-CB0D865B2400}"/>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9</a:t>
            </a:fld>
            <a:endParaRPr lang="en-US" sz="11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250CA582-A179-4244-B61B-88ECCB219328}"/>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454: Data Warehousing and Data Mining Sessional </a:t>
            </a:r>
          </a:p>
        </p:txBody>
      </p:sp>
      <p:sp>
        <p:nvSpPr>
          <p:cNvPr id="9" name="Footer Placeholder 3">
            <a:extLst>
              <a:ext uri="{FF2B5EF4-FFF2-40B4-BE49-F238E27FC236}">
                <a16:creationId xmlns:a16="http://schemas.microsoft.com/office/drawing/2014/main" id="{E553DD58-4F8F-41A3-BB59-C74F172B4E11}"/>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spTree>
    <p:extLst>
      <p:ext uri="{BB962C8B-B14F-4D97-AF65-F5344CB8AC3E}">
        <p14:creationId xmlns:p14="http://schemas.microsoft.com/office/powerpoint/2010/main" val="220375614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46C36-D994-4DBD-9A53-9B2DFD8D7208}">
  <ds:schemaRefs>
    <ds:schemaRef ds:uri="http://purl.org/dc/elements/1.1/"/>
    <ds:schemaRef ds:uri="http://schemas.microsoft.com/office/2006/metadata/properties"/>
    <ds:schemaRef ds:uri="16c05727-aa75-4e4a-9b5f-8a80a1165891"/>
    <ds:schemaRef ds:uri="http://schemas.microsoft.com/office/2006/documentManagement/types"/>
    <ds:schemaRef ds:uri="http://www.w3.org/XML/1998/namespace"/>
    <ds:schemaRef ds:uri="http://purl.org/dc/dcmitype/"/>
    <ds:schemaRef ds:uri="71af3243-3dd4-4a8d-8c0d-dd76da1f02a5"/>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{3A02E435-CD48-4B85-BC98-28BEB375A395}tf56160789_wac</Template>
  <TotalTime>0</TotalTime>
  <Words>1299</Words>
  <Application>Microsoft Office PowerPoint</Application>
  <PresentationFormat>On-screen Show (4:3)</PresentationFormat>
  <Paragraphs>170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Franklin Gothic Book</vt:lpstr>
      <vt:lpstr>Times New Roman</vt:lpstr>
      <vt:lpstr>TimesLTStd-Roman</vt:lpstr>
      <vt:lpstr>1_RetrospectVTI</vt:lpstr>
      <vt:lpstr>    Data Preprocessing                  and      Data Visualization   CSE-454: Data Warehousing and Data Mining Sessional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2020-08-11T15:01:26Z</dcterms:created>
  <dcterms:modified xsi:type="dcterms:W3CDTF">2020-08-25T13:26:01Z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