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2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267" r:id="rId34"/>
    <p:sldId id="334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33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4281-3C36-4D16-8EC8-F2B802FADE6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1DC-B341-43BF-8684-8FC498135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FFDDDE-7857-430D-8DEF-9CF8A74B1904}" type="slidenum">
              <a:rPr lang="el-GR">
                <a:latin typeface="Calibri" panose="020F0502020204030204" pitchFamily="34" charset="0"/>
              </a:rPr>
              <a:pPr/>
              <a:t>10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81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B98410-6FD0-402F-8EF4-D731FE45AC41}" type="slidenum">
              <a:rPr lang="el-GR">
                <a:latin typeface="Calibri" panose="020F0502020204030204" pitchFamily="34" charset="0"/>
              </a:rPr>
              <a:pPr/>
              <a:t>11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402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C8321A-36CA-4BD2-9366-74EA7B21DA26}" type="slidenum">
              <a:rPr lang="el-GR">
                <a:latin typeface="Calibri" panose="020F0502020204030204" pitchFamily="34" charset="0"/>
              </a:rPr>
              <a:pPr/>
              <a:t>12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831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CC19AD-F0C1-4533-B214-FDE471AD97D0}" type="slidenum">
              <a:rPr lang="el-GR">
                <a:latin typeface="Calibri" panose="020F0502020204030204" pitchFamily="34" charset="0"/>
              </a:rPr>
              <a:pPr/>
              <a:t>13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528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3C0819-CC82-4A14-8F1E-33A2BBABB71E}" type="slidenum">
              <a:rPr lang="el-GR">
                <a:latin typeface="Calibri" panose="020F0502020204030204" pitchFamily="34" charset="0"/>
              </a:rPr>
              <a:pPr/>
              <a:t>14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369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4DC54D-65D1-4D88-BF4C-8CCC560782CB}" type="slidenum">
              <a:rPr lang="el-GR">
                <a:latin typeface="Calibri" panose="020F0502020204030204" pitchFamily="34" charset="0"/>
              </a:rPr>
              <a:pPr/>
              <a:t>15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0335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B61393-911A-4123-8027-A269928D5592}" type="slidenum">
              <a:rPr lang="el-GR">
                <a:latin typeface="Calibri" panose="020F0502020204030204" pitchFamily="34" charset="0"/>
              </a:rPr>
              <a:pPr/>
              <a:t>16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66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F1AFE7-9AEA-4B04-8EE2-18A8E6CBFC04}" type="slidenum">
              <a:rPr lang="el-GR">
                <a:latin typeface="Calibri" panose="020F0502020204030204" pitchFamily="34" charset="0"/>
              </a:rPr>
              <a:pPr/>
              <a:t>17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840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C5D765-83D0-465A-835B-725A600563AA}" type="slidenum">
              <a:rPr lang="el-GR">
                <a:latin typeface="Calibri" panose="020F0502020204030204" pitchFamily="34" charset="0"/>
              </a:rPr>
              <a:pPr/>
              <a:t>18</a:t>
            </a:fld>
            <a:endParaRPr lang="el-GR">
              <a:latin typeface="Calibri" panose="020F050202020403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86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707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590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0E1A1-7026-4E51-8109-085CBEC3FE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8413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5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9F0F-B101-4C40-A648-2D0B5C93231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89AA-F0AE-40E8-94E4-6201E4AD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BE452-5125-42E5-8834-99A6D14CA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Clustering Analysis</a:t>
            </a:r>
            <a:b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n-US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AE05EB-5AD9-4802-9FDC-18418C628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Md. Jakaria </a:t>
            </a:r>
          </a:p>
          <a:p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Lecturer </a:t>
            </a:r>
          </a:p>
          <a:p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Dept of Computer Science &amp; Engineering </a:t>
            </a:r>
          </a:p>
          <a:p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Military Institute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10607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92151"/>
            <a:ext cx="7772400" cy="720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200"/>
              <a:t>A real </a:t>
            </a:r>
            <a:r>
              <a:rPr lang="en-US" sz="2200">
                <a:solidFill>
                  <a:schemeClr val="accent1"/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endParaRPr lang="en-US" sz="22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1847850" y="2008189"/>
            <a:ext cx="8623300" cy="3663949"/>
            <a:chOff x="204" y="1265"/>
            <a:chExt cx="5432" cy="2308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204" y="1265"/>
              <a:ext cx="1665" cy="80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2003" y="1265"/>
              <a:ext cx="1665" cy="80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438" name="Rectangle 10"/>
            <p:cNvSpPr>
              <a:spLocks noChangeArrowheads="1"/>
            </p:cNvSpPr>
            <p:nvPr/>
          </p:nvSpPr>
          <p:spPr bwMode="auto">
            <a:xfrm>
              <a:off x="579" y="1347"/>
              <a:ext cx="8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Blue shark,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sheep, cat,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dog</a:t>
              </a:r>
              <a:endParaRPr lang="el-GR" sz="1800">
                <a:latin typeface="Arial" panose="020B0604020202020204" pitchFamily="34" charset="0"/>
              </a:endParaRPr>
            </a:p>
          </p:txBody>
        </p:sp>
        <p:sp>
          <p:nvSpPr>
            <p:cNvPr id="18439" name="Rectangle 11"/>
            <p:cNvSpPr>
              <a:spLocks noChangeArrowheads="1"/>
            </p:cNvSpPr>
            <p:nvPr/>
          </p:nvSpPr>
          <p:spPr bwMode="auto">
            <a:xfrm>
              <a:off x="2212" y="1344"/>
              <a:ext cx="136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Lizard, sparrow, viper, seagull, gold fish, frog, red mullet</a:t>
              </a:r>
              <a:endParaRPr lang="el-GR" sz="1800">
                <a:latin typeface="Arial" panose="020B0604020202020204" pitchFamily="34" charset="0"/>
              </a:endParaRPr>
            </a:p>
          </p:txBody>
        </p:sp>
        <p:sp>
          <p:nvSpPr>
            <p:cNvPr id="18440" name="Text Box 14"/>
            <p:cNvSpPr txBox="1">
              <a:spLocks noChangeArrowheads="1"/>
            </p:cNvSpPr>
            <p:nvPr/>
          </p:nvSpPr>
          <p:spPr bwMode="auto">
            <a:xfrm>
              <a:off x="3735" y="1318"/>
              <a:ext cx="1868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66700" indent="-2667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Two clusters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Clustering criterion:</a:t>
              </a:r>
              <a:br>
                <a:rPr lang="en-US" sz="2200">
                  <a:latin typeface="Arial" panose="020B0604020202020204" pitchFamily="34" charset="0"/>
                </a:rPr>
              </a:br>
              <a:r>
                <a:rPr 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How mammals bear</a:t>
              </a:r>
              <a:br>
                <a:rPr 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</a:br>
              <a:r>
                <a:rPr 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their progeny</a:t>
              </a:r>
              <a:endParaRPr lang="el-GR" sz="22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204" y="2720"/>
              <a:ext cx="1665" cy="80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442" name="Oval 7"/>
            <p:cNvSpPr>
              <a:spLocks noChangeArrowheads="1"/>
            </p:cNvSpPr>
            <p:nvPr/>
          </p:nvSpPr>
          <p:spPr bwMode="auto">
            <a:xfrm>
              <a:off x="2003" y="2720"/>
              <a:ext cx="1665" cy="80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536" y="2914"/>
              <a:ext cx="106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Gold fish, red mullet, blue shark</a:t>
              </a:r>
              <a:endParaRPr lang="el-GR" sz="1800">
                <a:latin typeface="Arial" panose="020B0604020202020204" pitchFamily="34" charset="0"/>
              </a:endParaRPr>
            </a:p>
          </p:txBody>
        </p:sp>
        <p:sp>
          <p:nvSpPr>
            <p:cNvPr id="18444" name="Rectangle 13"/>
            <p:cNvSpPr>
              <a:spLocks noChangeArrowheads="1"/>
            </p:cNvSpPr>
            <p:nvPr/>
          </p:nvSpPr>
          <p:spPr bwMode="auto">
            <a:xfrm>
              <a:off x="2232" y="2840"/>
              <a:ext cx="125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Sheep, sparrow, </a:t>
              </a:r>
              <a:br>
                <a:rPr lang="en-US" sz="1800">
                  <a:latin typeface="Arial" panose="020B0604020202020204" pitchFamily="34" charset="0"/>
                </a:rPr>
              </a:br>
              <a:r>
                <a:rPr lang="en-US" sz="1800">
                  <a:latin typeface="Arial" panose="020B0604020202020204" pitchFamily="34" charset="0"/>
                </a:rPr>
                <a:t>dog, cat, seagull, </a:t>
              </a:r>
              <a:br>
                <a:rPr lang="en-US" sz="1800">
                  <a:latin typeface="Arial" panose="020B0604020202020204" pitchFamily="34" charset="0"/>
                </a:rPr>
              </a:br>
              <a:r>
                <a:rPr lang="en-US" sz="1800">
                  <a:latin typeface="Arial" panose="020B0604020202020204" pitchFamily="34" charset="0"/>
                </a:rPr>
                <a:t>lizard, frog, viper</a:t>
              </a:r>
              <a:endParaRPr lang="el-GR" sz="1800">
                <a:latin typeface="Arial" panose="020B0604020202020204" pitchFamily="34" charset="0"/>
              </a:endParaRP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3735" y="2875"/>
              <a:ext cx="1901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Two clusters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Clustering criterion:</a:t>
              </a:r>
              <a:br>
                <a:rPr lang="en-US" sz="2200">
                  <a:latin typeface="Arial" panose="020B0604020202020204" pitchFamily="34" charset="0"/>
                </a:rPr>
              </a:br>
              <a:r>
                <a:rPr 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Existence of lungs</a:t>
              </a:r>
              <a:endParaRPr lang="el-GR" sz="22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865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92151"/>
            <a:ext cx="7772400" cy="720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200"/>
              <a:t>A real </a:t>
            </a:r>
            <a:r>
              <a:rPr lang="en-US" sz="2200">
                <a:solidFill>
                  <a:schemeClr val="accent1"/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endParaRPr lang="en-US" sz="22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endParaRPr lang="en-US" sz="1400"/>
          </a:p>
        </p:txBody>
      </p:sp>
      <p:grpSp>
        <p:nvGrpSpPr>
          <p:cNvPr id="20483" name="Group 19"/>
          <p:cNvGrpSpPr>
            <a:grpSpLocks/>
          </p:cNvGrpSpPr>
          <p:nvPr/>
        </p:nvGrpSpPr>
        <p:grpSpPr bwMode="auto">
          <a:xfrm>
            <a:off x="7453314" y="2092325"/>
            <a:ext cx="3017837" cy="3917950"/>
            <a:chOff x="3735" y="1318"/>
            <a:chExt cx="1901" cy="2468"/>
          </a:xfrm>
        </p:grpSpPr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3735" y="1318"/>
              <a:ext cx="1819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66700" indent="-2667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Three clusters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Clustering criterion:</a:t>
              </a:r>
              <a:br>
                <a:rPr lang="en-US" sz="2200">
                  <a:latin typeface="Arial" panose="020B0604020202020204" pitchFamily="34" charset="0"/>
                </a:rPr>
              </a:br>
              <a:r>
                <a:rPr 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Their living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    environment</a:t>
              </a:r>
              <a:endParaRPr lang="el-GR" sz="22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3735" y="2875"/>
              <a:ext cx="190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Four clusters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sz="2200">
                  <a:latin typeface="Arial" panose="020B0604020202020204" pitchFamily="34" charset="0"/>
                </a:rPr>
                <a:t>Clustering criterion:</a:t>
              </a:r>
              <a:br>
                <a:rPr lang="en-US" sz="2200">
                  <a:latin typeface="Arial" panose="020B0604020202020204" pitchFamily="34" charset="0"/>
                </a:rPr>
              </a:br>
              <a:r>
                <a:rPr 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Bear progeny and Existence of lungs</a:t>
              </a:r>
              <a:endParaRPr lang="el-GR" sz="22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828800"/>
            <a:ext cx="5267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6403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2819400" y="1905000"/>
            <a:ext cx="1676400" cy="182880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62600" y="2438400"/>
            <a:ext cx="1676400" cy="129540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2743200"/>
            <a:ext cx="762000" cy="381000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73288" y="4203700"/>
            <a:ext cx="1905000" cy="1600200"/>
          </a:xfrm>
          <a:prstGeom prst="ellipse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7400" y="4319588"/>
            <a:ext cx="1524000" cy="1395412"/>
          </a:xfrm>
          <a:prstGeom prst="ellipse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41800" y="4548188"/>
            <a:ext cx="1371600" cy="862012"/>
          </a:xfrm>
          <a:prstGeom prst="ellipse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05400" y="5614988"/>
            <a:ext cx="1219200" cy="633412"/>
          </a:xfrm>
          <a:prstGeom prst="ellipse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29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7338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</a:rPr>
              <a:t>Feature Selection: </a:t>
            </a:r>
            <a:r>
              <a:rPr lang="en-US" sz="2200"/>
              <a:t>Information rich features-</a:t>
            </a:r>
            <a:r>
              <a:rPr lang="en-US" sz="2200">
                <a:solidFill>
                  <a:srgbClr val="FF0000"/>
                </a:solidFill>
              </a:rPr>
              <a:t>Parsimony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/>
              <a:t>Proximity Measure:  This quantifies the term </a:t>
            </a:r>
            <a:r>
              <a:rPr lang="en-US" sz="2200">
                <a:solidFill>
                  <a:schemeClr val="accent2"/>
                </a:solidFill>
              </a:rPr>
              <a:t>similar or dissimilar.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</a:rPr>
              <a:t>Clustering Criterion:  </a:t>
            </a:r>
            <a:r>
              <a:rPr lang="en-US" sz="2200"/>
              <a:t>This consists of a cost function or some type of rules.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</a:rPr>
              <a:t>Clustering Algorithm:  </a:t>
            </a:r>
            <a:r>
              <a:rPr lang="en-US" sz="2200"/>
              <a:t>This consists of the set of  </a:t>
            </a:r>
            <a:r>
              <a:rPr lang="en-US" sz="2200" b="1"/>
              <a:t>steps</a:t>
            </a:r>
            <a:r>
              <a:rPr lang="en-US" sz="2200"/>
              <a:t> followed to reveal the structure, based on the </a:t>
            </a:r>
            <a:r>
              <a:rPr lang="en-US" sz="2200">
                <a:solidFill>
                  <a:schemeClr val="accent2"/>
                </a:solidFill>
              </a:rPr>
              <a:t>similarity measure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and the adopted </a:t>
            </a:r>
            <a:r>
              <a:rPr lang="en-US" sz="2200">
                <a:solidFill>
                  <a:schemeClr val="accent2"/>
                </a:solidFill>
              </a:rPr>
              <a:t>criterion.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</a:rPr>
              <a:t>Validation of the results.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</a:rPr>
              <a:t>Interpretation of the results.</a:t>
            </a:r>
            <a:endParaRPr lang="el-GR" sz="220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38150"/>
            <a:ext cx="8280400" cy="5524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Task Stages</a:t>
            </a:r>
          </a:p>
        </p:txBody>
      </p:sp>
    </p:spTree>
    <p:extLst>
      <p:ext uri="{BB962C8B-B14F-4D97-AF65-F5344CB8AC3E}">
        <p14:creationId xmlns:p14="http://schemas.microsoft.com/office/powerpoint/2010/main" val="2180472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62064"/>
            <a:ext cx="7342188" cy="536733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accent2"/>
                </a:solidFill>
              </a:rPr>
              <a:t>Hard Clustering</a:t>
            </a:r>
            <a:r>
              <a:rPr lang="en-US" sz="2400" b="1" dirty="0"/>
              <a:t>:</a:t>
            </a:r>
            <a:r>
              <a:rPr lang="en-US" sz="2400" dirty="0"/>
              <a:t>  Each point belongs to a single cluster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accent2"/>
                </a:solidFill>
              </a:rPr>
              <a:t>Fuzzy clustering</a:t>
            </a:r>
            <a:r>
              <a:rPr lang="en-US" sz="2400" dirty="0"/>
              <a:t>:  Each point belongs to all clusters up to some </a:t>
            </a:r>
            <a:r>
              <a:rPr lang="en-US" sz="2400" dirty="0">
                <a:solidFill>
                  <a:srgbClr val="FF0000"/>
                </a:solidFill>
              </a:rPr>
              <a:t>degree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accent2"/>
                </a:solidFill>
              </a:rPr>
              <a:t>Probabilistic clustering</a:t>
            </a:r>
            <a:r>
              <a:rPr lang="en-US" sz="2400" dirty="0"/>
              <a:t> (it is based on the</a:t>
            </a:r>
            <a:r>
              <a:rPr lang="en-US" sz="2400" i="1" dirty="0"/>
              <a:t> probability</a:t>
            </a:r>
            <a:r>
              <a:rPr lang="en-US" sz="2400" dirty="0"/>
              <a:t> of a point to belong to a cluster).</a:t>
            </a:r>
            <a:endParaRPr lang="el-GR" sz="2400" dirty="0"/>
          </a:p>
          <a:p>
            <a:pPr algn="just"/>
            <a:endParaRPr lang="el-GR" sz="2400" dirty="0"/>
          </a:p>
          <a:p>
            <a:pPr algn="just" eaLnBrk="1" hangingPunct="1"/>
            <a:endParaRPr lang="en-US" sz="3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38150"/>
            <a:ext cx="8280400" cy="5524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2402897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CLUSTERING ALGORITHMS</a:t>
            </a:r>
            <a:endParaRPr lang="el-GR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702550" cy="4724400"/>
          </a:xfrm>
        </p:spPr>
        <p:txBody>
          <a:bodyPr/>
          <a:lstStyle/>
          <a:p>
            <a:pPr eaLnBrk="1" hangingPunct="1"/>
            <a:r>
              <a:rPr lang="en-US" sz="2400"/>
              <a:t>Number of possible clusterings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/>
              <a:t>	</a:t>
            </a:r>
            <a:r>
              <a:rPr lang="en-US" sz="2200"/>
              <a:t>Let </a:t>
            </a:r>
            <a:r>
              <a:rPr lang="en-US" sz="2200" i="1">
                <a:latin typeface="Times New Roman" panose="02020603050405020304" pitchFamily="18" charset="0"/>
              </a:rPr>
              <a:t>X</a:t>
            </a:r>
            <a:r>
              <a:rPr lang="en-US" sz="2200">
                <a:latin typeface="Times New Roman" panose="02020603050405020304" pitchFamily="18" charset="0"/>
              </a:rPr>
              <a:t>={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1</a:t>
            </a:r>
            <a:r>
              <a:rPr lang="en-US" sz="2200" i="1">
                <a:latin typeface="Times New Roman" panose="02020603050405020304" pitchFamily="18" charset="0"/>
              </a:rPr>
              <a:t>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2</a:t>
            </a:r>
            <a:r>
              <a:rPr lang="en-US" sz="2200" i="1">
                <a:latin typeface="Times New Roman" panose="02020603050405020304" pitchFamily="18" charset="0"/>
              </a:rPr>
              <a:t>,…,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i="1" baseline="-25000">
                <a:latin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</a:rPr>
              <a:t>}</a:t>
            </a:r>
            <a:r>
              <a:rPr lang="en-US" sz="2200" i="1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/>
              <a:t>	</a:t>
            </a:r>
            <a:r>
              <a:rPr lang="en-US" sz="2200">
                <a:solidFill>
                  <a:schemeClr val="accent2"/>
                </a:solidFill>
              </a:rPr>
              <a:t>Question:</a:t>
            </a:r>
            <a:r>
              <a:rPr lang="en-US" sz="2200" i="1"/>
              <a:t> </a:t>
            </a:r>
            <a:r>
              <a:rPr lang="en-US" sz="2200"/>
              <a:t>In how many ways the </a:t>
            </a:r>
            <a:r>
              <a:rPr lang="en-US" sz="2200" i="1">
                <a:latin typeface="Times New Roman" panose="02020603050405020304" pitchFamily="18" charset="0"/>
              </a:rPr>
              <a:t>N</a:t>
            </a:r>
            <a:r>
              <a:rPr lang="en-US" sz="2200"/>
              <a:t> points can be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	        assigned into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/>
              <a:t> groups?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</a:t>
            </a:r>
            <a:r>
              <a:rPr lang="en-US" sz="2200">
                <a:solidFill>
                  <a:schemeClr val="accent2"/>
                </a:solidFill>
              </a:rPr>
              <a:t>Answer: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>
              <a:solidFill>
                <a:schemeClr val="accent2"/>
              </a:solidFill>
            </a:endParaRPr>
          </a:p>
        </p:txBody>
      </p:sp>
      <p:graphicFrame>
        <p:nvGraphicFramePr>
          <p:cNvPr id="45466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719513" y="3205163"/>
          <a:ext cx="41767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Εξίσωση" r:id="rId4" imgW="1879600" imgH="457200" progId="Equation.3">
                  <p:embed/>
                </p:oleObj>
              </mc:Choice>
              <mc:Fallback>
                <p:oleObj name="Εξίσωση" r:id="rId4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205163"/>
                        <a:ext cx="41767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0183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CLUSTERING ALGORITHMS</a:t>
            </a:r>
            <a:endParaRPr lang="el-GR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702550" cy="4724400"/>
          </a:xfrm>
        </p:spPr>
        <p:txBody>
          <a:bodyPr/>
          <a:lstStyle/>
          <a:p>
            <a:pPr eaLnBrk="1" hangingPunct="1"/>
            <a:r>
              <a:rPr lang="en-US" sz="2400"/>
              <a:t>Number of possible clusterings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/>
              <a:t>	</a:t>
            </a:r>
            <a:r>
              <a:rPr lang="en-US" sz="2200"/>
              <a:t>Let </a:t>
            </a:r>
            <a:r>
              <a:rPr lang="en-US" sz="2200" i="1">
                <a:latin typeface="Times New Roman" panose="02020603050405020304" pitchFamily="18" charset="0"/>
              </a:rPr>
              <a:t>X</a:t>
            </a:r>
            <a:r>
              <a:rPr lang="en-US" sz="2200">
                <a:latin typeface="Times New Roman" panose="02020603050405020304" pitchFamily="18" charset="0"/>
              </a:rPr>
              <a:t>={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1</a:t>
            </a:r>
            <a:r>
              <a:rPr lang="en-US" sz="2200" i="1">
                <a:latin typeface="Times New Roman" panose="02020603050405020304" pitchFamily="18" charset="0"/>
              </a:rPr>
              <a:t>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2</a:t>
            </a:r>
            <a:r>
              <a:rPr lang="en-US" sz="2200" i="1">
                <a:latin typeface="Times New Roman" panose="02020603050405020304" pitchFamily="18" charset="0"/>
              </a:rPr>
              <a:t>,…,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i="1" baseline="-25000">
                <a:latin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</a:rPr>
              <a:t>}</a:t>
            </a:r>
            <a:r>
              <a:rPr lang="en-US" sz="2200" i="1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/>
              <a:t>	</a:t>
            </a:r>
            <a:r>
              <a:rPr lang="en-US" sz="2200">
                <a:solidFill>
                  <a:schemeClr val="accent2"/>
                </a:solidFill>
              </a:rPr>
              <a:t>Question:</a:t>
            </a:r>
            <a:r>
              <a:rPr lang="en-US" sz="2200" i="1"/>
              <a:t> </a:t>
            </a:r>
            <a:r>
              <a:rPr lang="en-US" sz="2200"/>
              <a:t>In how many ways the </a:t>
            </a:r>
            <a:r>
              <a:rPr lang="en-US" sz="2200" i="1">
                <a:latin typeface="Times New Roman" panose="02020603050405020304" pitchFamily="18" charset="0"/>
              </a:rPr>
              <a:t>N</a:t>
            </a:r>
            <a:r>
              <a:rPr lang="en-US" sz="2200"/>
              <a:t> points can be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	        assigned into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/>
              <a:t> groups?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</a:t>
            </a:r>
            <a:r>
              <a:rPr lang="en-US" sz="2200">
                <a:solidFill>
                  <a:schemeClr val="accent2"/>
                </a:solidFill>
              </a:rPr>
              <a:t>Answer: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2200">
                <a:solidFill>
                  <a:schemeClr val="accent1"/>
                </a:solidFill>
              </a:rPr>
              <a:t>Examples</a:t>
            </a:r>
            <a:r>
              <a:rPr lang="el-GR" sz="2200">
                <a:solidFill>
                  <a:schemeClr val="accent1"/>
                </a:solidFill>
              </a:rPr>
              <a:t>:</a:t>
            </a:r>
            <a:endParaRPr lang="en-US" sz="2200">
              <a:solidFill>
                <a:schemeClr val="accent1"/>
              </a:solidFill>
            </a:endParaRPr>
          </a:p>
          <a:p>
            <a:pPr lvl="1" eaLnBrk="1" hangingPunct="1"/>
            <a:endParaRPr lang="el-GR" sz="2200">
              <a:solidFill>
                <a:schemeClr val="accent1"/>
              </a:solidFill>
            </a:endParaRPr>
          </a:p>
        </p:txBody>
      </p:sp>
      <p:graphicFrame>
        <p:nvGraphicFramePr>
          <p:cNvPr id="9830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719513" y="3205163"/>
          <a:ext cx="41767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Εξίσωση" r:id="rId4" imgW="1879600" imgH="457200" progId="Equation.3">
                  <p:embed/>
                </p:oleObj>
              </mc:Choice>
              <mc:Fallback>
                <p:oleObj name="Εξίσωση" r:id="rId4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205163"/>
                        <a:ext cx="41767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3346451" y="4870451"/>
          <a:ext cx="2835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6" imgW="1269449" imgH="203112" progId="Equation.3">
                  <p:embed/>
                </p:oleObj>
              </mc:Choice>
              <mc:Fallback>
                <p:oleObj name="Equation" r:id="rId6" imgW="126944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1" y="4870451"/>
                        <a:ext cx="2835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390334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CLUSTERING ALGORITHMS</a:t>
            </a:r>
            <a:endParaRPr lang="el-GR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702550" cy="4724400"/>
          </a:xfrm>
        </p:spPr>
        <p:txBody>
          <a:bodyPr/>
          <a:lstStyle/>
          <a:p>
            <a:pPr eaLnBrk="1" hangingPunct="1"/>
            <a:r>
              <a:rPr lang="en-US" sz="2400"/>
              <a:t>Number of possible clusterings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/>
              <a:t>	</a:t>
            </a:r>
            <a:r>
              <a:rPr lang="en-US" sz="2200"/>
              <a:t>Let </a:t>
            </a:r>
            <a:r>
              <a:rPr lang="en-US" sz="2200" i="1">
                <a:latin typeface="Times New Roman" panose="02020603050405020304" pitchFamily="18" charset="0"/>
              </a:rPr>
              <a:t>X</a:t>
            </a:r>
            <a:r>
              <a:rPr lang="en-US" sz="2200">
                <a:latin typeface="Times New Roman" panose="02020603050405020304" pitchFamily="18" charset="0"/>
              </a:rPr>
              <a:t>={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1</a:t>
            </a:r>
            <a:r>
              <a:rPr lang="en-US" sz="2200" i="1">
                <a:latin typeface="Times New Roman" panose="02020603050405020304" pitchFamily="18" charset="0"/>
              </a:rPr>
              <a:t>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2</a:t>
            </a:r>
            <a:r>
              <a:rPr lang="en-US" sz="2200" i="1">
                <a:latin typeface="Times New Roman" panose="02020603050405020304" pitchFamily="18" charset="0"/>
              </a:rPr>
              <a:t>,…,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i="1" baseline="-25000">
                <a:latin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</a:rPr>
              <a:t>}</a:t>
            </a:r>
            <a:r>
              <a:rPr lang="en-US" sz="2200" i="1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/>
              <a:t>	</a:t>
            </a:r>
            <a:r>
              <a:rPr lang="en-US" sz="2200">
                <a:solidFill>
                  <a:schemeClr val="accent2"/>
                </a:solidFill>
              </a:rPr>
              <a:t>Question:</a:t>
            </a:r>
            <a:r>
              <a:rPr lang="en-US" sz="2200" i="1"/>
              <a:t> </a:t>
            </a:r>
            <a:r>
              <a:rPr lang="en-US" sz="2200"/>
              <a:t>In how many ways the </a:t>
            </a:r>
            <a:r>
              <a:rPr lang="en-US" sz="2200" i="1">
                <a:latin typeface="Times New Roman" panose="02020603050405020304" pitchFamily="18" charset="0"/>
              </a:rPr>
              <a:t>N</a:t>
            </a:r>
            <a:r>
              <a:rPr lang="en-US" sz="2200"/>
              <a:t> points can be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	        assigned into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/>
              <a:t> groups?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</a:t>
            </a:r>
            <a:r>
              <a:rPr lang="en-US" sz="2200">
                <a:solidFill>
                  <a:schemeClr val="accent2"/>
                </a:solidFill>
              </a:rPr>
              <a:t>Answer: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2200">
                <a:solidFill>
                  <a:schemeClr val="accent1"/>
                </a:solidFill>
              </a:rPr>
              <a:t>Examples</a:t>
            </a:r>
            <a:r>
              <a:rPr lang="el-GR" sz="2200">
                <a:solidFill>
                  <a:schemeClr val="accent1"/>
                </a:solidFill>
              </a:rPr>
              <a:t>:</a:t>
            </a:r>
            <a:endParaRPr lang="en-US" sz="2200">
              <a:solidFill>
                <a:schemeClr val="accent1"/>
              </a:solidFill>
            </a:endParaRPr>
          </a:p>
          <a:p>
            <a:pPr lvl="1" eaLnBrk="1" hangingPunct="1"/>
            <a:endParaRPr lang="el-GR" sz="2200">
              <a:solidFill>
                <a:schemeClr val="accent1"/>
              </a:solidFill>
            </a:endParaRPr>
          </a:p>
        </p:txBody>
      </p:sp>
      <p:graphicFrame>
        <p:nvGraphicFramePr>
          <p:cNvPr id="10035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719513" y="3205163"/>
          <a:ext cx="41767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Εξίσωση" r:id="rId4" imgW="1879600" imgH="457200" progId="Equation.3">
                  <p:embed/>
                </p:oleObj>
              </mc:Choice>
              <mc:Fallback>
                <p:oleObj name="Εξίσωση" r:id="rId4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205163"/>
                        <a:ext cx="41767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3"/>
          <p:cNvGraphicFramePr>
            <a:graphicFrameLocks noChangeAspect="1"/>
          </p:cNvGraphicFramePr>
          <p:nvPr/>
        </p:nvGraphicFramePr>
        <p:xfrm>
          <a:off x="3346451" y="4870451"/>
          <a:ext cx="2835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6" imgW="1269449" imgH="203112" progId="Equation.3">
                  <p:embed/>
                </p:oleObj>
              </mc:Choice>
              <mc:Fallback>
                <p:oleObj name="Equation" r:id="rId6" imgW="126944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1" y="4870451"/>
                        <a:ext cx="2835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4"/>
          <p:cNvGraphicFramePr>
            <a:graphicFrameLocks noChangeAspect="1"/>
          </p:cNvGraphicFramePr>
          <p:nvPr/>
        </p:nvGraphicFramePr>
        <p:xfrm>
          <a:off x="3308350" y="5300664"/>
          <a:ext cx="3633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8" imgW="1663700" imgH="203200" progId="Equation.3">
                  <p:embed/>
                </p:oleObj>
              </mc:Choice>
              <mc:Fallback>
                <p:oleObj name="Equation" r:id="rId8" imgW="1663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300664"/>
                        <a:ext cx="36337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89295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CLUSTERING ALGORITHMS</a:t>
            </a:r>
            <a:endParaRPr lang="el-GR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702550" cy="4724400"/>
          </a:xfrm>
        </p:spPr>
        <p:txBody>
          <a:bodyPr/>
          <a:lstStyle/>
          <a:p>
            <a:pPr eaLnBrk="1" hangingPunct="1"/>
            <a:r>
              <a:rPr lang="en-US" sz="2400"/>
              <a:t>Number of possible clusterings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/>
              <a:t>	</a:t>
            </a:r>
            <a:r>
              <a:rPr lang="en-US" sz="2200"/>
              <a:t>Let </a:t>
            </a:r>
            <a:r>
              <a:rPr lang="en-US" sz="2200" i="1">
                <a:latin typeface="Times New Roman" panose="02020603050405020304" pitchFamily="18" charset="0"/>
              </a:rPr>
              <a:t>X</a:t>
            </a:r>
            <a:r>
              <a:rPr lang="en-US" sz="2200">
                <a:latin typeface="Times New Roman" panose="02020603050405020304" pitchFamily="18" charset="0"/>
              </a:rPr>
              <a:t>={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1</a:t>
            </a:r>
            <a:r>
              <a:rPr lang="en-US" sz="2200" i="1">
                <a:latin typeface="Times New Roman" panose="02020603050405020304" pitchFamily="18" charset="0"/>
              </a:rPr>
              <a:t>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baseline="-25000">
                <a:latin typeface="Times New Roman" panose="02020603050405020304" pitchFamily="18" charset="0"/>
              </a:rPr>
              <a:t>2</a:t>
            </a:r>
            <a:r>
              <a:rPr lang="en-US" sz="2200" i="1">
                <a:latin typeface="Times New Roman" panose="02020603050405020304" pitchFamily="18" charset="0"/>
              </a:rPr>
              <a:t>,…,</a:t>
            </a:r>
            <a:r>
              <a:rPr lang="en-US" sz="2200" i="1" u="sng">
                <a:latin typeface="Times New Roman" panose="02020603050405020304" pitchFamily="18" charset="0"/>
              </a:rPr>
              <a:t>x</a:t>
            </a:r>
            <a:r>
              <a:rPr lang="en-US" sz="2200" i="1" baseline="-25000">
                <a:latin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</a:rPr>
              <a:t>}</a:t>
            </a:r>
            <a:r>
              <a:rPr lang="en-US" sz="2200" i="1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/>
              <a:t>	</a:t>
            </a:r>
            <a:r>
              <a:rPr lang="en-US" sz="2200">
                <a:solidFill>
                  <a:schemeClr val="accent2"/>
                </a:solidFill>
              </a:rPr>
              <a:t>Question:</a:t>
            </a:r>
            <a:r>
              <a:rPr lang="en-US" sz="2200" i="1"/>
              <a:t> </a:t>
            </a:r>
            <a:r>
              <a:rPr lang="en-US" sz="2200"/>
              <a:t>In how many ways the </a:t>
            </a:r>
            <a:r>
              <a:rPr lang="en-US" sz="2200" i="1">
                <a:latin typeface="Times New Roman" panose="02020603050405020304" pitchFamily="18" charset="0"/>
              </a:rPr>
              <a:t>N</a:t>
            </a:r>
            <a:r>
              <a:rPr lang="en-US" sz="2200"/>
              <a:t> points can be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	        assigned into 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/>
              <a:t> groups?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/>
              <a:t>	</a:t>
            </a:r>
            <a:r>
              <a:rPr lang="en-US" sz="2200">
                <a:solidFill>
                  <a:schemeClr val="accent2"/>
                </a:solidFill>
              </a:rPr>
              <a:t>Answer: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2200">
                <a:solidFill>
                  <a:schemeClr val="accent1"/>
                </a:solidFill>
              </a:rPr>
              <a:t>Examples</a:t>
            </a:r>
            <a:r>
              <a:rPr lang="el-GR" sz="2200">
                <a:solidFill>
                  <a:schemeClr val="accent1"/>
                </a:solidFill>
              </a:rPr>
              <a:t>:</a:t>
            </a:r>
            <a:endParaRPr lang="en-US" sz="2200">
              <a:solidFill>
                <a:schemeClr val="accent1"/>
              </a:solidFill>
            </a:endParaRPr>
          </a:p>
          <a:p>
            <a:pPr lvl="1" eaLnBrk="1" hangingPunct="1"/>
            <a:endParaRPr lang="el-GR" sz="2200">
              <a:solidFill>
                <a:schemeClr val="accent1"/>
              </a:solidFill>
            </a:endParaRPr>
          </a:p>
        </p:txBody>
      </p:sp>
      <p:graphicFrame>
        <p:nvGraphicFramePr>
          <p:cNvPr id="10240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719513" y="3205163"/>
          <a:ext cx="41767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Εξίσωση" r:id="rId4" imgW="1879600" imgH="457200" progId="Equation.3">
                  <p:embed/>
                </p:oleObj>
              </mc:Choice>
              <mc:Fallback>
                <p:oleObj name="Εξίσωση" r:id="rId4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205163"/>
                        <a:ext cx="41767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3"/>
          <p:cNvGraphicFramePr>
            <a:graphicFrameLocks noChangeAspect="1"/>
          </p:cNvGraphicFramePr>
          <p:nvPr/>
        </p:nvGraphicFramePr>
        <p:xfrm>
          <a:off x="3346451" y="4870451"/>
          <a:ext cx="2835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6" imgW="1269449" imgH="203112" progId="Equation.3">
                  <p:embed/>
                </p:oleObj>
              </mc:Choice>
              <mc:Fallback>
                <p:oleObj name="Equation" r:id="rId6" imgW="126944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1" y="4870451"/>
                        <a:ext cx="2835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4"/>
          <p:cNvGraphicFramePr>
            <a:graphicFrameLocks noChangeAspect="1"/>
          </p:cNvGraphicFramePr>
          <p:nvPr/>
        </p:nvGraphicFramePr>
        <p:xfrm>
          <a:off x="3405188" y="5300664"/>
          <a:ext cx="34401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5300664"/>
                        <a:ext cx="34401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5"/>
          <p:cNvGraphicFramePr>
            <a:graphicFrameLocks noChangeAspect="1"/>
          </p:cNvGraphicFramePr>
          <p:nvPr/>
        </p:nvGraphicFramePr>
        <p:xfrm>
          <a:off x="3430588" y="5713414"/>
          <a:ext cx="2881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10" imgW="1028700" imgH="228600" progId="Equation.3">
                  <p:embed/>
                </p:oleObj>
              </mc:Choice>
              <mc:Fallback>
                <p:oleObj name="Equation" r:id="rId10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5713414"/>
                        <a:ext cx="28813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9974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/>
              <a:t>A way out:</a:t>
            </a:r>
          </a:p>
          <a:p>
            <a:pPr eaLnBrk="1" hangingPunct="1"/>
            <a:endParaRPr lang="en-US" sz="2200"/>
          </a:p>
          <a:p>
            <a:pPr lvl="1" eaLnBrk="1" hangingPunct="1"/>
            <a:r>
              <a:rPr lang="en-US" sz="2200"/>
              <a:t>Consider only a small fraction of clusterings of </a:t>
            </a:r>
            <a:r>
              <a:rPr lang="en-US" sz="2200" i="1">
                <a:latin typeface="Times New Roman" panose="02020603050405020304" pitchFamily="18" charset="0"/>
              </a:rPr>
              <a:t>X</a:t>
            </a:r>
            <a:r>
              <a:rPr lang="en-US" sz="2200"/>
              <a:t> and select a “sensible” clustering among them.</a:t>
            </a:r>
          </a:p>
          <a:p>
            <a:pPr lvl="1" eaLnBrk="1" hangingPunct="1"/>
            <a:endParaRPr lang="en-US" sz="2200"/>
          </a:p>
          <a:p>
            <a:pPr lvl="2" eaLnBrk="1" hangingPunct="1"/>
            <a:r>
              <a:rPr lang="en-US" sz="2200">
                <a:solidFill>
                  <a:schemeClr val="accent2"/>
                </a:solidFill>
              </a:rPr>
              <a:t>Question 1:</a:t>
            </a:r>
            <a:r>
              <a:rPr lang="en-US" sz="2200"/>
              <a:t> Which fraction of clusterings is considered?</a:t>
            </a:r>
          </a:p>
          <a:p>
            <a:pPr lvl="2" eaLnBrk="1" hangingPunct="1"/>
            <a:r>
              <a:rPr lang="en-US" sz="2200">
                <a:solidFill>
                  <a:schemeClr val="accent2"/>
                </a:solidFill>
              </a:rPr>
              <a:t>Question 2:</a:t>
            </a:r>
            <a:r>
              <a:rPr lang="en-US" sz="2200"/>
              <a:t> What “sensible” means?</a:t>
            </a:r>
          </a:p>
          <a:p>
            <a:pPr lvl="2" eaLnBrk="1" hangingPunct="1"/>
            <a:endParaRPr lang="en-US" sz="2200"/>
          </a:p>
          <a:p>
            <a:pPr lvl="2" eaLnBrk="1" hangingPunct="1"/>
            <a:r>
              <a:rPr lang="en-US" sz="2200"/>
              <a:t>The answer depends on the specific </a:t>
            </a:r>
            <a:r>
              <a:rPr lang="en-US" sz="2200">
                <a:solidFill>
                  <a:srgbClr val="FF0000"/>
                </a:solidFill>
              </a:rPr>
              <a:t>clustering algorithm</a:t>
            </a:r>
            <a:r>
              <a:rPr lang="en-US" sz="2200"/>
              <a:t> and the specific </a:t>
            </a:r>
            <a:r>
              <a:rPr lang="en-US" sz="2200">
                <a:solidFill>
                  <a:srgbClr val="FF0000"/>
                </a:solidFill>
              </a:rPr>
              <a:t>criteria </a:t>
            </a:r>
            <a:r>
              <a:rPr lang="en-US" sz="2200"/>
              <a:t>to be adopted.</a:t>
            </a:r>
            <a:endParaRPr lang="el-GR" sz="2200"/>
          </a:p>
        </p:txBody>
      </p:sp>
    </p:spTree>
    <p:extLst>
      <p:ext uri="{BB962C8B-B14F-4D97-AF65-F5344CB8AC3E}">
        <p14:creationId xmlns:p14="http://schemas.microsoft.com/office/powerpoint/2010/main" val="3340770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Algorithms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/>
              <a:t>2 Important distinctions: </a:t>
            </a:r>
            <a:r>
              <a:rPr lang="en-US">
                <a:solidFill>
                  <a:srgbClr val="FF0000"/>
                </a:solidFill>
              </a:rPr>
              <a:t>hierarchical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partitional</a:t>
            </a:r>
            <a:endParaRPr lang="en-US">
              <a:solidFill>
                <a:srgbClr val="FFCC00"/>
              </a:solidFill>
            </a:endParaRPr>
          </a:p>
          <a:p>
            <a:pPr>
              <a:lnSpc>
                <a:spcPct val="90000"/>
              </a:lnSpc>
            </a:pPr>
            <a:endParaRPr lang="en-US" sz="1200">
              <a:solidFill>
                <a:srgbClr val="FFCC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Partitional Clustering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division data objects into </a:t>
            </a:r>
            <a:r>
              <a:rPr lang="en-US" sz="2000">
                <a:solidFill>
                  <a:srgbClr val="C00000"/>
                </a:solidFill>
              </a:rPr>
              <a:t>non-overlapping subsets </a:t>
            </a:r>
            <a:r>
              <a:rPr lang="en-US" sz="2000"/>
              <a:t>(clusters) such that each data object is in exactly one subset</a:t>
            </a:r>
          </a:p>
          <a:p>
            <a:pPr lvl="1">
              <a:lnSpc>
                <a:spcPct val="90000"/>
              </a:lnSpc>
            </a:pPr>
            <a:endParaRPr lang="en-US" sz="1000">
              <a:solidFill>
                <a:srgbClr val="FFCC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set of </a:t>
            </a:r>
            <a:r>
              <a:rPr lang="en-US" sz="2000">
                <a:solidFill>
                  <a:srgbClr val="C00000"/>
                </a:solidFill>
              </a:rPr>
              <a:t>nested clusters </a:t>
            </a:r>
            <a:r>
              <a:rPr lang="en-US" sz="2000"/>
              <a:t>organized as a hierarchical tree </a:t>
            </a:r>
          </a:p>
        </p:txBody>
      </p:sp>
    </p:spTree>
    <p:extLst>
      <p:ext uri="{BB962C8B-B14F-4D97-AF65-F5344CB8AC3E}">
        <p14:creationId xmlns:p14="http://schemas.microsoft.com/office/powerpoint/2010/main" val="221992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27038"/>
            <a:ext cx="8229600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Cluster Analysis?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5163" y="1447800"/>
            <a:ext cx="8318500" cy="1295400"/>
          </a:xfrm>
        </p:spPr>
        <p:txBody>
          <a:bodyPr/>
          <a:lstStyle/>
          <a:p>
            <a:pPr eaLnBrk="1" hangingPunct="1"/>
            <a:r>
              <a:rPr lang="en-US" sz="2400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4800600" y="3951288"/>
            <a:ext cx="3048000" cy="2678112"/>
            <a:chOff x="2160" y="2544"/>
            <a:chExt cx="1920" cy="1687"/>
          </a:xfrm>
        </p:grpSpPr>
        <p:sp>
          <p:nvSpPr>
            <p:cNvPr id="10255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59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0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1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2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3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4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5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6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7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8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69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0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1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2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3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4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5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6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7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8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79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80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81800" y="3048000"/>
            <a:ext cx="3048000" cy="2514600"/>
            <a:chOff x="3312" y="1584"/>
            <a:chExt cx="1920" cy="1584"/>
          </a:xfrm>
        </p:grpSpPr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200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419600" y="4038600"/>
            <a:ext cx="3276600" cy="2286000"/>
            <a:chOff x="1824" y="2208"/>
            <a:chExt cx="2064" cy="1440"/>
          </a:xfrm>
        </p:grpSpPr>
        <p:sp>
          <p:nvSpPr>
            <p:cNvPr id="10250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51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0252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819400" y="3352800"/>
            <a:ext cx="2286000" cy="1676400"/>
            <a:chOff x="816" y="1776"/>
            <a:chExt cx="1440" cy="1056"/>
          </a:xfrm>
        </p:grpSpPr>
        <p:sp>
          <p:nvSpPr>
            <p:cNvPr id="10248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sz="200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4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Partitional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Clustering</a:t>
            </a:r>
          </a:p>
        </p:txBody>
      </p:sp>
      <p:sp>
        <p:nvSpPr>
          <p:cNvPr id="107523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2147483646 w 61"/>
              <a:gd name="T1" fmla="*/ 2147483646 h 64"/>
              <a:gd name="T2" fmla="*/ 2147483646 w 61"/>
              <a:gd name="T3" fmla="*/ 2147483646 h 64"/>
              <a:gd name="T4" fmla="*/ 2147483646 w 61"/>
              <a:gd name="T5" fmla="*/ 2147483646 h 64"/>
              <a:gd name="T6" fmla="*/ 2147483646 w 61"/>
              <a:gd name="T7" fmla="*/ 2147483646 h 64"/>
              <a:gd name="T8" fmla="*/ 2147483646 w 61"/>
              <a:gd name="T9" fmla="*/ 2147483646 h 64"/>
              <a:gd name="T10" fmla="*/ 0 w 61"/>
              <a:gd name="T11" fmla="*/ 2147483646 h 64"/>
              <a:gd name="T12" fmla="*/ 0 w 61"/>
              <a:gd name="T13" fmla="*/ 2147483646 h 64"/>
              <a:gd name="T14" fmla="*/ 2147483646 w 61"/>
              <a:gd name="T15" fmla="*/ 2147483646 h 64"/>
              <a:gd name="T16" fmla="*/ 2147483646 w 61"/>
              <a:gd name="T17" fmla="*/ 0 h 64"/>
              <a:gd name="T18" fmla="*/ 2147483646 w 61"/>
              <a:gd name="T19" fmla="*/ 2147483646 h 64"/>
              <a:gd name="T20" fmla="*/ 2147483646 w 61"/>
              <a:gd name="T21" fmla="*/ 2147483646 h 64"/>
              <a:gd name="T22" fmla="*/ 2147483646 w 61"/>
              <a:gd name="T23" fmla="*/ 2147483646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4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2147483646 w 61"/>
              <a:gd name="T1" fmla="*/ 2147483646 h 62"/>
              <a:gd name="T2" fmla="*/ 2147483646 w 61"/>
              <a:gd name="T3" fmla="*/ 2147483646 h 62"/>
              <a:gd name="T4" fmla="*/ 2147483646 w 61"/>
              <a:gd name="T5" fmla="*/ 2147483646 h 62"/>
              <a:gd name="T6" fmla="*/ 2147483646 w 61"/>
              <a:gd name="T7" fmla="*/ 2147483646 h 62"/>
              <a:gd name="T8" fmla="*/ 2147483646 w 61"/>
              <a:gd name="T9" fmla="*/ 2147483646 h 62"/>
              <a:gd name="T10" fmla="*/ 0 w 61"/>
              <a:gd name="T11" fmla="*/ 2147483646 h 62"/>
              <a:gd name="T12" fmla="*/ 0 w 61"/>
              <a:gd name="T13" fmla="*/ 2147483646 h 62"/>
              <a:gd name="T14" fmla="*/ 2147483646 w 61"/>
              <a:gd name="T15" fmla="*/ 2147483646 h 62"/>
              <a:gd name="T16" fmla="*/ 2147483646 w 61"/>
              <a:gd name="T17" fmla="*/ 0 h 62"/>
              <a:gd name="T18" fmla="*/ 2147483646 w 61"/>
              <a:gd name="T19" fmla="*/ 2147483646 h 62"/>
              <a:gd name="T20" fmla="*/ 2147483646 w 61"/>
              <a:gd name="T21" fmla="*/ 2147483646 h 62"/>
              <a:gd name="T22" fmla="*/ 2147483646 w 61"/>
              <a:gd name="T23" fmla="*/ 2147483646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5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2147483646 w 61"/>
              <a:gd name="T1" fmla="*/ 2147483646 h 62"/>
              <a:gd name="T2" fmla="*/ 2147483646 w 61"/>
              <a:gd name="T3" fmla="*/ 2147483646 h 62"/>
              <a:gd name="T4" fmla="*/ 2147483646 w 61"/>
              <a:gd name="T5" fmla="*/ 2147483646 h 62"/>
              <a:gd name="T6" fmla="*/ 2147483646 w 61"/>
              <a:gd name="T7" fmla="*/ 2147483646 h 62"/>
              <a:gd name="T8" fmla="*/ 2147483646 w 61"/>
              <a:gd name="T9" fmla="*/ 2147483646 h 62"/>
              <a:gd name="T10" fmla="*/ 0 w 61"/>
              <a:gd name="T11" fmla="*/ 2147483646 h 62"/>
              <a:gd name="T12" fmla="*/ 0 w 61"/>
              <a:gd name="T13" fmla="*/ 2147483646 h 62"/>
              <a:gd name="T14" fmla="*/ 2147483646 w 61"/>
              <a:gd name="T15" fmla="*/ 2147483646 h 62"/>
              <a:gd name="T16" fmla="*/ 2147483646 w 61"/>
              <a:gd name="T17" fmla="*/ 0 h 62"/>
              <a:gd name="T18" fmla="*/ 2147483646 w 61"/>
              <a:gd name="T19" fmla="*/ 0 h 62"/>
              <a:gd name="T20" fmla="*/ 2147483646 w 61"/>
              <a:gd name="T21" fmla="*/ 2147483646 h 62"/>
              <a:gd name="T22" fmla="*/ 2147483646 w 61"/>
              <a:gd name="T23" fmla="*/ 2147483646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6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2147483646 w 61"/>
              <a:gd name="T1" fmla="*/ 2147483646 h 61"/>
              <a:gd name="T2" fmla="*/ 2147483646 w 61"/>
              <a:gd name="T3" fmla="*/ 2147483646 h 61"/>
              <a:gd name="T4" fmla="*/ 2147483646 w 61"/>
              <a:gd name="T5" fmla="*/ 2147483646 h 61"/>
              <a:gd name="T6" fmla="*/ 2147483646 w 61"/>
              <a:gd name="T7" fmla="*/ 2147483646 h 61"/>
              <a:gd name="T8" fmla="*/ 2147483646 w 61"/>
              <a:gd name="T9" fmla="*/ 2147483646 h 61"/>
              <a:gd name="T10" fmla="*/ 0 w 61"/>
              <a:gd name="T11" fmla="*/ 2147483646 h 61"/>
              <a:gd name="T12" fmla="*/ 0 w 61"/>
              <a:gd name="T13" fmla="*/ 2147483646 h 61"/>
              <a:gd name="T14" fmla="*/ 2147483646 w 61"/>
              <a:gd name="T15" fmla="*/ 2147483646 h 61"/>
              <a:gd name="T16" fmla="*/ 2147483646 w 61"/>
              <a:gd name="T17" fmla="*/ 0 h 61"/>
              <a:gd name="T18" fmla="*/ 2147483646 w 61"/>
              <a:gd name="T19" fmla="*/ 2147483646 h 61"/>
              <a:gd name="T20" fmla="*/ 2147483646 w 61"/>
              <a:gd name="T21" fmla="*/ 2147483646 h 61"/>
              <a:gd name="T22" fmla="*/ 2147483646 w 61"/>
              <a:gd name="T23" fmla="*/ 2147483646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7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2147483646 w 61"/>
              <a:gd name="T1" fmla="*/ 2147483646 h 61"/>
              <a:gd name="T2" fmla="*/ 2147483646 w 61"/>
              <a:gd name="T3" fmla="*/ 2147483646 h 61"/>
              <a:gd name="T4" fmla="*/ 2147483646 w 61"/>
              <a:gd name="T5" fmla="*/ 2147483646 h 61"/>
              <a:gd name="T6" fmla="*/ 2147483646 w 61"/>
              <a:gd name="T7" fmla="*/ 2147483646 h 61"/>
              <a:gd name="T8" fmla="*/ 2147483646 w 61"/>
              <a:gd name="T9" fmla="*/ 2147483646 h 61"/>
              <a:gd name="T10" fmla="*/ 0 w 61"/>
              <a:gd name="T11" fmla="*/ 2147483646 h 61"/>
              <a:gd name="T12" fmla="*/ 0 w 61"/>
              <a:gd name="T13" fmla="*/ 2147483646 h 61"/>
              <a:gd name="T14" fmla="*/ 2147483646 w 61"/>
              <a:gd name="T15" fmla="*/ 2147483646 h 61"/>
              <a:gd name="T16" fmla="*/ 2147483646 w 61"/>
              <a:gd name="T17" fmla="*/ 0 h 61"/>
              <a:gd name="T18" fmla="*/ 2147483646 w 61"/>
              <a:gd name="T19" fmla="*/ 2147483646 h 61"/>
              <a:gd name="T20" fmla="*/ 2147483646 w 61"/>
              <a:gd name="T21" fmla="*/ 2147483646 h 61"/>
              <a:gd name="T22" fmla="*/ 2147483646 w 61"/>
              <a:gd name="T23" fmla="*/ 2147483646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8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w 62"/>
              <a:gd name="T11" fmla="*/ 2147483646 h 62"/>
              <a:gd name="T12" fmla="*/ 0 w 62"/>
              <a:gd name="T13" fmla="*/ 2147483646 h 62"/>
              <a:gd name="T14" fmla="*/ 2147483646 w 62"/>
              <a:gd name="T15" fmla="*/ 2147483646 h 62"/>
              <a:gd name="T16" fmla="*/ 2147483646 w 62"/>
              <a:gd name="T17" fmla="*/ 0 h 62"/>
              <a:gd name="T18" fmla="*/ 2147483646 w 62"/>
              <a:gd name="T19" fmla="*/ 2147483646 h 62"/>
              <a:gd name="T20" fmla="*/ 2147483646 w 62"/>
              <a:gd name="T21" fmla="*/ 2147483646 h 62"/>
              <a:gd name="T22" fmla="*/ 2147483646 w 62"/>
              <a:gd name="T23" fmla="*/ 2147483646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9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2147483646 w 61"/>
              <a:gd name="T1" fmla="*/ 2147483646 h 61"/>
              <a:gd name="T2" fmla="*/ 2147483646 w 61"/>
              <a:gd name="T3" fmla="*/ 2147483646 h 61"/>
              <a:gd name="T4" fmla="*/ 2147483646 w 61"/>
              <a:gd name="T5" fmla="*/ 2147483646 h 61"/>
              <a:gd name="T6" fmla="*/ 2147483646 w 61"/>
              <a:gd name="T7" fmla="*/ 2147483646 h 61"/>
              <a:gd name="T8" fmla="*/ 2147483646 w 61"/>
              <a:gd name="T9" fmla="*/ 2147483646 h 61"/>
              <a:gd name="T10" fmla="*/ 0 w 61"/>
              <a:gd name="T11" fmla="*/ 2147483646 h 61"/>
              <a:gd name="T12" fmla="*/ 0 w 61"/>
              <a:gd name="T13" fmla="*/ 2147483646 h 61"/>
              <a:gd name="T14" fmla="*/ 2147483646 w 61"/>
              <a:gd name="T15" fmla="*/ 2147483646 h 61"/>
              <a:gd name="T16" fmla="*/ 2147483646 w 61"/>
              <a:gd name="T17" fmla="*/ 0 h 61"/>
              <a:gd name="T18" fmla="*/ 2147483646 w 61"/>
              <a:gd name="T19" fmla="*/ 2147483646 h 61"/>
              <a:gd name="T20" fmla="*/ 2147483646 w 61"/>
              <a:gd name="T21" fmla="*/ 2147483646 h 61"/>
              <a:gd name="T22" fmla="*/ 2147483646 w 61"/>
              <a:gd name="T23" fmla="*/ 2147483646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0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2147483646 w 61"/>
              <a:gd name="T1" fmla="*/ 2147483646 h 64"/>
              <a:gd name="T2" fmla="*/ 2147483646 w 61"/>
              <a:gd name="T3" fmla="*/ 2147483646 h 64"/>
              <a:gd name="T4" fmla="*/ 2147483646 w 61"/>
              <a:gd name="T5" fmla="*/ 2147483646 h 64"/>
              <a:gd name="T6" fmla="*/ 2147483646 w 61"/>
              <a:gd name="T7" fmla="*/ 2147483646 h 64"/>
              <a:gd name="T8" fmla="*/ 2147483646 w 61"/>
              <a:gd name="T9" fmla="*/ 2147483646 h 64"/>
              <a:gd name="T10" fmla="*/ 0 w 61"/>
              <a:gd name="T11" fmla="*/ 2147483646 h 64"/>
              <a:gd name="T12" fmla="*/ 0 w 61"/>
              <a:gd name="T13" fmla="*/ 2147483646 h 64"/>
              <a:gd name="T14" fmla="*/ 2147483646 w 61"/>
              <a:gd name="T15" fmla="*/ 2147483646 h 64"/>
              <a:gd name="T16" fmla="*/ 2147483646 w 61"/>
              <a:gd name="T17" fmla="*/ 0 h 64"/>
              <a:gd name="T18" fmla="*/ 2147483646 w 61"/>
              <a:gd name="T19" fmla="*/ 2147483646 h 64"/>
              <a:gd name="T20" fmla="*/ 2147483646 w 61"/>
              <a:gd name="T21" fmla="*/ 2147483646 h 64"/>
              <a:gd name="T22" fmla="*/ 2147483646 w 61"/>
              <a:gd name="T23" fmla="*/ 2147483646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1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2147483646 w 61"/>
              <a:gd name="T1" fmla="*/ 2147483646 h 64"/>
              <a:gd name="T2" fmla="*/ 2147483646 w 61"/>
              <a:gd name="T3" fmla="*/ 2147483646 h 64"/>
              <a:gd name="T4" fmla="*/ 2147483646 w 61"/>
              <a:gd name="T5" fmla="*/ 2147483646 h 64"/>
              <a:gd name="T6" fmla="*/ 2147483646 w 61"/>
              <a:gd name="T7" fmla="*/ 2147483646 h 64"/>
              <a:gd name="T8" fmla="*/ 2147483646 w 61"/>
              <a:gd name="T9" fmla="*/ 2147483646 h 64"/>
              <a:gd name="T10" fmla="*/ 0 w 61"/>
              <a:gd name="T11" fmla="*/ 2147483646 h 64"/>
              <a:gd name="T12" fmla="*/ 0 w 61"/>
              <a:gd name="T13" fmla="*/ 2147483646 h 64"/>
              <a:gd name="T14" fmla="*/ 2147483646 w 61"/>
              <a:gd name="T15" fmla="*/ 2147483646 h 64"/>
              <a:gd name="T16" fmla="*/ 2147483646 w 61"/>
              <a:gd name="T17" fmla="*/ 0 h 64"/>
              <a:gd name="T18" fmla="*/ 2147483646 w 61"/>
              <a:gd name="T19" fmla="*/ 2147483646 h 64"/>
              <a:gd name="T20" fmla="*/ 2147483646 w 61"/>
              <a:gd name="T21" fmla="*/ 2147483646 h 64"/>
              <a:gd name="T22" fmla="*/ 2147483646 w 61"/>
              <a:gd name="T23" fmla="*/ 2147483646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2147483646 w 61"/>
              <a:gd name="T1" fmla="*/ 2147483646 h 65"/>
              <a:gd name="T2" fmla="*/ 2147483646 w 61"/>
              <a:gd name="T3" fmla="*/ 2147483646 h 65"/>
              <a:gd name="T4" fmla="*/ 2147483646 w 61"/>
              <a:gd name="T5" fmla="*/ 2147483646 h 65"/>
              <a:gd name="T6" fmla="*/ 2147483646 w 61"/>
              <a:gd name="T7" fmla="*/ 2147483646 h 65"/>
              <a:gd name="T8" fmla="*/ 2147483646 w 61"/>
              <a:gd name="T9" fmla="*/ 2147483646 h 65"/>
              <a:gd name="T10" fmla="*/ 0 w 61"/>
              <a:gd name="T11" fmla="*/ 2147483646 h 65"/>
              <a:gd name="T12" fmla="*/ 0 w 61"/>
              <a:gd name="T13" fmla="*/ 2147483646 h 65"/>
              <a:gd name="T14" fmla="*/ 2147483646 w 61"/>
              <a:gd name="T15" fmla="*/ 2147483646 h 65"/>
              <a:gd name="T16" fmla="*/ 2147483646 w 61"/>
              <a:gd name="T17" fmla="*/ 0 h 65"/>
              <a:gd name="T18" fmla="*/ 2147483646 w 61"/>
              <a:gd name="T19" fmla="*/ 2147483646 h 65"/>
              <a:gd name="T20" fmla="*/ 2147483646 w 61"/>
              <a:gd name="T21" fmla="*/ 2147483646 h 65"/>
              <a:gd name="T22" fmla="*/ 2147483646 w 61"/>
              <a:gd name="T23" fmla="*/ 2147483646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2147483646 w 61"/>
              <a:gd name="T1" fmla="*/ 2147483646 h 61"/>
              <a:gd name="T2" fmla="*/ 2147483646 w 61"/>
              <a:gd name="T3" fmla="*/ 2147483646 h 61"/>
              <a:gd name="T4" fmla="*/ 2147483646 w 61"/>
              <a:gd name="T5" fmla="*/ 2147483646 h 61"/>
              <a:gd name="T6" fmla="*/ 2147483646 w 61"/>
              <a:gd name="T7" fmla="*/ 2147483646 h 61"/>
              <a:gd name="T8" fmla="*/ 2147483646 w 61"/>
              <a:gd name="T9" fmla="*/ 2147483646 h 61"/>
              <a:gd name="T10" fmla="*/ 0 w 61"/>
              <a:gd name="T11" fmla="*/ 2147483646 h 61"/>
              <a:gd name="T12" fmla="*/ 0 w 61"/>
              <a:gd name="T13" fmla="*/ 2147483646 h 61"/>
              <a:gd name="T14" fmla="*/ 2147483646 w 61"/>
              <a:gd name="T15" fmla="*/ 2147483646 h 61"/>
              <a:gd name="T16" fmla="*/ 2147483646 w 61"/>
              <a:gd name="T17" fmla="*/ 0 h 61"/>
              <a:gd name="T18" fmla="*/ 2147483646 w 61"/>
              <a:gd name="T19" fmla="*/ 2147483646 h 61"/>
              <a:gd name="T20" fmla="*/ 2147483646 w 61"/>
              <a:gd name="T21" fmla="*/ 2147483646 h 61"/>
              <a:gd name="T22" fmla="*/ 2147483646 w 61"/>
              <a:gd name="T23" fmla="*/ 2147483646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4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2147483646 w 65"/>
              <a:gd name="T1" fmla="*/ 2147483646 h 62"/>
              <a:gd name="T2" fmla="*/ 2147483646 w 65"/>
              <a:gd name="T3" fmla="*/ 2147483646 h 62"/>
              <a:gd name="T4" fmla="*/ 2147483646 w 65"/>
              <a:gd name="T5" fmla="*/ 2147483646 h 62"/>
              <a:gd name="T6" fmla="*/ 2147483646 w 65"/>
              <a:gd name="T7" fmla="*/ 2147483646 h 62"/>
              <a:gd name="T8" fmla="*/ 2147483646 w 65"/>
              <a:gd name="T9" fmla="*/ 2147483646 h 62"/>
              <a:gd name="T10" fmla="*/ 0 w 65"/>
              <a:gd name="T11" fmla="*/ 2147483646 h 62"/>
              <a:gd name="T12" fmla="*/ 0 w 65"/>
              <a:gd name="T13" fmla="*/ 2147483646 h 62"/>
              <a:gd name="T14" fmla="*/ 2147483646 w 65"/>
              <a:gd name="T15" fmla="*/ 2147483646 h 62"/>
              <a:gd name="T16" fmla="*/ 2147483646 w 65"/>
              <a:gd name="T17" fmla="*/ 0 h 62"/>
              <a:gd name="T18" fmla="*/ 2147483646 w 65"/>
              <a:gd name="T19" fmla="*/ 0 h 62"/>
              <a:gd name="T20" fmla="*/ 2147483646 w 65"/>
              <a:gd name="T21" fmla="*/ 2147483646 h 62"/>
              <a:gd name="T22" fmla="*/ 2147483646 w 65"/>
              <a:gd name="T23" fmla="*/ 2147483646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5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2147483646 w 61"/>
              <a:gd name="T1" fmla="*/ 2147483646 h 61"/>
              <a:gd name="T2" fmla="*/ 2147483646 w 61"/>
              <a:gd name="T3" fmla="*/ 2147483646 h 61"/>
              <a:gd name="T4" fmla="*/ 2147483646 w 61"/>
              <a:gd name="T5" fmla="*/ 2147483646 h 61"/>
              <a:gd name="T6" fmla="*/ 2147483646 w 61"/>
              <a:gd name="T7" fmla="*/ 2147483646 h 61"/>
              <a:gd name="T8" fmla="*/ 2147483646 w 61"/>
              <a:gd name="T9" fmla="*/ 2147483646 h 61"/>
              <a:gd name="T10" fmla="*/ 0 w 61"/>
              <a:gd name="T11" fmla="*/ 2147483646 h 61"/>
              <a:gd name="T12" fmla="*/ 0 w 61"/>
              <a:gd name="T13" fmla="*/ 2147483646 h 61"/>
              <a:gd name="T14" fmla="*/ 2147483646 w 61"/>
              <a:gd name="T15" fmla="*/ 2147483646 h 61"/>
              <a:gd name="T16" fmla="*/ 2147483646 w 61"/>
              <a:gd name="T17" fmla="*/ 0 h 61"/>
              <a:gd name="T18" fmla="*/ 2147483646 w 61"/>
              <a:gd name="T19" fmla="*/ 2147483646 h 61"/>
              <a:gd name="T20" fmla="*/ 2147483646 w 61"/>
              <a:gd name="T21" fmla="*/ 2147483646 h 61"/>
              <a:gd name="T22" fmla="*/ 2147483646 w 61"/>
              <a:gd name="T23" fmla="*/ 2147483646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6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w 62"/>
              <a:gd name="T11" fmla="*/ 2147483646 h 62"/>
              <a:gd name="T12" fmla="*/ 0 w 62"/>
              <a:gd name="T13" fmla="*/ 2147483646 h 62"/>
              <a:gd name="T14" fmla="*/ 2147483646 w 62"/>
              <a:gd name="T15" fmla="*/ 2147483646 h 62"/>
              <a:gd name="T16" fmla="*/ 2147483646 w 62"/>
              <a:gd name="T17" fmla="*/ 0 h 62"/>
              <a:gd name="T18" fmla="*/ 2147483646 w 62"/>
              <a:gd name="T19" fmla="*/ 2147483646 h 62"/>
              <a:gd name="T20" fmla="*/ 2147483646 w 62"/>
              <a:gd name="T21" fmla="*/ 2147483646 h 62"/>
              <a:gd name="T22" fmla="*/ 2147483646 w 62"/>
              <a:gd name="T23" fmla="*/ 2147483646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7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2147483646 w 61"/>
              <a:gd name="T1" fmla="*/ 2147483646 h 62"/>
              <a:gd name="T2" fmla="*/ 2147483646 w 61"/>
              <a:gd name="T3" fmla="*/ 2147483646 h 62"/>
              <a:gd name="T4" fmla="*/ 2147483646 w 61"/>
              <a:gd name="T5" fmla="*/ 2147483646 h 62"/>
              <a:gd name="T6" fmla="*/ 2147483646 w 61"/>
              <a:gd name="T7" fmla="*/ 2147483646 h 62"/>
              <a:gd name="T8" fmla="*/ 2147483646 w 61"/>
              <a:gd name="T9" fmla="*/ 2147483646 h 62"/>
              <a:gd name="T10" fmla="*/ 0 w 61"/>
              <a:gd name="T11" fmla="*/ 2147483646 h 62"/>
              <a:gd name="T12" fmla="*/ 0 w 61"/>
              <a:gd name="T13" fmla="*/ 2147483646 h 62"/>
              <a:gd name="T14" fmla="*/ 2147483646 w 61"/>
              <a:gd name="T15" fmla="*/ 2147483646 h 62"/>
              <a:gd name="T16" fmla="*/ 2147483646 w 61"/>
              <a:gd name="T17" fmla="*/ 0 h 62"/>
              <a:gd name="T18" fmla="*/ 2147483646 w 61"/>
              <a:gd name="T19" fmla="*/ 2147483646 h 62"/>
              <a:gd name="T20" fmla="*/ 2147483646 w 61"/>
              <a:gd name="T21" fmla="*/ 2147483646 h 62"/>
              <a:gd name="T22" fmla="*/ 2147483646 w 61"/>
              <a:gd name="T23" fmla="*/ 2147483646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8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w 62"/>
              <a:gd name="T11" fmla="*/ 2147483646 h 62"/>
              <a:gd name="T12" fmla="*/ 0 w 62"/>
              <a:gd name="T13" fmla="*/ 2147483646 h 62"/>
              <a:gd name="T14" fmla="*/ 2147483646 w 62"/>
              <a:gd name="T15" fmla="*/ 2147483646 h 62"/>
              <a:gd name="T16" fmla="*/ 2147483646 w 62"/>
              <a:gd name="T17" fmla="*/ 0 h 62"/>
              <a:gd name="T18" fmla="*/ 2147483646 w 62"/>
              <a:gd name="T19" fmla="*/ 2147483646 h 62"/>
              <a:gd name="T20" fmla="*/ 2147483646 w 62"/>
              <a:gd name="T21" fmla="*/ 2147483646 h 62"/>
              <a:gd name="T22" fmla="*/ 2147483646 w 62"/>
              <a:gd name="T23" fmla="*/ 2147483646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9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107541" name="Object 2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" name="VISIO" r:id="rId3" imgW="1547102" imgH="2097084" progId="">
                    <p:embed/>
                  </p:oleObj>
                </mc:Choice>
                <mc:Fallback>
                  <p:oleObj name="VISIO" r:id="rId3" imgW="1547102" imgH="20970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2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4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Clustering</a:t>
            </a:r>
          </a:p>
        </p:txBody>
      </p:sp>
      <p:graphicFrame>
        <p:nvGraphicFramePr>
          <p:cNvPr id="108547" name="Object 2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VISIO" r:id="rId3" imgW="2747671" imgH="1960706" progId="">
                  <p:embed/>
                </p:oleObj>
              </mc:Choice>
              <mc:Fallback>
                <p:oleObj name="VISIO" r:id="rId3" imgW="2747671" imgH="1960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3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VISIO" r:id="rId5" imgW="2756614" imgH="1795265" progId="">
                  <p:embed/>
                </p:oleObj>
              </mc:Choice>
              <mc:Fallback>
                <p:oleObj name="VISIO" r:id="rId5" imgW="2756614" imgH="17952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4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VISIO" r:id="rId7" imgW="1379425" imgH="1779615" progId="">
                  <p:embed/>
                </p:oleObj>
              </mc:Choice>
              <mc:Fallback>
                <p:oleObj name="VISIO" r:id="rId7" imgW="1379425" imgH="17796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5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VISIO" r:id="rId9" imgW="1471089" imgH="1761729" progId="">
                  <p:embed/>
                </p:oleObj>
              </mc:Choice>
              <mc:Fallback>
                <p:oleObj name="VISIO" r:id="rId9" imgW="1471089" imgH="17617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438400" y="320040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Traditional Hierarchical Clustering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438400" y="5791201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Non-traditional Hierarchical Clustering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6324600" y="57912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Non-traditional </a:t>
            </a:r>
            <a:r>
              <a:rPr lang="en-US" sz="1800">
                <a:solidFill>
                  <a:srgbClr val="C00000"/>
                </a:solidFill>
                <a:latin typeface="Arial" panose="020B0604020202020204" pitchFamily="34" charset="0"/>
              </a:rPr>
              <a:t>Dendrogram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6324600" y="320040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Traditional </a:t>
            </a:r>
            <a:r>
              <a:rPr lang="en-US" sz="1800">
                <a:solidFill>
                  <a:srgbClr val="C00000"/>
                </a:solidFill>
                <a:latin typeface="Arial" panose="020B0604020202020204" pitchFamily="34" charset="0"/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41174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 i="1"/>
              <a:t>k</a:t>
            </a:r>
            <a:r>
              <a:rPr lang="en-US" sz="2800"/>
              <a:t>-means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3763" y="1143000"/>
            <a:ext cx="8001000" cy="2819400"/>
          </a:xfrm>
        </p:spPr>
        <p:txBody>
          <a:bodyPr/>
          <a:lstStyle/>
          <a:p>
            <a:pPr marL="533400" indent="-533400"/>
            <a:r>
              <a:rPr lang="en-US" sz="2400"/>
              <a:t>Partitional clustering approach </a:t>
            </a:r>
          </a:p>
          <a:p>
            <a:pPr marL="533400" indent="-533400"/>
            <a:r>
              <a:rPr lang="en-US" sz="2400"/>
              <a:t>Each cluster is associated with a </a:t>
            </a:r>
            <a:r>
              <a:rPr lang="en-US" sz="2400">
                <a:solidFill>
                  <a:srgbClr val="C00000"/>
                </a:solidFill>
              </a:rPr>
              <a:t>centroid</a:t>
            </a:r>
            <a:r>
              <a:rPr lang="en-US" sz="2400"/>
              <a:t> (center point) </a:t>
            </a:r>
          </a:p>
          <a:p>
            <a:pPr marL="533400" indent="-533400"/>
            <a:r>
              <a:rPr lang="en-US" sz="2400"/>
              <a:t>Each point is assigned to the cluster with the closest centroid</a:t>
            </a:r>
          </a:p>
          <a:p>
            <a:pPr marL="533400" indent="-533400"/>
            <a:r>
              <a:rPr lang="en-US" sz="2400"/>
              <a:t>Number of clusters, </a:t>
            </a:r>
            <a:r>
              <a:rPr lang="en-US" sz="2400" i="1"/>
              <a:t>K</a:t>
            </a:r>
            <a:r>
              <a:rPr lang="en-US" sz="2400"/>
              <a:t>, must be specified</a:t>
            </a:r>
          </a:p>
          <a:p>
            <a:pPr marL="533400" indent="-533400"/>
            <a:r>
              <a:rPr lang="en-US" sz="2400"/>
              <a:t>The basic algorithm is very simple</a:t>
            </a:r>
          </a:p>
        </p:txBody>
      </p:sp>
    </p:spTree>
    <p:extLst>
      <p:ext uri="{BB962C8B-B14F-4D97-AF65-F5344CB8AC3E}">
        <p14:creationId xmlns:p14="http://schemas.microsoft.com/office/powerpoint/2010/main" val="73395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K-means Clustering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3763" y="1143000"/>
            <a:ext cx="8001000" cy="2819400"/>
          </a:xfrm>
        </p:spPr>
        <p:txBody>
          <a:bodyPr/>
          <a:lstStyle/>
          <a:p>
            <a:pPr marL="533400" indent="-533400"/>
            <a:r>
              <a:rPr lang="en-US" sz="2400"/>
              <a:t>Partitional clustering approach </a:t>
            </a:r>
          </a:p>
          <a:p>
            <a:pPr marL="533400" indent="-533400"/>
            <a:r>
              <a:rPr lang="en-US" sz="2400"/>
              <a:t>Each cluster is associated with a </a:t>
            </a:r>
            <a:r>
              <a:rPr lang="en-US" sz="2400">
                <a:solidFill>
                  <a:srgbClr val="C00000"/>
                </a:solidFill>
              </a:rPr>
              <a:t>centroid</a:t>
            </a:r>
            <a:r>
              <a:rPr lang="en-US" sz="2400"/>
              <a:t> (center point) </a:t>
            </a:r>
          </a:p>
          <a:p>
            <a:pPr marL="533400" indent="-533400"/>
            <a:r>
              <a:rPr lang="en-US" sz="2400"/>
              <a:t>Each point is assigned to the cluster with the closest centroid</a:t>
            </a:r>
          </a:p>
          <a:p>
            <a:pPr marL="533400" indent="-533400"/>
            <a:r>
              <a:rPr lang="en-US" sz="2400"/>
              <a:t>Number of clusters, </a:t>
            </a:r>
            <a:r>
              <a:rPr lang="en-US" sz="2400" i="1"/>
              <a:t>K</a:t>
            </a:r>
            <a:r>
              <a:rPr lang="en-US" sz="2400"/>
              <a:t>, must be specified</a:t>
            </a:r>
          </a:p>
          <a:p>
            <a:pPr marL="533400" indent="-533400"/>
            <a:r>
              <a:rPr lang="en-US" sz="2400"/>
              <a:t>The basic algorithm is very simple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81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981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58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r="74693" b="20288"/>
          <a:stretch>
            <a:fillRect/>
          </a:stretch>
        </p:blipFill>
        <p:spPr bwMode="auto">
          <a:xfrm>
            <a:off x="5168900" y="1503364"/>
            <a:ext cx="17526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5422900" y="4267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2133600" y="4876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Initial centroids </a:t>
            </a:r>
            <a:r>
              <a:rPr lang="en-US" sz="2400">
                <a:latin typeface="Calibri" panose="020F0502020204030204" pitchFamily="34" charset="0"/>
              </a:rPr>
              <a:t>are often chosen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randomly</a:t>
            </a:r>
            <a:r>
              <a:rPr lang="en-US" sz="240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libri" panose="020F0502020204030204" pitchFamily="34" charset="0"/>
              </a:rPr>
              <a:t>Clusters produced vary from one run to another.</a:t>
            </a:r>
          </a:p>
        </p:txBody>
      </p:sp>
    </p:spTree>
    <p:extLst>
      <p:ext uri="{BB962C8B-B14F-4D97-AF65-F5344CB8AC3E}">
        <p14:creationId xmlns:p14="http://schemas.microsoft.com/office/powerpoint/2010/main" val="42248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r="74693" b="20288"/>
          <a:stretch>
            <a:fillRect/>
          </a:stretch>
        </p:blipFill>
        <p:spPr bwMode="auto">
          <a:xfrm>
            <a:off x="5168900" y="1503364"/>
            <a:ext cx="17526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422900" y="4267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2133600" y="49530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</a:rPr>
              <a:t>Points are distributed to the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closest</a:t>
            </a:r>
            <a:r>
              <a:rPr lang="en-US" sz="2400">
                <a:latin typeface="Calibri" panose="020F0502020204030204" pitchFamily="34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centroid</a:t>
            </a:r>
            <a:r>
              <a:rPr lang="en-US" sz="240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</a:rPr>
              <a:t>‘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Closeness</a:t>
            </a:r>
            <a:r>
              <a:rPr lang="en-US" sz="2400">
                <a:latin typeface="Calibri" panose="020F0502020204030204" pitchFamily="34" charset="0"/>
              </a:rPr>
              <a:t>’ is measured by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Euclidean distance</a:t>
            </a:r>
            <a:r>
              <a:rPr lang="en-US" sz="2400">
                <a:latin typeface="Calibri" panose="020F0502020204030204" pitchFamily="34" charset="0"/>
              </a:rPr>
              <a:t>, cosine similarity, correlation, etc.</a:t>
            </a:r>
          </a:p>
        </p:txBody>
      </p:sp>
    </p:spTree>
    <p:extLst>
      <p:ext uri="{BB962C8B-B14F-4D97-AF65-F5344CB8AC3E}">
        <p14:creationId xmlns:p14="http://schemas.microsoft.com/office/powerpoint/2010/main" val="546813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6" r="50949" b="20288"/>
          <a:stretch>
            <a:fillRect/>
          </a:stretch>
        </p:blipFill>
        <p:spPr bwMode="auto">
          <a:xfrm>
            <a:off x="5194300" y="1503364"/>
            <a:ext cx="16764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422900" y="4267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2133600" y="4800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centroid is </a:t>
            </a:r>
            <a:r>
              <a:rPr lang="en-US" sz="2400">
                <a:latin typeface="Calibri" panose="020F0502020204030204" pitchFamily="34" charset="0"/>
              </a:rPr>
              <a:t>(typically) the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mean</a:t>
            </a:r>
            <a:r>
              <a:rPr lang="en-US" sz="2400">
                <a:latin typeface="Calibri" panose="020F0502020204030204" pitchFamily="34" charset="0"/>
              </a:rPr>
              <a:t> of the points 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247905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6" r="50949" b="20288"/>
          <a:stretch>
            <a:fillRect/>
          </a:stretch>
        </p:blipFill>
        <p:spPr bwMode="auto">
          <a:xfrm>
            <a:off x="5194300" y="1503364"/>
            <a:ext cx="16764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422900" y="4267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2133600" y="4800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centroid is </a:t>
            </a:r>
            <a:r>
              <a:rPr lang="en-US" sz="2400">
                <a:latin typeface="Calibri" panose="020F0502020204030204" pitchFamily="34" charset="0"/>
              </a:rPr>
              <a:t>(typically) the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mean</a:t>
            </a:r>
            <a:r>
              <a:rPr lang="en-US" sz="2400">
                <a:latin typeface="Calibri" panose="020F0502020204030204" pitchFamily="34" charset="0"/>
              </a:rPr>
              <a:t> of the points in the cluster.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94250" y="5346701"/>
          <a:ext cx="244475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4" imgW="774360" imgH="444240" progId="Equation.3">
                  <p:embed/>
                </p:oleObj>
              </mc:Choice>
              <mc:Fallback>
                <p:oleObj name="Equation" r:id="rId4" imgW="774360" imgH="4442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346701"/>
                        <a:ext cx="2444750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14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3" r="26413" b="20288"/>
          <a:stretch>
            <a:fillRect/>
          </a:stretch>
        </p:blipFill>
        <p:spPr bwMode="auto">
          <a:xfrm>
            <a:off x="5181600" y="1503364"/>
            <a:ext cx="17526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422900" y="4267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2133600" y="49530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</a:rPr>
              <a:t>K-means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will</a:t>
            </a:r>
            <a:r>
              <a:rPr lang="en-US" sz="2400">
                <a:latin typeface="Calibri" panose="020F0502020204030204" pitchFamily="34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converge</a:t>
            </a:r>
            <a:r>
              <a:rPr lang="en-US" sz="2400">
                <a:latin typeface="Calibri" panose="020F0502020204030204" pitchFamily="34" charset="0"/>
              </a:rPr>
              <a:t> for common similarity measures</a:t>
            </a:r>
          </a:p>
        </p:txBody>
      </p:sp>
    </p:spTree>
    <p:extLst>
      <p:ext uri="{BB962C8B-B14F-4D97-AF65-F5344CB8AC3E}">
        <p14:creationId xmlns:p14="http://schemas.microsoft.com/office/powerpoint/2010/main" val="75936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5" r="2670" b="20288"/>
          <a:stretch>
            <a:fillRect/>
          </a:stretch>
        </p:blipFill>
        <p:spPr bwMode="auto">
          <a:xfrm>
            <a:off x="5156200" y="1503364"/>
            <a:ext cx="17526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5422900" y="4267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133600" y="4876800"/>
            <a:ext cx="8001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</a:rPr>
              <a:t>Most of the </a:t>
            </a:r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</a:rPr>
              <a:t>convergence</a:t>
            </a:r>
            <a:r>
              <a:rPr lang="en-US" sz="2400">
                <a:latin typeface="Calibri" panose="020F0502020204030204" pitchFamily="34" charset="0"/>
              </a:rPr>
              <a:t> happens </a:t>
            </a:r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</a:rPr>
              <a:t>in the first few iterations</a:t>
            </a:r>
            <a:r>
              <a:rPr lang="en-US" sz="240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libri" panose="020F0502020204030204" pitchFamily="34" charset="0"/>
              </a:rPr>
              <a:t>Often the stopping condition is changed to ‘Until relatively few points change clusters’</a:t>
            </a:r>
          </a:p>
        </p:txBody>
      </p:sp>
    </p:spTree>
    <p:extLst>
      <p:ext uri="{BB962C8B-B14F-4D97-AF65-F5344CB8AC3E}">
        <p14:creationId xmlns:p14="http://schemas.microsoft.com/office/powerpoint/2010/main" val="42550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143000"/>
            <a:ext cx="8199437" cy="5638800"/>
          </a:xfrm>
        </p:spPr>
        <p:txBody>
          <a:bodyPr/>
          <a:lstStyle/>
          <a:p>
            <a:pPr eaLnBrk="1" hangingPunct="1"/>
            <a:r>
              <a:rPr lang="en-US" b="1" dirty="0"/>
              <a:t>Understanding</a:t>
            </a:r>
          </a:p>
          <a:p>
            <a:pPr lvl="1" eaLnBrk="1" hangingPunct="1"/>
            <a:r>
              <a:rPr lang="en-US" dirty="0"/>
              <a:t>Biological taxonomy</a:t>
            </a:r>
          </a:p>
          <a:p>
            <a:pPr lvl="1" eaLnBrk="1" hangingPunct="1"/>
            <a:r>
              <a:rPr lang="en-US" dirty="0"/>
              <a:t>Group related documents for browsing</a:t>
            </a:r>
          </a:p>
          <a:p>
            <a:pPr lvl="1" eaLnBrk="1" hangingPunct="1"/>
            <a:r>
              <a:rPr lang="en-US" dirty="0"/>
              <a:t>Group genes and proteins that have similar functionality</a:t>
            </a:r>
          </a:p>
          <a:p>
            <a:pPr lvl="1" eaLnBrk="1" hangingPunct="1"/>
            <a:r>
              <a:rPr lang="en-US" dirty="0"/>
              <a:t>Group stocks with similar price fluctuations</a:t>
            </a:r>
          </a:p>
          <a:p>
            <a:pPr lvl="1" eaLnBrk="1" hangingPunct="1"/>
            <a:endParaRPr lang="en-US" sz="1600" b="1" dirty="0"/>
          </a:p>
          <a:p>
            <a:pPr eaLnBrk="1" hangingPunct="1"/>
            <a:r>
              <a:rPr lang="en-US" b="1" dirty="0"/>
              <a:t>Summarization</a:t>
            </a:r>
          </a:p>
          <a:p>
            <a:pPr lvl="1" eaLnBrk="1" hangingPunct="1"/>
            <a:r>
              <a:rPr lang="en-US" dirty="0"/>
              <a:t>Reduce the size of large data sets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b="1" dirty="0"/>
              <a:t>Compression</a:t>
            </a:r>
          </a:p>
          <a:p>
            <a:pPr lvl="1" eaLnBrk="1" hangingPunct="1"/>
            <a:r>
              <a:rPr lang="en-US" dirty="0"/>
              <a:t>Vector quantization</a:t>
            </a:r>
          </a:p>
          <a:p>
            <a:pPr lvl="1" eaLnBrk="1" hangingPunct="1"/>
            <a:endParaRPr lang="en-US" sz="1100" dirty="0"/>
          </a:p>
          <a:p>
            <a:pPr eaLnBrk="1" hangingPunct="1"/>
            <a:r>
              <a:rPr lang="en-US" b="1" dirty="0"/>
              <a:t>Finding nearest neighbor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503238"/>
            <a:ext cx="8229600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449770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2670" b="20288"/>
          <a:stretch>
            <a:fillRect/>
          </a:stretch>
        </p:blipFill>
        <p:spPr bwMode="auto">
          <a:xfrm>
            <a:off x="2286000" y="914400"/>
            <a:ext cx="76200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6416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5720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84582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2670" b="20288"/>
          <a:stretch>
            <a:fillRect/>
          </a:stretch>
        </p:blipFill>
        <p:spPr bwMode="auto">
          <a:xfrm>
            <a:off x="2286000" y="914400"/>
            <a:ext cx="76200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057400" y="42672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i="1">
                <a:latin typeface="Calibri" panose="020F0502020204030204" pitchFamily="34" charset="0"/>
              </a:rPr>
              <a:t>k-</a:t>
            </a:r>
            <a:r>
              <a:rPr lang="en-US" sz="2400">
                <a:latin typeface="Calibri" panose="020F0502020204030204" pitchFamily="34" charset="0"/>
              </a:rPr>
              <a:t>means</a:t>
            </a:r>
            <a:r>
              <a:rPr lang="en-US" sz="2400" i="1">
                <a:latin typeface="Calibri" panose="020F0502020204030204" pitchFamily="34" charset="0"/>
              </a:rPr>
              <a:t> </a:t>
            </a:r>
            <a:r>
              <a:rPr lang="en-US" sz="2400">
                <a:latin typeface="Calibri" panose="020F0502020204030204" pitchFamily="34" charset="0"/>
              </a:rPr>
              <a:t>try to optimize an objective function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26416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45720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84582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2670" b="20288"/>
          <a:stretch>
            <a:fillRect/>
          </a:stretch>
        </p:blipFill>
        <p:spPr bwMode="auto">
          <a:xfrm>
            <a:off x="2286000" y="914400"/>
            <a:ext cx="76200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2057400" y="42672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i="1">
                <a:latin typeface="Calibri" panose="020F0502020204030204" pitchFamily="34" charset="0"/>
              </a:rPr>
              <a:t>k-</a:t>
            </a:r>
            <a:r>
              <a:rPr lang="en-US" sz="2400">
                <a:latin typeface="Calibri" panose="020F0502020204030204" pitchFamily="34" charset="0"/>
              </a:rPr>
              <a:t>means</a:t>
            </a:r>
            <a:r>
              <a:rPr lang="en-US" sz="2400" i="1">
                <a:latin typeface="Calibri" panose="020F0502020204030204" pitchFamily="34" charset="0"/>
              </a:rPr>
              <a:t> </a:t>
            </a:r>
            <a:r>
              <a:rPr lang="en-US" sz="2400">
                <a:latin typeface="Calibri" panose="020F0502020204030204" pitchFamily="34" charset="0"/>
              </a:rPr>
              <a:t>try to optimize an objective function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26416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45720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8458200" y="3657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222625" y="4857750"/>
          <a:ext cx="46878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4" imgW="1485720" imgH="457200" progId="Equation.3">
                  <p:embed/>
                </p:oleObj>
              </mc:Choice>
              <mc:Fallback>
                <p:oleObj name="Equation" r:id="rId4" imgW="1485720" imgH="4572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4857750"/>
                        <a:ext cx="4687888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77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Evaluating K-means Clusters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3200400"/>
            <a:ext cx="8229600" cy="2819400"/>
          </a:xfrm>
        </p:spPr>
        <p:txBody>
          <a:bodyPr/>
          <a:lstStyle/>
          <a:p>
            <a:pPr lvl="1"/>
            <a:r>
              <a:rPr lang="en-US">
                <a:solidFill>
                  <a:srgbClr val="C00000"/>
                </a:solidFill>
              </a:rPr>
              <a:t>Given two clusters, choose the one with the smallest error</a:t>
            </a:r>
          </a:p>
          <a:p>
            <a:pPr lvl="1"/>
            <a:r>
              <a:rPr lang="en-US"/>
              <a:t>An easy way to reduce SSE is to increase </a:t>
            </a:r>
            <a:r>
              <a:rPr lang="en-US" i="1"/>
              <a:t>K</a:t>
            </a:r>
            <a:endParaRPr lang="en-US"/>
          </a:p>
          <a:p>
            <a:pPr lvl="2"/>
            <a:r>
              <a:rPr lang="en-US"/>
              <a:t> A good clustering with smaller K can have a lower SSE than a poor clustering with higher K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465514" y="1447800"/>
          <a:ext cx="468788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3" imgW="1485720" imgH="457200" progId="Equation.3">
                  <p:embed/>
                </p:oleObj>
              </mc:Choice>
              <mc:Fallback>
                <p:oleObj name="Equation" r:id="rId3" imgW="1485720" imgH="4572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4" y="1447800"/>
                        <a:ext cx="4687887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237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K-means Clustering – Complexity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990600"/>
            <a:ext cx="8001000" cy="3733800"/>
          </a:xfrm>
        </p:spPr>
        <p:txBody>
          <a:bodyPr/>
          <a:lstStyle/>
          <a:p>
            <a:pPr marL="533400" indent="-533400"/>
            <a:r>
              <a:rPr lang="en-US">
                <a:latin typeface="Times New Roman" panose="02020603050405020304" pitchFamily="18" charset="0"/>
              </a:rPr>
              <a:t>Storage Complexity is O ((</a:t>
            </a:r>
            <a:r>
              <a:rPr lang="en-US" i="1">
                <a:latin typeface="Times New Roman" panose="02020603050405020304" pitchFamily="18" charset="0"/>
              </a:rPr>
              <a:t>m+K</a:t>
            </a:r>
            <a:r>
              <a:rPr lang="en-US">
                <a:latin typeface="Times New Roman" panose="02020603050405020304" pitchFamily="18" charset="0"/>
              </a:rPr>
              <a:t>)</a:t>
            </a:r>
            <a:r>
              <a:rPr lang="en-US" i="1">
                <a:latin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</a:rPr>
              <a:t>)</a:t>
            </a:r>
          </a:p>
          <a:p>
            <a:pPr marL="990600" lvl="1" indent="-533400"/>
            <a:r>
              <a:rPr lang="en-US" i="1">
                <a:latin typeface="Times New Roman" panose="02020603050405020304" pitchFamily="18" charset="0"/>
              </a:rPr>
              <a:t>m</a:t>
            </a:r>
            <a:r>
              <a:rPr lang="en-US">
                <a:latin typeface="Times New Roman" panose="02020603050405020304" pitchFamily="18" charset="0"/>
              </a:rPr>
              <a:t> = number of points</a:t>
            </a:r>
          </a:p>
          <a:p>
            <a:pPr marL="990600" lvl="1" indent="-533400"/>
            <a:r>
              <a:rPr lang="en-US" i="1">
                <a:latin typeface="Times New Roman" panose="02020603050405020304" pitchFamily="18" charset="0"/>
              </a:rPr>
              <a:t>K</a:t>
            </a:r>
            <a:r>
              <a:rPr lang="en-US">
                <a:latin typeface="Times New Roman" panose="02020603050405020304" pitchFamily="18" charset="0"/>
              </a:rPr>
              <a:t> = number of clusters</a:t>
            </a:r>
          </a:p>
          <a:p>
            <a:pPr marL="990600" lvl="1" indent="-533400"/>
            <a:r>
              <a:rPr lang="en-US" i="1">
                <a:latin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</a:rPr>
              <a:t> = number of attributes</a:t>
            </a:r>
          </a:p>
          <a:p>
            <a:pPr marL="990600" lvl="1" indent="-533400"/>
            <a:endParaRPr lang="en-US">
              <a:latin typeface="Times New Roman" panose="02020603050405020304" pitchFamily="18" charset="0"/>
            </a:endParaRPr>
          </a:p>
          <a:p>
            <a:pPr marL="533400" indent="-533400"/>
            <a:r>
              <a:rPr lang="en-US">
                <a:latin typeface="Times New Roman" panose="02020603050405020304" pitchFamily="18" charset="0"/>
              </a:rPr>
              <a:t>Time Complexity is O(</a:t>
            </a:r>
            <a:r>
              <a:rPr lang="en-US" i="1">
                <a:latin typeface="Times New Roman" panose="02020603050405020304" pitchFamily="18" charset="0"/>
              </a:rPr>
              <a:t>I* K * m *n </a:t>
            </a:r>
            <a:r>
              <a:rPr lang="en-US">
                <a:latin typeface="Times New Roman" panose="02020603050405020304" pitchFamily="18" charset="0"/>
              </a:rPr>
              <a:t>)</a:t>
            </a:r>
          </a:p>
          <a:p>
            <a:pPr marL="990600" lvl="1" indent="-533400"/>
            <a:r>
              <a:rPr lang="en-US" i="1">
                <a:latin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</a:rPr>
              <a:t> =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236094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K-means may lead to suboptimal solution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4" y="990601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29400" y="3660776"/>
            <a:ext cx="3048000" cy="2587625"/>
            <a:chOff x="3216" y="2306"/>
            <a:chExt cx="1920" cy="1630"/>
          </a:xfrm>
        </p:grpSpPr>
        <p:pic>
          <p:nvPicPr>
            <p:cNvPr id="4711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Sub-optimal Clustering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14600" y="3660776"/>
            <a:ext cx="3043238" cy="2587625"/>
            <a:chOff x="624" y="2306"/>
            <a:chExt cx="1917" cy="1630"/>
          </a:xfrm>
        </p:grpSpPr>
        <p:pic>
          <p:nvPicPr>
            <p:cNvPr id="4711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3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Optimal Clustering</a:t>
              </a:r>
            </a:p>
          </p:txBody>
        </p:sp>
      </p:grpSp>
      <p:sp>
        <p:nvSpPr>
          <p:cNvPr id="47111" name="Text Box 11"/>
          <p:cNvSpPr txBox="1">
            <a:spLocks noChangeArrowheads="1"/>
          </p:cNvSpPr>
          <p:nvPr/>
        </p:nvSpPr>
        <p:spPr bwMode="auto">
          <a:xfrm>
            <a:off x="6781800" y="152400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27983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92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3"/>
          <p:cNvSpPr>
            <a:spLocks noChangeArrowheads="1"/>
          </p:cNvSpPr>
          <p:nvPr/>
        </p:nvSpPr>
        <p:spPr bwMode="auto">
          <a:xfrm>
            <a:off x="2057400" y="60960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</a:rPr>
              <a:t>find optimal SSE, although initial centroids are from one natural cluster</a:t>
            </a:r>
          </a:p>
        </p:txBody>
      </p:sp>
    </p:spTree>
    <p:extLst>
      <p:ext uri="{BB962C8B-B14F-4D97-AF65-F5344CB8AC3E}">
        <p14:creationId xmlns:p14="http://schemas.microsoft.com/office/powerpoint/2010/main" val="256070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9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3"/>
          <p:cNvSpPr>
            <a:spLocks noChangeArrowheads="1"/>
          </p:cNvSpPr>
          <p:nvPr/>
        </p:nvSpPr>
        <p:spPr bwMode="auto">
          <a:xfrm>
            <a:off x="2057400" y="60960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</a:rPr>
              <a:t>cannot find optimal SSE</a:t>
            </a:r>
          </a:p>
        </p:txBody>
      </p:sp>
    </p:spTree>
    <p:extLst>
      <p:ext uri="{BB962C8B-B14F-4D97-AF65-F5344CB8AC3E}">
        <p14:creationId xmlns:p14="http://schemas.microsoft.com/office/powerpoint/2010/main" val="25831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143000"/>
            <a:ext cx="8199437" cy="3505200"/>
          </a:xfrm>
        </p:spPr>
        <p:txBody>
          <a:bodyPr/>
          <a:lstStyle/>
          <a:p>
            <a:pPr eaLnBrk="1" hangingPunct="1"/>
            <a:r>
              <a:rPr lang="en-US" b="1"/>
              <a:t>Hypothesis generation</a:t>
            </a:r>
          </a:p>
          <a:p>
            <a:pPr lvl="1" eaLnBrk="1" hangingPunct="1"/>
            <a:r>
              <a:rPr lang="en-US"/>
              <a:t>To infer some hypothesis</a:t>
            </a:r>
          </a:p>
          <a:p>
            <a:pPr eaLnBrk="1" hangingPunct="1"/>
            <a:r>
              <a:rPr lang="en-US" b="1"/>
              <a:t>Hypothesis testing</a:t>
            </a:r>
          </a:p>
          <a:p>
            <a:pPr lvl="1" eaLnBrk="1" hangingPunct="1"/>
            <a:r>
              <a:rPr lang="en-US"/>
              <a:t>To verify an existing hypothesis</a:t>
            </a:r>
          </a:p>
          <a:p>
            <a:pPr lvl="1" eaLnBrk="1" hangingPunct="1"/>
            <a:r>
              <a:rPr lang="en-US"/>
              <a:t>Example: ‘</a:t>
            </a:r>
            <a:r>
              <a:rPr lang="en-US">
                <a:solidFill>
                  <a:srgbClr val="C00000"/>
                </a:solidFill>
              </a:rPr>
              <a:t>big companies invest overseas</a:t>
            </a:r>
            <a:r>
              <a:rPr lang="en-US"/>
              <a:t>’</a:t>
            </a:r>
            <a:endParaRPr lang="en-US" sz="1600" b="1"/>
          </a:p>
          <a:p>
            <a:pPr eaLnBrk="1" hangingPunct="1"/>
            <a:r>
              <a:rPr lang="en-US" b="1"/>
              <a:t>Prediction based on groups</a:t>
            </a:r>
          </a:p>
          <a:p>
            <a:pPr lvl="1" eaLnBrk="1" hangingPunct="1"/>
            <a:r>
              <a:rPr lang="en-US"/>
              <a:t>Predict unknown patterns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503238"/>
            <a:ext cx="8229600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.. .</a:t>
            </a:r>
          </a:p>
        </p:txBody>
      </p:sp>
    </p:spTree>
    <p:extLst>
      <p:ext uri="{BB962C8B-B14F-4D97-AF65-F5344CB8AC3E}">
        <p14:creationId xmlns:p14="http://schemas.microsoft.com/office/powerpoint/2010/main" val="4086411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Problems with Selecting Initial Points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3763" y="1143000"/>
            <a:ext cx="8001000" cy="4648200"/>
          </a:xfrm>
        </p:spPr>
        <p:txBody>
          <a:bodyPr/>
          <a:lstStyle/>
          <a:p>
            <a:pPr marL="533400" indent="-533400"/>
            <a:r>
              <a:rPr lang="en-US"/>
              <a:t>If there are K ‘real’ clusters then the chance of selecting one centroid from each cluster is small. </a:t>
            </a:r>
          </a:p>
          <a:p>
            <a:pPr marL="990600" lvl="1" indent="-533400"/>
            <a:endParaRPr lang="en-US"/>
          </a:p>
          <a:p>
            <a:pPr marL="990600" lvl="1" indent="-533400"/>
            <a:r>
              <a:rPr lang="en-US"/>
              <a:t>Chance is relatively small when K is large</a:t>
            </a:r>
          </a:p>
          <a:p>
            <a:pPr marL="990600" lvl="1" indent="-533400"/>
            <a:endParaRPr lang="en-US"/>
          </a:p>
          <a:p>
            <a:pPr marL="990600" lvl="1" indent="-533400"/>
            <a:r>
              <a:rPr lang="en-US"/>
              <a:t>Consider an example of five pairs of clusters</a:t>
            </a:r>
          </a:p>
        </p:txBody>
      </p:sp>
    </p:spTree>
    <p:extLst>
      <p:ext uri="{BB962C8B-B14F-4D97-AF65-F5344CB8AC3E}">
        <p14:creationId xmlns:p14="http://schemas.microsoft.com/office/powerpoint/2010/main" val="4013970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209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15317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3626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63626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2026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02026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209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382717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90800" y="59436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209800" y="5957889"/>
            <a:ext cx="8001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1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90800" y="59436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209800" y="5957889"/>
            <a:ext cx="8001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1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4" y="990601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1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1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46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/>
              <a:t>Solutions to Initial Centroids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Multiple runs</a:t>
            </a:r>
          </a:p>
          <a:p>
            <a:pPr lvl="1"/>
            <a:r>
              <a:rPr lang="en-US"/>
              <a:t>Helps, but probability is not on your side</a:t>
            </a:r>
          </a:p>
          <a:p>
            <a:r>
              <a:rPr lang="en-US">
                <a:solidFill>
                  <a:srgbClr val="C00000"/>
                </a:solidFill>
              </a:rPr>
              <a:t>Sample and use hierarchical clustering </a:t>
            </a:r>
            <a:r>
              <a:rPr lang="en-US"/>
              <a:t>to determine initial centroids</a:t>
            </a:r>
          </a:p>
        </p:txBody>
      </p:sp>
    </p:spTree>
    <p:extLst>
      <p:ext uri="{BB962C8B-B14F-4D97-AF65-F5344CB8AC3E}">
        <p14:creationId xmlns:p14="http://schemas.microsoft.com/office/powerpoint/2010/main" val="2315610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sz="2800"/>
              <a:t>K-means Clustering</a:t>
            </a:r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E03E88BD-ADD6-47E9-9483-9B56A12B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20" y="2152650"/>
            <a:ext cx="9118983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38150"/>
            <a:ext cx="8280400" cy="5524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not Cluster Analysis?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7772400" cy="5106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Supervised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Have class label information</a:t>
            </a:r>
          </a:p>
          <a:p>
            <a:pPr lvl="4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Simple segmentation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Dividing students into different registration groups alphabetically, by last name</a:t>
            </a:r>
          </a:p>
          <a:p>
            <a:pPr lvl="4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Results of a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Groupings are a result of an external specification</a:t>
            </a:r>
          </a:p>
          <a:p>
            <a:pPr lvl="4" eaLnBrk="1" hangingPunct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38150"/>
            <a:ext cx="8280400" cy="5524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Basis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92313" y="1219201"/>
            <a:ext cx="7772400" cy="2246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algn="ctr">
              <a:spcBef>
                <a:spcPct val="20000"/>
              </a:spcBef>
              <a:defRPr/>
            </a:pPr>
            <a:endParaRPr lang="en-US" sz="1200" b="1" dirty="0">
              <a:solidFill>
                <a:schemeClr val="accent2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Basic Concepts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2"/>
                </a:solidFill>
              </a:rPr>
              <a:t>a clustering criterion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must first be adopted.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200" dirty="0"/>
              <a:t>      Different criteria lead to different clusters.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1918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 of a Cluster can be Ambiguous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600200" y="12192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algn="just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solidFill>
                  <a:srgbClr val="0000FF"/>
                </a:solidFill>
              </a:rPr>
              <a:t>Depending on the </a:t>
            </a:r>
            <a:r>
              <a:rPr lang="en-US" sz="2200" dirty="0">
                <a:solidFill>
                  <a:srgbClr val="800000"/>
                </a:solidFill>
              </a:rPr>
              <a:t>similarity measure</a:t>
            </a:r>
            <a:r>
              <a:rPr lang="en-US" sz="2200" dirty="0">
                <a:solidFill>
                  <a:srgbClr val="0000FF"/>
                </a:solidFill>
              </a:rPr>
              <a:t>, the </a:t>
            </a:r>
            <a:r>
              <a:rPr lang="en-US" sz="2200" dirty="0">
                <a:solidFill>
                  <a:srgbClr val="800000"/>
                </a:solidFill>
              </a:rPr>
              <a:t>clustering criterion</a:t>
            </a:r>
            <a:r>
              <a:rPr lang="en-US" sz="2200" dirty="0">
                <a:solidFill>
                  <a:srgbClr val="0000FF"/>
                </a:solidFill>
              </a:rPr>
              <a:t> and the </a:t>
            </a:r>
            <a:r>
              <a:rPr lang="en-US" sz="2200" dirty="0">
                <a:solidFill>
                  <a:srgbClr val="800000"/>
                </a:solidFill>
              </a:rPr>
              <a:t>clustering algorithm</a:t>
            </a:r>
            <a:r>
              <a:rPr lang="en-US" sz="2200" dirty="0">
                <a:solidFill>
                  <a:srgbClr val="0000FF"/>
                </a:solidFill>
              </a:rPr>
              <a:t>, different clusters may result.  </a:t>
            </a:r>
            <a:r>
              <a:rPr lang="en-US" sz="2200" b="1" dirty="0">
                <a:solidFill>
                  <a:srgbClr val="C00000"/>
                </a:solidFill>
              </a:rPr>
              <a:t>Subjectivity</a:t>
            </a:r>
            <a:r>
              <a:rPr lang="en-US" sz="2200" dirty="0">
                <a:solidFill>
                  <a:srgbClr val="0000FF"/>
                </a:solidFill>
              </a:rPr>
              <a:t> is a reality to live with from now on.</a:t>
            </a:r>
          </a:p>
        </p:txBody>
      </p:sp>
    </p:spTree>
    <p:extLst>
      <p:ext uri="{BB962C8B-B14F-4D97-AF65-F5344CB8AC3E}">
        <p14:creationId xmlns:p14="http://schemas.microsoft.com/office/powerpoint/2010/main" val="180566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 of a Cluster can be Ambiguous</a:t>
            </a:r>
          </a:p>
        </p:txBody>
      </p:sp>
      <p:grpSp>
        <p:nvGrpSpPr>
          <p:cNvPr id="16387" name="Group 91"/>
          <p:cNvGrpSpPr>
            <a:grpSpLocks/>
          </p:cNvGrpSpPr>
          <p:nvPr/>
        </p:nvGrpSpPr>
        <p:grpSpPr bwMode="auto">
          <a:xfrm>
            <a:off x="2209801" y="2679700"/>
            <a:ext cx="3344863" cy="1543050"/>
            <a:chOff x="432" y="1200"/>
            <a:chExt cx="2107" cy="972"/>
          </a:xfrm>
        </p:grpSpPr>
        <p:grpSp>
          <p:nvGrpSpPr>
            <p:cNvPr id="16458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6460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1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2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3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4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5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6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7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8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69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0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1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2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3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4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5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6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7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8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79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459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484938" y="4889500"/>
            <a:ext cx="3344862" cy="1435100"/>
            <a:chOff x="3125" y="2592"/>
            <a:chExt cx="2107" cy="904"/>
          </a:xfrm>
        </p:grpSpPr>
        <p:grpSp>
          <p:nvGrpSpPr>
            <p:cNvPr id="16436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6438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9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40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41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6445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46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47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48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49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0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1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2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3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4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5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6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57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437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09801" y="4889500"/>
            <a:ext cx="3344863" cy="1435100"/>
            <a:chOff x="432" y="2592"/>
            <a:chExt cx="2107" cy="904"/>
          </a:xfrm>
        </p:grpSpPr>
        <p:grpSp>
          <p:nvGrpSpPr>
            <p:cNvPr id="16414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6416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17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18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19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0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1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2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3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4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5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6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7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8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9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0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1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2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3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4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5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415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6484938" y="2679700"/>
            <a:ext cx="3344862" cy="1543050"/>
            <a:chOff x="3125" y="1200"/>
            <a:chExt cx="2107" cy="972"/>
          </a:xfrm>
        </p:grpSpPr>
        <p:grpSp>
          <p:nvGrpSpPr>
            <p:cNvPr id="16392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6394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395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396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397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6401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2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3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4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5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6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7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8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09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10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11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12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13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393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600200" y="12192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algn="just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>
                <a:solidFill>
                  <a:srgbClr val="0000FF"/>
                </a:solidFill>
              </a:rPr>
              <a:t>Depending on the similarity measure, the clustering criterion and the clustering algorithm, different clusters may result.  </a:t>
            </a:r>
            <a:r>
              <a:rPr lang="en-US" sz="2200" b="1" dirty="0">
                <a:solidFill>
                  <a:srgbClr val="C00000"/>
                </a:solidFill>
              </a:rPr>
              <a:t>Subjectivity</a:t>
            </a:r>
            <a:r>
              <a:rPr lang="en-US" sz="2200" dirty="0">
                <a:solidFill>
                  <a:srgbClr val="0000FF"/>
                </a:solidFill>
              </a:rPr>
              <a:t> is a reality to live with from now on.</a:t>
            </a:r>
          </a:p>
        </p:txBody>
      </p:sp>
    </p:spTree>
    <p:extLst>
      <p:ext uri="{BB962C8B-B14F-4D97-AF65-F5344CB8AC3E}">
        <p14:creationId xmlns:p14="http://schemas.microsoft.com/office/powerpoint/2010/main" val="8573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Let these animals to be clustered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</a:rPr>
              <a:t>Blue shark, sheep, cat, Dog, Lizard, sparrow, viper, seagull, gold fish, frog, red mullet</a:t>
            </a:r>
            <a:endParaRPr lang="el-GR">
              <a:solidFill>
                <a:srgbClr val="0000FF"/>
              </a:solidFill>
            </a:endParaRPr>
          </a:p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38150"/>
            <a:ext cx="8280400" cy="5524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 of a Cluster can be Ambiguous</a:t>
            </a:r>
          </a:p>
        </p:txBody>
      </p:sp>
    </p:spTree>
    <p:extLst>
      <p:ext uri="{BB962C8B-B14F-4D97-AF65-F5344CB8AC3E}">
        <p14:creationId xmlns:p14="http://schemas.microsoft.com/office/powerpoint/2010/main" val="75864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1315</Words>
  <Application>Microsoft Office PowerPoint</Application>
  <PresentationFormat>Widescreen</PresentationFormat>
  <Paragraphs>252</Paragraphs>
  <Slides>46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Office Theme</vt:lpstr>
      <vt:lpstr>Εξίσωση</vt:lpstr>
      <vt:lpstr>Equation</vt:lpstr>
      <vt:lpstr>VISIO</vt:lpstr>
      <vt:lpstr>Bitmap Image</vt:lpstr>
      <vt:lpstr>Clustering Analysis </vt:lpstr>
      <vt:lpstr>What is Cluster Analysis?</vt:lpstr>
      <vt:lpstr>Applications</vt:lpstr>
      <vt:lpstr>Applications .. .</vt:lpstr>
      <vt:lpstr>What is not Cluster Analysis?</vt:lpstr>
      <vt:lpstr>Clustering Basis</vt:lpstr>
      <vt:lpstr>Notion of a Cluster can be Ambiguous</vt:lpstr>
      <vt:lpstr>Notion of a Cluster can be Ambiguous</vt:lpstr>
      <vt:lpstr>Notion of a Cluster can be Ambiguous</vt:lpstr>
      <vt:lpstr>PowerPoint Presentation</vt:lpstr>
      <vt:lpstr>PowerPoint Presentation</vt:lpstr>
      <vt:lpstr>Clustering Task Stages</vt:lpstr>
      <vt:lpstr>Clustering Definitions</vt:lpstr>
      <vt:lpstr>CLUSTERING ALGORITHMS</vt:lpstr>
      <vt:lpstr>CLUSTERING ALGORITHMS</vt:lpstr>
      <vt:lpstr>CLUSTERING ALGORITHMS</vt:lpstr>
      <vt:lpstr>CLUSTERING ALGORITHMS</vt:lpstr>
      <vt:lpstr>PowerPoint Presentation</vt:lpstr>
      <vt:lpstr>Clustering Algorithms</vt:lpstr>
      <vt:lpstr>Partitional Clustering</vt:lpstr>
      <vt:lpstr>Hierarchical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K-means Clusters</vt:lpstr>
      <vt:lpstr>K-means Clustering – Complexity</vt:lpstr>
      <vt:lpstr>K-means may lead to suboptimal solution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Cluster Analysis?</dc:title>
  <dc:creator>Sakshar Chakravarty</dc:creator>
  <cp:lastModifiedBy>MD. Jakaria</cp:lastModifiedBy>
  <cp:revision>8</cp:revision>
  <dcterms:created xsi:type="dcterms:W3CDTF">2018-09-06T14:36:56Z</dcterms:created>
  <dcterms:modified xsi:type="dcterms:W3CDTF">2020-10-14T02:46:05Z</dcterms:modified>
</cp:coreProperties>
</file>