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2" r:id="rId4"/>
    <p:sldId id="261" r:id="rId5"/>
    <p:sldId id="262" r:id="rId6"/>
    <p:sldId id="263" r:id="rId7"/>
    <p:sldId id="264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HADJ ABDALLAH NADHEM" initials="BHAN" lastIdx="1" clrIdx="0">
    <p:extLst>
      <p:ext uri="{19B8F6BF-5375-455C-9EA6-DF929625EA0E}">
        <p15:presenceInfo xmlns:p15="http://schemas.microsoft.com/office/powerpoint/2012/main" userId="S::nadhem.belhadjabdallah@nabeul.r-iset.tn::dc1a3d15-3866-4175-8807-a123f4d2cf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>
      <p:cViewPr varScale="1">
        <p:scale>
          <a:sx n="106" d="100"/>
          <a:sy n="106" d="100"/>
        </p:scale>
        <p:origin x="25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0E4EA-37EF-49BB-BF03-A39016A076C3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23C3-81E9-4983-8EEC-5467ED0FE9C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97930-E4BA-42C8-8838-CACE853485B4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2865-4B06-41A6-BFB0-E1D984ADBD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770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4831-8979-472C-8E43-93D80D8A10D6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F6-74D7-49FC-9746-215122D684A3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B40B-1515-46DF-801F-EEC33CC6BB64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67D-53C1-4B44-89D5-75E843DBD07F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F53D-BE84-42D0-A707-7325224B0590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8D2-E75D-4A3E-80FB-FFD424793682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3A67-9D52-425D-8BE3-1C539200F71A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7798-83AD-424F-8F1D-6EDDB600ABE0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84D8-56E9-4293-B108-22EBFA0D38C7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AA82-C0FA-42AC-ABC3-195EE82B92F1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21E7-013D-4569-B27D-1DF52E64025C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5836-2786-441F-9E4E-3B4C5A220C77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2483-1F18-4532-BBC7-9ACDA25C34D1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9B7-BDA1-4FF6-BEF0-A5099F65E1B7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3D8-5BF5-4272-889B-0622A2793153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DF8-641C-42F1-AC7D-2D7846CA4769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3EC-C0E7-40E9-A9E7-289D40FD01A3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3319-2E36-4E14-8B37-1B1A1A9E5116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FBA9-36F7-4647-A59C-392F548A0FB8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BC8-0D52-43E8-BDBC-3DD5499F144E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7CD7-5307-4E5F-8A8E-796E8142C384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B46-EDEF-4F21-9F5C-2B952F4A1961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93B402-3668-4AE3-AE34-CEDB318B6277}" type="datetime1">
              <a:rPr lang="fr-FR" smtClean="0"/>
              <a:pPr/>
              <a:t>19/11/2024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8173-F92D-4414-977A-6E4418ED0945}" type="datetime1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hyperlink" Target="https://nodejs.org/en/download/package-manag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35696" y="1340768"/>
            <a:ext cx="6132942" cy="13204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/>
              <a:t>Développement Web Front End :</a:t>
            </a:r>
            <a:br>
              <a:rPr lang="fr-FR" sz="3600" dirty="0"/>
            </a:br>
            <a:r>
              <a:rPr lang="fr-FR" b="1" dirty="0"/>
              <a:t>Angular Framework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8B2432-D7DD-48DE-8064-8F5DF4B33AA8}"/>
              </a:ext>
            </a:extLst>
          </p:cNvPr>
          <p:cNvSpPr txBox="1"/>
          <p:nvPr/>
        </p:nvSpPr>
        <p:spPr>
          <a:xfrm>
            <a:off x="2043612" y="4820703"/>
            <a:ext cx="1909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Nadhem</a:t>
            </a:r>
            <a:r>
              <a:rPr lang="fr-FR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Bel Hadj </a:t>
            </a:r>
          </a:p>
          <a:p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nadhem</a:t>
            </a:r>
            <a:r>
              <a:rPr lang="fr-F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b@yahoo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C9CA8D9-E1DD-44F3-9CB8-E29611D409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2" y="4820703"/>
            <a:ext cx="488399" cy="61552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C895E33-296D-413E-A78E-760B5E87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12" y="5420002"/>
            <a:ext cx="1000124" cy="6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CF1D6D8-D203-44B3-B646-8E60F35D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5" y="5404128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CC3EDD85-EA5A-488E-99E9-9A4D92AC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83" y="5420002"/>
            <a:ext cx="107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0B22A103-7DC6-47DB-A114-44B88BD3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04128"/>
            <a:ext cx="1066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 descr="Une image contenant texte, signe, dessin, arrêt&#10;&#10;Description générée automatiquement">
            <a:extLst>
              <a:ext uri="{FF2B5EF4-FFF2-40B4-BE49-F238E27FC236}">
                <a16:creationId xmlns:a16="http://schemas.microsoft.com/office/drawing/2014/main" id="{D624B655-3661-49D2-8DD6-4D4432E84B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29" y="2852936"/>
            <a:ext cx="1685426" cy="1790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3F368-C3D3-4E61-96F6-E957CAB6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F814A-DE69-4C62-9275-1FE2F958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024824" cy="3781400"/>
          </a:xfrm>
        </p:spPr>
        <p:txBody>
          <a:bodyPr/>
          <a:lstStyle/>
          <a:p>
            <a:r>
              <a:rPr lang="fr-FR" dirty="0"/>
              <a:t>Installations de l’environnement de développement,</a:t>
            </a:r>
          </a:p>
          <a:p>
            <a:r>
              <a:rPr lang="fr-FR" dirty="0"/>
              <a:t>Création d’un premier projet </a:t>
            </a:r>
            <a:r>
              <a:rPr lang="fr-FR" dirty="0" err="1"/>
              <a:t>Angular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51A1E-4743-4BE7-9267-56E463A4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6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Angular :Installations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7596885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800" dirty="0"/>
              <a:t>Pour créer des applications Angular, il faut installer les outils suivants : </a:t>
            </a:r>
          </a:p>
          <a:p>
            <a:pPr lvl="1"/>
            <a:r>
              <a:rPr lang="fr-FR" sz="1600" b="1" dirty="0"/>
              <a:t>Node JS </a:t>
            </a:r>
            <a:r>
              <a:rPr lang="fr-FR" sz="1600" dirty="0"/>
              <a:t>: </a:t>
            </a:r>
            <a:r>
              <a:rPr lang="fr-FR" sz="1600" dirty="0">
                <a:hlinkClick r:id="rId2"/>
              </a:rPr>
              <a:t>https://nodejs.org/en/download/package-manager</a:t>
            </a:r>
            <a:endParaRPr lang="fr-FR" sz="1600" dirty="0"/>
          </a:p>
          <a:p>
            <a:pPr lvl="1"/>
            <a:r>
              <a:rPr lang="fr-FR" sz="1600" dirty="0"/>
              <a:t>Node JS installe l’exécutable </a:t>
            </a:r>
            <a:r>
              <a:rPr lang="fr-FR" sz="1600" b="1" dirty="0" err="1"/>
              <a:t>npm</a:t>
            </a:r>
            <a:r>
              <a:rPr lang="fr-FR" sz="1600" dirty="0"/>
              <a:t> (Node Package Manager) qui permet de télécharger et installer des bibliothèques JS,</a:t>
            </a:r>
          </a:p>
          <a:p>
            <a:pPr marL="402336" lvl="1" indent="0">
              <a:buNone/>
            </a:pPr>
            <a:endParaRPr lang="fr-FR" sz="1600" dirty="0"/>
          </a:p>
          <a:p>
            <a:r>
              <a:rPr lang="fr-FR" sz="2400" dirty="0"/>
              <a:t>Installer ensuite Angular CLI (</a:t>
            </a:r>
            <a:r>
              <a:rPr lang="fr-FR" sz="2000" dirty="0"/>
              <a:t>Command Line Interface</a:t>
            </a:r>
            <a:r>
              <a:rPr lang="fr-FR" sz="2400" dirty="0"/>
              <a:t>) qui permet de créer, compiler, tester et déployer des projets </a:t>
            </a:r>
            <a:r>
              <a:rPr lang="fr-FR" sz="2400" dirty="0" err="1"/>
              <a:t>angular</a:t>
            </a:r>
            <a:r>
              <a:rPr lang="fr-FR" sz="2400" dirty="0"/>
              <a:t> : </a:t>
            </a:r>
            <a:r>
              <a:rPr lang="fr-FR" sz="2400" dirty="0">
                <a:hlinkClick r:id="rId3"/>
              </a:rPr>
              <a:t>https://cli.angular.io/</a:t>
            </a:r>
            <a:endParaRPr lang="fr-FR" sz="2400" dirty="0"/>
          </a:p>
          <a:p>
            <a:pPr marL="82296" indent="0">
              <a:buNone/>
            </a:pPr>
            <a:endParaRPr lang="fr-FR" sz="2400" dirty="0"/>
          </a:p>
          <a:p>
            <a:pPr lvl="1" algn="ctr"/>
            <a:r>
              <a:rPr lang="fr-FR" sz="2000" b="1" dirty="0" err="1">
                <a:solidFill>
                  <a:srgbClr val="FF0000"/>
                </a:solidFill>
              </a:rPr>
              <a:t>npm</a:t>
            </a:r>
            <a:r>
              <a:rPr lang="fr-FR" sz="2000" b="1" dirty="0"/>
              <a:t> </a:t>
            </a:r>
            <a:r>
              <a:rPr lang="fr-FR" sz="2000" b="1" dirty="0" err="1"/>
              <a:t>install</a:t>
            </a:r>
            <a:r>
              <a:rPr lang="fr-FR" sz="2000" b="1" dirty="0"/>
              <a:t> –g @angular/cli</a:t>
            </a:r>
          </a:p>
          <a:p>
            <a:pPr marL="82296" indent="0">
              <a:buNone/>
            </a:pPr>
            <a:endParaRPr lang="fr-FR" sz="2000" dirty="0"/>
          </a:p>
          <a:p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1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Création d’un Projet 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7596885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800" dirty="0"/>
              <a:t>Pour créer un nouveau projet Angular :</a:t>
            </a:r>
          </a:p>
          <a:p>
            <a:pPr lvl="1"/>
            <a:r>
              <a:rPr lang="fr-FR" sz="2000" b="1" dirty="0" err="1">
                <a:solidFill>
                  <a:srgbClr val="FF0000"/>
                </a:solidFill>
              </a:rPr>
              <a:t>ng</a:t>
            </a:r>
            <a:r>
              <a:rPr lang="fr-FR" sz="2000" dirty="0"/>
              <a:t>  </a:t>
            </a:r>
            <a:r>
              <a:rPr lang="fr-FR" sz="2000" b="1" dirty="0"/>
              <a:t>new</a:t>
            </a:r>
            <a:r>
              <a:rPr lang="fr-FR" sz="2000" dirty="0"/>
              <a:t> </a:t>
            </a:r>
            <a:r>
              <a:rPr lang="fr-FR" sz="2000" dirty="0" err="1"/>
              <a:t>MonProjet</a:t>
            </a:r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402336" lvl="1" indent="0">
              <a:buNone/>
            </a:pPr>
            <a:endParaRPr lang="fr-FR" sz="2000" dirty="0"/>
          </a:p>
          <a:p>
            <a:r>
              <a:rPr lang="fr-FR" sz="2800" dirty="0"/>
              <a:t>Cette commande génère les différents fichiers nécessaires à une application basique Angular et installe également les packages requis par le projet.</a:t>
            </a:r>
          </a:p>
          <a:p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3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Exécution d’un Projet 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7672561" cy="50367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Pour exécuter un projet Angular, on accède au dossier du projet puis on lance :</a:t>
            </a:r>
          </a:p>
          <a:p>
            <a:pPr lvl="1"/>
            <a:r>
              <a:rPr lang="fr-FR" sz="1900" b="1" dirty="0" err="1">
                <a:solidFill>
                  <a:srgbClr val="FF0000"/>
                </a:solidFill>
              </a:rPr>
              <a:t>ng</a:t>
            </a:r>
            <a:r>
              <a:rPr lang="fr-FR" sz="1900" dirty="0"/>
              <a:t>  </a:t>
            </a:r>
            <a:r>
              <a:rPr lang="fr-FR" sz="1900" b="1" dirty="0"/>
              <a:t>serve</a:t>
            </a:r>
          </a:p>
          <a:p>
            <a:pPr lvl="1"/>
            <a:endParaRPr lang="fr-FR" sz="1900" dirty="0"/>
          </a:p>
          <a:p>
            <a:r>
              <a:rPr lang="fr-FR" sz="2600" dirty="0"/>
              <a:t>Cette commande compile le code source du projet pour le convertir le code Type Script en JS en plus elle démarre un serveur Web local basé sur </a:t>
            </a:r>
            <a:r>
              <a:rPr lang="fr-FR" sz="2600" dirty="0" err="1"/>
              <a:t>NodeJS</a:t>
            </a:r>
            <a:r>
              <a:rPr lang="fr-FR" sz="2600" dirty="0"/>
              <a:t> pour déployer localement l’application,</a:t>
            </a:r>
          </a:p>
          <a:p>
            <a:endParaRPr lang="fr-FR" sz="2600" dirty="0"/>
          </a:p>
          <a:p>
            <a:r>
              <a:rPr lang="fr-FR" sz="2600" dirty="0"/>
              <a:t>Pour tester le projet généré, il suffit de taper : http://localhost:4200</a:t>
            </a:r>
          </a:p>
          <a:p>
            <a:endParaRPr lang="fr-FR" sz="2800" dirty="0"/>
          </a:p>
          <a:p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94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B3941-0411-4390-ACF8-B8ADB4E5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Editer un Projet 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D97ADF-DE34-42B1-AAF6-91FF895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E3E81AA-01A2-491F-B3A9-20C6AB0D17D1}"/>
              </a:ext>
            </a:extLst>
          </p:cNvPr>
          <p:cNvSpPr txBox="1">
            <a:spLocks/>
          </p:cNvSpPr>
          <p:nvPr/>
        </p:nvSpPr>
        <p:spPr>
          <a:xfrm>
            <a:off x="1147911" y="1268760"/>
            <a:ext cx="3928145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400" dirty="0"/>
              <a:t>Installer l’éditeur de code extensible « Microsoft Visual Studio Code » : </a:t>
            </a:r>
            <a:r>
              <a:rPr lang="fr-FR" sz="2400" dirty="0">
                <a:hlinkClick r:id="rId2"/>
              </a:rPr>
              <a:t>https://code.visualstudio.com/download</a:t>
            </a:r>
            <a:endParaRPr lang="fr-FR" sz="2400" dirty="0"/>
          </a:p>
          <a:p>
            <a:r>
              <a:rPr lang="fr-FR" sz="2400" dirty="0"/>
              <a:t>Pour éditer un projet Angular avec VS Code,  on accède au dossier du projet puis on lance :</a:t>
            </a:r>
          </a:p>
          <a:p>
            <a:pPr lvl="1"/>
            <a:r>
              <a:rPr lang="fr-FR" sz="2000" b="1" dirty="0"/>
              <a:t>Code </a:t>
            </a:r>
            <a:r>
              <a:rPr lang="fr-FR" sz="2400" b="1" dirty="0"/>
              <a:t>.</a:t>
            </a:r>
          </a:p>
          <a:p>
            <a:pPr lvl="1"/>
            <a:r>
              <a:rPr lang="fr-FR" sz="2000" dirty="0"/>
              <a:t>Ou File/Open Folder…</a:t>
            </a:r>
          </a:p>
          <a:p>
            <a:pPr marL="82296" indent="0">
              <a:buNone/>
            </a:pPr>
            <a:endParaRPr lang="fr-FR" sz="2800" dirty="0"/>
          </a:p>
          <a:p>
            <a:endParaRPr lang="fr-FR" sz="2400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B0972B-7AE0-4D9D-8A19-B175F6FD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46" y="1291697"/>
            <a:ext cx="3539694" cy="37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0749D-1EC2-43FD-881F-B9EFDB9E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 de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5BE34-CAF6-4AC4-BCEC-C4D8C209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73288"/>
          </a:xfrm>
        </p:spPr>
        <p:txBody>
          <a:bodyPr>
            <a:normAutofit/>
          </a:bodyPr>
          <a:lstStyle/>
          <a:p>
            <a:r>
              <a:rPr lang="fr-FR" sz="2400" dirty="0"/>
              <a:t>Une application Angular se compose de :</a:t>
            </a:r>
          </a:p>
          <a:p>
            <a:pPr lvl="2"/>
            <a:r>
              <a:rPr lang="fr-FR" sz="1800" dirty="0"/>
              <a:t>Des </a:t>
            </a:r>
            <a:r>
              <a:rPr lang="fr-FR" sz="1800" b="1" dirty="0"/>
              <a:t>composant Web </a:t>
            </a:r>
            <a:r>
              <a:rPr lang="fr-FR" sz="1800" dirty="0"/>
              <a:t>: la partie visible de l’appli (IHM),</a:t>
            </a:r>
          </a:p>
          <a:p>
            <a:pPr lvl="2"/>
            <a:r>
              <a:rPr lang="fr-FR" sz="1800" dirty="0"/>
              <a:t>Des </a:t>
            </a:r>
            <a:r>
              <a:rPr lang="fr-FR" sz="1800" b="1" dirty="0"/>
              <a:t>services</a:t>
            </a:r>
            <a:r>
              <a:rPr lang="fr-FR" sz="1800" dirty="0"/>
              <a:t> qui contiennent la logique applicative. Les composants utilisent les services par le principe des « Injections des dépendances »,</a:t>
            </a:r>
          </a:p>
          <a:p>
            <a:pPr lvl="2"/>
            <a:r>
              <a:rPr lang="fr-FR" sz="1800" dirty="0"/>
              <a:t>Les P</a:t>
            </a:r>
            <a:r>
              <a:rPr lang="fr-FR" sz="1800" b="1" dirty="0"/>
              <a:t>ipes</a:t>
            </a:r>
            <a:r>
              <a:rPr lang="fr-FR" sz="1800" dirty="0"/>
              <a:t> pour formater l’affichage des données,</a:t>
            </a:r>
          </a:p>
          <a:p>
            <a:pPr lvl="2"/>
            <a:r>
              <a:rPr lang="fr-FR" sz="1800" dirty="0"/>
              <a:t>Les  Directives permettant d’étendre la puissance de HTML, (Directives prédéfinie *</a:t>
            </a:r>
            <a:r>
              <a:rPr lang="fr-FR" sz="1800" dirty="0" err="1"/>
              <a:t>ngIf</a:t>
            </a:r>
            <a:r>
              <a:rPr lang="fr-FR" sz="1800" dirty="0"/>
              <a:t>, *</a:t>
            </a:r>
            <a:r>
              <a:rPr lang="fr-FR" sz="1800" dirty="0" err="1"/>
              <a:t>ngFor</a:t>
            </a:r>
            <a:r>
              <a:rPr lang="fr-FR" sz="1800" dirty="0"/>
              <a:t>…)</a:t>
            </a:r>
          </a:p>
          <a:p>
            <a:pPr lvl="2"/>
            <a:endParaRPr lang="fr-FR" sz="1600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1384C0-B660-45FC-B254-C6A90B2A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8528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25188</TotalTime>
  <Words>354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Verdana</vt:lpstr>
      <vt:lpstr>Wingdings 2</vt:lpstr>
      <vt:lpstr>Solstice</vt:lpstr>
      <vt:lpstr>Conception personnalisée</vt:lpstr>
      <vt:lpstr>Développement Web Front End : Angular Framework</vt:lpstr>
      <vt:lpstr>PLAN</vt:lpstr>
      <vt:lpstr>Angular :Installations</vt:lpstr>
      <vt:lpstr>Création d’un Projet Angular</vt:lpstr>
      <vt:lpstr>Exécution d’un Projet Angular</vt:lpstr>
      <vt:lpstr>Editer un Projet Angular</vt:lpstr>
      <vt:lpstr>Architecture de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Nadhem Bel Hadj Abdallah Technologue en Informatique</dc:title>
  <dc:creator>NADHEM</dc:creator>
  <cp:lastModifiedBy>BEL HADJ ABDALLAH NADHEM</cp:lastModifiedBy>
  <cp:revision>370</cp:revision>
  <dcterms:created xsi:type="dcterms:W3CDTF">2014-02-04T11:35:24Z</dcterms:created>
  <dcterms:modified xsi:type="dcterms:W3CDTF">2024-11-19T15:28:32Z</dcterms:modified>
</cp:coreProperties>
</file>