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7" r:id="rId3"/>
    <p:sldId id="291" r:id="rId4"/>
    <p:sldId id="256" r:id="rId5"/>
    <p:sldId id="266" r:id="rId6"/>
    <p:sldId id="264" r:id="rId7"/>
    <p:sldId id="272" r:id="rId8"/>
    <p:sldId id="298" r:id="rId9"/>
    <p:sldId id="273" r:id="rId10"/>
    <p:sldId id="299" r:id="rId11"/>
    <p:sldId id="300" r:id="rId12"/>
    <p:sldId id="275" r:id="rId13"/>
    <p:sldId id="277" r:id="rId14"/>
    <p:sldId id="276" r:id="rId15"/>
    <p:sldId id="284" r:id="rId16"/>
    <p:sldId id="288" r:id="rId17"/>
    <p:sldId id="285" r:id="rId18"/>
    <p:sldId id="257" r:id="rId19"/>
    <p:sldId id="258" r:id="rId20"/>
    <p:sldId id="297" r:id="rId21"/>
    <p:sldId id="259" r:id="rId22"/>
    <p:sldId id="260" r:id="rId23"/>
    <p:sldId id="293" r:id="rId24"/>
    <p:sldId id="294" r:id="rId25"/>
    <p:sldId id="296" r:id="rId26"/>
    <p:sldId id="295" r:id="rId27"/>
    <p:sldId id="289" r:id="rId28"/>
    <p:sldId id="279" r:id="rId29"/>
    <p:sldId id="283" r:id="rId30"/>
    <p:sldId id="281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ook1%20(version%20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sz="1400" b="1" i="0" baseline="0" dirty="0" err="1">
                <a:solidFill>
                  <a:schemeClr val="tx1"/>
                </a:solidFill>
                <a:effectLst/>
              </a:rPr>
              <a:t>Colony</a:t>
            </a:r>
            <a:r>
              <a:rPr lang="fr-CA" sz="1400" b="1" i="0" baseline="0" dirty="0">
                <a:solidFill>
                  <a:schemeClr val="tx1"/>
                </a:solidFill>
                <a:effectLst/>
              </a:rPr>
              <a:t> </a:t>
            </a:r>
            <a:r>
              <a:rPr lang="fr-CA" sz="1400" b="1" i="0" baseline="0" dirty="0" err="1">
                <a:solidFill>
                  <a:schemeClr val="tx1"/>
                </a:solidFill>
                <a:effectLst/>
              </a:rPr>
              <a:t>development</a:t>
            </a:r>
            <a:r>
              <a:rPr lang="fr-CA" sz="1400" b="1" i="0" baseline="0" dirty="0">
                <a:solidFill>
                  <a:schemeClr val="tx1"/>
                </a:solidFill>
                <a:effectLst/>
              </a:rPr>
              <a:t> goals</a:t>
            </a:r>
            <a:endParaRPr lang="fr-CA" sz="1400" dirty="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29301144745677021"/>
          <c:y val="4.474797902975811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Sheet1!$D$26:$H$26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C-4D91-8601-F2E16BDB8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386392"/>
        <c:axId val="404389016"/>
      </c:barChart>
      <c:catAx>
        <c:axId val="404386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89016"/>
        <c:crosses val="autoZero"/>
        <c:auto val="1"/>
        <c:lblAlgn val="ctr"/>
        <c:lblOffset val="100"/>
        <c:noMultiLvlLbl val="0"/>
      </c:catAx>
      <c:valAx>
        <c:axId val="404389016"/>
        <c:scaling>
          <c:orientation val="minMax"/>
          <c:max val="5"/>
        </c:scaling>
        <c:delete val="0"/>
        <c:axPos val="l"/>
        <c:majorGridlines>
          <c:spPr>
            <a:ln w="1905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863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>
        <a:lumMod val="40000"/>
        <a:lumOff val="60000"/>
      </a:scheme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development</a:t>
            </a:r>
            <a:r>
              <a:rPr lang="fr-CA" b="1" dirty="0">
                <a:solidFill>
                  <a:schemeClr val="tx1"/>
                </a:solidFill>
              </a:rPr>
              <a:t> goals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C000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C000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development</a:t>
            </a:r>
            <a:r>
              <a:rPr lang="fr-CA" b="1" dirty="0">
                <a:solidFill>
                  <a:schemeClr val="tx1"/>
                </a:solidFill>
              </a:rPr>
              <a:t> goals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C000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A" dirty="0">
                <a:solidFill>
                  <a:schemeClr val="bg1"/>
                </a:solidFill>
              </a:rPr>
              <a:t>Job</a:t>
            </a:r>
            <a:r>
              <a:rPr lang="fr-CA" baseline="0" dirty="0">
                <a:solidFill>
                  <a:schemeClr val="bg1"/>
                </a:solidFill>
              </a:rPr>
              <a:t> </a:t>
            </a:r>
            <a:r>
              <a:rPr lang="fr-CA" baseline="0" dirty="0" err="1">
                <a:solidFill>
                  <a:schemeClr val="bg1"/>
                </a:solidFill>
              </a:rPr>
              <a:t>repartition</a:t>
            </a:r>
            <a:endParaRPr lang="fr-CA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7B-42BC-A7BD-3D2A7EAED8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7B-42BC-A7BD-3D2A7EAED8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7B-42BC-A7BD-3D2A7EAED8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7B-42BC-A7BD-3D2A7EAED86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7B-42BC-A7BD-3D2A7EAED86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7B-42BC-A7BD-3D2A7EAED8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Sheet1!$C$42:$C$47</c:f>
              <c:strCache>
                <c:ptCount val="6"/>
                <c:pt idx="0">
                  <c:v>Maintenance Worker</c:v>
                </c:pt>
                <c:pt idx="1">
                  <c:v>Lead Process Planner</c:v>
                </c:pt>
                <c:pt idx="2">
                  <c:v>Resource Excavator</c:v>
                </c:pt>
                <c:pt idx="3">
                  <c:v>Medic</c:v>
                </c:pt>
                <c:pt idx="4">
                  <c:v>Harvester</c:v>
                </c:pt>
                <c:pt idx="5">
                  <c:v>Guardian</c:v>
                </c:pt>
              </c:strCache>
            </c:strRef>
          </c:cat>
          <c:val>
            <c:numRef>
              <c:f>Sheet1!$D$42:$D$47</c:f>
              <c:numCache>
                <c:formatCode>General</c:formatCode>
                <c:ptCount val="6"/>
                <c:pt idx="0">
                  <c:v>22</c:v>
                </c:pt>
                <c:pt idx="1">
                  <c:v>12</c:v>
                </c:pt>
                <c:pt idx="2">
                  <c:v>23</c:v>
                </c:pt>
                <c:pt idx="3">
                  <c:v>7</c:v>
                </c:pt>
                <c:pt idx="4">
                  <c:v>30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57B-42BC-A7BD-3D2A7EAED86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fr-CA" dirty="0" err="1"/>
              <a:t>Citizens</a:t>
            </a:r>
            <a:r>
              <a:rPr lang="fr-CA" dirty="0"/>
              <a:t> </a:t>
            </a:r>
            <a:r>
              <a:rPr lang="fr-CA" dirty="0" err="1"/>
              <a:t>priority</a:t>
            </a:r>
            <a:endParaRPr lang="fr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8928258967629044E-2"/>
          <c:y val="0.19486111111111112"/>
          <c:w val="0.8966272965879265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Sheet1!$D$16:$H$16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45-4865-A712-B010068D2D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376224"/>
        <c:axId val="404375240"/>
      </c:barChart>
      <c:catAx>
        <c:axId val="4043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5240"/>
        <c:crosses val="autoZero"/>
        <c:auto val="1"/>
        <c:lblAlgn val="ctr"/>
        <c:lblOffset val="100"/>
        <c:noMultiLvlLbl val="0"/>
      </c:catAx>
      <c:valAx>
        <c:axId val="4043752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62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fr-CA" dirty="0" err="1"/>
              <a:t>Colony’s</a:t>
            </a:r>
            <a:r>
              <a:rPr lang="fr-CA" dirty="0"/>
              <a:t> </a:t>
            </a:r>
            <a:r>
              <a:rPr lang="fr-CA" dirty="0" err="1"/>
              <a:t>Priority</a:t>
            </a:r>
            <a:endParaRPr lang="fr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Sheet1!$D$26:$H$26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8A-4E29-BECA-227D5380D5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386392"/>
        <c:axId val="404389016"/>
      </c:barChart>
      <c:catAx>
        <c:axId val="404386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89016"/>
        <c:crosses val="autoZero"/>
        <c:auto val="1"/>
        <c:lblAlgn val="ctr"/>
        <c:lblOffset val="100"/>
        <c:noMultiLvlLbl val="0"/>
      </c:catAx>
      <c:valAx>
        <c:axId val="40438901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863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fr-CA" dirty="0" err="1"/>
              <a:t>Citizens</a:t>
            </a:r>
            <a:r>
              <a:rPr lang="fr-CA" dirty="0"/>
              <a:t> </a:t>
            </a:r>
            <a:r>
              <a:rPr lang="fr-CA" dirty="0" err="1"/>
              <a:t>priority</a:t>
            </a:r>
            <a:endParaRPr lang="fr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8928258967629044E-2"/>
          <c:y val="0.19486111111111112"/>
          <c:w val="0.8966272965879265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Sheet1!$D$16:$H$16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2-4A85-85D8-E81C0B0D6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376224"/>
        <c:axId val="404375240"/>
      </c:barChart>
      <c:catAx>
        <c:axId val="4043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5240"/>
        <c:crosses val="autoZero"/>
        <c:auto val="1"/>
        <c:lblAlgn val="ctr"/>
        <c:lblOffset val="100"/>
        <c:noMultiLvlLbl val="0"/>
      </c:catAx>
      <c:valAx>
        <c:axId val="4043752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62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fr-CA" dirty="0" err="1"/>
              <a:t>Citizens</a:t>
            </a:r>
            <a:r>
              <a:rPr lang="fr-CA" dirty="0"/>
              <a:t> </a:t>
            </a:r>
            <a:r>
              <a:rPr lang="fr-CA" dirty="0" err="1"/>
              <a:t>priority</a:t>
            </a:r>
            <a:endParaRPr lang="fr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8928258967629044E-2"/>
          <c:y val="0.19486111111111112"/>
          <c:w val="0.8966272965879265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Sheet1!$D$16:$H$16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2-4A85-85D8-E81C0B0D6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376224"/>
        <c:axId val="404375240"/>
      </c:barChart>
      <c:catAx>
        <c:axId val="4043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5240"/>
        <c:crosses val="autoZero"/>
        <c:auto val="1"/>
        <c:lblAlgn val="ctr"/>
        <c:lblOffset val="100"/>
        <c:noMultiLvlLbl val="0"/>
      </c:catAx>
      <c:valAx>
        <c:axId val="4043752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62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fr-CA" dirty="0" err="1"/>
              <a:t>Colony’s</a:t>
            </a:r>
            <a:r>
              <a:rPr lang="fr-CA" dirty="0"/>
              <a:t> </a:t>
            </a:r>
            <a:r>
              <a:rPr lang="fr-CA" dirty="0" err="1"/>
              <a:t>Priority</a:t>
            </a:r>
            <a:endParaRPr lang="fr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8928258967629044E-2"/>
          <c:y val="0.19486111111111112"/>
          <c:w val="0.8966272965879265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Sheet1!$D$16:$H$16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BD-41C1-9621-0D418BEA6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376224"/>
        <c:axId val="404375240"/>
      </c:barChart>
      <c:catAx>
        <c:axId val="4043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5240"/>
        <c:crosses val="autoZero"/>
        <c:auto val="1"/>
        <c:lblAlgn val="ctr"/>
        <c:lblOffset val="100"/>
        <c:noMultiLvlLbl val="0"/>
      </c:catAx>
      <c:valAx>
        <c:axId val="4043752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62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fr-CA" sz="2800" dirty="0" err="1"/>
              <a:t>Required</a:t>
            </a:r>
            <a:r>
              <a:rPr lang="fr-CA" sz="2800" dirty="0"/>
              <a:t> </a:t>
            </a:r>
            <a:r>
              <a:rPr lang="fr-CA" sz="2800" dirty="0" err="1"/>
              <a:t>repartion</a:t>
            </a:r>
            <a:endParaRPr lang="fr-CA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Actual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Sheet1!$C$42:$C$47</c:f>
              <c:strCache>
                <c:ptCount val="6"/>
                <c:pt idx="0">
                  <c:v>Maintenance Worker</c:v>
                </c:pt>
                <c:pt idx="1">
                  <c:v>Lead Process Planner</c:v>
                </c:pt>
                <c:pt idx="2">
                  <c:v>Resource Excavator</c:v>
                </c:pt>
                <c:pt idx="3">
                  <c:v>Medic</c:v>
                </c:pt>
                <c:pt idx="4">
                  <c:v>Harvester</c:v>
                </c:pt>
                <c:pt idx="5">
                  <c:v>Guardian</c:v>
                </c:pt>
              </c:strCache>
            </c:strRef>
          </c:cat>
          <c:val>
            <c:numRef>
              <c:f>Sheet1!$D$42:$D$47</c:f>
              <c:numCache>
                <c:formatCode>General</c:formatCode>
                <c:ptCount val="6"/>
                <c:pt idx="0">
                  <c:v>22</c:v>
                </c:pt>
                <c:pt idx="1">
                  <c:v>12</c:v>
                </c:pt>
                <c:pt idx="2">
                  <c:v>23</c:v>
                </c:pt>
                <c:pt idx="3">
                  <c:v>7</c:v>
                </c:pt>
                <c:pt idx="4">
                  <c:v>30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EF-4729-B7E2-2C8289F5156E}"/>
            </c:ext>
          </c:extLst>
        </c:ser>
        <c:ser>
          <c:idx val="1"/>
          <c:order val="1"/>
          <c:tx>
            <c:v>Required</c:v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Sheet1!$C$42:$C$47</c:f>
              <c:strCache>
                <c:ptCount val="6"/>
                <c:pt idx="0">
                  <c:v>Maintenance Worker</c:v>
                </c:pt>
                <c:pt idx="1">
                  <c:v>Lead Process Planner</c:v>
                </c:pt>
                <c:pt idx="2">
                  <c:v>Resource Excavator</c:v>
                </c:pt>
                <c:pt idx="3">
                  <c:v>Medic</c:v>
                </c:pt>
                <c:pt idx="4">
                  <c:v>Harvester</c:v>
                </c:pt>
                <c:pt idx="5">
                  <c:v>Guardian</c:v>
                </c:pt>
              </c:strCache>
            </c:strRef>
          </c:cat>
          <c:val>
            <c:numRef>
              <c:f>Sheet1!$E$42:$E$47</c:f>
              <c:numCache>
                <c:formatCode>General</c:formatCode>
                <c:ptCount val="6"/>
                <c:pt idx="0">
                  <c:v>20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EF-4729-B7E2-2C8289F51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681184"/>
        <c:axId val="506679544"/>
      </c:barChart>
      <c:catAx>
        <c:axId val="50668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6679544"/>
        <c:crosses val="autoZero"/>
        <c:auto val="1"/>
        <c:lblAlgn val="ctr"/>
        <c:lblOffset val="100"/>
        <c:noMultiLvlLbl val="0"/>
      </c:catAx>
      <c:valAx>
        <c:axId val="506679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668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solidFill>
            <a:schemeClr val="accent1">
              <a:shade val="50000"/>
              <a:alpha val="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30-4BEE-A951-4E2CA7BE94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60000"/>
        <a:lumOff val="40000"/>
      </a:schemeClr>
    </a:solidFill>
    <a:ln>
      <a:solidFill>
        <a:schemeClr val="accent1">
          <a:shade val="50000"/>
          <a:alpha val="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sz="1400" b="1" i="0" baseline="0" dirty="0" err="1">
                <a:solidFill>
                  <a:schemeClr val="tx1"/>
                </a:solidFill>
                <a:effectLst/>
              </a:rPr>
              <a:t>Colony</a:t>
            </a:r>
            <a:r>
              <a:rPr lang="fr-CA" sz="1400" b="1" i="0" baseline="0" dirty="0">
                <a:solidFill>
                  <a:schemeClr val="tx1"/>
                </a:solidFill>
                <a:effectLst/>
              </a:rPr>
              <a:t> </a:t>
            </a:r>
            <a:r>
              <a:rPr lang="fr-CA" sz="1400" b="1" i="0" baseline="0" dirty="0" err="1">
                <a:solidFill>
                  <a:schemeClr val="tx1"/>
                </a:solidFill>
                <a:effectLst/>
              </a:rPr>
              <a:t>development</a:t>
            </a:r>
            <a:r>
              <a:rPr lang="fr-CA" sz="1400" b="1" i="0" baseline="0" dirty="0">
                <a:solidFill>
                  <a:schemeClr val="tx1"/>
                </a:solidFill>
                <a:effectLst/>
              </a:rPr>
              <a:t> goals</a:t>
            </a:r>
            <a:endParaRPr lang="fr-CA" sz="1400" dirty="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30974600925878687"/>
          <c:y val="1.78991916119032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Sheet1!$D$26:$H$26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C-4D91-8601-F2E16BDB8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386392"/>
        <c:axId val="404389016"/>
      </c:barChart>
      <c:catAx>
        <c:axId val="404386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89016"/>
        <c:crosses val="autoZero"/>
        <c:auto val="1"/>
        <c:lblAlgn val="ctr"/>
        <c:lblOffset val="100"/>
        <c:noMultiLvlLbl val="0"/>
      </c:catAx>
      <c:valAx>
        <c:axId val="404389016"/>
        <c:scaling>
          <c:orientation val="minMax"/>
          <c:max val="5"/>
        </c:scaling>
        <c:delete val="0"/>
        <c:axPos val="l"/>
        <c:majorGridlines>
          <c:spPr>
            <a:ln w="1905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863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>
        <a:lumMod val="40000"/>
        <a:lumOff val="60000"/>
      </a:scheme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development</a:t>
            </a:r>
            <a:r>
              <a:rPr lang="fr-CA" b="1" dirty="0">
                <a:solidFill>
                  <a:schemeClr val="tx1"/>
                </a:solidFill>
              </a:rPr>
              <a:t> goals</a:t>
            </a:r>
          </a:p>
        </c:rich>
      </c:tx>
      <c:layout>
        <c:manualLayout>
          <c:xMode val="edge"/>
          <c:yMode val="edge"/>
          <c:x val="0.32236721950238756"/>
          <c:y val="9.189916441921731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C000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development</a:t>
            </a:r>
            <a:r>
              <a:rPr lang="fr-CA" b="1" dirty="0">
                <a:solidFill>
                  <a:schemeClr val="tx1"/>
                </a:solidFill>
              </a:rPr>
              <a:t> goals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C000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CA" b="1" dirty="0" err="1">
                <a:solidFill>
                  <a:schemeClr val="tx1"/>
                </a:solidFill>
              </a:rPr>
              <a:t>Colony</a:t>
            </a:r>
            <a:r>
              <a:rPr lang="fr-CA" b="1" dirty="0">
                <a:solidFill>
                  <a:schemeClr val="tx1"/>
                </a:solidFill>
              </a:rPr>
              <a:t> </a:t>
            </a:r>
            <a:r>
              <a:rPr lang="fr-CA" b="1" dirty="0" err="1">
                <a:solidFill>
                  <a:schemeClr val="tx1"/>
                </a:solidFill>
              </a:rPr>
              <a:t>developement</a:t>
            </a:r>
            <a:r>
              <a:rPr lang="fr-CA" b="1" dirty="0">
                <a:solidFill>
                  <a:schemeClr val="tx1"/>
                </a:solidFill>
              </a:rPr>
              <a:t> objectifs</a:t>
            </a:r>
          </a:p>
        </c:rich>
      </c:tx>
      <c:layout>
        <c:manualLayout>
          <c:xMode val="edge"/>
          <c:yMode val="edge"/>
          <c:x val="0.22617796973550194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092738407699037E-2"/>
          <c:y val="0.17321777486147566"/>
          <c:w val="0.90357392825896765"/>
          <c:h val="0.714753207932341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Sheet1!$D$15:$H$15</c:f>
              <c:strCache>
                <c:ptCount val="5"/>
                <c:pt idx="0">
                  <c:v>Security</c:v>
                </c:pt>
                <c:pt idx="1">
                  <c:v>Wealth</c:v>
                </c:pt>
                <c:pt idx="2">
                  <c:v>Exploration</c:v>
                </c:pt>
                <c:pt idx="3">
                  <c:v>Innovation</c:v>
                </c:pt>
                <c:pt idx="4">
                  <c:v>Expension</c:v>
                </c:pt>
              </c:strCache>
            </c:strRef>
          </c:cat>
          <c:val>
            <c:numRef>
              <c:f>Sheet1!$D$19:$H$19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4-4384-99AD-781D979E8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046264"/>
        <c:axId val="396039376"/>
      </c:barChart>
      <c:catAx>
        <c:axId val="3960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39376"/>
        <c:crosses val="autoZero"/>
        <c:auto val="1"/>
        <c:lblAlgn val="ctr"/>
        <c:lblOffset val="100"/>
        <c:noMultiLvlLbl val="0"/>
      </c:catAx>
      <c:valAx>
        <c:axId val="3960393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6046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8ED6-1C5C-4F19-80B1-34E97BE4A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B1D9A-730F-41E8-856E-CA770381A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785B-57FB-4387-B795-B920F0C1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5C16-34B1-4242-BAB9-35898B48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9455-34E5-42E5-A7BC-8D9EF98F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44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233C-415A-4557-A61A-0AC47EF2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0428F-1483-4150-8CA1-AED28A8F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173B-43E8-4298-8685-1CBA0295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EA88-E753-4F7E-87A0-C14E8978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54FD-4E54-427D-84E8-39471DBD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04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4D152-D2FC-4437-BC5E-9AD957737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81C91-9B34-4A97-A69D-2633EF561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F6FD-E1CB-415B-8AC9-F8268915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2D4CA-C348-4966-8915-9AD09BF6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262EE-ED06-4D72-B4F2-BDF6D71F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274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5A05-BC04-403A-A58F-23CE2553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A123-A3BD-43B8-A1A9-8F3D14A3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8D0B-FF68-4CBA-B5F3-D32BC4A1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1562F-8400-4657-A815-5322BC00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0910A-5556-4B8C-BE3A-87F2EE36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476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DF41-14C7-4002-B320-1DDD64F1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621F4-1C2F-4EA6-99DD-65CD6C327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20C6-A091-41DE-B44F-D8CB5EB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E419-725E-4854-9103-5570AFAC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4312-D8FE-4F43-A9D8-83480B80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88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3067-7D59-4AF4-A75A-9A7BA7F9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EEB7-EE87-451C-8B7D-28A84FE22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78695-8A2B-4B58-A229-2B17CE632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DB6E-B901-4C40-9C85-8B2787FF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5F11D-1F83-43B8-A53B-472D699B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0705E-5BCC-426A-823F-8C820A13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876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2CE1-96B4-4251-8724-5F6848DC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3C87F-95C6-4840-8573-3CED4689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5FB81-0068-452D-9407-7EB9F98B7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1A026-8879-4A7B-A56F-9AAF9A050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20BF9-D1C3-44E3-A76F-77B39CE5A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AE38E-260C-4BFE-99CC-8B2E106B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2018-04-10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6D82-9576-4DC4-A777-2972FF27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D4E84-9F51-426E-BAED-EF2FB65D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673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F4B7-C507-47CA-B136-3BAB6980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4FEE0-DD42-431D-AC03-46FC17F7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2018-04-10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B3BD3-0F68-4F2B-8364-104B522F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7F809-FB53-4E5C-9105-0952DDE5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99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52980-5EDF-4157-ACC1-F5921BB2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2018-04-10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1A031-7D46-45F8-9FDE-7C9C9227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02ED7-8435-43B5-804F-16D10733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633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97FA-E6DE-4C30-98BA-3B4C3614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75CD6-E5BB-4E6B-8F8B-FF307EE7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E6A3-EC3E-4BDF-A9E3-42E0AFF3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68B53-BB02-4361-9811-210C203B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EFC07-82FF-4350-A71D-F4BCD17C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4F745-9836-4B22-A849-574281C9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714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746C-0B5E-447D-BB77-769D3FF8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D004D-5024-44C5-9B46-FBEE796FF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F88DC-C2E6-42DD-869D-D4E635C0E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FF02A-52AF-4278-BC80-612A2BAE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74FB-B948-4012-96F4-BE7F1B9574EF}" type="datetimeFigureOut">
              <a:rPr lang="fr-CA" smtClean="0"/>
              <a:t>2018-04-10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08FA3-4883-41EE-AB90-590DD2FE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45318-215D-4795-B3AE-1CCA65AE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987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53ED1-BC38-498A-BEB1-06D0FDF8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68692-6F2B-44BC-B8CB-6D9CFF35A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94F7-91FE-4E8C-B7AC-35639F166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C74FB-B948-4012-96F4-BE7F1B9574EF}" type="datetimeFigureOut">
              <a:rPr lang="fr-CA" smtClean="0"/>
              <a:t>2018-04-10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592B-D6D2-404B-B6F5-C231326BE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F0B5-18DF-4897-9D9E-6E446A789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1350F-9090-44AC-B85C-9A707B70623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234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AF80-1DA7-4510-8205-2CF42657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D085-3052-4523-AE85-8B267E85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6BB8F-56EF-4841-BAFC-3281BEF465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00CE8-7500-4500-AB08-6DAD72BC53CE}"/>
              </a:ext>
            </a:extLst>
          </p:cNvPr>
          <p:cNvSpPr txBox="1"/>
          <p:nvPr/>
        </p:nvSpPr>
        <p:spPr>
          <a:xfrm>
            <a:off x="4106162" y="2598003"/>
            <a:ext cx="397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dirty="0" err="1">
                <a:solidFill>
                  <a:schemeClr val="bg1"/>
                </a:solidFill>
              </a:rPr>
              <a:t>Problematic</a:t>
            </a:r>
            <a:endParaRPr lang="fr-CA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2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9E9DF46B-5D76-4746-93B3-BA8F72E93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691803A-E67D-49C3-AF9A-994173AACE03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69E8884-B2F5-47A2-B031-54050B6680E0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24920A86-FD7F-45D6-B0AD-9EF56429A6DF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686EE9E-57BC-4626-B29E-E804F916B5B1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Adrien the </a:t>
            </a:r>
            <a:r>
              <a:rPr lang="fr-CA" dirty="0" err="1"/>
              <a:t>Martian</a:t>
            </a:r>
            <a:endParaRPr lang="fr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35 </a:t>
            </a:r>
            <a:r>
              <a:rPr lang="fr-CA" dirty="0" err="1"/>
              <a:t>years</a:t>
            </a:r>
            <a:r>
              <a:rPr lang="fr-CA" dirty="0"/>
              <a:t> (</a:t>
            </a:r>
            <a:r>
              <a:rPr lang="fr-CA" dirty="0" err="1"/>
              <a:t>earth</a:t>
            </a:r>
            <a:r>
              <a:rPr lang="fr-CA" dirty="0"/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Realy</a:t>
            </a:r>
            <a:r>
              <a:rPr lang="fr-CA" dirty="0"/>
              <a:t> Big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Job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Whanted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85883" y="53008"/>
          <a:ext cx="58093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3ECA4E6E-4568-4279-9BB7-0C7E6A226F94}"/>
              </a:ext>
            </a:extLst>
          </p:cNvPr>
          <p:cNvSpPr/>
          <p:nvPr/>
        </p:nvSpPr>
        <p:spPr>
          <a:xfrm>
            <a:off x="0" y="0"/>
            <a:ext cx="12205159" cy="6858000"/>
          </a:xfrm>
          <a:prstGeom prst="rect">
            <a:avLst/>
          </a:prstGeom>
          <a:solidFill>
            <a:schemeClr val="bg2">
              <a:lumMod val="75000"/>
              <a:alpha val="43000"/>
            </a:schemeClr>
          </a:solidFill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7A27656-AC23-49F6-BCDD-CBA2E890A2A1}"/>
              </a:ext>
            </a:extLst>
          </p:cNvPr>
          <p:cNvGrpSpPr/>
          <p:nvPr/>
        </p:nvGrpSpPr>
        <p:grpSpPr>
          <a:xfrm>
            <a:off x="1165895" y="964152"/>
            <a:ext cx="9457151" cy="4243338"/>
            <a:chOff x="1996751" y="1451683"/>
            <a:chExt cx="8198498" cy="322295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0C4A927-ACF3-49F1-AFAB-A8B5CD72724C}"/>
                </a:ext>
              </a:extLst>
            </p:cNvPr>
            <p:cNvSpPr/>
            <p:nvPr/>
          </p:nvSpPr>
          <p:spPr>
            <a:xfrm>
              <a:off x="1996751" y="1451683"/>
              <a:ext cx="8198498" cy="322295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04B47C2-F278-4000-AD34-CBAF8F736D60}"/>
                </a:ext>
              </a:extLst>
            </p:cNvPr>
            <p:cNvSpPr txBox="1"/>
            <p:nvPr/>
          </p:nvSpPr>
          <p:spPr>
            <a:xfrm>
              <a:off x="2377181" y="1570154"/>
              <a:ext cx="2295331" cy="28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err="1">
                  <a:solidFill>
                    <a:schemeClr val="bg1"/>
                  </a:solidFill>
                </a:rPr>
                <a:t>Skills</a:t>
              </a:r>
              <a:r>
                <a:rPr lang="fr-CA" dirty="0"/>
                <a:t> </a:t>
              </a:r>
              <a:r>
                <a:rPr lang="fr-CA" dirty="0" err="1">
                  <a:solidFill>
                    <a:schemeClr val="bg1"/>
                  </a:solidFill>
                </a:rPr>
                <a:t>wanted</a:t>
              </a:r>
              <a:endParaRPr lang="fr-CA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901FBB6-66D1-4A26-AA2B-6360AB62881B}"/>
                </a:ext>
              </a:extLst>
            </p:cNvPr>
            <p:cNvSpPr/>
            <p:nvPr/>
          </p:nvSpPr>
          <p:spPr>
            <a:xfrm>
              <a:off x="2118049" y="326600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Geology</a:t>
              </a:r>
              <a:endParaRPr lang="fr-CA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8441899-8D7F-4B48-9459-44122CF39A77}"/>
                </a:ext>
              </a:extLst>
            </p:cNvPr>
            <p:cNvSpPr/>
            <p:nvPr/>
          </p:nvSpPr>
          <p:spPr>
            <a:xfrm>
              <a:off x="2118049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Health</a:t>
              </a:r>
              <a:endParaRPr lang="fr-CA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739EB74-264A-4ACF-8BB5-A5890BEBE49A}"/>
                </a:ext>
              </a:extLst>
            </p:cNvPr>
            <p:cNvSpPr/>
            <p:nvPr/>
          </p:nvSpPr>
          <p:spPr>
            <a:xfrm>
              <a:off x="3702866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Cleaning</a:t>
              </a:r>
              <a:endParaRPr lang="fr-CA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FD61DA39-D8AD-4C0B-96BB-DADF75689057}"/>
                </a:ext>
              </a:extLst>
            </p:cNvPr>
            <p:cNvSpPr/>
            <p:nvPr/>
          </p:nvSpPr>
          <p:spPr>
            <a:xfrm>
              <a:off x="3702866" y="325997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Materials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5E154369-24B6-4BF2-8620-85EBFCDE4B29}"/>
                </a:ext>
              </a:extLst>
            </p:cNvPr>
            <p:cNvSpPr/>
            <p:nvPr/>
          </p:nvSpPr>
          <p:spPr>
            <a:xfrm>
              <a:off x="5273710" y="381311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Pharmacy</a:t>
              </a:r>
              <a:endParaRPr lang="fr-CA" dirty="0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BDCEAED9-83AF-4D78-843D-619B765D4D3A}"/>
                </a:ext>
              </a:extLst>
            </p:cNvPr>
            <p:cNvSpPr/>
            <p:nvPr/>
          </p:nvSpPr>
          <p:spPr>
            <a:xfrm>
              <a:off x="5261126" y="326706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Research</a:t>
              </a:r>
              <a:endParaRPr lang="fr-CA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EA0C048-070B-4937-BFD9-86537F6C1DA7}"/>
                </a:ext>
              </a:extLst>
            </p:cNvPr>
            <p:cNvSpPr/>
            <p:nvPr/>
          </p:nvSpPr>
          <p:spPr>
            <a:xfrm>
              <a:off x="2132278" y="209654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Structure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23D5FDB-A558-4D5D-B2B5-F23E08FA8399}"/>
                </a:ext>
              </a:extLst>
            </p:cNvPr>
            <p:cNvSpPr/>
            <p:nvPr/>
          </p:nvSpPr>
          <p:spPr>
            <a:xfrm>
              <a:off x="2132278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Battle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2086897-321C-4A71-AECF-AD71A8352867}"/>
                </a:ext>
              </a:extLst>
            </p:cNvPr>
            <p:cNvSpPr/>
            <p:nvPr/>
          </p:nvSpPr>
          <p:spPr>
            <a:xfrm>
              <a:off x="3717095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Geography</a:t>
              </a:r>
              <a:endParaRPr lang="fr-CA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CF10D91B-4661-4FC8-8E3D-8393A01D4C1F}"/>
                </a:ext>
              </a:extLst>
            </p:cNvPr>
            <p:cNvSpPr/>
            <p:nvPr/>
          </p:nvSpPr>
          <p:spPr>
            <a:xfrm>
              <a:off x="3717095" y="2090516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Electricity</a:t>
              </a:r>
              <a:endParaRPr lang="fr-CA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88D1DE0E-4A1F-4626-8B15-44F626E5658D}"/>
                </a:ext>
              </a:extLst>
            </p:cNvPr>
            <p:cNvSpPr/>
            <p:nvPr/>
          </p:nvSpPr>
          <p:spPr>
            <a:xfrm>
              <a:off x="5287939" y="264365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Planning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2AD1705-0A59-480D-BABA-30C2D642977F}"/>
                </a:ext>
              </a:extLst>
            </p:cNvPr>
            <p:cNvSpPr/>
            <p:nvPr/>
          </p:nvSpPr>
          <p:spPr>
            <a:xfrm>
              <a:off x="5275355" y="2097609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Machine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13D02BFA-E9DB-4D24-A530-A1E76B140BFC}"/>
                </a:ext>
              </a:extLst>
            </p:cNvPr>
            <p:cNvSpPr/>
            <p:nvPr/>
          </p:nvSpPr>
          <p:spPr>
            <a:xfrm>
              <a:off x="6831714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Nutrition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2FEF7C0-A096-44A4-B5CC-0C3134EADFB9}"/>
                </a:ext>
              </a:extLst>
            </p:cNvPr>
            <p:cNvSpPr/>
            <p:nvPr/>
          </p:nvSpPr>
          <p:spPr>
            <a:xfrm>
              <a:off x="6831714" y="325997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Biology</a:t>
              </a:r>
              <a:endParaRPr lang="fr-CA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F7AF1D6E-B251-4011-B2ED-A4F7487FA14F}"/>
                </a:ext>
              </a:extLst>
            </p:cNvPr>
            <p:cNvSpPr/>
            <p:nvPr/>
          </p:nvSpPr>
          <p:spPr>
            <a:xfrm>
              <a:off x="8402558" y="381311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Psychology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756217A-68CA-49E8-BF59-778FB58A6F3C}"/>
                </a:ext>
              </a:extLst>
            </p:cNvPr>
            <p:cNvSpPr/>
            <p:nvPr/>
          </p:nvSpPr>
          <p:spPr>
            <a:xfrm>
              <a:off x="8389974" y="326706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Manual Labor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5B93A70-436A-4039-B8A2-A0294C418CAB}"/>
                </a:ext>
              </a:extLst>
            </p:cNvPr>
            <p:cNvSpPr/>
            <p:nvPr/>
          </p:nvSpPr>
          <p:spPr>
            <a:xfrm>
              <a:off x="6845943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Project Management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895240E2-589A-4809-B884-5BF8FAB9F62D}"/>
                </a:ext>
              </a:extLst>
            </p:cNvPr>
            <p:cNvSpPr/>
            <p:nvPr/>
          </p:nvSpPr>
          <p:spPr>
            <a:xfrm>
              <a:off x="6845943" y="2090516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Problem</a:t>
              </a:r>
              <a:r>
                <a:rPr lang="fr-CA" dirty="0"/>
                <a:t> </a:t>
              </a:r>
              <a:r>
                <a:rPr lang="fr-CA" dirty="0" err="1"/>
                <a:t>Solving</a:t>
              </a:r>
              <a:endParaRPr lang="fr-CA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F3BCBD46-B6D0-4169-9287-E8D4E5631D5E}"/>
                </a:ext>
              </a:extLst>
            </p:cNvPr>
            <p:cNvSpPr/>
            <p:nvPr/>
          </p:nvSpPr>
          <p:spPr>
            <a:xfrm>
              <a:off x="8416787" y="264365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Peace</a:t>
              </a:r>
              <a:r>
                <a:rPr lang="fr-CA" dirty="0"/>
                <a:t> </a:t>
              </a:r>
              <a:r>
                <a:rPr lang="fr-CA" dirty="0" err="1"/>
                <a:t>Keeping</a:t>
              </a:r>
              <a:endParaRPr lang="fr-CA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263990BA-0A5A-4A2A-92E2-4508877B17F0}"/>
                </a:ext>
              </a:extLst>
            </p:cNvPr>
            <p:cNvSpPr/>
            <p:nvPr/>
          </p:nvSpPr>
          <p:spPr>
            <a:xfrm>
              <a:off x="8404203" y="2097609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Programming</a:t>
              </a:r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28029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9E9DF46B-5D76-4746-93B3-BA8F72E93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691803A-E67D-49C3-AF9A-994173AACE03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69E8884-B2F5-47A2-B031-54050B6680E0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24920A86-FD7F-45D6-B0AD-9EF56429A6DF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686EE9E-57BC-4626-B29E-E804F916B5B1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Adrien the </a:t>
            </a:r>
            <a:r>
              <a:rPr lang="fr-CA" dirty="0" err="1"/>
              <a:t>Martian</a:t>
            </a:r>
            <a:endParaRPr lang="fr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35 </a:t>
            </a:r>
            <a:r>
              <a:rPr lang="fr-CA" dirty="0" err="1"/>
              <a:t>years</a:t>
            </a:r>
            <a:r>
              <a:rPr lang="fr-CA" dirty="0"/>
              <a:t> (</a:t>
            </a:r>
            <a:r>
              <a:rPr lang="fr-CA" dirty="0" err="1"/>
              <a:t>earth</a:t>
            </a:r>
            <a:r>
              <a:rPr lang="fr-CA" dirty="0"/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Realy</a:t>
            </a:r>
            <a:r>
              <a:rPr lang="fr-CA" dirty="0"/>
              <a:t> Big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Job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Whanted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85883" y="53008"/>
          <a:ext cx="58093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3ECA4E6E-4568-4279-9BB7-0C7E6A226F94}"/>
              </a:ext>
            </a:extLst>
          </p:cNvPr>
          <p:cNvSpPr/>
          <p:nvPr/>
        </p:nvSpPr>
        <p:spPr>
          <a:xfrm>
            <a:off x="0" y="0"/>
            <a:ext cx="12205159" cy="6858000"/>
          </a:xfrm>
          <a:prstGeom prst="rect">
            <a:avLst/>
          </a:prstGeom>
          <a:solidFill>
            <a:schemeClr val="bg2">
              <a:lumMod val="75000"/>
              <a:alpha val="43000"/>
            </a:schemeClr>
          </a:solidFill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7A27656-AC23-49F6-BCDD-CBA2E890A2A1}"/>
              </a:ext>
            </a:extLst>
          </p:cNvPr>
          <p:cNvGrpSpPr/>
          <p:nvPr/>
        </p:nvGrpSpPr>
        <p:grpSpPr>
          <a:xfrm>
            <a:off x="1165895" y="964152"/>
            <a:ext cx="9457151" cy="4243338"/>
            <a:chOff x="1996751" y="1451683"/>
            <a:chExt cx="8198498" cy="322295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0C4A927-ACF3-49F1-AFAB-A8B5CD72724C}"/>
                </a:ext>
              </a:extLst>
            </p:cNvPr>
            <p:cNvSpPr/>
            <p:nvPr/>
          </p:nvSpPr>
          <p:spPr>
            <a:xfrm>
              <a:off x="1996751" y="1451683"/>
              <a:ext cx="8198498" cy="322295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04B47C2-F278-4000-AD34-CBAF8F736D60}"/>
                </a:ext>
              </a:extLst>
            </p:cNvPr>
            <p:cNvSpPr txBox="1"/>
            <p:nvPr/>
          </p:nvSpPr>
          <p:spPr>
            <a:xfrm>
              <a:off x="2377181" y="1570154"/>
              <a:ext cx="2295331" cy="28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err="1">
                  <a:solidFill>
                    <a:schemeClr val="bg1"/>
                  </a:solidFill>
                </a:rPr>
                <a:t>Skills</a:t>
              </a:r>
              <a:r>
                <a:rPr lang="fr-CA" dirty="0"/>
                <a:t> </a:t>
              </a:r>
              <a:r>
                <a:rPr lang="fr-CA" dirty="0" err="1">
                  <a:solidFill>
                    <a:schemeClr val="bg1"/>
                  </a:solidFill>
                </a:rPr>
                <a:t>wanted</a:t>
              </a:r>
              <a:endParaRPr lang="fr-CA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901FBB6-66D1-4A26-AA2B-6360AB62881B}"/>
                </a:ext>
              </a:extLst>
            </p:cNvPr>
            <p:cNvSpPr/>
            <p:nvPr/>
          </p:nvSpPr>
          <p:spPr>
            <a:xfrm>
              <a:off x="2118049" y="326600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Geology</a:t>
              </a:r>
              <a:endParaRPr lang="fr-CA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8441899-8D7F-4B48-9459-44122CF39A77}"/>
                </a:ext>
              </a:extLst>
            </p:cNvPr>
            <p:cNvSpPr/>
            <p:nvPr/>
          </p:nvSpPr>
          <p:spPr>
            <a:xfrm>
              <a:off x="2118049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Health</a:t>
              </a:r>
              <a:endParaRPr lang="fr-CA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739EB74-264A-4ACF-8BB5-A5890BEBE49A}"/>
                </a:ext>
              </a:extLst>
            </p:cNvPr>
            <p:cNvSpPr/>
            <p:nvPr/>
          </p:nvSpPr>
          <p:spPr>
            <a:xfrm>
              <a:off x="3702866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Cleaning</a:t>
              </a:r>
              <a:endParaRPr lang="fr-CA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FD61DA39-D8AD-4C0B-96BB-DADF75689057}"/>
                </a:ext>
              </a:extLst>
            </p:cNvPr>
            <p:cNvSpPr/>
            <p:nvPr/>
          </p:nvSpPr>
          <p:spPr>
            <a:xfrm>
              <a:off x="3702866" y="325997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Materials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5E154369-24B6-4BF2-8620-85EBFCDE4B29}"/>
                </a:ext>
              </a:extLst>
            </p:cNvPr>
            <p:cNvSpPr/>
            <p:nvPr/>
          </p:nvSpPr>
          <p:spPr>
            <a:xfrm>
              <a:off x="5273710" y="3813111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Pharmacy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BDCEAED9-83AF-4D78-843D-619B765D4D3A}"/>
                </a:ext>
              </a:extLst>
            </p:cNvPr>
            <p:cNvSpPr/>
            <p:nvPr/>
          </p:nvSpPr>
          <p:spPr>
            <a:xfrm>
              <a:off x="5261126" y="326706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Research</a:t>
              </a:r>
              <a:endParaRPr lang="fr-CA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EA0C048-070B-4937-BFD9-86537F6C1DA7}"/>
                </a:ext>
              </a:extLst>
            </p:cNvPr>
            <p:cNvSpPr/>
            <p:nvPr/>
          </p:nvSpPr>
          <p:spPr>
            <a:xfrm>
              <a:off x="2132278" y="2096545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Structure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23D5FDB-A558-4D5D-B2B5-F23E08FA8399}"/>
                </a:ext>
              </a:extLst>
            </p:cNvPr>
            <p:cNvSpPr/>
            <p:nvPr/>
          </p:nvSpPr>
          <p:spPr>
            <a:xfrm>
              <a:off x="2132278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Battle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2086897-321C-4A71-AECF-AD71A8352867}"/>
                </a:ext>
              </a:extLst>
            </p:cNvPr>
            <p:cNvSpPr/>
            <p:nvPr/>
          </p:nvSpPr>
          <p:spPr>
            <a:xfrm>
              <a:off x="3717095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Geography</a:t>
              </a:r>
              <a:endParaRPr lang="fr-CA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CF10D91B-4661-4FC8-8E3D-8393A01D4C1F}"/>
                </a:ext>
              </a:extLst>
            </p:cNvPr>
            <p:cNvSpPr/>
            <p:nvPr/>
          </p:nvSpPr>
          <p:spPr>
            <a:xfrm>
              <a:off x="3717095" y="2090516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Electricity</a:t>
              </a:r>
              <a:endParaRPr lang="fr-CA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88D1DE0E-4A1F-4626-8B15-44F626E5658D}"/>
                </a:ext>
              </a:extLst>
            </p:cNvPr>
            <p:cNvSpPr/>
            <p:nvPr/>
          </p:nvSpPr>
          <p:spPr>
            <a:xfrm>
              <a:off x="5287939" y="264365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Planning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2AD1705-0A59-480D-BABA-30C2D642977F}"/>
                </a:ext>
              </a:extLst>
            </p:cNvPr>
            <p:cNvSpPr/>
            <p:nvPr/>
          </p:nvSpPr>
          <p:spPr>
            <a:xfrm>
              <a:off x="5275355" y="2097609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Machine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13D02BFA-E9DB-4D24-A530-A1E76B140BFC}"/>
                </a:ext>
              </a:extLst>
            </p:cNvPr>
            <p:cNvSpPr/>
            <p:nvPr/>
          </p:nvSpPr>
          <p:spPr>
            <a:xfrm>
              <a:off x="6831714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Nutrition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2FEF7C0-A096-44A4-B5CC-0C3134EADFB9}"/>
                </a:ext>
              </a:extLst>
            </p:cNvPr>
            <p:cNvSpPr/>
            <p:nvPr/>
          </p:nvSpPr>
          <p:spPr>
            <a:xfrm>
              <a:off x="6831714" y="325997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Biology</a:t>
              </a:r>
              <a:endParaRPr lang="fr-CA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F7AF1D6E-B251-4011-B2ED-A4F7487FA14F}"/>
                </a:ext>
              </a:extLst>
            </p:cNvPr>
            <p:cNvSpPr/>
            <p:nvPr/>
          </p:nvSpPr>
          <p:spPr>
            <a:xfrm>
              <a:off x="8402558" y="381311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Psychology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756217A-68CA-49E8-BF59-778FB58A6F3C}"/>
                </a:ext>
              </a:extLst>
            </p:cNvPr>
            <p:cNvSpPr/>
            <p:nvPr/>
          </p:nvSpPr>
          <p:spPr>
            <a:xfrm>
              <a:off x="8389974" y="3267065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Manual Labor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5B93A70-436A-4039-B8A2-A0294C418CAB}"/>
                </a:ext>
              </a:extLst>
            </p:cNvPr>
            <p:cNvSpPr/>
            <p:nvPr/>
          </p:nvSpPr>
          <p:spPr>
            <a:xfrm>
              <a:off x="6845943" y="2655282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Project Management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895240E2-589A-4809-B884-5BF8FAB9F62D}"/>
                </a:ext>
              </a:extLst>
            </p:cNvPr>
            <p:cNvSpPr/>
            <p:nvPr/>
          </p:nvSpPr>
          <p:spPr>
            <a:xfrm>
              <a:off x="6845943" y="2090516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Problem</a:t>
              </a:r>
              <a:r>
                <a:rPr lang="fr-CA" dirty="0"/>
                <a:t> </a:t>
              </a:r>
              <a:r>
                <a:rPr lang="fr-CA" dirty="0" err="1"/>
                <a:t>Solving</a:t>
              </a:r>
              <a:endParaRPr lang="fr-CA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F3BCBD46-B6D0-4169-9287-E8D4E5631D5E}"/>
                </a:ext>
              </a:extLst>
            </p:cNvPr>
            <p:cNvSpPr/>
            <p:nvPr/>
          </p:nvSpPr>
          <p:spPr>
            <a:xfrm>
              <a:off x="8416787" y="264365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Peace</a:t>
              </a:r>
              <a:r>
                <a:rPr lang="fr-CA" dirty="0"/>
                <a:t> </a:t>
              </a:r>
              <a:r>
                <a:rPr lang="fr-CA" dirty="0" err="1"/>
                <a:t>Keeping</a:t>
              </a:r>
              <a:endParaRPr lang="fr-CA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263990BA-0A5A-4A2A-92E2-4508877B17F0}"/>
                </a:ext>
              </a:extLst>
            </p:cNvPr>
            <p:cNvSpPr/>
            <p:nvPr/>
          </p:nvSpPr>
          <p:spPr>
            <a:xfrm>
              <a:off x="8404203" y="2097609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Programming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33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A845AD09-BA9F-4FF7-84B6-2DDB7E9BDD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BAAA84D-EDB5-4C37-950E-E0A497D6B01B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762B839-AB6F-461F-B1AB-586B20B1AEFD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Governent</a:t>
            </a:r>
            <a:r>
              <a:rPr lang="fr-CA" dirty="0">
                <a:solidFill>
                  <a:schemeClr val="bg1"/>
                </a:solidFill>
              </a:rPr>
              <a:t> Need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7E0FF1A-F150-4184-B743-17D061B7246F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1233300-9332-433D-9E78-8D02E23385BB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Adrien the </a:t>
            </a:r>
            <a:r>
              <a:rPr lang="fr-CA" dirty="0" err="1">
                <a:solidFill>
                  <a:schemeClr val="tx1"/>
                </a:solidFill>
              </a:rPr>
              <a:t>Martian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35 </a:t>
            </a:r>
            <a:r>
              <a:rPr lang="fr-CA" dirty="0" err="1">
                <a:solidFill>
                  <a:schemeClr val="tx1"/>
                </a:solidFill>
              </a:rPr>
              <a:t>years</a:t>
            </a:r>
            <a:r>
              <a:rPr lang="fr-CA" dirty="0">
                <a:solidFill>
                  <a:schemeClr val="tx1"/>
                </a:solidFill>
              </a:rPr>
              <a:t> (</a:t>
            </a:r>
            <a:r>
              <a:rPr lang="fr-CA" dirty="0" err="1">
                <a:solidFill>
                  <a:schemeClr val="tx1"/>
                </a:solidFill>
              </a:rPr>
              <a:t>earth</a:t>
            </a:r>
            <a:r>
              <a:rPr lang="fr-CA" dirty="0">
                <a:solidFill>
                  <a:schemeClr val="tx1"/>
                </a:solidFill>
              </a:rPr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Harvester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Pharmacy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Project 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Machine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Manual 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388018" y="4330784"/>
            <a:ext cx="1532898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Programming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891962"/>
              </p:ext>
            </p:extLst>
          </p:nvPr>
        </p:nvGraphicFramePr>
        <p:xfrm>
          <a:off x="5884551" y="-937"/>
          <a:ext cx="5809381" cy="277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BFFCC29-2830-4B0C-82D7-3C3E0E5F69DB}"/>
              </a:ext>
            </a:extLst>
          </p:cNvPr>
          <p:cNvSpPr/>
          <p:nvPr/>
        </p:nvSpPr>
        <p:spPr>
          <a:xfrm>
            <a:off x="8366028" y="2937351"/>
            <a:ext cx="3325737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Choose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one </a:t>
            </a:r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21FEFD67-7062-4F2E-BEFE-DD623218878B}"/>
              </a:ext>
            </a:extLst>
          </p:cNvPr>
          <p:cNvSpPr/>
          <p:nvPr/>
        </p:nvSpPr>
        <p:spPr>
          <a:xfrm>
            <a:off x="11306845" y="2995783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A71C6C-2262-41D1-962B-61F388F42ACB}"/>
              </a:ext>
            </a:extLst>
          </p:cNvPr>
          <p:cNvSpPr/>
          <p:nvPr/>
        </p:nvSpPr>
        <p:spPr>
          <a:xfrm>
            <a:off x="12681" y="3491681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C63B06-4B90-4138-AD18-8B00CEE383F9}"/>
              </a:ext>
            </a:extLst>
          </p:cNvPr>
          <p:cNvSpPr txBox="1"/>
          <p:nvPr/>
        </p:nvSpPr>
        <p:spPr>
          <a:xfrm>
            <a:off x="1828200" y="3641314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A2D40AC-3626-4763-A316-911E281F9277}"/>
              </a:ext>
            </a:extLst>
          </p:cNvPr>
          <p:cNvSpPr/>
          <p:nvPr/>
        </p:nvSpPr>
        <p:spPr>
          <a:xfrm>
            <a:off x="243383" y="4343951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Geology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1AD8CF9-2D54-4747-A1A4-2AC09BFEA458}"/>
              </a:ext>
            </a:extLst>
          </p:cNvPr>
          <p:cNvSpPr/>
          <p:nvPr/>
        </p:nvSpPr>
        <p:spPr>
          <a:xfrm>
            <a:off x="243383" y="4902688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16C44E5B-89F0-46E3-878B-72342991EF73}"/>
              </a:ext>
            </a:extLst>
          </p:cNvPr>
          <p:cNvSpPr/>
          <p:nvPr/>
        </p:nvSpPr>
        <p:spPr>
          <a:xfrm>
            <a:off x="1828200" y="4902688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Biology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FBDB16A1-84A4-490F-B0E7-4EDF6EA4DCFA}"/>
              </a:ext>
            </a:extLst>
          </p:cNvPr>
          <p:cNvSpPr/>
          <p:nvPr/>
        </p:nvSpPr>
        <p:spPr>
          <a:xfrm>
            <a:off x="1828200" y="4337922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Geography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87438DB-984E-4D46-8DAE-51EECCF70BF5}"/>
              </a:ext>
            </a:extLst>
          </p:cNvPr>
          <p:cNvSpPr/>
          <p:nvPr/>
        </p:nvSpPr>
        <p:spPr>
          <a:xfrm>
            <a:off x="3399044" y="4891061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Psychology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AE40984-5D0C-427E-86ED-3C7215C4F738}"/>
              </a:ext>
            </a:extLst>
          </p:cNvPr>
          <p:cNvSpPr/>
          <p:nvPr/>
        </p:nvSpPr>
        <p:spPr>
          <a:xfrm>
            <a:off x="3386460" y="4345015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Peace</a:t>
            </a:r>
            <a:r>
              <a:rPr lang="fr-CA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147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AA50821D-4F91-4F54-9069-724DFF30BB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A4288DF-994F-4063-B65E-6E2A576577FB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F2A978A-94EE-473C-93EE-0780DAE098C7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0DE643B-9D2D-47EE-A409-2174E061C621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75EC6B2-6CA4-41D4-B46B-72AA1887BE1F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Adrien the </a:t>
            </a:r>
            <a:r>
              <a:rPr lang="fr-CA" dirty="0" err="1">
                <a:solidFill>
                  <a:schemeClr val="tx1"/>
                </a:solidFill>
              </a:rPr>
              <a:t>Martian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35 </a:t>
            </a:r>
            <a:r>
              <a:rPr lang="fr-CA" dirty="0" err="1">
                <a:solidFill>
                  <a:schemeClr val="tx1"/>
                </a:solidFill>
              </a:rPr>
              <a:t>years</a:t>
            </a:r>
            <a:r>
              <a:rPr lang="fr-CA" dirty="0">
                <a:solidFill>
                  <a:schemeClr val="tx1"/>
                </a:solidFill>
              </a:rPr>
              <a:t> (</a:t>
            </a:r>
            <a:r>
              <a:rPr lang="fr-CA" dirty="0" err="1">
                <a:solidFill>
                  <a:schemeClr val="tx1"/>
                </a:solidFill>
              </a:rPr>
              <a:t>earth</a:t>
            </a:r>
            <a:r>
              <a:rPr lang="fr-CA" dirty="0">
                <a:solidFill>
                  <a:schemeClr val="tx1"/>
                </a:solidFill>
              </a:rPr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Harvester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Whanted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904064"/>
              </p:ext>
            </p:extLst>
          </p:nvPr>
        </p:nvGraphicFramePr>
        <p:xfrm>
          <a:off x="5884551" y="-937"/>
          <a:ext cx="5809381" cy="277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BFFCC29-2830-4B0C-82D7-3C3E0E5F69DB}"/>
              </a:ext>
            </a:extLst>
          </p:cNvPr>
          <p:cNvSpPr/>
          <p:nvPr/>
        </p:nvSpPr>
        <p:spPr>
          <a:xfrm>
            <a:off x="8400716" y="2959232"/>
            <a:ext cx="3325737" cy="17850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Maintenance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Worker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Lead Process Planner</a:t>
            </a:r>
          </a:p>
          <a:p>
            <a:pPr algn="ctr"/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Resource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Excavator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Medic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Harvester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Guardian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6B8BC5F-379C-4A44-B033-9B8C3031EE66}"/>
              </a:ext>
            </a:extLst>
          </p:cNvPr>
          <p:cNvSpPr/>
          <p:nvPr/>
        </p:nvSpPr>
        <p:spPr>
          <a:xfrm>
            <a:off x="0" y="3470267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4E0B8BD-4710-4401-A879-29ED6285D7B7}"/>
              </a:ext>
            </a:extLst>
          </p:cNvPr>
          <p:cNvSpPr txBox="1"/>
          <p:nvPr/>
        </p:nvSpPr>
        <p:spPr>
          <a:xfrm>
            <a:off x="1815519" y="3619900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BD65D0A1-A97A-4B7A-87A9-3BC3C33B32A9}"/>
              </a:ext>
            </a:extLst>
          </p:cNvPr>
          <p:cNvSpPr/>
          <p:nvPr/>
        </p:nvSpPr>
        <p:spPr>
          <a:xfrm>
            <a:off x="230702" y="432253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Geology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6DAC6D7-38A3-4A3C-AE7E-D1913BA314D8}"/>
              </a:ext>
            </a:extLst>
          </p:cNvPr>
          <p:cNvSpPr/>
          <p:nvPr/>
        </p:nvSpPr>
        <p:spPr>
          <a:xfrm>
            <a:off x="230702" y="488127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9E83FEB-9599-4F1E-A15A-7113CB6AC048}"/>
              </a:ext>
            </a:extLst>
          </p:cNvPr>
          <p:cNvSpPr/>
          <p:nvPr/>
        </p:nvSpPr>
        <p:spPr>
          <a:xfrm>
            <a:off x="1815519" y="488127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Biology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631F8B7-53AD-4621-9DB4-FCE5FA265882}"/>
              </a:ext>
            </a:extLst>
          </p:cNvPr>
          <p:cNvSpPr/>
          <p:nvPr/>
        </p:nvSpPr>
        <p:spPr>
          <a:xfrm>
            <a:off x="1815519" y="4316508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Geography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4E2F2F5-493E-4CB2-8A87-26E1DFE12EEA}"/>
              </a:ext>
            </a:extLst>
          </p:cNvPr>
          <p:cNvSpPr/>
          <p:nvPr/>
        </p:nvSpPr>
        <p:spPr>
          <a:xfrm>
            <a:off x="3386363" y="486964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Psychology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967EB830-8BCD-4977-8095-0AFDD7095404}"/>
              </a:ext>
            </a:extLst>
          </p:cNvPr>
          <p:cNvSpPr/>
          <p:nvPr/>
        </p:nvSpPr>
        <p:spPr>
          <a:xfrm>
            <a:off x="3373779" y="4323601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Peace</a:t>
            </a:r>
            <a:r>
              <a:rPr lang="fr-CA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042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CD449523-7B6E-4849-9C3E-771BBAC5F6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547236C-2306-424E-BD23-B6E489D6E29A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3DACB7C-B2EC-4ABF-8E90-FD7B3ECCE735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Governent</a:t>
            </a:r>
            <a:r>
              <a:rPr lang="fr-CA" dirty="0">
                <a:solidFill>
                  <a:schemeClr val="bg1"/>
                </a:solidFill>
              </a:rPr>
              <a:t> Need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64001E1-E5C8-44FD-AD57-61D15B6BD99E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0C3D164-58A0-4F8C-832B-BD9CF26ADE3F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Adrien the </a:t>
            </a:r>
            <a:r>
              <a:rPr lang="fr-CA" dirty="0" err="1">
                <a:solidFill>
                  <a:schemeClr val="tx1"/>
                </a:solidFill>
              </a:rPr>
              <a:t>Martian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35 </a:t>
            </a:r>
            <a:r>
              <a:rPr lang="fr-CA" dirty="0" err="1">
                <a:solidFill>
                  <a:schemeClr val="tx1"/>
                </a:solidFill>
              </a:rPr>
              <a:t>years</a:t>
            </a:r>
            <a:r>
              <a:rPr lang="fr-CA" dirty="0">
                <a:solidFill>
                  <a:schemeClr val="tx1"/>
                </a:solidFill>
              </a:rPr>
              <a:t> (</a:t>
            </a:r>
            <a:r>
              <a:rPr lang="fr-CA" dirty="0" err="1">
                <a:solidFill>
                  <a:schemeClr val="tx1"/>
                </a:solidFill>
              </a:rPr>
              <a:t>earth</a:t>
            </a:r>
            <a:r>
              <a:rPr lang="fr-CA" dirty="0">
                <a:solidFill>
                  <a:schemeClr val="tx1"/>
                </a:solidFill>
              </a:rPr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Harvester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Whanted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Medic</a:t>
            </a:r>
            <a:endParaRPr lang="fr-CA" dirty="0">
              <a:solidFill>
                <a:schemeClr val="tx1"/>
              </a:solidFill>
            </a:endParaRP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55680"/>
              </p:ext>
            </p:extLst>
          </p:nvPr>
        </p:nvGraphicFramePr>
        <p:xfrm>
          <a:off x="5884551" y="-937"/>
          <a:ext cx="5809381" cy="277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482FAD7-DF84-4B85-9D51-0323BB485AB3}"/>
              </a:ext>
            </a:extLst>
          </p:cNvPr>
          <p:cNvSpPr/>
          <p:nvPr/>
        </p:nvSpPr>
        <p:spPr>
          <a:xfrm>
            <a:off x="1" y="3478939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6C0FFBC-A671-4A80-A136-FE9212040D3F}"/>
              </a:ext>
            </a:extLst>
          </p:cNvPr>
          <p:cNvSpPr txBox="1"/>
          <p:nvPr/>
        </p:nvSpPr>
        <p:spPr>
          <a:xfrm>
            <a:off x="1815520" y="3628572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89B9004-6777-47F0-9338-C91AF7A27BA4}"/>
              </a:ext>
            </a:extLst>
          </p:cNvPr>
          <p:cNvSpPr/>
          <p:nvPr/>
        </p:nvSpPr>
        <p:spPr>
          <a:xfrm>
            <a:off x="230703" y="4331209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Geology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43C1569-B285-4867-98A8-E9E4B32FBF08}"/>
              </a:ext>
            </a:extLst>
          </p:cNvPr>
          <p:cNvSpPr/>
          <p:nvPr/>
        </p:nvSpPr>
        <p:spPr>
          <a:xfrm>
            <a:off x="230703" y="4889946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E7B0FD2-9DF9-4F19-8EF5-F8063BD35A4F}"/>
              </a:ext>
            </a:extLst>
          </p:cNvPr>
          <p:cNvSpPr/>
          <p:nvPr/>
        </p:nvSpPr>
        <p:spPr>
          <a:xfrm>
            <a:off x="1815520" y="4889946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Biology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16231F7-CAF0-41CD-9CDD-32A8E4C538D3}"/>
              </a:ext>
            </a:extLst>
          </p:cNvPr>
          <p:cNvSpPr/>
          <p:nvPr/>
        </p:nvSpPr>
        <p:spPr>
          <a:xfrm>
            <a:off x="1815520" y="432518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Geography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C27C518-3EDA-4BDB-9964-0AB4103FA7D9}"/>
              </a:ext>
            </a:extLst>
          </p:cNvPr>
          <p:cNvSpPr/>
          <p:nvPr/>
        </p:nvSpPr>
        <p:spPr>
          <a:xfrm>
            <a:off x="3386364" y="4878319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Psychology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FF647F7-C694-4BA7-A51D-817E4752D5F6}"/>
              </a:ext>
            </a:extLst>
          </p:cNvPr>
          <p:cNvSpPr/>
          <p:nvPr/>
        </p:nvSpPr>
        <p:spPr>
          <a:xfrm>
            <a:off x="3373780" y="433227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Peace</a:t>
            </a:r>
            <a:r>
              <a:rPr lang="fr-CA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78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AF80-1DA7-4510-8205-2CF42657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D085-3052-4523-AE85-8B267E85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6BB8F-56EF-4841-BAFC-3281BEF465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00CE8-7500-4500-AB08-6DAD72BC53CE}"/>
              </a:ext>
            </a:extLst>
          </p:cNvPr>
          <p:cNvSpPr txBox="1"/>
          <p:nvPr/>
        </p:nvSpPr>
        <p:spPr>
          <a:xfrm>
            <a:off x="2013358" y="2950449"/>
            <a:ext cx="10318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dirty="0">
                <a:solidFill>
                  <a:schemeClr val="bg1"/>
                </a:solidFill>
              </a:rPr>
              <a:t>The 80 000 </a:t>
            </a:r>
            <a:r>
              <a:rPr lang="fr-CA" sz="4800" dirty="0" err="1">
                <a:solidFill>
                  <a:schemeClr val="bg1"/>
                </a:solidFill>
              </a:rPr>
              <a:t>citizens</a:t>
            </a:r>
            <a:r>
              <a:rPr lang="fr-CA" sz="4800" dirty="0">
                <a:solidFill>
                  <a:schemeClr val="bg1"/>
                </a:solidFill>
              </a:rPr>
              <a:t> </a:t>
            </a:r>
            <a:r>
              <a:rPr lang="fr-CA" sz="4800" dirty="0" err="1">
                <a:solidFill>
                  <a:schemeClr val="bg1"/>
                </a:solidFill>
              </a:rPr>
              <a:t>fill</a:t>
            </a:r>
            <a:r>
              <a:rPr lang="fr-CA" sz="4800" dirty="0">
                <a:solidFill>
                  <a:schemeClr val="bg1"/>
                </a:solidFill>
              </a:rPr>
              <a:t> </a:t>
            </a:r>
            <a:r>
              <a:rPr lang="fr-CA" sz="4800" dirty="0" err="1">
                <a:solidFill>
                  <a:schemeClr val="bg1"/>
                </a:solidFill>
              </a:rPr>
              <a:t>their</a:t>
            </a:r>
            <a:r>
              <a:rPr lang="fr-CA" sz="4800" dirty="0">
                <a:solidFill>
                  <a:schemeClr val="bg1"/>
                </a:solidFill>
              </a:rPr>
              <a:t> profils</a:t>
            </a:r>
          </a:p>
        </p:txBody>
      </p:sp>
    </p:spTree>
    <p:extLst>
      <p:ext uri="{BB962C8B-B14F-4D97-AF65-F5344CB8AC3E}">
        <p14:creationId xmlns:p14="http://schemas.microsoft.com/office/powerpoint/2010/main" val="272132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DB67-8C1B-482D-9BCB-EFCFD141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7936-6C5D-48D8-853F-7B20D63D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7D3D6-926A-4F78-815F-AB4B6DA5C9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CC35F-FE3E-4798-A1BA-2A21E273051F}"/>
              </a:ext>
            </a:extLst>
          </p:cNvPr>
          <p:cNvSpPr txBox="1"/>
          <p:nvPr/>
        </p:nvSpPr>
        <p:spPr>
          <a:xfrm>
            <a:off x="4043494" y="2869035"/>
            <a:ext cx="7038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dirty="0">
                <a:solidFill>
                  <a:schemeClr val="bg1"/>
                </a:solidFill>
              </a:rPr>
              <a:t>Admin interface</a:t>
            </a:r>
          </a:p>
        </p:txBody>
      </p:sp>
    </p:spTree>
    <p:extLst>
      <p:ext uri="{BB962C8B-B14F-4D97-AF65-F5344CB8AC3E}">
        <p14:creationId xmlns:p14="http://schemas.microsoft.com/office/powerpoint/2010/main" val="357863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Actual</a:t>
            </a:r>
            <a:r>
              <a:rPr lang="fr-CA" dirty="0">
                <a:solidFill>
                  <a:schemeClr val="tx1"/>
                </a:solidFill>
              </a:rPr>
              <a:t> 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Priority</a:t>
            </a:r>
            <a:r>
              <a:rPr lang="fr-CA" dirty="0"/>
              <a:t> </a:t>
            </a:r>
            <a:r>
              <a:rPr lang="fr-CA" dirty="0" err="1"/>
              <a:t>selection</a:t>
            </a:r>
            <a:endParaRPr lang="fr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Required</a:t>
            </a:r>
            <a:r>
              <a:rPr lang="fr-CA" dirty="0"/>
              <a:t> </a:t>
            </a:r>
            <a:r>
              <a:rPr lang="fr-CA" dirty="0" err="1"/>
              <a:t>repartition</a:t>
            </a:r>
            <a:endParaRPr lang="fr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Resource Investment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Plan suggestion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48D604D-493F-40F7-AB55-F867179FA222}"/>
              </a:ext>
            </a:extLst>
          </p:cNvPr>
          <p:cNvGraphicFramePr>
            <a:graphicFrameLocks/>
          </p:cNvGraphicFramePr>
          <p:nvPr/>
        </p:nvGraphicFramePr>
        <p:xfrm>
          <a:off x="260059" y="1098022"/>
          <a:ext cx="6408964" cy="3888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D66C2B3-84DF-476B-9B8B-72E8DD022F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401109"/>
              </p:ext>
            </p:extLst>
          </p:nvPr>
        </p:nvGraphicFramePr>
        <p:xfrm>
          <a:off x="5629469" y="1098022"/>
          <a:ext cx="5324670" cy="3688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1952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Actual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Priority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selection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Required</a:t>
            </a:r>
            <a:r>
              <a:rPr lang="fr-CA" dirty="0"/>
              <a:t> </a:t>
            </a:r>
            <a:r>
              <a:rPr lang="fr-CA" dirty="0" err="1"/>
              <a:t>repartition</a:t>
            </a:r>
            <a:endParaRPr lang="fr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Resource Investment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Plan suggestion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CD3D554-7944-410B-B77D-3E56A0276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484095"/>
              </p:ext>
            </p:extLst>
          </p:nvPr>
        </p:nvGraphicFramePr>
        <p:xfrm>
          <a:off x="3371461" y="447869"/>
          <a:ext cx="7620000" cy="502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FCD46-529C-4280-A4EA-33F0004E3EEA}"/>
              </a:ext>
            </a:extLst>
          </p:cNvPr>
          <p:cNvGrpSpPr/>
          <p:nvPr/>
        </p:nvGrpSpPr>
        <p:grpSpPr>
          <a:xfrm>
            <a:off x="4046859" y="5517044"/>
            <a:ext cx="631811" cy="187896"/>
            <a:chOff x="5495732" y="903786"/>
            <a:chExt cx="497237" cy="18789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7CAC9C1-4FF8-459C-88FB-247C13E253E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A655D43-1FE3-48EC-8C36-397BE418671F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Plus Sign 16">
              <a:extLst>
                <a:ext uri="{FF2B5EF4-FFF2-40B4-BE49-F238E27FC236}">
                  <a16:creationId xmlns:a16="http://schemas.microsoft.com/office/drawing/2014/main" id="{691E41C8-BFB5-40D1-979A-64FF95990CFA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Minus Sign 17">
              <a:extLst>
                <a:ext uri="{FF2B5EF4-FFF2-40B4-BE49-F238E27FC236}">
                  <a16:creationId xmlns:a16="http://schemas.microsoft.com/office/drawing/2014/main" id="{77950890-E0D5-4288-91AE-746488A3B4B6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2B9AA9-6628-4862-9937-9BF90C56876F}"/>
              </a:ext>
            </a:extLst>
          </p:cNvPr>
          <p:cNvGrpSpPr/>
          <p:nvPr/>
        </p:nvGrpSpPr>
        <p:grpSpPr>
          <a:xfrm>
            <a:off x="5471249" y="5494213"/>
            <a:ext cx="631811" cy="187896"/>
            <a:chOff x="5495732" y="903786"/>
            <a:chExt cx="497237" cy="18789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0DDA622-069F-45DC-97AE-2084BA8C07F5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8F29D3D-1043-4C66-BA63-1F14F269E1F1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Plus Sign 21">
              <a:extLst>
                <a:ext uri="{FF2B5EF4-FFF2-40B4-BE49-F238E27FC236}">
                  <a16:creationId xmlns:a16="http://schemas.microsoft.com/office/drawing/2014/main" id="{3E7FF859-FF88-4DBA-8918-5AF81E22601A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CAF4EAF3-33A6-486A-A5D3-8361255CD2E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F5AA3-DFB0-4651-B364-0763F49363BF}"/>
              </a:ext>
            </a:extLst>
          </p:cNvPr>
          <p:cNvGrpSpPr/>
          <p:nvPr/>
        </p:nvGrpSpPr>
        <p:grpSpPr>
          <a:xfrm>
            <a:off x="9860877" y="5497698"/>
            <a:ext cx="631811" cy="187896"/>
            <a:chOff x="5495732" y="903786"/>
            <a:chExt cx="497237" cy="18789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C0D2586-0204-4E80-B9EA-BF56C0BED5F0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BC9FBF3-8599-4DF3-AFA8-5C3912D5BCE4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" name="Plus Sign 26">
              <a:extLst>
                <a:ext uri="{FF2B5EF4-FFF2-40B4-BE49-F238E27FC236}">
                  <a16:creationId xmlns:a16="http://schemas.microsoft.com/office/drawing/2014/main" id="{8CE38E3E-8AE4-4FB3-BEE2-A054A8B7873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A05F555B-00A3-4AC6-9605-2552975F468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C2747D-95CA-49B7-8469-4692978D4829}"/>
              </a:ext>
            </a:extLst>
          </p:cNvPr>
          <p:cNvGrpSpPr/>
          <p:nvPr/>
        </p:nvGrpSpPr>
        <p:grpSpPr>
          <a:xfrm>
            <a:off x="8378258" y="5493556"/>
            <a:ext cx="631811" cy="187896"/>
            <a:chOff x="5495732" y="903786"/>
            <a:chExt cx="497237" cy="18789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CA76B6A-DDBF-4260-893F-A301942DA46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154EEF5-F5C3-47B2-9EFD-900BA560984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Plus Sign 31">
              <a:extLst>
                <a:ext uri="{FF2B5EF4-FFF2-40B4-BE49-F238E27FC236}">
                  <a16:creationId xmlns:a16="http://schemas.microsoft.com/office/drawing/2014/main" id="{A098052F-BCD1-49FC-8DC3-0F65DCAC37AB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3" name="Minus Sign 32">
              <a:extLst>
                <a:ext uri="{FF2B5EF4-FFF2-40B4-BE49-F238E27FC236}">
                  <a16:creationId xmlns:a16="http://schemas.microsoft.com/office/drawing/2014/main" id="{A6565FB3-E9FA-4E00-A1AA-58655402ACF7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0FFF78-3EDA-4FEE-BB38-19FDEC870E2A}"/>
              </a:ext>
            </a:extLst>
          </p:cNvPr>
          <p:cNvGrpSpPr/>
          <p:nvPr/>
        </p:nvGrpSpPr>
        <p:grpSpPr>
          <a:xfrm>
            <a:off x="6895639" y="5496309"/>
            <a:ext cx="631811" cy="187896"/>
            <a:chOff x="5495732" y="903786"/>
            <a:chExt cx="497237" cy="18789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7124123-FC41-4059-8155-1223432418DC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A7AD872-951A-46E1-A874-C24B225A7803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Plus Sign 36">
              <a:extLst>
                <a:ext uri="{FF2B5EF4-FFF2-40B4-BE49-F238E27FC236}">
                  <a16:creationId xmlns:a16="http://schemas.microsoft.com/office/drawing/2014/main" id="{421D24B8-FA0A-4A2A-BF6E-E3926B11ED7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Minus Sign 37">
              <a:extLst>
                <a:ext uri="{FF2B5EF4-FFF2-40B4-BE49-F238E27FC236}">
                  <a16:creationId xmlns:a16="http://schemas.microsoft.com/office/drawing/2014/main" id="{158643FC-01EB-4FBE-8DA9-56A0EA9191F0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7D52AD0-2BD3-4A17-B0C4-4AEA4C3F920F}"/>
              </a:ext>
            </a:extLst>
          </p:cNvPr>
          <p:cNvSpPr/>
          <p:nvPr/>
        </p:nvSpPr>
        <p:spPr>
          <a:xfrm>
            <a:off x="11106952" y="4754416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B22BE6-0D17-4B92-AA27-DBDBC808A05D}"/>
              </a:ext>
            </a:extLst>
          </p:cNvPr>
          <p:cNvSpPr txBox="1"/>
          <p:nvPr/>
        </p:nvSpPr>
        <p:spPr>
          <a:xfrm>
            <a:off x="11071264" y="4731456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C272664-E06C-4A3B-9D34-9146BA6368B4}"/>
              </a:ext>
            </a:extLst>
          </p:cNvPr>
          <p:cNvSpPr/>
          <p:nvPr/>
        </p:nvSpPr>
        <p:spPr>
          <a:xfrm>
            <a:off x="11192024" y="5193121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13E7FE-527D-44C8-8622-B667B6E65B48}"/>
              </a:ext>
            </a:extLst>
          </p:cNvPr>
          <p:cNvSpPr txBox="1"/>
          <p:nvPr/>
        </p:nvSpPr>
        <p:spPr>
          <a:xfrm>
            <a:off x="11334006" y="5240541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5</a:t>
            </a: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D3354A6-5820-49A8-93D3-3019C5EF1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288655"/>
              </p:ext>
            </p:extLst>
          </p:nvPr>
        </p:nvGraphicFramePr>
        <p:xfrm>
          <a:off x="143744" y="6848"/>
          <a:ext cx="3112226" cy="253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617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Actual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Priority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selection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Required</a:t>
            </a:r>
            <a:r>
              <a:rPr lang="fr-CA" dirty="0"/>
              <a:t> </a:t>
            </a:r>
            <a:r>
              <a:rPr lang="fr-CA" dirty="0" err="1"/>
              <a:t>repartition</a:t>
            </a:r>
            <a:endParaRPr lang="fr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Resource Investment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Plan suggestion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FCD46-529C-4280-A4EA-33F0004E3EEA}"/>
              </a:ext>
            </a:extLst>
          </p:cNvPr>
          <p:cNvGrpSpPr/>
          <p:nvPr/>
        </p:nvGrpSpPr>
        <p:grpSpPr>
          <a:xfrm>
            <a:off x="4046859" y="5517044"/>
            <a:ext cx="631811" cy="187896"/>
            <a:chOff x="5495732" y="903786"/>
            <a:chExt cx="497237" cy="18789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7CAC9C1-4FF8-459C-88FB-247C13E253E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A655D43-1FE3-48EC-8C36-397BE418671F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" name="Plus Sign 16">
              <a:extLst>
                <a:ext uri="{FF2B5EF4-FFF2-40B4-BE49-F238E27FC236}">
                  <a16:creationId xmlns:a16="http://schemas.microsoft.com/office/drawing/2014/main" id="{691E41C8-BFB5-40D1-979A-64FF95990CFA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8" name="Minus Sign 17">
              <a:extLst>
                <a:ext uri="{FF2B5EF4-FFF2-40B4-BE49-F238E27FC236}">
                  <a16:creationId xmlns:a16="http://schemas.microsoft.com/office/drawing/2014/main" id="{77950890-E0D5-4288-91AE-746488A3B4B6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2B9AA9-6628-4862-9937-9BF90C56876F}"/>
              </a:ext>
            </a:extLst>
          </p:cNvPr>
          <p:cNvGrpSpPr/>
          <p:nvPr/>
        </p:nvGrpSpPr>
        <p:grpSpPr>
          <a:xfrm>
            <a:off x="5471249" y="5494213"/>
            <a:ext cx="631811" cy="187896"/>
            <a:chOff x="5495732" y="903786"/>
            <a:chExt cx="497237" cy="18789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0DDA622-069F-45DC-97AE-2084BA8C07F5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8F29D3D-1043-4C66-BA63-1F14F269E1F1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2" name="Plus Sign 21">
              <a:extLst>
                <a:ext uri="{FF2B5EF4-FFF2-40B4-BE49-F238E27FC236}">
                  <a16:creationId xmlns:a16="http://schemas.microsoft.com/office/drawing/2014/main" id="{3E7FF859-FF88-4DBA-8918-5AF81E22601A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CAF4EAF3-33A6-486A-A5D3-8361255CD2E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F5AA3-DFB0-4651-B364-0763F49363BF}"/>
              </a:ext>
            </a:extLst>
          </p:cNvPr>
          <p:cNvGrpSpPr/>
          <p:nvPr/>
        </p:nvGrpSpPr>
        <p:grpSpPr>
          <a:xfrm>
            <a:off x="9860877" y="5497698"/>
            <a:ext cx="631811" cy="187896"/>
            <a:chOff x="5495732" y="903786"/>
            <a:chExt cx="497237" cy="18789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C0D2586-0204-4E80-B9EA-BF56C0BED5F0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BC9FBF3-8599-4DF3-AFA8-5C3912D5BCE4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7" name="Plus Sign 26">
              <a:extLst>
                <a:ext uri="{FF2B5EF4-FFF2-40B4-BE49-F238E27FC236}">
                  <a16:creationId xmlns:a16="http://schemas.microsoft.com/office/drawing/2014/main" id="{8CE38E3E-8AE4-4FB3-BEE2-A054A8B7873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A05F555B-00A3-4AC6-9605-2552975F468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C2747D-95CA-49B7-8469-4692978D4829}"/>
              </a:ext>
            </a:extLst>
          </p:cNvPr>
          <p:cNvGrpSpPr/>
          <p:nvPr/>
        </p:nvGrpSpPr>
        <p:grpSpPr>
          <a:xfrm>
            <a:off x="8378258" y="5493556"/>
            <a:ext cx="631811" cy="187896"/>
            <a:chOff x="5495732" y="903786"/>
            <a:chExt cx="497237" cy="18789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CA76B6A-DDBF-4260-893F-A301942DA46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154EEF5-F5C3-47B2-9EFD-900BA560984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2" name="Plus Sign 31">
              <a:extLst>
                <a:ext uri="{FF2B5EF4-FFF2-40B4-BE49-F238E27FC236}">
                  <a16:creationId xmlns:a16="http://schemas.microsoft.com/office/drawing/2014/main" id="{A098052F-BCD1-49FC-8DC3-0F65DCAC37AB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3" name="Minus Sign 32">
              <a:extLst>
                <a:ext uri="{FF2B5EF4-FFF2-40B4-BE49-F238E27FC236}">
                  <a16:creationId xmlns:a16="http://schemas.microsoft.com/office/drawing/2014/main" id="{A6565FB3-E9FA-4E00-A1AA-58655402ACF7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0FFF78-3EDA-4FEE-BB38-19FDEC870E2A}"/>
              </a:ext>
            </a:extLst>
          </p:cNvPr>
          <p:cNvGrpSpPr/>
          <p:nvPr/>
        </p:nvGrpSpPr>
        <p:grpSpPr>
          <a:xfrm>
            <a:off x="6895639" y="5496309"/>
            <a:ext cx="631811" cy="187896"/>
            <a:chOff x="5495732" y="903786"/>
            <a:chExt cx="497237" cy="18789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7124123-FC41-4059-8155-1223432418DC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A7AD872-951A-46E1-A874-C24B225A7803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7" name="Plus Sign 36">
              <a:extLst>
                <a:ext uri="{FF2B5EF4-FFF2-40B4-BE49-F238E27FC236}">
                  <a16:creationId xmlns:a16="http://schemas.microsoft.com/office/drawing/2014/main" id="{421D24B8-FA0A-4A2A-BF6E-E3926B11ED7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8" name="Minus Sign 37">
              <a:extLst>
                <a:ext uri="{FF2B5EF4-FFF2-40B4-BE49-F238E27FC236}">
                  <a16:creationId xmlns:a16="http://schemas.microsoft.com/office/drawing/2014/main" id="{158643FC-01EB-4FBE-8DA9-56A0EA9191F0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7D52AD0-2BD3-4A17-B0C4-4AEA4C3F920F}"/>
              </a:ext>
            </a:extLst>
          </p:cNvPr>
          <p:cNvSpPr/>
          <p:nvPr/>
        </p:nvSpPr>
        <p:spPr>
          <a:xfrm>
            <a:off x="11248606" y="4706846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B22BE6-0D17-4B92-AA27-DBDBC808A05D}"/>
              </a:ext>
            </a:extLst>
          </p:cNvPr>
          <p:cNvSpPr txBox="1"/>
          <p:nvPr/>
        </p:nvSpPr>
        <p:spPr>
          <a:xfrm>
            <a:off x="11212918" y="4683886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C272664-E06C-4A3B-9D34-9146BA6368B4}"/>
              </a:ext>
            </a:extLst>
          </p:cNvPr>
          <p:cNvSpPr/>
          <p:nvPr/>
        </p:nvSpPr>
        <p:spPr>
          <a:xfrm>
            <a:off x="11333678" y="5145551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13E7FE-527D-44C8-8622-B667B6E65B48}"/>
              </a:ext>
            </a:extLst>
          </p:cNvPr>
          <p:cNvSpPr txBox="1"/>
          <p:nvPr/>
        </p:nvSpPr>
        <p:spPr>
          <a:xfrm>
            <a:off x="11475660" y="5192971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D3354A6-5820-49A8-93D3-3019C5EF1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793419"/>
              </p:ext>
            </p:extLst>
          </p:nvPr>
        </p:nvGraphicFramePr>
        <p:xfrm>
          <a:off x="143744" y="6848"/>
          <a:ext cx="3112226" cy="253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3C4E1BC1-5FE2-4386-B30C-327B23761DE3}"/>
              </a:ext>
            </a:extLst>
          </p:cNvPr>
          <p:cNvGraphicFramePr>
            <a:graphicFrameLocks/>
          </p:cNvGraphicFramePr>
          <p:nvPr/>
        </p:nvGraphicFramePr>
        <p:xfrm>
          <a:off x="3165142" y="146808"/>
          <a:ext cx="8064348" cy="5463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72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86D732-04E0-4BE4-813A-997CACF822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239D1-322E-4E01-BFF7-38C6AC99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Work Force </a:t>
            </a:r>
            <a:r>
              <a:rPr lang="fr-CA" dirty="0" err="1">
                <a:solidFill>
                  <a:schemeClr val="bg1"/>
                </a:solidFill>
              </a:rPr>
              <a:t>Alignment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7CA4-D849-41C7-AD97-D6C6B685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>
                <a:solidFill>
                  <a:schemeClr val="bg1"/>
                </a:solidFill>
              </a:rPr>
              <a:t>Gather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citizen’s</a:t>
            </a:r>
            <a:r>
              <a:rPr lang="fr-CA" dirty="0">
                <a:solidFill>
                  <a:schemeClr val="bg1"/>
                </a:solidFill>
              </a:rPr>
              <a:t> informations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AI analyse the </a:t>
            </a:r>
            <a:r>
              <a:rPr lang="fr-CA" dirty="0" err="1">
                <a:solidFill>
                  <a:schemeClr val="bg1"/>
                </a:solidFill>
              </a:rPr>
              <a:t>colony’s</a:t>
            </a:r>
            <a:r>
              <a:rPr lang="fr-CA" dirty="0">
                <a:solidFill>
                  <a:schemeClr val="bg1"/>
                </a:solidFill>
              </a:rPr>
              <a:t> profil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 err="1">
                <a:solidFill>
                  <a:schemeClr val="bg1"/>
                </a:solidFill>
              </a:rPr>
              <a:t>Administrator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take</a:t>
            </a:r>
            <a:r>
              <a:rPr lang="fr-CA" dirty="0">
                <a:solidFill>
                  <a:schemeClr val="bg1"/>
                </a:solidFill>
              </a:rPr>
              <a:t>  </a:t>
            </a:r>
            <a:r>
              <a:rPr lang="fr-CA" dirty="0" err="1">
                <a:solidFill>
                  <a:schemeClr val="bg1"/>
                </a:solidFill>
              </a:rPr>
              <a:t>decision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according</a:t>
            </a:r>
            <a:r>
              <a:rPr lang="fr-CA" dirty="0">
                <a:solidFill>
                  <a:schemeClr val="bg1"/>
                </a:solidFill>
              </a:rPr>
              <a:t> to </a:t>
            </a:r>
            <a:r>
              <a:rPr lang="fr-CA" dirty="0" err="1">
                <a:solidFill>
                  <a:schemeClr val="bg1"/>
                </a:solidFill>
              </a:rPr>
              <a:t>analysis</a:t>
            </a: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Recommandation are </a:t>
            </a:r>
            <a:r>
              <a:rPr lang="fr-CA" dirty="0" err="1">
                <a:solidFill>
                  <a:schemeClr val="bg1"/>
                </a:solidFill>
              </a:rPr>
              <a:t>given</a:t>
            </a: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 err="1">
                <a:solidFill>
                  <a:schemeClr val="bg1"/>
                </a:solidFill>
              </a:rPr>
              <a:t>User’s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receive</a:t>
            </a:r>
            <a:r>
              <a:rPr lang="fr-CA" dirty="0">
                <a:solidFill>
                  <a:schemeClr val="bg1"/>
                </a:solidFill>
              </a:rPr>
              <a:t> propositions</a:t>
            </a:r>
          </a:p>
        </p:txBody>
      </p:sp>
    </p:spTree>
    <p:extLst>
      <p:ext uri="{BB962C8B-B14F-4D97-AF65-F5344CB8AC3E}">
        <p14:creationId xmlns:p14="http://schemas.microsoft.com/office/powerpoint/2010/main" val="62514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DB67-8C1B-482D-9BCB-EFCFD141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7936-6C5D-48D8-853F-7B20D63D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7D3D6-926A-4F78-815F-AB4B6DA5C9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CC35F-FE3E-4798-A1BA-2A21E273051F}"/>
              </a:ext>
            </a:extLst>
          </p:cNvPr>
          <p:cNvSpPr txBox="1"/>
          <p:nvPr/>
        </p:nvSpPr>
        <p:spPr>
          <a:xfrm>
            <a:off x="3999532" y="2869035"/>
            <a:ext cx="7038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dirty="0">
                <a:solidFill>
                  <a:schemeClr val="bg1"/>
                </a:solidFill>
              </a:rPr>
              <a:t>AI </a:t>
            </a:r>
            <a:r>
              <a:rPr lang="fr-CA" sz="4800" dirty="0" err="1">
                <a:solidFill>
                  <a:schemeClr val="bg1"/>
                </a:solidFill>
              </a:rPr>
              <a:t>analysis</a:t>
            </a:r>
            <a:endParaRPr lang="fr-CA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14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Actual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Priority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selection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Required</a:t>
            </a:r>
            <a:r>
              <a:rPr lang="fr-CA" dirty="0">
                <a:solidFill>
                  <a:schemeClr val="tx1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repartition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Resource Investment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Plan suggestion</a:t>
            </a: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9E34338B-DCAD-42AE-9319-50B202784012}"/>
              </a:ext>
            </a:extLst>
          </p:cNvPr>
          <p:cNvGraphicFramePr>
            <a:graphicFrameLocks/>
          </p:cNvGraphicFramePr>
          <p:nvPr/>
        </p:nvGraphicFramePr>
        <p:xfrm>
          <a:off x="0" y="-1"/>
          <a:ext cx="12192000" cy="593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3252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Actual</a:t>
            </a:r>
            <a:r>
              <a:rPr lang="fr-CA" dirty="0">
                <a:solidFill>
                  <a:schemeClr val="bg1"/>
                </a:solidFill>
              </a:rPr>
              <a:t> 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Priority</a:t>
            </a:r>
            <a:r>
              <a:rPr lang="fr-CA" dirty="0"/>
              <a:t> </a:t>
            </a:r>
            <a:r>
              <a:rPr lang="fr-CA" dirty="0" err="1"/>
              <a:t>selection</a:t>
            </a:r>
            <a:endParaRPr lang="fr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Required</a:t>
            </a:r>
            <a:r>
              <a:rPr lang="fr-CA" dirty="0"/>
              <a:t> </a:t>
            </a:r>
            <a:r>
              <a:rPr lang="fr-CA" dirty="0" err="1"/>
              <a:t>repartition</a:t>
            </a:r>
            <a:endParaRPr lang="fr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Resource</a:t>
            </a:r>
            <a:r>
              <a:rPr lang="fr-CA" dirty="0"/>
              <a:t> </a:t>
            </a:r>
            <a:r>
              <a:rPr lang="fr-CA" dirty="0">
                <a:solidFill>
                  <a:schemeClr val="tx1"/>
                </a:solidFill>
              </a:rPr>
              <a:t>Investment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Plan suggestion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B2A34E-0F39-4C9B-9FCC-85A416774B85}"/>
              </a:ext>
            </a:extLst>
          </p:cNvPr>
          <p:cNvSpPr/>
          <p:nvPr/>
        </p:nvSpPr>
        <p:spPr>
          <a:xfrm>
            <a:off x="503853" y="830424"/>
            <a:ext cx="4674637" cy="492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CA" sz="3200" dirty="0" err="1"/>
              <a:t>Medic</a:t>
            </a:r>
            <a:endParaRPr lang="fr-CA" sz="3200" dirty="0"/>
          </a:p>
          <a:p>
            <a:pPr algn="ctr">
              <a:lnSpc>
                <a:spcPct val="150000"/>
              </a:lnSpc>
            </a:pPr>
            <a:r>
              <a:rPr lang="fr-CA" sz="3200" dirty="0"/>
              <a:t>Guardian</a:t>
            </a:r>
          </a:p>
          <a:p>
            <a:pPr algn="ctr">
              <a:lnSpc>
                <a:spcPct val="150000"/>
              </a:lnSpc>
            </a:pPr>
            <a:r>
              <a:rPr lang="fr-CA" sz="3200" dirty="0"/>
              <a:t>Lead Process Planner</a:t>
            </a:r>
          </a:p>
          <a:p>
            <a:pPr algn="ctr">
              <a:lnSpc>
                <a:spcPct val="150000"/>
              </a:lnSpc>
            </a:pPr>
            <a:r>
              <a:rPr lang="fr-CA" sz="3200" dirty="0" err="1"/>
              <a:t>Maintenace</a:t>
            </a:r>
            <a:r>
              <a:rPr lang="fr-CA" sz="3200" dirty="0"/>
              <a:t> </a:t>
            </a:r>
            <a:r>
              <a:rPr lang="fr-CA" sz="3200" dirty="0" err="1"/>
              <a:t>Worker</a:t>
            </a:r>
            <a:endParaRPr lang="fr-CA" sz="3200" dirty="0"/>
          </a:p>
          <a:p>
            <a:pPr algn="ctr">
              <a:lnSpc>
                <a:spcPct val="150000"/>
              </a:lnSpc>
            </a:pPr>
            <a:r>
              <a:rPr lang="fr-CA" sz="3200" dirty="0"/>
              <a:t>Resource </a:t>
            </a:r>
            <a:r>
              <a:rPr lang="fr-CA" sz="3200" dirty="0" err="1"/>
              <a:t>Excavator</a:t>
            </a:r>
            <a:endParaRPr lang="fr-CA" sz="3200" dirty="0"/>
          </a:p>
          <a:p>
            <a:pPr algn="ctr">
              <a:lnSpc>
                <a:spcPct val="150000"/>
              </a:lnSpc>
            </a:pPr>
            <a:r>
              <a:rPr lang="fr-CA" sz="3200" dirty="0" err="1"/>
              <a:t>Harvester</a:t>
            </a:r>
            <a:endParaRPr lang="fr-CA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11C50-1329-49A2-AC2D-0576C4959BEA}"/>
              </a:ext>
            </a:extLst>
          </p:cNvPr>
          <p:cNvSpPr/>
          <p:nvPr/>
        </p:nvSpPr>
        <p:spPr>
          <a:xfrm>
            <a:off x="6913987" y="830424"/>
            <a:ext cx="4674637" cy="492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CA" sz="3200" dirty="0" err="1"/>
              <a:t>Health</a:t>
            </a:r>
            <a:endParaRPr lang="fr-CA" sz="3200" dirty="0"/>
          </a:p>
          <a:p>
            <a:pPr algn="ctr">
              <a:lnSpc>
                <a:spcPct val="150000"/>
              </a:lnSpc>
            </a:pPr>
            <a:r>
              <a:rPr lang="fr-CA" sz="3200" dirty="0" err="1"/>
              <a:t>Biology</a:t>
            </a:r>
            <a:endParaRPr lang="fr-CA" sz="3200" dirty="0"/>
          </a:p>
          <a:p>
            <a:pPr algn="ctr">
              <a:lnSpc>
                <a:spcPct val="150000"/>
              </a:lnSpc>
            </a:pPr>
            <a:r>
              <a:rPr lang="fr-CA" sz="3200" dirty="0"/>
              <a:t>Planning</a:t>
            </a:r>
          </a:p>
          <a:p>
            <a:pPr algn="ctr">
              <a:lnSpc>
                <a:spcPct val="150000"/>
              </a:lnSpc>
            </a:pPr>
            <a:r>
              <a:rPr lang="fr-CA" sz="3200" dirty="0"/>
              <a:t>Psychology</a:t>
            </a:r>
          </a:p>
          <a:p>
            <a:pPr algn="ctr">
              <a:lnSpc>
                <a:spcPct val="150000"/>
              </a:lnSpc>
            </a:pPr>
            <a:r>
              <a:rPr lang="fr-CA" sz="3200" dirty="0"/>
              <a:t>Manual </a:t>
            </a:r>
            <a:r>
              <a:rPr lang="fr-CA" sz="3200" dirty="0" err="1"/>
              <a:t>labor</a:t>
            </a:r>
            <a:endParaRPr lang="fr-CA" sz="3200" dirty="0"/>
          </a:p>
          <a:p>
            <a:pPr algn="ctr">
              <a:lnSpc>
                <a:spcPct val="150000"/>
              </a:lnSpc>
            </a:pPr>
            <a:r>
              <a:rPr lang="fr-CA" sz="3200" dirty="0" err="1"/>
              <a:t>Problem</a:t>
            </a:r>
            <a:r>
              <a:rPr lang="fr-CA" sz="3200" dirty="0"/>
              <a:t> </a:t>
            </a:r>
            <a:r>
              <a:rPr lang="fr-CA" sz="3200" dirty="0" err="1"/>
              <a:t>solving</a:t>
            </a:r>
            <a:endParaRPr lang="fr-CA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FB7285-7679-4A68-B626-F783DB2F475B}"/>
              </a:ext>
            </a:extLst>
          </p:cNvPr>
          <p:cNvSpPr/>
          <p:nvPr/>
        </p:nvSpPr>
        <p:spPr>
          <a:xfrm>
            <a:off x="503852" y="146807"/>
            <a:ext cx="4674637" cy="62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 err="1"/>
              <a:t>Job’s</a:t>
            </a:r>
            <a:r>
              <a:rPr lang="fr-CA" sz="3200" dirty="0"/>
              <a:t> </a:t>
            </a:r>
            <a:r>
              <a:rPr lang="fr-CA" sz="3200" dirty="0" err="1"/>
              <a:t>priority</a:t>
            </a:r>
            <a:endParaRPr lang="fr-CA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C1D086-3314-4EE4-A937-E3D0FFDCB7FF}"/>
              </a:ext>
            </a:extLst>
          </p:cNvPr>
          <p:cNvSpPr/>
          <p:nvPr/>
        </p:nvSpPr>
        <p:spPr>
          <a:xfrm>
            <a:off x="6913986" y="100625"/>
            <a:ext cx="4674637" cy="62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 err="1"/>
              <a:t>Skills</a:t>
            </a:r>
            <a:r>
              <a:rPr lang="fr-CA" dirty="0"/>
              <a:t> </a:t>
            </a:r>
            <a:r>
              <a:rPr lang="fr-CA" sz="3200" dirty="0" err="1"/>
              <a:t>priority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38744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Actual</a:t>
            </a:r>
            <a:r>
              <a:rPr lang="fr-CA" dirty="0">
                <a:solidFill>
                  <a:schemeClr val="bg1"/>
                </a:solidFill>
              </a:rPr>
              <a:t> 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Priority</a:t>
            </a:r>
            <a:r>
              <a:rPr lang="fr-CA" dirty="0"/>
              <a:t> </a:t>
            </a:r>
            <a:r>
              <a:rPr lang="fr-CA" dirty="0" err="1"/>
              <a:t>selection</a:t>
            </a:r>
            <a:endParaRPr lang="fr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Required</a:t>
            </a:r>
            <a:r>
              <a:rPr lang="fr-CA" dirty="0"/>
              <a:t> </a:t>
            </a:r>
            <a:r>
              <a:rPr lang="fr-CA" dirty="0" err="1"/>
              <a:t>repartition</a:t>
            </a:r>
            <a:endParaRPr lang="fr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Resource Investment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Plan suggestion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E5C407-95A7-4A0C-B719-787D872CCC96}"/>
              </a:ext>
            </a:extLst>
          </p:cNvPr>
          <p:cNvSpPr/>
          <p:nvPr/>
        </p:nvSpPr>
        <p:spPr>
          <a:xfrm>
            <a:off x="687897" y="394283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Short </a:t>
            </a:r>
            <a:r>
              <a:rPr lang="fr-CA" dirty="0" err="1"/>
              <a:t>term</a:t>
            </a:r>
            <a:r>
              <a:rPr lang="fr-CA" dirty="0"/>
              <a:t> goals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D37E68-EF33-4E81-B468-DC6C54226AE8}"/>
              </a:ext>
            </a:extLst>
          </p:cNvPr>
          <p:cNvSpPr/>
          <p:nvPr/>
        </p:nvSpPr>
        <p:spPr>
          <a:xfrm>
            <a:off x="687897" y="2350316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Middle </a:t>
            </a:r>
            <a:r>
              <a:rPr lang="fr-CA" dirty="0" err="1"/>
              <a:t>term</a:t>
            </a:r>
            <a:r>
              <a:rPr lang="fr-CA" dirty="0"/>
              <a:t> goals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68D18-AE98-4215-B8E6-CB1D003A8CB7}"/>
              </a:ext>
            </a:extLst>
          </p:cNvPr>
          <p:cNvSpPr/>
          <p:nvPr/>
        </p:nvSpPr>
        <p:spPr>
          <a:xfrm>
            <a:off x="687897" y="4306349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Long </a:t>
            </a:r>
            <a:r>
              <a:rPr lang="fr-CA" dirty="0" err="1"/>
              <a:t>term</a:t>
            </a:r>
            <a:r>
              <a:rPr lang="fr-CA" dirty="0"/>
              <a:t> goals</a:t>
            </a:r>
          </a:p>
        </p:txBody>
      </p:sp>
    </p:spTree>
    <p:extLst>
      <p:ext uri="{BB962C8B-B14F-4D97-AF65-F5344CB8AC3E}">
        <p14:creationId xmlns:p14="http://schemas.microsoft.com/office/powerpoint/2010/main" val="1503261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Actual</a:t>
            </a:r>
            <a:r>
              <a:rPr lang="fr-CA" dirty="0">
                <a:solidFill>
                  <a:schemeClr val="bg1"/>
                </a:solidFill>
              </a:rPr>
              <a:t> 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Priority</a:t>
            </a:r>
            <a:r>
              <a:rPr lang="fr-CA" dirty="0"/>
              <a:t> </a:t>
            </a:r>
            <a:r>
              <a:rPr lang="fr-CA" dirty="0" err="1"/>
              <a:t>selection</a:t>
            </a:r>
            <a:endParaRPr lang="fr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Required</a:t>
            </a:r>
            <a:r>
              <a:rPr lang="fr-CA" dirty="0"/>
              <a:t> </a:t>
            </a:r>
            <a:r>
              <a:rPr lang="fr-CA" dirty="0" err="1"/>
              <a:t>repartition</a:t>
            </a:r>
            <a:endParaRPr lang="fr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Resources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investmen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Plan suggestion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E5C407-95A7-4A0C-B719-787D872CCC96}"/>
              </a:ext>
            </a:extLst>
          </p:cNvPr>
          <p:cNvSpPr/>
          <p:nvPr/>
        </p:nvSpPr>
        <p:spPr>
          <a:xfrm>
            <a:off x="687897" y="394283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Short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D37E68-EF33-4E81-B468-DC6C54226AE8}"/>
              </a:ext>
            </a:extLst>
          </p:cNvPr>
          <p:cNvSpPr/>
          <p:nvPr/>
        </p:nvSpPr>
        <p:spPr>
          <a:xfrm>
            <a:off x="687897" y="2350316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Middle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68D18-AE98-4215-B8E6-CB1D003A8CB7}"/>
              </a:ext>
            </a:extLst>
          </p:cNvPr>
          <p:cNvSpPr/>
          <p:nvPr/>
        </p:nvSpPr>
        <p:spPr>
          <a:xfrm>
            <a:off x="687897" y="4306349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Long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06BFE5-C9D5-4C41-A1CF-74027BA0AA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2652F4-5364-4AA6-83AF-19BA13D621D8}"/>
              </a:ext>
            </a:extLst>
          </p:cNvPr>
          <p:cNvSpPr/>
          <p:nvPr/>
        </p:nvSpPr>
        <p:spPr>
          <a:xfrm>
            <a:off x="687898" y="394283"/>
            <a:ext cx="5856338" cy="319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FA18C-F3B0-4D4F-8664-BB1F73076FCD}"/>
              </a:ext>
            </a:extLst>
          </p:cNvPr>
          <p:cNvSpPr txBox="1"/>
          <p:nvPr/>
        </p:nvSpPr>
        <p:spPr>
          <a:xfrm>
            <a:off x="1066800" y="627529"/>
            <a:ext cx="9305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/>
                </a:solidFill>
              </a:rPr>
              <a:t>Short </a:t>
            </a:r>
            <a:r>
              <a:rPr lang="fr-CA" b="1" dirty="0" err="1">
                <a:solidFill>
                  <a:schemeClr val="bg1"/>
                </a:solidFill>
              </a:rPr>
              <a:t>term</a:t>
            </a:r>
            <a:r>
              <a:rPr lang="fr-CA" b="1" dirty="0">
                <a:solidFill>
                  <a:schemeClr val="bg1"/>
                </a:solidFill>
              </a:rPr>
              <a:t> goals 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 err="1">
                <a:solidFill>
                  <a:schemeClr val="bg1"/>
                </a:solidFill>
              </a:rPr>
              <a:t>During</a:t>
            </a:r>
            <a:r>
              <a:rPr lang="fr-CA" dirty="0">
                <a:solidFill>
                  <a:schemeClr val="bg1"/>
                </a:solidFill>
              </a:rPr>
              <a:t> the </a:t>
            </a:r>
            <a:r>
              <a:rPr lang="fr-CA" dirty="0" err="1">
                <a:solidFill>
                  <a:schemeClr val="bg1"/>
                </a:solidFill>
              </a:rPr>
              <a:t>following</a:t>
            </a:r>
            <a:r>
              <a:rPr lang="fr-CA" dirty="0">
                <a:solidFill>
                  <a:schemeClr val="bg1"/>
                </a:solidFill>
              </a:rPr>
              <a:t> 4 </a:t>
            </a:r>
            <a:r>
              <a:rPr lang="fr-CA" dirty="0" err="1">
                <a:solidFill>
                  <a:schemeClr val="bg1"/>
                </a:solidFill>
              </a:rPr>
              <a:t>weeks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you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should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give</a:t>
            </a:r>
            <a:r>
              <a:rPr lang="fr-CA" dirty="0">
                <a:solidFill>
                  <a:schemeClr val="bg1"/>
                </a:solidFill>
              </a:rPr>
              <a:t> :</a:t>
            </a:r>
          </a:p>
          <a:p>
            <a:endParaRPr lang="fr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dirty="0" err="1">
                <a:solidFill>
                  <a:schemeClr val="bg1"/>
                </a:solidFill>
              </a:rPr>
              <a:t>Biology</a:t>
            </a:r>
            <a:r>
              <a:rPr lang="fr-CA" dirty="0">
                <a:solidFill>
                  <a:schemeClr val="bg1"/>
                </a:solidFill>
              </a:rPr>
              <a:t> – 12 formations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Psychology – 8 formations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Manual Labor – 6 formations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20311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Actual</a:t>
            </a:r>
            <a:r>
              <a:rPr lang="fr-CA" dirty="0">
                <a:solidFill>
                  <a:schemeClr val="bg1"/>
                </a:solidFill>
              </a:rPr>
              <a:t> 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Priority</a:t>
            </a:r>
            <a:r>
              <a:rPr lang="fr-CA" dirty="0"/>
              <a:t> </a:t>
            </a:r>
            <a:r>
              <a:rPr lang="fr-CA" dirty="0" err="1"/>
              <a:t>selection</a:t>
            </a:r>
            <a:endParaRPr lang="fr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Required</a:t>
            </a:r>
            <a:r>
              <a:rPr lang="fr-CA" dirty="0"/>
              <a:t> </a:t>
            </a:r>
            <a:r>
              <a:rPr lang="fr-CA" dirty="0" err="1"/>
              <a:t>repartition</a:t>
            </a:r>
            <a:endParaRPr lang="fr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Resourcs</a:t>
            </a:r>
            <a:r>
              <a:rPr lang="fr-CA" dirty="0">
                <a:solidFill>
                  <a:schemeClr val="bg1"/>
                </a:solidFill>
              </a:rPr>
              <a:t> Investment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Plan suggestion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E5C407-95A7-4A0C-B719-787D872CCC96}"/>
              </a:ext>
            </a:extLst>
          </p:cNvPr>
          <p:cNvSpPr/>
          <p:nvPr/>
        </p:nvSpPr>
        <p:spPr>
          <a:xfrm>
            <a:off x="687897" y="394283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Short </a:t>
            </a:r>
            <a:r>
              <a:rPr lang="fr-CA" dirty="0" err="1"/>
              <a:t>term</a:t>
            </a:r>
            <a:r>
              <a:rPr lang="fr-CA" dirty="0"/>
              <a:t> goals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D37E68-EF33-4E81-B468-DC6C54226AE8}"/>
              </a:ext>
            </a:extLst>
          </p:cNvPr>
          <p:cNvSpPr/>
          <p:nvPr/>
        </p:nvSpPr>
        <p:spPr>
          <a:xfrm>
            <a:off x="687897" y="2350316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Middle </a:t>
            </a:r>
            <a:r>
              <a:rPr lang="fr-CA" dirty="0" err="1"/>
              <a:t>term</a:t>
            </a:r>
            <a:r>
              <a:rPr lang="fr-CA" dirty="0"/>
              <a:t> goals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68D18-AE98-4215-B8E6-CB1D003A8CB7}"/>
              </a:ext>
            </a:extLst>
          </p:cNvPr>
          <p:cNvSpPr/>
          <p:nvPr/>
        </p:nvSpPr>
        <p:spPr>
          <a:xfrm>
            <a:off x="687897" y="4306349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Long </a:t>
            </a:r>
            <a:r>
              <a:rPr lang="fr-CA" dirty="0" err="1"/>
              <a:t>term</a:t>
            </a:r>
            <a:r>
              <a:rPr lang="fr-CA" dirty="0"/>
              <a:t> goals</a:t>
            </a:r>
          </a:p>
        </p:txBody>
      </p:sp>
    </p:spTree>
    <p:extLst>
      <p:ext uri="{BB962C8B-B14F-4D97-AF65-F5344CB8AC3E}">
        <p14:creationId xmlns:p14="http://schemas.microsoft.com/office/powerpoint/2010/main" val="114311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CADCE-52CD-4609-B9E5-B4F546F32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C54276-6FE3-486D-B7D3-18F056331616}"/>
              </a:ext>
            </a:extLst>
          </p:cNvPr>
          <p:cNvSpPr/>
          <p:nvPr/>
        </p:nvSpPr>
        <p:spPr>
          <a:xfrm>
            <a:off x="260059" y="6082018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Actual</a:t>
            </a:r>
            <a:r>
              <a:rPr lang="fr-CA" dirty="0">
                <a:solidFill>
                  <a:schemeClr val="bg1"/>
                </a:solidFill>
              </a:rPr>
              <a:t> Situation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3CFF0F-421D-4766-9C2F-38CEE16FC169}"/>
              </a:ext>
            </a:extLst>
          </p:cNvPr>
          <p:cNvSpPr/>
          <p:nvPr/>
        </p:nvSpPr>
        <p:spPr>
          <a:xfrm>
            <a:off x="2635541" y="6082017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Priority</a:t>
            </a:r>
            <a:r>
              <a:rPr lang="fr-CA" dirty="0"/>
              <a:t> </a:t>
            </a:r>
            <a:r>
              <a:rPr lang="fr-CA" dirty="0" err="1"/>
              <a:t>selection</a:t>
            </a:r>
            <a:endParaRPr lang="fr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2C324-C42B-41DF-A350-3EAD47D7F913}"/>
              </a:ext>
            </a:extLst>
          </p:cNvPr>
          <p:cNvSpPr/>
          <p:nvPr/>
        </p:nvSpPr>
        <p:spPr>
          <a:xfrm>
            <a:off x="4966982" y="6071530"/>
            <a:ext cx="2223082" cy="62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Required</a:t>
            </a:r>
            <a:r>
              <a:rPr lang="fr-CA" dirty="0"/>
              <a:t> </a:t>
            </a:r>
            <a:r>
              <a:rPr lang="fr-CA" dirty="0" err="1"/>
              <a:t>repartition</a:t>
            </a:r>
            <a:endParaRPr lang="fr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DAB479-EE6F-4EF3-9846-BCE5A720F5B0}"/>
              </a:ext>
            </a:extLst>
          </p:cNvPr>
          <p:cNvSpPr/>
          <p:nvPr/>
        </p:nvSpPr>
        <p:spPr>
          <a:xfrm>
            <a:off x="7342464" y="6082017"/>
            <a:ext cx="2223082" cy="6291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Resource Investment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8F935-7209-4A8E-930C-1149EEF67A1D}"/>
              </a:ext>
            </a:extLst>
          </p:cNvPr>
          <p:cNvSpPr/>
          <p:nvPr/>
        </p:nvSpPr>
        <p:spPr>
          <a:xfrm>
            <a:off x="9673905" y="6082017"/>
            <a:ext cx="2223082" cy="6291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Plan suggestion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E5C407-95A7-4A0C-B719-787D872CCC96}"/>
              </a:ext>
            </a:extLst>
          </p:cNvPr>
          <p:cNvSpPr/>
          <p:nvPr/>
        </p:nvSpPr>
        <p:spPr>
          <a:xfrm>
            <a:off x="687897" y="394283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Short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D37E68-EF33-4E81-B468-DC6C54226AE8}"/>
              </a:ext>
            </a:extLst>
          </p:cNvPr>
          <p:cNvSpPr/>
          <p:nvPr/>
        </p:nvSpPr>
        <p:spPr>
          <a:xfrm>
            <a:off x="687897" y="2350316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Middle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68D18-AE98-4215-B8E6-CB1D003A8CB7}"/>
              </a:ext>
            </a:extLst>
          </p:cNvPr>
          <p:cNvSpPr/>
          <p:nvPr/>
        </p:nvSpPr>
        <p:spPr>
          <a:xfrm>
            <a:off x="687897" y="4306349"/>
            <a:ext cx="3439486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Long </a:t>
            </a:r>
            <a:r>
              <a:rPr lang="fr-CA" dirty="0" err="1"/>
              <a:t>term</a:t>
            </a:r>
            <a:r>
              <a:rPr lang="fr-CA" dirty="0"/>
              <a:t> objectifs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06BFE5-C9D5-4C41-A1CF-74027BA0AAC6}"/>
              </a:ext>
            </a:extLst>
          </p:cNvPr>
          <p:cNvSpPr/>
          <p:nvPr/>
        </p:nvSpPr>
        <p:spPr>
          <a:xfrm>
            <a:off x="-17477" y="0"/>
            <a:ext cx="12192000" cy="6858000"/>
          </a:xfrm>
          <a:prstGeom prst="rect">
            <a:avLst/>
          </a:prstGeom>
          <a:solidFill>
            <a:schemeClr val="bg1">
              <a:lumMod val="6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2652F4-5364-4AA6-83AF-19BA13D621D8}"/>
              </a:ext>
            </a:extLst>
          </p:cNvPr>
          <p:cNvSpPr/>
          <p:nvPr/>
        </p:nvSpPr>
        <p:spPr>
          <a:xfrm>
            <a:off x="687897" y="2350316"/>
            <a:ext cx="5856338" cy="319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FA18C-F3B0-4D4F-8664-BB1F73076FCD}"/>
              </a:ext>
            </a:extLst>
          </p:cNvPr>
          <p:cNvSpPr txBox="1"/>
          <p:nvPr/>
        </p:nvSpPr>
        <p:spPr>
          <a:xfrm>
            <a:off x="1066799" y="2583562"/>
            <a:ext cx="9305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/>
                </a:solidFill>
              </a:rPr>
              <a:t>Middle </a:t>
            </a:r>
            <a:r>
              <a:rPr lang="fr-CA" b="1" dirty="0" err="1">
                <a:solidFill>
                  <a:schemeClr val="bg1"/>
                </a:solidFill>
              </a:rPr>
              <a:t>term</a:t>
            </a:r>
            <a:r>
              <a:rPr lang="fr-CA" b="1" dirty="0">
                <a:solidFill>
                  <a:schemeClr val="bg1"/>
                </a:solidFill>
              </a:rPr>
              <a:t> goals 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 err="1">
                <a:solidFill>
                  <a:schemeClr val="bg1"/>
                </a:solidFill>
              </a:rPr>
              <a:t>During</a:t>
            </a:r>
            <a:r>
              <a:rPr lang="fr-CA" dirty="0">
                <a:solidFill>
                  <a:schemeClr val="bg1"/>
                </a:solidFill>
              </a:rPr>
              <a:t> the </a:t>
            </a:r>
            <a:r>
              <a:rPr lang="fr-CA" dirty="0" err="1">
                <a:solidFill>
                  <a:schemeClr val="bg1"/>
                </a:solidFill>
              </a:rPr>
              <a:t>following</a:t>
            </a:r>
            <a:r>
              <a:rPr lang="fr-CA" dirty="0">
                <a:solidFill>
                  <a:schemeClr val="bg1"/>
                </a:solidFill>
              </a:rPr>
              <a:t> 12 </a:t>
            </a:r>
            <a:r>
              <a:rPr lang="fr-CA" dirty="0" err="1">
                <a:solidFill>
                  <a:schemeClr val="bg1"/>
                </a:solidFill>
              </a:rPr>
              <a:t>weeks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you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should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give</a:t>
            </a:r>
            <a:r>
              <a:rPr lang="fr-CA" dirty="0">
                <a:solidFill>
                  <a:schemeClr val="bg1"/>
                </a:solidFill>
              </a:rPr>
              <a:t> :</a:t>
            </a:r>
          </a:p>
          <a:p>
            <a:endParaRPr lang="fr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dirty="0" err="1">
                <a:solidFill>
                  <a:schemeClr val="bg1"/>
                </a:solidFill>
              </a:rPr>
              <a:t>Biology</a:t>
            </a:r>
            <a:r>
              <a:rPr lang="fr-CA" dirty="0">
                <a:solidFill>
                  <a:schemeClr val="bg1"/>
                </a:solidFill>
              </a:rPr>
              <a:t> – 26 formations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Psychology – 13 formations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Manual Labor – 9 formations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78772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DB67-8C1B-482D-9BCB-EFCFD141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7936-6C5D-48D8-853F-7B20D63D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7D3D6-926A-4F78-815F-AB4B6DA5C9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CC35F-FE3E-4798-A1BA-2A21E273051F}"/>
              </a:ext>
            </a:extLst>
          </p:cNvPr>
          <p:cNvSpPr txBox="1"/>
          <p:nvPr/>
        </p:nvSpPr>
        <p:spPr>
          <a:xfrm>
            <a:off x="3741490" y="2852257"/>
            <a:ext cx="7038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dirty="0">
                <a:solidFill>
                  <a:schemeClr val="bg1"/>
                </a:solidFill>
              </a:rPr>
              <a:t>Citizen interface</a:t>
            </a:r>
          </a:p>
        </p:txBody>
      </p:sp>
    </p:spTree>
    <p:extLst>
      <p:ext uri="{BB962C8B-B14F-4D97-AF65-F5344CB8AC3E}">
        <p14:creationId xmlns:p14="http://schemas.microsoft.com/office/powerpoint/2010/main" val="3715610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CD449523-7B6E-4849-9C3E-771BBAC5F6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547236C-2306-424E-BD23-B6E489D6E29A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Profile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3DACB7C-B2EC-4ABF-8E90-FD7B3ECCE735}"/>
              </a:ext>
            </a:extLst>
          </p:cNvPr>
          <p:cNvSpPr/>
          <p:nvPr/>
        </p:nvSpPr>
        <p:spPr>
          <a:xfrm>
            <a:off x="3037109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Government</a:t>
            </a:r>
            <a:r>
              <a:rPr lang="fr-CA" dirty="0">
                <a:solidFill>
                  <a:schemeClr val="tx1"/>
                </a:solidFill>
              </a:rPr>
              <a:t> Need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64001E1-E5C8-44FD-AD57-61D15B6BD99E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0C3D164-58A0-4F8C-832B-BD9CF26ADE3F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7386E4-4DA4-4A8C-9178-B52E54955E45}"/>
              </a:ext>
            </a:extLst>
          </p:cNvPr>
          <p:cNvSpPr/>
          <p:nvPr/>
        </p:nvSpPr>
        <p:spPr>
          <a:xfrm>
            <a:off x="503853" y="830424"/>
            <a:ext cx="4823156" cy="454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CA" sz="2800" dirty="0"/>
              <a:t>Medic</a:t>
            </a:r>
          </a:p>
          <a:p>
            <a:pPr algn="ctr">
              <a:lnSpc>
                <a:spcPct val="150000"/>
              </a:lnSpc>
            </a:pPr>
            <a:r>
              <a:rPr lang="en-CA" sz="2800" dirty="0"/>
              <a:t>Guardian</a:t>
            </a:r>
          </a:p>
          <a:p>
            <a:pPr algn="ctr">
              <a:lnSpc>
                <a:spcPct val="150000"/>
              </a:lnSpc>
            </a:pPr>
            <a:r>
              <a:rPr lang="en-CA" sz="2800" dirty="0"/>
              <a:t>Lead Process Planner</a:t>
            </a:r>
          </a:p>
          <a:p>
            <a:pPr algn="ctr">
              <a:lnSpc>
                <a:spcPct val="150000"/>
              </a:lnSpc>
            </a:pPr>
            <a:r>
              <a:rPr lang="en-CA" sz="2800" dirty="0" err="1"/>
              <a:t>Maintenace</a:t>
            </a:r>
            <a:r>
              <a:rPr lang="en-CA" sz="2800" dirty="0"/>
              <a:t> Worker</a:t>
            </a:r>
          </a:p>
          <a:p>
            <a:pPr algn="ctr">
              <a:lnSpc>
                <a:spcPct val="150000"/>
              </a:lnSpc>
            </a:pPr>
            <a:r>
              <a:rPr lang="en-CA" sz="2800" dirty="0"/>
              <a:t>Resource Excavator</a:t>
            </a:r>
          </a:p>
          <a:p>
            <a:pPr algn="ctr">
              <a:lnSpc>
                <a:spcPct val="150000"/>
              </a:lnSpc>
            </a:pPr>
            <a:r>
              <a:rPr lang="en-CA" sz="2800" dirty="0"/>
              <a:t>Harvester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DC4C651-F0C6-43F4-8334-2647E0C44A13}"/>
              </a:ext>
            </a:extLst>
          </p:cNvPr>
          <p:cNvSpPr/>
          <p:nvPr/>
        </p:nvSpPr>
        <p:spPr>
          <a:xfrm>
            <a:off x="6913987" y="830424"/>
            <a:ext cx="4823156" cy="454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CA" sz="2800" dirty="0" err="1"/>
              <a:t>Health</a:t>
            </a:r>
            <a:endParaRPr lang="fr-CA" sz="2800" dirty="0"/>
          </a:p>
          <a:p>
            <a:pPr algn="ctr">
              <a:lnSpc>
                <a:spcPct val="150000"/>
              </a:lnSpc>
            </a:pPr>
            <a:r>
              <a:rPr lang="fr-CA" sz="2800" dirty="0" err="1"/>
              <a:t>Biology</a:t>
            </a:r>
            <a:endParaRPr lang="fr-CA" sz="2800" dirty="0"/>
          </a:p>
          <a:p>
            <a:pPr algn="ctr">
              <a:lnSpc>
                <a:spcPct val="150000"/>
              </a:lnSpc>
            </a:pPr>
            <a:r>
              <a:rPr lang="fr-CA" sz="2800" dirty="0"/>
              <a:t>Planning</a:t>
            </a:r>
          </a:p>
          <a:p>
            <a:pPr algn="ctr">
              <a:lnSpc>
                <a:spcPct val="150000"/>
              </a:lnSpc>
            </a:pPr>
            <a:r>
              <a:rPr lang="fr-CA" sz="2800" dirty="0"/>
              <a:t>Psychology</a:t>
            </a:r>
          </a:p>
          <a:p>
            <a:pPr algn="ctr">
              <a:lnSpc>
                <a:spcPct val="150000"/>
              </a:lnSpc>
            </a:pPr>
            <a:r>
              <a:rPr lang="fr-CA" sz="2800" dirty="0"/>
              <a:t>Manual </a:t>
            </a:r>
            <a:r>
              <a:rPr lang="fr-CA" sz="2800" dirty="0" err="1"/>
              <a:t>labor</a:t>
            </a:r>
            <a:endParaRPr lang="fr-CA" sz="2800" dirty="0"/>
          </a:p>
          <a:p>
            <a:pPr algn="ctr">
              <a:lnSpc>
                <a:spcPct val="150000"/>
              </a:lnSpc>
            </a:pPr>
            <a:r>
              <a:rPr lang="fr-CA" sz="2800" dirty="0" err="1"/>
              <a:t>Problem</a:t>
            </a:r>
            <a:r>
              <a:rPr lang="fr-CA" sz="2800" dirty="0"/>
              <a:t> </a:t>
            </a:r>
            <a:r>
              <a:rPr lang="fr-CA" sz="2800" dirty="0" err="1"/>
              <a:t>solving</a:t>
            </a:r>
            <a:endParaRPr lang="fr-CA" sz="28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85BB6CC-AA35-4D96-BADF-D233E83026A9}"/>
              </a:ext>
            </a:extLst>
          </p:cNvPr>
          <p:cNvSpPr/>
          <p:nvPr/>
        </p:nvSpPr>
        <p:spPr>
          <a:xfrm>
            <a:off x="503852" y="146808"/>
            <a:ext cx="4823156" cy="58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Job’s</a:t>
            </a:r>
            <a:r>
              <a:rPr lang="fr-CA" sz="2800" dirty="0"/>
              <a:t> </a:t>
            </a:r>
            <a:r>
              <a:rPr lang="en-CA" sz="2800" dirty="0"/>
              <a:t>priority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E57BC5F-14E0-4D1E-9258-1CAE2B40EE08}"/>
              </a:ext>
            </a:extLst>
          </p:cNvPr>
          <p:cNvSpPr/>
          <p:nvPr/>
        </p:nvSpPr>
        <p:spPr>
          <a:xfrm>
            <a:off x="6913986" y="100626"/>
            <a:ext cx="4823156" cy="58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Skills</a:t>
            </a:r>
            <a:r>
              <a:rPr lang="fr-CA" sz="1600" dirty="0"/>
              <a:t> </a:t>
            </a:r>
            <a:r>
              <a:rPr lang="fr-CA" sz="2800" dirty="0" err="1"/>
              <a:t>priority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3865360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CD449523-7B6E-4849-9C3E-771BBAC5F6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A3A4AC-C0E3-49C0-BEDA-42530BD8031A}"/>
              </a:ext>
            </a:extLst>
          </p:cNvPr>
          <p:cNvSpPr/>
          <p:nvPr/>
        </p:nvSpPr>
        <p:spPr>
          <a:xfrm>
            <a:off x="889233" y="620785"/>
            <a:ext cx="10066789" cy="438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547236C-2306-424E-BD23-B6E489D6E29A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Profile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3DACB7C-B2EC-4ABF-8E90-FD7B3ECCE735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bg1"/>
                </a:solidFill>
              </a:rPr>
              <a:t>Governent</a:t>
            </a:r>
            <a:r>
              <a:rPr lang="fr-CA" dirty="0">
                <a:solidFill>
                  <a:schemeClr val="bg1"/>
                </a:solidFill>
              </a:rPr>
              <a:t> Need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64001E1-E5C8-44FD-AD57-61D15B6BD99E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0C3D164-58A0-4F8C-832B-BD9CF26ADE3F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E26A3-CA98-49CA-8580-77531A004DB1}"/>
              </a:ext>
            </a:extLst>
          </p:cNvPr>
          <p:cNvSpPr txBox="1"/>
          <p:nvPr/>
        </p:nvSpPr>
        <p:spPr>
          <a:xfrm>
            <a:off x="1023457" y="763398"/>
            <a:ext cx="96808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solidFill>
                  <a:schemeClr val="bg1"/>
                </a:solidFill>
              </a:rPr>
              <a:t>According</a:t>
            </a:r>
            <a:r>
              <a:rPr lang="fr-CA" sz="2800" dirty="0">
                <a:solidFill>
                  <a:schemeClr val="bg1"/>
                </a:solidFill>
              </a:rPr>
              <a:t> to the </a:t>
            </a:r>
            <a:r>
              <a:rPr lang="fr-CA" sz="2800" dirty="0" err="1">
                <a:solidFill>
                  <a:schemeClr val="bg1"/>
                </a:solidFill>
              </a:rPr>
              <a:t>skill’s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you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want</a:t>
            </a:r>
            <a:r>
              <a:rPr lang="fr-CA" sz="2800" dirty="0">
                <a:solidFill>
                  <a:schemeClr val="bg1"/>
                </a:solidFill>
              </a:rPr>
              <a:t> to </a:t>
            </a:r>
            <a:r>
              <a:rPr lang="fr-CA" sz="2800" dirty="0" err="1">
                <a:solidFill>
                  <a:schemeClr val="bg1"/>
                </a:solidFill>
              </a:rPr>
              <a:t>acquire</a:t>
            </a:r>
            <a:r>
              <a:rPr lang="fr-CA" sz="2800" dirty="0">
                <a:solidFill>
                  <a:schemeClr val="bg1"/>
                </a:solidFill>
              </a:rPr>
              <a:t>, </a:t>
            </a:r>
            <a:r>
              <a:rPr lang="fr-CA" sz="2800" dirty="0" err="1">
                <a:solidFill>
                  <a:schemeClr val="bg1"/>
                </a:solidFill>
              </a:rPr>
              <a:t>we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suggest</a:t>
            </a:r>
            <a:r>
              <a:rPr lang="fr-CA" sz="2800" dirty="0">
                <a:solidFill>
                  <a:schemeClr val="bg1"/>
                </a:solidFill>
              </a:rPr>
              <a:t> the </a:t>
            </a:r>
            <a:r>
              <a:rPr lang="fr-CA" sz="2800" dirty="0" err="1">
                <a:solidFill>
                  <a:schemeClr val="bg1"/>
                </a:solidFill>
              </a:rPr>
              <a:t>following</a:t>
            </a:r>
            <a:r>
              <a:rPr lang="fr-CA" sz="2800" dirty="0">
                <a:solidFill>
                  <a:schemeClr val="bg1"/>
                </a:solidFill>
              </a:rPr>
              <a:t> formations:</a:t>
            </a:r>
          </a:p>
          <a:p>
            <a:endParaRPr lang="fr-CA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 err="1">
                <a:solidFill>
                  <a:schemeClr val="bg1"/>
                </a:solidFill>
              </a:rPr>
              <a:t>Biology</a:t>
            </a:r>
            <a:r>
              <a:rPr lang="fr-CA" sz="2800" dirty="0">
                <a:solidFill>
                  <a:schemeClr val="bg1"/>
                </a:solidFill>
              </a:rPr>
              <a:t> – 25 mars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solidFill>
                  <a:schemeClr val="bg1"/>
                </a:solidFill>
              </a:rPr>
              <a:t>Psychology – 26 mars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solidFill>
                  <a:schemeClr val="bg1"/>
                </a:solidFill>
              </a:rPr>
              <a:t>Manual Labor – 29 mars</a:t>
            </a:r>
          </a:p>
          <a:p>
            <a:r>
              <a:rPr lang="fr-CA" dirty="0"/>
              <a:t>	</a:t>
            </a:r>
          </a:p>
          <a:p>
            <a:pPr lvl="1"/>
            <a:r>
              <a:rPr lang="fr-CA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1670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6DAC92-F751-4D1B-8A92-945A6E07D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D73B1-ADD2-4D27-A823-8D4A159A9F3C}"/>
              </a:ext>
            </a:extLst>
          </p:cNvPr>
          <p:cNvSpPr/>
          <p:nvPr/>
        </p:nvSpPr>
        <p:spPr>
          <a:xfrm>
            <a:off x="6244512" y="3363985"/>
            <a:ext cx="5684939" cy="32549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37CDA-A5D1-4E31-A7B2-6C8BEF9A820B}"/>
              </a:ext>
            </a:extLst>
          </p:cNvPr>
          <p:cNvSpPr/>
          <p:nvPr/>
        </p:nvSpPr>
        <p:spPr>
          <a:xfrm>
            <a:off x="262551" y="3363985"/>
            <a:ext cx="5684939" cy="32549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A66B4-B5BF-4531-9890-379F98E0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972"/>
            <a:ext cx="10515600" cy="1325563"/>
          </a:xfrm>
        </p:spPr>
        <p:txBody>
          <a:bodyPr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Two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differents</a:t>
            </a:r>
            <a:r>
              <a:rPr lang="fr-CA" dirty="0">
                <a:solidFill>
                  <a:schemeClr val="bg1"/>
                </a:solidFill>
              </a:rPr>
              <a:t> interfaces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80BCF-6854-444D-A0F9-E76D6BD49099}"/>
              </a:ext>
            </a:extLst>
          </p:cNvPr>
          <p:cNvSpPr txBox="1"/>
          <p:nvPr/>
        </p:nvSpPr>
        <p:spPr>
          <a:xfrm>
            <a:off x="2350662" y="2725355"/>
            <a:ext cx="12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solidFill>
                  <a:schemeClr val="bg1"/>
                </a:solidFill>
              </a:rPr>
              <a:t>Citizen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9B16F-0B78-4CE7-B6BF-E79CCDAFF726}"/>
              </a:ext>
            </a:extLst>
          </p:cNvPr>
          <p:cNvSpPr txBox="1"/>
          <p:nvPr/>
        </p:nvSpPr>
        <p:spPr>
          <a:xfrm>
            <a:off x="8366620" y="2725355"/>
            <a:ext cx="248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solidFill>
                  <a:schemeClr val="bg1"/>
                </a:solidFill>
              </a:rPr>
              <a:t>Administrator</a:t>
            </a:r>
            <a:endParaRPr lang="fr-CA" sz="28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11F934-0DF2-47F9-9E11-CEF4C72D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90" y="3456807"/>
            <a:ext cx="5448898" cy="30650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CD6A7B-6C05-4ABD-AA44-0A75291D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71" y="3456807"/>
            <a:ext cx="5448898" cy="30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01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CD449523-7B6E-4849-9C3E-771BBAC5F6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547236C-2306-424E-BD23-B6E489D6E29A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Profile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3DACB7C-B2EC-4ABF-8E90-FD7B3ECCE735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Governent</a:t>
            </a:r>
            <a:r>
              <a:rPr lang="fr-CA" dirty="0">
                <a:solidFill>
                  <a:schemeClr val="bg1"/>
                </a:solidFill>
              </a:rPr>
              <a:t> Need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64001E1-E5C8-44FD-AD57-61D15B6BD99E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0C3D164-58A0-4F8C-832B-BD9CF26ADE3F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Mentoring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A1801-1732-4984-AEF9-2C66FAC8E037}"/>
              </a:ext>
            </a:extLst>
          </p:cNvPr>
          <p:cNvSpPr/>
          <p:nvPr/>
        </p:nvSpPr>
        <p:spPr>
          <a:xfrm>
            <a:off x="889233" y="620785"/>
            <a:ext cx="10066789" cy="438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E26A3-CA98-49CA-8580-77531A004DB1}"/>
              </a:ext>
            </a:extLst>
          </p:cNvPr>
          <p:cNvSpPr txBox="1"/>
          <p:nvPr/>
        </p:nvSpPr>
        <p:spPr>
          <a:xfrm>
            <a:off x="1023457" y="763398"/>
            <a:ext cx="968089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solidFill>
                  <a:schemeClr val="bg1"/>
                </a:solidFill>
              </a:rPr>
              <a:t>According</a:t>
            </a:r>
            <a:r>
              <a:rPr lang="fr-CA" sz="2800" dirty="0">
                <a:solidFill>
                  <a:schemeClr val="bg1"/>
                </a:solidFill>
              </a:rPr>
              <a:t> to the </a:t>
            </a:r>
            <a:r>
              <a:rPr lang="fr-CA" sz="2800" dirty="0" err="1">
                <a:solidFill>
                  <a:schemeClr val="bg1"/>
                </a:solidFill>
              </a:rPr>
              <a:t>skill’s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you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want</a:t>
            </a:r>
            <a:r>
              <a:rPr lang="fr-CA" sz="2800" dirty="0">
                <a:solidFill>
                  <a:schemeClr val="bg1"/>
                </a:solidFill>
              </a:rPr>
              <a:t> to </a:t>
            </a:r>
            <a:r>
              <a:rPr lang="fr-CA" sz="2800" dirty="0" err="1">
                <a:solidFill>
                  <a:schemeClr val="bg1"/>
                </a:solidFill>
              </a:rPr>
              <a:t>acquire</a:t>
            </a:r>
            <a:r>
              <a:rPr lang="fr-CA" sz="2800" dirty="0">
                <a:solidFill>
                  <a:schemeClr val="bg1"/>
                </a:solidFill>
              </a:rPr>
              <a:t>, </a:t>
            </a:r>
            <a:r>
              <a:rPr lang="fr-CA" sz="2800" dirty="0" err="1">
                <a:solidFill>
                  <a:schemeClr val="bg1"/>
                </a:solidFill>
              </a:rPr>
              <a:t>we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suggest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that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you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reach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these’s</a:t>
            </a:r>
            <a:r>
              <a:rPr lang="fr-CA" sz="2800" dirty="0">
                <a:solidFill>
                  <a:schemeClr val="bg1"/>
                </a:solidFill>
              </a:rPr>
              <a:t> mentor :</a:t>
            </a:r>
          </a:p>
          <a:p>
            <a:endParaRPr lang="fr-CA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solidFill>
                  <a:schemeClr val="bg1"/>
                </a:solidFill>
              </a:rPr>
              <a:t>Igor </a:t>
            </a:r>
            <a:r>
              <a:rPr lang="fr-CA" sz="2800" dirty="0" err="1">
                <a:solidFill>
                  <a:schemeClr val="bg1"/>
                </a:solidFill>
              </a:rPr>
              <a:t>Strovitch</a:t>
            </a:r>
            <a:r>
              <a:rPr lang="fr-CA" sz="2800" dirty="0">
                <a:solidFill>
                  <a:schemeClr val="bg1"/>
                </a:solidFill>
              </a:rPr>
              <a:t> – Programmation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solidFill>
                  <a:schemeClr val="bg1"/>
                </a:solidFill>
              </a:rPr>
              <a:t>Susan </a:t>
            </a:r>
            <a:r>
              <a:rPr lang="fr-CA" sz="2800" dirty="0" err="1">
                <a:solidFill>
                  <a:schemeClr val="bg1"/>
                </a:solidFill>
              </a:rPr>
              <a:t>Mcoye</a:t>
            </a:r>
            <a:r>
              <a:rPr lang="fr-CA" sz="2800" dirty="0">
                <a:solidFill>
                  <a:schemeClr val="bg1"/>
                </a:solidFill>
              </a:rPr>
              <a:t> – </a:t>
            </a:r>
            <a:r>
              <a:rPr lang="fr-CA" sz="2800" dirty="0" err="1">
                <a:solidFill>
                  <a:schemeClr val="bg1"/>
                </a:solidFill>
              </a:rPr>
              <a:t>Research</a:t>
            </a:r>
            <a:endParaRPr lang="fr-CA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A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A" sz="2800" dirty="0">
                <a:solidFill>
                  <a:schemeClr val="bg1"/>
                </a:solidFill>
              </a:rPr>
              <a:t>Pablo Tremblay -</a:t>
            </a:r>
            <a:r>
              <a:rPr lang="fr-CA" sz="2800" dirty="0" err="1">
                <a:solidFill>
                  <a:schemeClr val="bg1"/>
                </a:solidFill>
              </a:rPr>
              <a:t>Geology</a:t>
            </a:r>
            <a:endParaRPr lang="fr-CA" sz="2800" dirty="0">
              <a:solidFill>
                <a:schemeClr val="bg1"/>
              </a:solidFill>
            </a:endParaRPr>
          </a:p>
          <a:p>
            <a:pPr lvl="1"/>
            <a:r>
              <a:rPr lang="fr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715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4D80AE52-3B97-4A6A-816F-700AF2328A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95" name="Chart 94">
            <a:extLst>
              <a:ext uri="{FF2B5EF4-FFF2-40B4-BE49-F238E27FC236}">
                <a16:creationId xmlns:a16="http://schemas.microsoft.com/office/drawing/2014/main" id="{CCD3D554-7944-410B-B77D-3E56A0276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512859"/>
              </p:ext>
            </p:extLst>
          </p:nvPr>
        </p:nvGraphicFramePr>
        <p:xfrm>
          <a:off x="6076737" y="12748"/>
          <a:ext cx="5312359" cy="2838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Nom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Sex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Job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5641232" y="4534169"/>
            <a:ext cx="343949" cy="3693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3" y="2773847"/>
            <a:ext cx="6550767" cy="7036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Choose</a:t>
            </a:r>
            <a:r>
              <a:rPr lang="fr-CA" dirty="0">
                <a:solidFill>
                  <a:schemeClr val="tx1"/>
                </a:solidFill>
              </a:rPr>
              <a:t> one 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399896" y="741356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410685" y="714618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531445" y="1176283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73427" y="1223703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5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7B10AA4-8E07-43FF-BADB-DF931E3BF681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35ABEB5-3427-4001-BDFD-4353AECD36C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EA457E1F-1258-43AE-A332-FDBAFB50833A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220A66F2-66B4-4E25-9B04-2453F47C37EF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2A401E20-E2BD-40A8-B6BE-09D1CD92DA0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522DA52-DD19-4311-BA1D-E56C3EFFADD9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D590AAD-024B-4D5B-8659-E8B6EF4CF83D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5B285976-5023-4100-A35E-0A41F2444FD5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3AC1B160-7FBC-4095-BB4F-4B1B97EE946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F29ECDF8-7B1A-492E-9C4C-57876458798F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3F09A23-DCFA-479A-B988-55DE2858E862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F4D663EC-CD7C-4F41-9F54-AA65F726E952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17D6B96-483F-4487-93C1-641DB9081156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E73C2F26-A59B-49BC-A784-25167A721BBD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11583C16-8F93-45CA-B58F-5CD228B108A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C17075E-C5AE-4519-88CE-76BF2E457E6E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D14F7C95-BC53-481D-94EB-D7C2264266AA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1094523E-19CE-423C-B11A-6FB4601D4CB4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8AE2DE45-EA70-494D-9162-6B6F8AD6C24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5135C25F-895D-4F44-9704-3A1145A627C5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6B50E7B-461D-4E25-844E-B8227B65ED8C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0A0DB8CC-53D9-4636-AF35-FA31C4EC4B00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34B9DA2-9108-47CD-B2CF-D6A824CD8CB2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3" name="Plus Sign 92">
              <a:extLst>
                <a:ext uri="{FF2B5EF4-FFF2-40B4-BE49-F238E27FC236}">
                  <a16:creationId xmlns:a16="http://schemas.microsoft.com/office/drawing/2014/main" id="{ADC429F5-F9B1-464A-A1E3-6FB899E9804F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4" name="Minus Sign 93">
              <a:extLst>
                <a:ext uri="{FF2B5EF4-FFF2-40B4-BE49-F238E27FC236}">
                  <a16:creationId xmlns:a16="http://schemas.microsoft.com/office/drawing/2014/main" id="{CA6DD3FB-9A21-4F56-AE3C-49B517527427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84E74F-CD6F-4B8E-B908-0FA9654076A3}"/>
              </a:ext>
            </a:extLst>
          </p:cNvPr>
          <p:cNvSpPr/>
          <p:nvPr/>
        </p:nvSpPr>
        <p:spPr>
          <a:xfrm>
            <a:off x="5620240" y="4524748"/>
            <a:ext cx="921784" cy="388175"/>
          </a:xfrm>
          <a:prstGeom prst="roundRect">
            <a:avLst/>
          </a:prstGeom>
          <a:solidFill>
            <a:schemeClr val="bg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1750112-E7B7-43B9-8BC0-D3B1FDED7462}"/>
              </a:ext>
            </a:extLst>
          </p:cNvPr>
          <p:cNvSpPr/>
          <p:nvPr/>
        </p:nvSpPr>
        <p:spPr>
          <a:xfrm>
            <a:off x="202673" y="5744398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06CEB14-80F8-4E48-A440-1D5F5F5A72CE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Governent</a:t>
            </a:r>
            <a:r>
              <a:rPr lang="fr-CA" dirty="0">
                <a:solidFill>
                  <a:schemeClr val="bg1"/>
                </a:solidFill>
              </a:rPr>
              <a:t> Need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3A2A896-90E3-4F24-BEBE-DEC4DE44BDC8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80C58024-EA7F-4BD4-8438-CE8CBF091A36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</p:spTree>
    <p:extLst>
      <p:ext uri="{BB962C8B-B14F-4D97-AF65-F5344CB8AC3E}">
        <p14:creationId xmlns:p14="http://schemas.microsoft.com/office/powerpoint/2010/main" val="112199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550856B2-E591-432D-8119-1392BA97B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AE604C09-31C4-4CC9-9CAC-060B617C23A5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EE85200-A1F6-4495-8041-064F0337C347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Governent</a:t>
            </a:r>
            <a:r>
              <a:rPr lang="fr-CA" dirty="0">
                <a:solidFill>
                  <a:schemeClr val="bg1"/>
                </a:solidFill>
              </a:rPr>
              <a:t> Need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84A11DE-02CD-49C4-A7D6-86278258ECFC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6EFB5474-0A1E-4C16-B1D4-CC89778716DB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graphicFrame>
        <p:nvGraphicFramePr>
          <p:cNvPr id="105" name="Chart 104">
            <a:extLst>
              <a:ext uri="{FF2B5EF4-FFF2-40B4-BE49-F238E27FC236}">
                <a16:creationId xmlns:a16="http://schemas.microsoft.com/office/drawing/2014/main" id="{6211F02C-A2B1-4ED3-AC78-6159EB2B28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110971"/>
              </p:ext>
            </p:extLst>
          </p:nvPr>
        </p:nvGraphicFramePr>
        <p:xfrm>
          <a:off x="5884551" y="-937"/>
          <a:ext cx="5809381" cy="277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95" name="Chart 94">
            <a:extLst>
              <a:ext uri="{FF2B5EF4-FFF2-40B4-BE49-F238E27FC236}">
                <a16:creationId xmlns:a16="http://schemas.microsoft.com/office/drawing/2014/main" id="{CCD3D554-7944-410B-B77D-3E56A0276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68709"/>
              </p:ext>
            </p:extLst>
          </p:nvPr>
        </p:nvGraphicFramePr>
        <p:xfrm>
          <a:off x="6076737" y="12748"/>
          <a:ext cx="5312359" cy="2838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5641232" y="4534169"/>
            <a:ext cx="343949" cy="3693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590586" y="2761325"/>
            <a:ext cx="6550767" cy="7036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Choose</a:t>
            </a:r>
            <a:r>
              <a:rPr lang="fr-CA" dirty="0">
                <a:solidFill>
                  <a:schemeClr val="tx1"/>
                </a:solidFill>
              </a:rPr>
              <a:t> one 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399896" y="741356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410685" y="714618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531445" y="1176283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73427" y="1223703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5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7B10AA4-8E07-43FF-BADB-DF931E3BF681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35ABEB5-3427-4001-BDFD-4353AECD36C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EA457E1F-1258-43AE-A332-FDBAFB50833A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220A66F2-66B4-4E25-9B04-2453F47C37EF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2A401E20-E2BD-40A8-B6BE-09D1CD92DA0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522DA52-DD19-4311-BA1D-E56C3EFFADD9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D590AAD-024B-4D5B-8659-E8B6EF4CF83D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5B285976-5023-4100-A35E-0A41F2444FD5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3AC1B160-7FBC-4095-BB4F-4B1B97EE946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F29ECDF8-7B1A-492E-9C4C-57876458798F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3F09A23-DCFA-479A-B988-55DE2858E862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F4D663EC-CD7C-4F41-9F54-AA65F726E952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17D6B96-483F-4487-93C1-641DB9081156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E73C2F26-A59B-49BC-A784-25167A721BBD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11583C16-8F93-45CA-B58F-5CD228B108A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C17075E-C5AE-4519-88CE-76BF2E457E6E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D14F7C95-BC53-481D-94EB-D7C2264266AA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1094523E-19CE-423C-B11A-6FB4601D4CB4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8AE2DE45-EA70-494D-9162-6B6F8AD6C24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5135C25F-895D-4F44-9704-3A1145A627C5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6B50E7B-461D-4E25-844E-B8227B65ED8C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0A0DB8CC-53D9-4636-AF35-FA31C4EC4B00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34B9DA2-9108-47CD-B2CF-D6A824CD8CB2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3" name="Plus Sign 92">
              <a:extLst>
                <a:ext uri="{FF2B5EF4-FFF2-40B4-BE49-F238E27FC236}">
                  <a16:creationId xmlns:a16="http://schemas.microsoft.com/office/drawing/2014/main" id="{ADC429F5-F9B1-464A-A1E3-6FB899E9804F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4" name="Minus Sign 93">
              <a:extLst>
                <a:ext uri="{FF2B5EF4-FFF2-40B4-BE49-F238E27FC236}">
                  <a16:creationId xmlns:a16="http://schemas.microsoft.com/office/drawing/2014/main" id="{CA6DD3FB-9A21-4F56-AE3C-49B517527427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84E74F-CD6F-4B8E-B908-0FA9654076A3}"/>
              </a:ext>
            </a:extLst>
          </p:cNvPr>
          <p:cNvSpPr/>
          <p:nvPr/>
        </p:nvSpPr>
        <p:spPr>
          <a:xfrm>
            <a:off x="5620240" y="4524748"/>
            <a:ext cx="921784" cy="388175"/>
          </a:xfrm>
          <a:prstGeom prst="roundRect">
            <a:avLst/>
          </a:prstGeom>
          <a:solidFill>
            <a:schemeClr val="bg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937492-7C43-4EE0-86C0-826C912D62F8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64EB6A6-8625-48F6-97BA-BEC0DB91E20D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Adrien the </a:t>
            </a:r>
            <a:r>
              <a:rPr lang="fr-CA" dirty="0" err="1">
                <a:solidFill>
                  <a:schemeClr val="tx1"/>
                </a:solidFill>
              </a:rPr>
              <a:t>Martian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742EF33-B228-413C-BB03-9D31C717FB51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35 </a:t>
            </a:r>
            <a:r>
              <a:rPr lang="fr-CA" dirty="0" err="1">
                <a:solidFill>
                  <a:schemeClr val="tx1"/>
                </a:solidFill>
              </a:rPr>
              <a:t>years</a:t>
            </a:r>
            <a:r>
              <a:rPr lang="fr-CA" dirty="0">
                <a:solidFill>
                  <a:schemeClr val="tx1"/>
                </a:solidFill>
              </a:rPr>
              <a:t> (</a:t>
            </a:r>
            <a:r>
              <a:rPr lang="fr-CA" dirty="0" err="1">
                <a:solidFill>
                  <a:schemeClr val="tx1"/>
                </a:solidFill>
              </a:rPr>
              <a:t>earth</a:t>
            </a:r>
            <a:r>
              <a:rPr lang="fr-CA" dirty="0">
                <a:solidFill>
                  <a:schemeClr val="tx1"/>
                </a:solidFill>
              </a:rPr>
              <a:t> cycles)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1834035-2B8D-4440-AE71-1F5E01E71E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DD2799B-F357-480C-9504-22B38ED6A85E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884FBFD-3EB2-433B-9A66-5F53F5EF2E23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0CFA982-A925-4449-9E13-552EC01DF6F7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FE9D52F-748D-4C25-8020-12A0F9980E74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Harvester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CD551F1-BA82-466B-9126-D09840F857A1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</p:spTree>
    <p:extLst>
      <p:ext uri="{BB962C8B-B14F-4D97-AF65-F5344CB8AC3E}">
        <p14:creationId xmlns:p14="http://schemas.microsoft.com/office/powerpoint/2010/main" val="131352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5CD3B14F-0E29-4569-8A7F-925080441C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DF127A9-0830-4C23-B00F-B0D1D79EBA85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D938BF8-5AA9-42F7-9970-0AD40F1CBE2C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Governent</a:t>
            </a:r>
            <a:r>
              <a:rPr lang="fr-CA" dirty="0">
                <a:solidFill>
                  <a:schemeClr val="bg1"/>
                </a:solidFill>
              </a:rPr>
              <a:t> Need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9E2069F-6F5C-4A30-A3A4-A2497B53D2FE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3000C69-34D0-426E-83F9-2B3297587DEB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Adrien the </a:t>
            </a:r>
            <a:r>
              <a:rPr lang="fr-CA" dirty="0" err="1">
                <a:solidFill>
                  <a:schemeClr val="tx1"/>
                </a:solidFill>
              </a:rPr>
              <a:t>Martian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35 </a:t>
            </a:r>
            <a:r>
              <a:rPr lang="fr-CA" dirty="0" err="1">
                <a:solidFill>
                  <a:schemeClr val="tx1"/>
                </a:solidFill>
              </a:rPr>
              <a:t>years</a:t>
            </a:r>
            <a:r>
              <a:rPr lang="fr-CA" dirty="0">
                <a:solidFill>
                  <a:schemeClr val="tx1"/>
                </a:solidFill>
              </a:rPr>
              <a:t> (</a:t>
            </a:r>
            <a:r>
              <a:rPr lang="fr-CA" dirty="0" err="1">
                <a:solidFill>
                  <a:schemeClr val="tx1"/>
                </a:solidFill>
              </a:rPr>
              <a:t>earth</a:t>
            </a:r>
            <a:r>
              <a:rPr lang="fr-CA" dirty="0">
                <a:solidFill>
                  <a:schemeClr val="tx1"/>
                </a:solidFill>
              </a:rPr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Harvester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705716"/>
              </p:ext>
            </p:extLst>
          </p:nvPr>
        </p:nvGraphicFramePr>
        <p:xfrm>
          <a:off x="5917775" y="-1"/>
          <a:ext cx="5809381" cy="2785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64B5809-20E0-4ECB-8AA3-0CD4A6413692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AFDBDCF-308C-44E1-B73C-8E7F5E6B6C0B}"/>
              </a:ext>
            </a:extLst>
          </p:cNvPr>
          <p:cNvSpPr/>
          <p:nvPr/>
        </p:nvSpPr>
        <p:spPr>
          <a:xfrm>
            <a:off x="5641232" y="4534169"/>
            <a:ext cx="343949" cy="3693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27FD4F7-0459-418B-B297-CCD579F1041D}"/>
              </a:ext>
            </a:extLst>
          </p:cNvPr>
          <p:cNvSpPr/>
          <p:nvPr/>
        </p:nvSpPr>
        <p:spPr>
          <a:xfrm>
            <a:off x="5620240" y="4524748"/>
            <a:ext cx="921784" cy="388175"/>
          </a:xfrm>
          <a:prstGeom prst="roundRect">
            <a:avLst/>
          </a:prstGeom>
          <a:solidFill>
            <a:schemeClr val="bg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C3CEEBB-BBEB-453E-98B4-599452DE47EB}"/>
              </a:ext>
            </a:extLst>
          </p:cNvPr>
          <p:cNvSpPr/>
          <p:nvPr/>
        </p:nvSpPr>
        <p:spPr>
          <a:xfrm>
            <a:off x="8357335" y="2956484"/>
            <a:ext cx="3325737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Choose</a:t>
            </a:r>
            <a:r>
              <a:rPr lang="fr-CA" dirty="0">
                <a:solidFill>
                  <a:schemeClr val="tx1"/>
                </a:solidFill>
              </a:rPr>
              <a:t> one </a:t>
            </a:r>
          </a:p>
        </p:txBody>
      </p:sp>
    </p:spTree>
    <p:extLst>
      <p:ext uri="{BB962C8B-B14F-4D97-AF65-F5344CB8AC3E}">
        <p14:creationId xmlns:p14="http://schemas.microsoft.com/office/powerpoint/2010/main" val="139846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9E9DF46B-5D76-4746-93B3-BA8F72E93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691803A-E67D-49C3-AF9A-994173AACE03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69E8884-B2F5-47A2-B031-54050B6680E0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24920A86-FD7F-45D6-B0AD-9EF56429A6DF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686EE9E-57BC-4626-B29E-E804F916B5B1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Adrien the </a:t>
            </a:r>
            <a:r>
              <a:rPr lang="fr-CA" dirty="0" err="1"/>
              <a:t>Martian</a:t>
            </a:r>
            <a:endParaRPr lang="fr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35 </a:t>
            </a:r>
            <a:r>
              <a:rPr lang="fr-CA" dirty="0" err="1"/>
              <a:t>years</a:t>
            </a:r>
            <a:r>
              <a:rPr lang="fr-CA" dirty="0"/>
              <a:t> (</a:t>
            </a:r>
            <a:r>
              <a:rPr lang="fr-CA" dirty="0" err="1"/>
              <a:t>earth</a:t>
            </a:r>
            <a:r>
              <a:rPr lang="fr-CA" dirty="0"/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Realy</a:t>
            </a:r>
            <a:r>
              <a:rPr lang="fr-CA" dirty="0"/>
              <a:t> Big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Job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Whanted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85883" y="53008"/>
          <a:ext cx="58093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3ECA4E6E-4568-4279-9BB7-0C7E6A226F94}"/>
              </a:ext>
            </a:extLst>
          </p:cNvPr>
          <p:cNvSpPr/>
          <p:nvPr/>
        </p:nvSpPr>
        <p:spPr>
          <a:xfrm>
            <a:off x="441" y="0"/>
            <a:ext cx="12205159" cy="6858000"/>
          </a:xfrm>
          <a:prstGeom prst="rect">
            <a:avLst/>
          </a:prstGeom>
          <a:solidFill>
            <a:schemeClr val="bg2">
              <a:lumMod val="75000"/>
              <a:alpha val="43000"/>
            </a:schemeClr>
          </a:solidFill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7A27656-AC23-49F6-BCDD-CBA2E890A2A1}"/>
              </a:ext>
            </a:extLst>
          </p:cNvPr>
          <p:cNvGrpSpPr/>
          <p:nvPr/>
        </p:nvGrpSpPr>
        <p:grpSpPr>
          <a:xfrm>
            <a:off x="1165895" y="964152"/>
            <a:ext cx="9457151" cy="4243338"/>
            <a:chOff x="1996751" y="1451683"/>
            <a:chExt cx="8198498" cy="322295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0C4A927-ACF3-49F1-AFAB-A8B5CD72724C}"/>
                </a:ext>
              </a:extLst>
            </p:cNvPr>
            <p:cNvSpPr/>
            <p:nvPr/>
          </p:nvSpPr>
          <p:spPr>
            <a:xfrm>
              <a:off x="1996751" y="1451683"/>
              <a:ext cx="8198498" cy="322295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04B47C2-F278-4000-AD34-CBAF8F736D60}"/>
                </a:ext>
              </a:extLst>
            </p:cNvPr>
            <p:cNvSpPr txBox="1"/>
            <p:nvPr/>
          </p:nvSpPr>
          <p:spPr>
            <a:xfrm>
              <a:off x="2377181" y="1570154"/>
              <a:ext cx="2295331" cy="28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err="1">
                  <a:solidFill>
                    <a:schemeClr val="bg1"/>
                  </a:solidFill>
                </a:rPr>
                <a:t>Skills</a:t>
              </a:r>
              <a:r>
                <a:rPr lang="fr-CA" dirty="0"/>
                <a:t> </a:t>
              </a:r>
              <a:r>
                <a:rPr lang="fr-CA" dirty="0" err="1">
                  <a:solidFill>
                    <a:schemeClr val="bg1"/>
                  </a:solidFill>
                </a:rPr>
                <a:t>owned</a:t>
              </a:r>
              <a:endParaRPr lang="fr-CA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901FBB6-66D1-4A26-AA2B-6360AB62881B}"/>
                </a:ext>
              </a:extLst>
            </p:cNvPr>
            <p:cNvSpPr/>
            <p:nvPr/>
          </p:nvSpPr>
          <p:spPr>
            <a:xfrm>
              <a:off x="2118049" y="326600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Geology</a:t>
              </a:r>
              <a:endParaRPr lang="fr-CA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8441899-8D7F-4B48-9459-44122CF39A77}"/>
                </a:ext>
              </a:extLst>
            </p:cNvPr>
            <p:cNvSpPr/>
            <p:nvPr/>
          </p:nvSpPr>
          <p:spPr>
            <a:xfrm>
              <a:off x="2118049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Health</a:t>
              </a:r>
              <a:endParaRPr lang="fr-CA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739EB74-264A-4ACF-8BB5-A5890BEBE49A}"/>
                </a:ext>
              </a:extLst>
            </p:cNvPr>
            <p:cNvSpPr/>
            <p:nvPr/>
          </p:nvSpPr>
          <p:spPr>
            <a:xfrm>
              <a:off x="3702866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Cleaning</a:t>
              </a:r>
              <a:endParaRPr lang="fr-CA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FD61DA39-D8AD-4C0B-96BB-DADF75689057}"/>
                </a:ext>
              </a:extLst>
            </p:cNvPr>
            <p:cNvSpPr/>
            <p:nvPr/>
          </p:nvSpPr>
          <p:spPr>
            <a:xfrm>
              <a:off x="3702866" y="325997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Materials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5E154369-24B6-4BF2-8620-85EBFCDE4B29}"/>
                </a:ext>
              </a:extLst>
            </p:cNvPr>
            <p:cNvSpPr/>
            <p:nvPr/>
          </p:nvSpPr>
          <p:spPr>
            <a:xfrm>
              <a:off x="5273710" y="381311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Pharmacy</a:t>
              </a:r>
              <a:endParaRPr lang="fr-CA" dirty="0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BDCEAED9-83AF-4D78-843D-619B765D4D3A}"/>
                </a:ext>
              </a:extLst>
            </p:cNvPr>
            <p:cNvSpPr/>
            <p:nvPr/>
          </p:nvSpPr>
          <p:spPr>
            <a:xfrm>
              <a:off x="5261126" y="326706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Research</a:t>
              </a:r>
              <a:endParaRPr lang="fr-CA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EA0C048-070B-4937-BFD9-86537F6C1DA7}"/>
                </a:ext>
              </a:extLst>
            </p:cNvPr>
            <p:cNvSpPr/>
            <p:nvPr/>
          </p:nvSpPr>
          <p:spPr>
            <a:xfrm>
              <a:off x="2132278" y="209654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Structure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23D5FDB-A558-4D5D-B2B5-F23E08FA8399}"/>
                </a:ext>
              </a:extLst>
            </p:cNvPr>
            <p:cNvSpPr/>
            <p:nvPr/>
          </p:nvSpPr>
          <p:spPr>
            <a:xfrm>
              <a:off x="2132278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Battle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2086897-321C-4A71-AECF-AD71A8352867}"/>
                </a:ext>
              </a:extLst>
            </p:cNvPr>
            <p:cNvSpPr/>
            <p:nvPr/>
          </p:nvSpPr>
          <p:spPr>
            <a:xfrm>
              <a:off x="3717095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Geography</a:t>
              </a:r>
              <a:endParaRPr lang="fr-CA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CF10D91B-4661-4FC8-8E3D-8393A01D4C1F}"/>
                </a:ext>
              </a:extLst>
            </p:cNvPr>
            <p:cNvSpPr/>
            <p:nvPr/>
          </p:nvSpPr>
          <p:spPr>
            <a:xfrm>
              <a:off x="3717095" y="2090516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Electricity</a:t>
              </a:r>
              <a:endParaRPr lang="fr-CA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88D1DE0E-4A1F-4626-8B15-44F626E5658D}"/>
                </a:ext>
              </a:extLst>
            </p:cNvPr>
            <p:cNvSpPr/>
            <p:nvPr/>
          </p:nvSpPr>
          <p:spPr>
            <a:xfrm>
              <a:off x="5287939" y="264365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Planning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2AD1705-0A59-480D-BABA-30C2D642977F}"/>
                </a:ext>
              </a:extLst>
            </p:cNvPr>
            <p:cNvSpPr/>
            <p:nvPr/>
          </p:nvSpPr>
          <p:spPr>
            <a:xfrm>
              <a:off x="5275355" y="2097609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Machine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13D02BFA-E9DB-4D24-A530-A1E76B140BFC}"/>
                </a:ext>
              </a:extLst>
            </p:cNvPr>
            <p:cNvSpPr/>
            <p:nvPr/>
          </p:nvSpPr>
          <p:spPr>
            <a:xfrm>
              <a:off x="6831714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Nutrition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2FEF7C0-A096-44A4-B5CC-0C3134EADFB9}"/>
                </a:ext>
              </a:extLst>
            </p:cNvPr>
            <p:cNvSpPr/>
            <p:nvPr/>
          </p:nvSpPr>
          <p:spPr>
            <a:xfrm>
              <a:off x="6831714" y="325997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Biology</a:t>
              </a:r>
              <a:endParaRPr lang="fr-CA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F7AF1D6E-B251-4011-B2ED-A4F7487FA14F}"/>
                </a:ext>
              </a:extLst>
            </p:cNvPr>
            <p:cNvSpPr/>
            <p:nvPr/>
          </p:nvSpPr>
          <p:spPr>
            <a:xfrm>
              <a:off x="8402558" y="381311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Psychology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756217A-68CA-49E8-BF59-778FB58A6F3C}"/>
                </a:ext>
              </a:extLst>
            </p:cNvPr>
            <p:cNvSpPr/>
            <p:nvPr/>
          </p:nvSpPr>
          <p:spPr>
            <a:xfrm>
              <a:off x="8389974" y="326706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Manual Labor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5B93A70-436A-4039-B8A2-A0294C418CAB}"/>
                </a:ext>
              </a:extLst>
            </p:cNvPr>
            <p:cNvSpPr/>
            <p:nvPr/>
          </p:nvSpPr>
          <p:spPr>
            <a:xfrm>
              <a:off x="6845943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Project Management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895240E2-589A-4809-B884-5BF8FAB9F62D}"/>
                </a:ext>
              </a:extLst>
            </p:cNvPr>
            <p:cNvSpPr/>
            <p:nvPr/>
          </p:nvSpPr>
          <p:spPr>
            <a:xfrm>
              <a:off x="6845943" y="2090516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Problem</a:t>
              </a:r>
              <a:r>
                <a:rPr lang="fr-CA" dirty="0"/>
                <a:t> </a:t>
              </a:r>
              <a:r>
                <a:rPr lang="fr-CA" dirty="0" err="1"/>
                <a:t>Solving</a:t>
              </a:r>
              <a:endParaRPr lang="fr-CA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F3BCBD46-B6D0-4169-9287-E8D4E5631D5E}"/>
                </a:ext>
              </a:extLst>
            </p:cNvPr>
            <p:cNvSpPr/>
            <p:nvPr/>
          </p:nvSpPr>
          <p:spPr>
            <a:xfrm>
              <a:off x="8416787" y="264365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Peace</a:t>
              </a:r>
              <a:r>
                <a:rPr lang="fr-CA" dirty="0"/>
                <a:t> </a:t>
              </a:r>
              <a:r>
                <a:rPr lang="fr-CA" dirty="0" err="1"/>
                <a:t>Keeping</a:t>
              </a:r>
              <a:endParaRPr lang="fr-CA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263990BA-0A5A-4A2A-92E2-4508877B17F0}"/>
                </a:ext>
              </a:extLst>
            </p:cNvPr>
            <p:cNvSpPr/>
            <p:nvPr/>
          </p:nvSpPr>
          <p:spPr>
            <a:xfrm>
              <a:off x="8404203" y="2097609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Programming</a:t>
              </a:r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07263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9E9DF46B-5D76-4746-93B3-BA8F72E93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691803A-E67D-49C3-AF9A-994173AACE03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69E8884-B2F5-47A2-B031-54050B6680E0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Gouvernent Need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24920A86-FD7F-45D6-B0AD-9EF56429A6DF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686EE9E-57BC-4626-B29E-E804F916B5B1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Adrien the </a:t>
            </a:r>
            <a:r>
              <a:rPr lang="fr-CA" dirty="0" err="1"/>
              <a:t>Martian</a:t>
            </a:r>
            <a:endParaRPr lang="fr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35 </a:t>
            </a:r>
            <a:r>
              <a:rPr lang="fr-CA" dirty="0" err="1"/>
              <a:t>years</a:t>
            </a:r>
            <a:r>
              <a:rPr lang="fr-CA" dirty="0"/>
              <a:t> (</a:t>
            </a:r>
            <a:r>
              <a:rPr lang="fr-CA" dirty="0" err="1"/>
              <a:t>earth</a:t>
            </a:r>
            <a:r>
              <a:rPr lang="fr-CA" dirty="0"/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Realy</a:t>
            </a:r>
            <a:r>
              <a:rPr lang="fr-CA" dirty="0"/>
              <a:t> Big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Job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Whanted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85883" y="53008"/>
          <a:ext cx="58093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3ECA4E6E-4568-4279-9BB7-0C7E6A226F94}"/>
              </a:ext>
            </a:extLst>
          </p:cNvPr>
          <p:cNvSpPr/>
          <p:nvPr/>
        </p:nvSpPr>
        <p:spPr>
          <a:xfrm>
            <a:off x="441" y="0"/>
            <a:ext cx="12205159" cy="6858000"/>
          </a:xfrm>
          <a:prstGeom prst="rect">
            <a:avLst/>
          </a:prstGeom>
          <a:solidFill>
            <a:schemeClr val="bg2">
              <a:lumMod val="75000"/>
              <a:alpha val="43000"/>
            </a:schemeClr>
          </a:solidFill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7A27656-AC23-49F6-BCDD-CBA2E890A2A1}"/>
              </a:ext>
            </a:extLst>
          </p:cNvPr>
          <p:cNvGrpSpPr/>
          <p:nvPr/>
        </p:nvGrpSpPr>
        <p:grpSpPr>
          <a:xfrm>
            <a:off x="1165895" y="964152"/>
            <a:ext cx="9457151" cy="4243338"/>
            <a:chOff x="1996751" y="1451683"/>
            <a:chExt cx="8198498" cy="322295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0C4A927-ACF3-49F1-AFAB-A8B5CD72724C}"/>
                </a:ext>
              </a:extLst>
            </p:cNvPr>
            <p:cNvSpPr/>
            <p:nvPr/>
          </p:nvSpPr>
          <p:spPr>
            <a:xfrm>
              <a:off x="1996751" y="1451683"/>
              <a:ext cx="8198498" cy="322295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04B47C2-F278-4000-AD34-CBAF8F736D60}"/>
                </a:ext>
              </a:extLst>
            </p:cNvPr>
            <p:cNvSpPr txBox="1"/>
            <p:nvPr/>
          </p:nvSpPr>
          <p:spPr>
            <a:xfrm>
              <a:off x="2377181" y="1570154"/>
              <a:ext cx="2295331" cy="28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err="1">
                  <a:solidFill>
                    <a:schemeClr val="bg1"/>
                  </a:solidFill>
                </a:rPr>
                <a:t>Skills</a:t>
              </a:r>
              <a:r>
                <a:rPr lang="fr-CA" dirty="0"/>
                <a:t> </a:t>
              </a:r>
              <a:r>
                <a:rPr lang="fr-CA" dirty="0" err="1">
                  <a:solidFill>
                    <a:schemeClr val="bg1"/>
                  </a:solidFill>
                </a:rPr>
                <a:t>owned</a:t>
              </a:r>
              <a:endParaRPr lang="fr-CA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901FBB6-66D1-4A26-AA2B-6360AB62881B}"/>
                </a:ext>
              </a:extLst>
            </p:cNvPr>
            <p:cNvSpPr/>
            <p:nvPr/>
          </p:nvSpPr>
          <p:spPr>
            <a:xfrm>
              <a:off x="2118049" y="3266001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Geology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8441899-8D7F-4B48-9459-44122CF39A77}"/>
                </a:ext>
              </a:extLst>
            </p:cNvPr>
            <p:cNvSpPr/>
            <p:nvPr/>
          </p:nvSpPr>
          <p:spPr>
            <a:xfrm>
              <a:off x="2118049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Health</a:t>
              </a:r>
              <a:endParaRPr lang="fr-CA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739EB74-264A-4ACF-8BB5-A5890BEBE49A}"/>
                </a:ext>
              </a:extLst>
            </p:cNvPr>
            <p:cNvSpPr/>
            <p:nvPr/>
          </p:nvSpPr>
          <p:spPr>
            <a:xfrm>
              <a:off x="3702866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Cleaning</a:t>
              </a:r>
              <a:endParaRPr lang="fr-CA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FD61DA39-D8AD-4C0B-96BB-DADF75689057}"/>
                </a:ext>
              </a:extLst>
            </p:cNvPr>
            <p:cNvSpPr/>
            <p:nvPr/>
          </p:nvSpPr>
          <p:spPr>
            <a:xfrm>
              <a:off x="3702866" y="3259972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Materials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5E154369-24B6-4BF2-8620-85EBFCDE4B29}"/>
                </a:ext>
              </a:extLst>
            </p:cNvPr>
            <p:cNvSpPr/>
            <p:nvPr/>
          </p:nvSpPr>
          <p:spPr>
            <a:xfrm>
              <a:off x="5273710" y="3813111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Pharmacy</a:t>
              </a:r>
              <a:endParaRPr lang="fr-CA" dirty="0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BDCEAED9-83AF-4D78-843D-619B765D4D3A}"/>
                </a:ext>
              </a:extLst>
            </p:cNvPr>
            <p:cNvSpPr/>
            <p:nvPr/>
          </p:nvSpPr>
          <p:spPr>
            <a:xfrm>
              <a:off x="5261126" y="326706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Research</a:t>
              </a:r>
              <a:endParaRPr lang="fr-CA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EA0C048-070B-4937-BFD9-86537F6C1DA7}"/>
                </a:ext>
              </a:extLst>
            </p:cNvPr>
            <p:cNvSpPr/>
            <p:nvPr/>
          </p:nvSpPr>
          <p:spPr>
            <a:xfrm>
              <a:off x="2132278" y="209654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Structure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23D5FDB-A558-4D5D-B2B5-F23E08FA8399}"/>
                </a:ext>
              </a:extLst>
            </p:cNvPr>
            <p:cNvSpPr/>
            <p:nvPr/>
          </p:nvSpPr>
          <p:spPr>
            <a:xfrm>
              <a:off x="2132278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Battle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2086897-321C-4A71-AECF-AD71A8352867}"/>
                </a:ext>
              </a:extLst>
            </p:cNvPr>
            <p:cNvSpPr/>
            <p:nvPr/>
          </p:nvSpPr>
          <p:spPr>
            <a:xfrm>
              <a:off x="3717095" y="2655282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Geography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CF10D91B-4661-4FC8-8E3D-8393A01D4C1F}"/>
                </a:ext>
              </a:extLst>
            </p:cNvPr>
            <p:cNvSpPr/>
            <p:nvPr/>
          </p:nvSpPr>
          <p:spPr>
            <a:xfrm>
              <a:off x="3717095" y="2090516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Electricity</a:t>
              </a:r>
              <a:endParaRPr lang="fr-CA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88D1DE0E-4A1F-4626-8B15-44F626E5658D}"/>
                </a:ext>
              </a:extLst>
            </p:cNvPr>
            <p:cNvSpPr/>
            <p:nvPr/>
          </p:nvSpPr>
          <p:spPr>
            <a:xfrm>
              <a:off x="5287939" y="264365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Planning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2AD1705-0A59-480D-BABA-30C2D642977F}"/>
                </a:ext>
              </a:extLst>
            </p:cNvPr>
            <p:cNvSpPr/>
            <p:nvPr/>
          </p:nvSpPr>
          <p:spPr>
            <a:xfrm>
              <a:off x="5275355" y="2097609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Machine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13D02BFA-E9DB-4D24-A530-A1E76B140BFC}"/>
                </a:ext>
              </a:extLst>
            </p:cNvPr>
            <p:cNvSpPr/>
            <p:nvPr/>
          </p:nvSpPr>
          <p:spPr>
            <a:xfrm>
              <a:off x="6831714" y="3824738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Nutrition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2FEF7C0-A096-44A4-B5CC-0C3134EADFB9}"/>
                </a:ext>
              </a:extLst>
            </p:cNvPr>
            <p:cNvSpPr/>
            <p:nvPr/>
          </p:nvSpPr>
          <p:spPr>
            <a:xfrm>
              <a:off x="6831714" y="3259972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Biology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F7AF1D6E-B251-4011-B2ED-A4F7487FA14F}"/>
                </a:ext>
              </a:extLst>
            </p:cNvPr>
            <p:cNvSpPr/>
            <p:nvPr/>
          </p:nvSpPr>
          <p:spPr>
            <a:xfrm>
              <a:off x="8402558" y="3813111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Psychology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756217A-68CA-49E8-BF59-778FB58A6F3C}"/>
                </a:ext>
              </a:extLst>
            </p:cNvPr>
            <p:cNvSpPr/>
            <p:nvPr/>
          </p:nvSpPr>
          <p:spPr>
            <a:xfrm>
              <a:off x="8389974" y="3267065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Manual Labor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5B93A70-436A-4039-B8A2-A0294C418CAB}"/>
                </a:ext>
              </a:extLst>
            </p:cNvPr>
            <p:cNvSpPr/>
            <p:nvPr/>
          </p:nvSpPr>
          <p:spPr>
            <a:xfrm>
              <a:off x="6845943" y="2655282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Project Management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895240E2-589A-4809-B884-5BF8FAB9F62D}"/>
                </a:ext>
              </a:extLst>
            </p:cNvPr>
            <p:cNvSpPr/>
            <p:nvPr/>
          </p:nvSpPr>
          <p:spPr>
            <a:xfrm>
              <a:off x="6845943" y="2090516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Problem</a:t>
              </a:r>
              <a:r>
                <a:rPr lang="fr-CA" dirty="0"/>
                <a:t> </a:t>
              </a:r>
              <a:r>
                <a:rPr lang="fr-CA" dirty="0" err="1"/>
                <a:t>Solving</a:t>
              </a:r>
              <a:endParaRPr lang="fr-CA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F3BCBD46-B6D0-4169-9287-E8D4E5631D5E}"/>
                </a:ext>
              </a:extLst>
            </p:cNvPr>
            <p:cNvSpPr/>
            <p:nvPr/>
          </p:nvSpPr>
          <p:spPr>
            <a:xfrm>
              <a:off x="8416787" y="2643655"/>
              <a:ext cx="1392569" cy="48600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Peace</a:t>
              </a:r>
              <a:r>
                <a:rPr lang="fr-CA" dirty="0">
                  <a:solidFill>
                    <a:schemeClr val="tx1"/>
                  </a:solidFill>
                </a:rPr>
                <a:t> </a:t>
              </a:r>
              <a:r>
                <a:rPr lang="fr-CA" dirty="0" err="1">
                  <a:solidFill>
                    <a:schemeClr val="tx1"/>
                  </a:solidFill>
                </a:rPr>
                <a:t>Keeping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263990BA-0A5A-4A2A-92E2-4508877B17F0}"/>
                </a:ext>
              </a:extLst>
            </p:cNvPr>
            <p:cNvSpPr/>
            <p:nvPr/>
          </p:nvSpPr>
          <p:spPr>
            <a:xfrm>
              <a:off x="8404203" y="2097609"/>
              <a:ext cx="1392569" cy="486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Programming</a:t>
              </a:r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16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850A94FC-51AE-4E5D-9F89-580745BAA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A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87BDE76-AAE0-4C7F-95FA-09FF3F4B282B}"/>
              </a:ext>
            </a:extLst>
          </p:cNvPr>
          <p:cNvSpPr/>
          <p:nvPr/>
        </p:nvSpPr>
        <p:spPr>
          <a:xfrm>
            <a:off x="168321" y="5736826"/>
            <a:ext cx="2628667" cy="7861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8EBE670-7CE7-4DD9-8529-8ACA5B1E7AED}"/>
              </a:ext>
            </a:extLst>
          </p:cNvPr>
          <p:cNvSpPr/>
          <p:nvPr/>
        </p:nvSpPr>
        <p:spPr>
          <a:xfrm>
            <a:off x="3096103" y="5744398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Governent</a:t>
            </a:r>
            <a:r>
              <a:rPr lang="fr-CA" dirty="0">
                <a:solidFill>
                  <a:schemeClr val="bg1"/>
                </a:solidFill>
              </a:rPr>
              <a:t> Need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0B61543-C308-4111-BBAD-6BD7773F83C9}"/>
              </a:ext>
            </a:extLst>
          </p:cNvPr>
          <p:cNvSpPr/>
          <p:nvPr/>
        </p:nvSpPr>
        <p:spPr>
          <a:xfrm>
            <a:off x="6023885" y="5764424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926BBF3B-8654-4486-BE42-90F1C8E38122}"/>
              </a:ext>
            </a:extLst>
          </p:cNvPr>
          <p:cNvSpPr/>
          <p:nvPr/>
        </p:nvSpPr>
        <p:spPr>
          <a:xfrm>
            <a:off x="8951667" y="5757721"/>
            <a:ext cx="2628667" cy="78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Mentoring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A6F74-C86A-4EBC-8710-10FAC93FE20F}"/>
              </a:ext>
            </a:extLst>
          </p:cNvPr>
          <p:cNvSpPr/>
          <p:nvPr/>
        </p:nvSpPr>
        <p:spPr>
          <a:xfrm>
            <a:off x="4987261" y="3477405"/>
            <a:ext cx="2147447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C7779-6040-48F8-A309-2F3ACF26CD16}"/>
              </a:ext>
            </a:extLst>
          </p:cNvPr>
          <p:cNvSpPr/>
          <p:nvPr/>
        </p:nvSpPr>
        <p:spPr>
          <a:xfrm>
            <a:off x="5640007" y="0"/>
            <a:ext cx="6551993" cy="282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6E555-EFA5-4C09-8D78-00F7E86E36CB}"/>
              </a:ext>
            </a:extLst>
          </p:cNvPr>
          <p:cNvSpPr/>
          <p:nvPr/>
        </p:nvSpPr>
        <p:spPr>
          <a:xfrm>
            <a:off x="0" y="0"/>
            <a:ext cx="5640007" cy="3477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C4D83-15D9-4B5F-82A9-02E812234261}"/>
              </a:ext>
            </a:extLst>
          </p:cNvPr>
          <p:cNvSpPr/>
          <p:nvPr/>
        </p:nvSpPr>
        <p:spPr>
          <a:xfrm>
            <a:off x="1300294" y="170379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Adrien the </a:t>
            </a:r>
            <a:r>
              <a:rPr lang="fr-CA" dirty="0" err="1">
                <a:solidFill>
                  <a:schemeClr val="tx1"/>
                </a:solidFill>
              </a:rPr>
              <a:t>Martian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8C7EF-3FBE-4829-99D2-6D03F3390398}"/>
              </a:ext>
            </a:extLst>
          </p:cNvPr>
          <p:cNvSpPr/>
          <p:nvPr/>
        </p:nvSpPr>
        <p:spPr>
          <a:xfrm>
            <a:off x="1300294" y="924801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35 </a:t>
            </a:r>
            <a:r>
              <a:rPr lang="fr-CA" dirty="0" err="1">
                <a:solidFill>
                  <a:schemeClr val="tx1"/>
                </a:solidFill>
              </a:rPr>
              <a:t>years</a:t>
            </a:r>
            <a:r>
              <a:rPr lang="fr-CA" dirty="0">
                <a:solidFill>
                  <a:schemeClr val="tx1"/>
                </a:solidFill>
              </a:rPr>
              <a:t> (</a:t>
            </a:r>
            <a:r>
              <a:rPr lang="fr-CA" dirty="0" err="1">
                <a:solidFill>
                  <a:schemeClr val="tx1"/>
                </a:solidFill>
              </a:rPr>
              <a:t>earth</a:t>
            </a:r>
            <a:r>
              <a:rPr lang="fr-CA" dirty="0">
                <a:solidFill>
                  <a:schemeClr val="tx1"/>
                </a:solidFill>
              </a:rPr>
              <a:t> cycles)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9D46E-CD43-4C21-A638-5D847D2FD8B9}"/>
              </a:ext>
            </a:extLst>
          </p:cNvPr>
          <p:cNvSpPr/>
          <p:nvPr/>
        </p:nvSpPr>
        <p:spPr>
          <a:xfrm>
            <a:off x="1300294" y="1679223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38865-9348-4763-AECF-A1B834954F75}"/>
              </a:ext>
            </a:extLst>
          </p:cNvPr>
          <p:cNvSpPr txBox="1"/>
          <p:nvPr/>
        </p:nvSpPr>
        <p:spPr>
          <a:xfrm>
            <a:off x="385323" y="277270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21022-991F-4FBD-81E8-0002E2719382}"/>
              </a:ext>
            </a:extLst>
          </p:cNvPr>
          <p:cNvSpPr txBox="1"/>
          <p:nvPr/>
        </p:nvSpPr>
        <p:spPr>
          <a:xfrm>
            <a:off x="628601" y="103169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Age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44FF-80FC-4CC1-965A-2462D03EF68B}"/>
              </a:ext>
            </a:extLst>
          </p:cNvPr>
          <p:cNvSpPr txBox="1"/>
          <p:nvPr/>
        </p:nvSpPr>
        <p:spPr>
          <a:xfrm>
            <a:off x="628600" y="17861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Sex</a:t>
            </a:r>
            <a:r>
              <a:rPr lang="fr-CA" dirty="0"/>
              <a:t> 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B24EA-4730-4957-9789-BFCFB7D4FED7}"/>
              </a:ext>
            </a:extLst>
          </p:cNvPr>
          <p:cNvSpPr/>
          <p:nvPr/>
        </p:nvSpPr>
        <p:spPr>
          <a:xfrm>
            <a:off x="1300294" y="2423764"/>
            <a:ext cx="4009208" cy="5877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Harvester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62DD-0299-4AEE-885A-2302518F248F}"/>
              </a:ext>
            </a:extLst>
          </p:cNvPr>
          <p:cNvSpPr txBox="1"/>
          <p:nvPr/>
        </p:nvSpPr>
        <p:spPr>
          <a:xfrm>
            <a:off x="-13159" y="2526154"/>
            <a:ext cx="15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Actual</a:t>
            </a:r>
            <a:r>
              <a:rPr lang="fr-CA" dirty="0"/>
              <a:t> Job 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4558C9-1000-47B9-ABE0-B3967460069A}"/>
              </a:ext>
            </a:extLst>
          </p:cNvPr>
          <p:cNvSpPr/>
          <p:nvPr/>
        </p:nvSpPr>
        <p:spPr>
          <a:xfrm>
            <a:off x="0" y="3484543"/>
            <a:ext cx="4987262" cy="201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725B1-0D87-47A7-84E4-EAD35C14E418}"/>
              </a:ext>
            </a:extLst>
          </p:cNvPr>
          <p:cNvSpPr txBox="1"/>
          <p:nvPr/>
        </p:nvSpPr>
        <p:spPr>
          <a:xfrm>
            <a:off x="1815519" y="3634176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owned</a:t>
            </a:r>
            <a:endParaRPr lang="fr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5068B-B6E8-462F-87BB-BAD5F880159C}"/>
              </a:ext>
            </a:extLst>
          </p:cNvPr>
          <p:cNvSpPr/>
          <p:nvPr/>
        </p:nvSpPr>
        <p:spPr>
          <a:xfrm>
            <a:off x="230702" y="433681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Geology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216C3B-BDEC-44CC-AC93-9D5395FF0560}"/>
              </a:ext>
            </a:extLst>
          </p:cNvPr>
          <p:cNvSpPr/>
          <p:nvPr/>
        </p:nvSpPr>
        <p:spPr>
          <a:xfrm>
            <a:off x="230702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22B819-C5D3-43B4-AC77-F2B9AFC74BCF}"/>
              </a:ext>
            </a:extLst>
          </p:cNvPr>
          <p:cNvSpPr/>
          <p:nvPr/>
        </p:nvSpPr>
        <p:spPr>
          <a:xfrm>
            <a:off x="1815519" y="4895550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Biology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C43E98-4DBB-45B1-BC03-021022EE95DF}"/>
              </a:ext>
            </a:extLst>
          </p:cNvPr>
          <p:cNvSpPr/>
          <p:nvPr/>
        </p:nvSpPr>
        <p:spPr>
          <a:xfrm>
            <a:off x="1815519" y="4330784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Geography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4C6E92-C2B1-42FB-A1D5-32838F651D8D}"/>
              </a:ext>
            </a:extLst>
          </p:cNvPr>
          <p:cNvSpPr/>
          <p:nvPr/>
        </p:nvSpPr>
        <p:spPr>
          <a:xfrm>
            <a:off x="3386363" y="4883923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Psychology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D8F42-E5DF-4B28-BC9A-83A70E4B9B81}"/>
              </a:ext>
            </a:extLst>
          </p:cNvPr>
          <p:cNvSpPr/>
          <p:nvPr/>
        </p:nvSpPr>
        <p:spPr>
          <a:xfrm>
            <a:off x="3373779" y="4337877"/>
            <a:ext cx="1392569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Peace</a:t>
            </a:r>
            <a:r>
              <a:rPr lang="fr-CA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84853-13E7-4A58-8065-81D971E9CAE6}"/>
              </a:ext>
            </a:extLst>
          </p:cNvPr>
          <p:cNvSpPr txBox="1"/>
          <p:nvPr/>
        </p:nvSpPr>
        <p:spPr>
          <a:xfrm>
            <a:off x="4987260" y="3764184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Mentor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2E2577-91B4-4C01-B3C7-08F9D6F2BFFA}"/>
              </a:ext>
            </a:extLst>
          </p:cNvPr>
          <p:cNvSpPr/>
          <p:nvPr/>
        </p:nvSpPr>
        <p:spPr>
          <a:xfrm>
            <a:off x="5620241" y="4524748"/>
            <a:ext cx="912992" cy="388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EDAF1C-B7E6-4F08-BB1F-16C6311980A5}"/>
              </a:ext>
            </a:extLst>
          </p:cNvPr>
          <p:cNvSpPr/>
          <p:nvPr/>
        </p:nvSpPr>
        <p:spPr>
          <a:xfrm>
            <a:off x="6125664" y="4534170"/>
            <a:ext cx="343949" cy="3693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E1804-BF14-4FDE-BA90-33582EA8E83E}"/>
              </a:ext>
            </a:extLst>
          </p:cNvPr>
          <p:cNvSpPr/>
          <p:nvPr/>
        </p:nvSpPr>
        <p:spPr>
          <a:xfrm>
            <a:off x="7101481" y="3476603"/>
            <a:ext cx="5090518" cy="201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0ADF1-7674-4AF1-8EB6-E5FC381D41A9}"/>
              </a:ext>
            </a:extLst>
          </p:cNvPr>
          <p:cNvSpPr txBox="1"/>
          <p:nvPr/>
        </p:nvSpPr>
        <p:spPr>
          <a:xfrm>
            <a:off x="8772860" y="3636487"/>
            <a:ext cx="1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Skills</a:t>
            </a:r>
            <a:r>
              <a:rPr lang="fr-CA" dirty="0"/>
              <a:t> </a:t>
            </a:r>
            <a:r>
              <a:rPr lang="fr-CA" dirty="0" err="1"/>
              <a:t>Wanted</a:t>
            </a:r>
            <a:endParaRPr lang="fr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090102-5FB0-4F5B-A8D9-AF9F1A8900AA}"/>
              </a:ext>
            </a:extLst>
          </p:cNvPr>
          <p:cNvSpPr/>
          <p:nvPr/>
        </p:nvSpPr>
        <p:spPr>
          <a:xfrm>
            <a:off x="7259983" y="432210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59BFD8-5674-4578-98AA-2EBAB6F03DB2}"/>
              </a:ext>
            </a:extLst>
          </p:cNvPr>
          <p:cNvSpPr/>
          <p:nvPr/>
        </p:nvSpPr>
        <p:spPr>
          <a:xfrm>
            <a:off x="7259983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19E8EF-4FA1-4804-9AC3-6FC2EFF94AD4}"/>
              </a:ext>
            </a:extLst>
          </p:cNvPr>
          <p:cNvSpPr/>
          <p:nvPr/>
        </p:nvSpPr>
        <p:spPr>
          <a:xfrm>
            <a:off x="8844800" y="4880837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D4DE9-B2FC-42DF-BE89-C3AFB90461D9}"/>
              </a:ext>
            </a:extLst>
          </p:cNvPr>
          <p:cNvSpPr/>
          <p:nvPr/>
        </p:nvSpPr>
        <p:spPr>
          <a:xfrm>
            <a:off x="8844800" y="4316071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1F821F-9D95-458C-A7C8-8B70460BB285}"/>
              </a:ext>
            </a:extLst>
          </p:cNvPr>
          <p:cNvSpPr/>
          <p:nvPr/>
        </p:nvSpPr>
        <p:spPr>
          <a:xfrm>
            <a:off x="10415644" y="4869210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177FA9-6595-4741-9C76-8EA37D71620D}"/>
              </a:ext>
            </a:extLst>
          </p:cNvPr>
          <p:cNvSpPr/>
          <p:nvPr/>
        </p:nvSpPr>
        <p:spPr>
          <a:xfrm>
            <a:off x="10403060" y="4323164"/>
            <a:ext cx="139256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10DFE-30F8-4215-9ECE-65C4F263DB54}"/>
              </a:ext>
            </a:extLst>
          </p:cNvPr>
          <p:cNvSpPr/>
          <p:nvPr/>
        </p:nvSpPr>
        <p:spPr>
          <a:xfrm>
            <a:off x="5641232" y="2779402"/>
            <a:ext cx="6550767" cy="7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54D9F-1932-461B-8ABC-5BEB82934C4E}"/>
              </a:ext>
            </a:extLst>
          </p:cNvPr>
          <p:cNvSpPr txBox="1"/>
          <p:nvPr/>
        </p:nvSpPr>
        <p:spPr>
          <a:xfrm>
            <a:off x="6735125" y="2946541"/>
            <a:ext cx="210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Aspiration: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4D34F2-F261-4688-A572-C35B6444BA38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Medic</a:t>
            </a:r>
            <a:endParaRPr lang="fr-C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9A3232-4D49-473F-96CE-2E5A999C9020}"/>
              </a:ext>
            </a:extLst>
          </p:cNvPr>
          <p:cNvSpPr/>
          <p:nvPr/>
        </p:nvSpPr>
        <p:spPr>
          <a:xfrm>
            <a:off x="11290061" y="3004341"/>
            <a:ext cx="309123" cy="26390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30ED0725-BD6C-4E15-B8F9-081F448ED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331075"/>
              </p:ext>
            </p:extLst>
          </p:nvPr>
        </p:nvGraphicFramePr>
        <p:xfrm>
          <a:off x="5884551" y="-937"/>
          <a:ext cx="5809381" cy="277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E5B5878-0602-46C9-B2F0-26816CED8BC8}"/>
              </a:ext>
            </a:extLst>
          </p:cNvPr>
          <p:cNvGrpSpPr/>
          <p:nvPr/>
        </p:nvGrpSpPr>
        <p:grpSpPr>
          <a:xfrm>
            <a:off x="6502897" y="281021"/>
            <a:ext cx="631811" cy="187896"/>
            <a:chOff x="5495732" y="903786"/>
            <a:chExt cx="497237" cy="18789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5214AF-E644-47E5-8134-DA0BF3121DF3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CEACC2A-6E8E-40FF-A812-992DF2C26C2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BD65C7B-ACFB-4283-A3D4-2DECB36AF1D6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5" name="Minus Sign 44">
              <a:extLst>
                <a:ext uri="{FF2B5EF4-FFF2-40B4-BE49-F238E27FC236}">
                  <a16:creationId xmlns:a16="http://schemas.microsoft.com/office/drawing/2014/main" id="{467223C6-5614-4878-BE44-8310052EAEBE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474800-48BF-4889-8F23-8703C8B7EC02}"/>
              </a:ext>
            </a:extLst>
          </p:cNvPr>
          <p:cNvSpPr/>
          <p:nvPr/>
        </p:nvSpPr>
        <p:spPr>
          <a:xfrm>
            <a:off x="11400611" y="728561"/>
            <a:ext cx="790035" cy="950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F72-B7ED-427D-A73D-DFA3CD9DFE39}"/>
              </a:ext>
            </a:extLst>
          </p:cNvPr>
          <p:cNvSpPr txBox="1"/>
          <p:nvPr/>
        </p:nvSpPr>
        <p:spPr>
          <a:xfrm>
            <a:off x="11364923" y="705601"/>
            <a:ext cx="73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Points </a:t>
            </a:r>
            <a:r>
              <a:rPr lang="fr-CA" sz="1200" dirty="0" err="1"/>
              <a:t>left</a:t>
            </a:r>
            <a:endParaRPr lang="fr-CA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11FCB49-3428-481C-BD8C-8E6D3B694C4C}"/>
              </a:ext>
            </a:extLst>
          </p:cNvPr>
          <p:cNvSpPr/>
          <p:nvPr/>
        </p:nvSpPr>
        <p:spPr>
          <a:xfrm>
            <a:off x="11485683" y="1167266"/>
            <a:ext cx="579431" cy="4608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1ECE97-6043-4CC3-8389-DB4C9A7F0458}"/>
              </a:ext>
            </a:extLst>
          </p:cNvPr>
          <p:cNvSpPr txBox="1"/>
          <p:nvPr/>
        </p:nvSpPr>
        <p:spPr>
          <a:xfrm>
            <a:off x="11627665" y="1214686"/>
            <a:ext cx="3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9F3211-AE5C-4F03-8779-8419D955AC7E}"/>
              </a:ext>
            </a:extLst>
          </p:cNvPr>
          <p:cNvGrpSpPr/>
          <p:nvPr/>
        </p:nvGrpSpPr>
        <p:grpSpPr>
          <a:xfrm>
            <a:off x="7476187" y="298983"/>
            <a:ext cx="631811" cy="187896"/>
            <a:chOff x="5495732" y="903786"/>
            <a:chExt cx="497237" cy="18789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089333E-E9DE-4CDE-9CBD-7737B8D30D37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D078EC3-4F93-4AB4-B19A-12A38EBE780D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3" name="Plus Sign 72">
              <a:extLst>
                <a:ext uri="{FF2B5EF4-FFF2-40B4-BE49-F238E27FC236}">
                  <a16:creationId xmlns:a16="http://schemas.microsoft.com/office/drawing/2014/main" id="{4A5DABB1-7ABB-4D67-A974-9ACF77D61710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4" name="Minus Sign 73">
              <a:extLst>
                <a:ext uri="{FF2B5EF4-FFF2-40B4-BE49-F238E27FC236}">
                  <a16:creationId xmlns:a16="http://schemas.microsoft.com/office/drawing/2014/main" id="{7860032C-7AC8-4B1E-9E36-C1973E8205C1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83907F6-E0A3-4670-8273-58067AE42830}"/>
              </a:ext>
            </a:extLst>
          </p:cNvPr>
          <p:cNvGrpSpPr/>
          <p:nvPr/>
        </p:nvGrpSpPr>
        <p:grpSpPr>
          <a:xfrm>
            <a:off x="10664926" y="274429"/>
            <a:ext cx="631811" cy="187896"/>
            <a:chOff x="5495732" y="903786"/>
            <a:chExt cx="497237" cy="18789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B8C3CE8-9790-4418-94A9-CF0B056001F9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EB26D7E-EC59-48DA-8B12-4F68D104CCAE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Plus Sign 77">
              <a:extLst>
                <a:ext uri="{FF2B5EF4-FFF2-40B4-BE49-F238E27FC236}">
                  <a16:creationId xmlns:a16="http://schemas.microsoft.com/office/drawing/2014/main" id="{E4DC25D4-E243-4739-8523-69AD6B0EAE01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C47F5A2D-9CB7-4D94-9EFE-06E3041B6F7C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CEA7F8-96CD-46AB-8A89-20CB09E4C388}"/>
              </a:ext>
            </a:extLst>
          </p:cNvPr>
          <p:cNvGrpSpPr/>
          <p:nvPr/>
        </p:nvGrpSpPr>
        <p:grpSpPr>
          <a:xfrm>
            <a:off x="9634203" y="296587"/>
            <a:ext cx="631811" cy="187896"/>
            <a:chOff x="5495732" y="903786"/>
            <a:chExt cx="497237" cy="18789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FAEE966-6539-4174-810F-9E938A741A8B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2EB161-8B58-4A4A-9475-9C47C02136E8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Plus Sign 82">
              <a:extLst>
                <a:ext uri="{FF2B5EF4-FFF2-40B4-BE49-F238E27FC236}">
                  <a16:creationId xmlns:a16="http://schemas.microsoft.com/office/drawing/2014/main" id="{942A6C1D-3479-462A-9C5C-ADA265EE7FA4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Minus Sign 83">
              <a:extLst>
                <a:ext uri="{FF2B5EF4-FFF2-40B4-BE49-F238E27FC236}">
                  <a16:creationId xmlns:a16="http://schemas.microsoft.com/office/drawing/2014/main" id="{C9EC1F65-7858-4F4E-9990-7DDAE32B3299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C0A8B5-2619-43CD-ABA0-8838A6C32891}"/>
              </a:ext>
            </a:extLst>
          </p:cNvPr>
          <p:cNvGrpSpPr/>
          <p:nvPr/>
        </p:nvGrpSpPr>
        <p:grpSpPr>
          <a:xfrm>
            <a:off x="8475195" y="298983"/>
            <a:ext cx="631811" cy="187896"/>
            <a:chOff x="5495732" y="903786"/>
            <a:chExt cx="497237" cy="18789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3FD51BE-965D-47C2-B07C-D02F99DFB1A6}"/>
                </a:ext>
              </a:extLst>
            </p:cNvPr>
            <p:cNvSpPr/>
            <p:nvPr/>
          </p:nvSpPr>
          <p:spPr>
            <a:xfrm>
              <a:off x="5495732" y="903786"/>
              <a:ext cx="223934" cy="18789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C52F102-D141-421C-B948-F65D664553DC}"/>
                </a:ext>
              </a:extLst>
            </p:cNvPr>
            <p:cNvSpPr/>
            <p:nvPr/>
          </p:nvSpPr>
          <p:spPr>
            <a:xfrm>
              <a:off x="5769035" y="903786"/>
              <a:ext cx="223934" cy="18789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1E4584BF-474F-419A-84F9-6B28D2BF2F89}"/>
                </a:ext>
              </a:extLst>
            </p:cNvPr>
            <p:cNvSpPr/>
            <p:nvPr/>
          </p:nvSpPr>
          <p:spPr>
            <a:xfrm>
              <a:off x="5545786" y="930524"/>
              <a:ext cx="123825" cy="134419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Minus Sign 88">
              <a:extLst>
                <a:ext uri="{FF2B5EF4-FFF2-40B4-BE49-F238E27FC236}">
                  <a16:creationId xmlns:a16="http://schemas.microsoft.com/office/drawing/2014/main" id="{6BE187EB-E6A1-4185-872E-9D2B3DDB6F02}"/>
                </a:ext>
              </a:extLst>
            </p:cNvPr>
            <p:cNvSpPr/>
            <p:nvPr/>
          </p:nvSpPr>
          <p:spPr>
            <a:xfrm>
              <a:off x="5806357" y="950758"/>
              <a:ext cx="160462" cy="93949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62C06D2-D627-4167-B740-A68C97E17486}"/>
              </a:ext>
            </a:extLst>
          </p:cNvPr>
          <p:cNvSpPr/>
          <p:nvPr/>
        </p:nvSpPr>
        <p:spPr>
          <a:xfrm>
            <a:off x="5620240" y="4524748"/>
            <a:ext cx="921784" cy="388175"/>
          </a:xfrm>
          <a:prstGeom prst="roundRect">
            <a:avLst/>
          </a:prstGeom>
          <a:solidFill>
            <a:schemeClr val="bg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FBBC09C-D0C3-496C-82CD-1B642A388DF7}"/>
              </a:ext>
            </a:extLst>
          </p:cNvPr>
          <p:cNvSpPr/>
          <p:nvPr/>
        </p:nvSpPr>
        <p:spPr>
          <a:xfrm>
            <a:off x="8357336" y="2946541"/>
            <a:ext cx="3325737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Choose</a:t>
            </a:r>
            <a:r>
              <a:rPr lang="fr-CA" dirty="0">
                <a:solidFill>
                  <a:schemeClr val="tx1"/>
                </a:solidFill>
              </a:rPr>
              <a:t> one </a:t>
            </a:r>
          </a:p>
        </p:txBody>
      </p:sp>
    </p:spTree>
    <p:extLst>
      <p:ext uri="{BB962C8B-B14F-4D97-AF65-F5344CB8AC3E}">
        <p14:creationId xmlns:p14="http://schemas.microsoft.com/office/powerpoint/2010/main" val="282620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942</Words>
  <Application>Microsoft Office PowerPoint</Application>
  <PresentationFormat>Widescreen</PresentationFormat>
  <Paragraphs>507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Work Force Alignment</vt:lpstr>
      <vt:lpstr>Two differents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Tesseract</cp:lastModifiedBy>
  <cp:revision>75</cp:revision>
  <dcterms:created xsi:type="dcterms:W3CDTF">2018-04-08T07:12:37Z</dcterms:created>
  <dcterms:modified xsi:type="dcterms:W3CDTF">2018-04-10T19:39:04Z</dcterms:modified>
</cp:coreProperties>
</file>