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6887C0-BDD4-44D5-9BEF-58E2CC222416}"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0BA2C-6170-4281-A62C-BAB0D22CCD76}" type="slidenum">
              <a:rPr lang="en-US" smtClean="0"/>
              <a:t>‹#›</a:t>
            </a:fld>
            <a:endParaRPr lang="en-US"/>
          </a:p>
        </p:txBody>
      </p:sp>
    </p:spTree>
    <p:extLst>
      <p:ext uri="{BB962C8B-B14F-4D97-AF65-F5344CB8AC3E}">
        <p14:creationId xmlns:p14="http://schemas.microsoft.com/office/powerpoint/2010/main" val="3957281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6887C0-BDD4-44D5-9BEF-58E2CC222416}"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0BA2C-6170-4281-A62C-BAB0D22CCD76}" type="slidenum">
              <a:rPr lang="en-US" smtClean="0"/>
              <a:t>‹#›</a:t>
            </a:fld>
            <a:endParaRPr lang="en-US"/>
          </a:p>
        </p:txBody>
      </p:sp>
    </p:spTree>
    <p:extLst>
      <p:ext uri="{BB962C8B-B14F-4D97-AF65-F5344CB8AC3E}">
        <p14:creationId xmlns:p14="http://schemas.microsoft.com/office/powerpoint/2010/main" val="3435213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6887C0-BDD4-44D5-9BEF-58E2CC222416}"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0BA2C-6170-4281-A62C-BAB0D22CCD76}" type="slidenum">
              <a:rPr lang="en-US" smtClean="0"/>
              <a:t>‹#›</a:t>
            </a:fld>
            <a:endParaRPr lang="en-US"/>
          </a:p>
        </p:txBody>
      </p:sp>
    </p:spTree>
    <p:extLst>
      <p:ext uri="{BB962C8B-B14F-4D97-AF65-F5344CB8AC3E}">
        <p14:creationId xmlns:p14="http://schemas.microsoft.com/office/powerpoint/2010/main" val="1489212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6887C0-BDD4-44D5-9BEF-58E2CC222416}"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0BA2C-6170-4281-A62C-BAB0D22CCD76}" type="slidenum">
              <a:rPr lang="en-US" smtClean="0"/>
              <a:t>‹#›</a:t>
            </a:fld>
            <a:endParaRPr lang="en-US"/>
          </a:p>
        </p:txBody>
      </p:sp>
    </p:spTree>
    <p:extLst>
      <p:ext uri="{BB962C8B-B14F-4D97-AF65-F5344CB8AC3E}">
        <p14:creationId xmlns:p14="http://schemas.microsoft.com/office/powerpoint/2010/main" val="3767773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6887C0-BDD4-44D5-9BEF-58E2CC222416}"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0BA2C-6170-4281-A62C-BAB0D22CCD76}" type="slidenum">
              <a:rPr lang="en-US" smtClean="0"/>
              <a:t>‹#›</a:t>
            </a:fld>
            <a:endParaRPr lang="en-US"/>
          </a:p>
        </p:txBody>
      </p:sp>
    </p:spTree>
    <p:extLst>
      <p:ext uri="{BB962C8B-B14F-4D97-AF65-F5344CB8AC3E}">
        <p14:creationId xmlns:p14="http://schemas.microsoft.com/office/powerpoint/2010/main" val="14657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6887C0-BDD4-44D5-9BEF-58E2CC222416}"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00BA2C-6170-4281-A62C-BAB0D22CCD76}" type="slidenum">
              <a:rPr lang="en-US" smtClean="0"/>
              <a:t>‹#›</a:t>
            </a:fld>
            <a:endParaRPr lang="en-US"/>
          </a:p>
        </p:txBody>
      </p:sp>
    </p:spTree>
    <p:extLst>
      <p:ext uri="{BB962C8B-B14F-4D97-AF65-F5344CB8AC3E}">
        <p14:creationId xmlns:p14="http://schemas.microsoft.com/office/powerpoint/2010/main" val="2767663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6887C0-BDD4-44D5-9BEF-58E2CC222416}"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00BA2C-6170-4281-A62C-BAB0D22CCD76}" type="slidenum">
              <a:rPr lang="en-US" smtClean="0"/>
              <a:t>‹#›</a:t>
            </a:fld>
            <a:endParaRPr lang="en-US"/>
          </a:p>
        </p:txBody>
      </p:sp>
    </p:spTree>
    <p:extLst>
      <p:ext uri="{BB962C8B-B14F-4D97-AF65-F5344CB8AC3E}">
        <p14:creationId xmlns:p14="http://schemas.microsoft.com/office/powerpoint/2010/main" val="2139355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6887C0-BDD4-44D5-9BEF-58E2CC222416}"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00BA2C-6170-4281-A62C-BAB0D22CCD76}" type="slidenum">
              <a:rPr lang="en-US" smtClean="0"/>
              <a:t>‹#›</a:t>
            </a:fld>
            <a:endParaRPr lang="en-US"/>
          </a:p>
        </p:txBody>
      </p:sp>
    </p:spTree>
    <p:extLst>
      <p:ext uri="{BB962C8B-B14F-4D97-AF65-F5344CB8AC3E}">
        <p14:creationId xmlns:p14="http://schemas.microsoft.com/office/powerpoint/2010/main" val="343014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6887C0-BDD4-44D5-9BEF-58E2CC222416}"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00BA2C-6170-4281-A62C-BAB0D22CCD76}" type="slidenum">
              <a:rPr lang="en-US" smtClean="0"/>
              <a:t>‹#›</a:t>
            </a:fld>
            <a:endParaRPr lang="en-US"/>
          </a:p>
        </p:txBody>
      </p:sp>
    </p:spTree>
    <p:extLst>
      <p:ext uri="{BB962C8B-B14F-4D97-AF65-F5344CB8AC3E}">
        <p14:creationId xmlns:p14="http://schemas.microsoft.com/office/powerpoint/2010/main" val="1991629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6887C0-BDD4-44D5-9BEF-58E2CC222416}"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00BA2C-6170-4281-A62C-BAB0D22CCD76}" type="slidenum">
              <a:rPr lang="en-US" smtClean="0"/>
              <a:t>‹#›</a:t>
            </a:fld>
            <a:endParaRPr lang="en-US"/>
          </a:p>
        </p:txBody>
      </p:sp>
    </p:spTree>
    <p:extLst>
      <p:ext uri="{BB962C8B-B14F-4D97-AF65-F5344CB8AC3E}">
        <p14:creationId xmlns:p14="http://schemas.microsoft.com/office/powerpoint/2010/main" val="1786525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6887C0-BDD4-44D5-9BEF-58E2CC222416}"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00BA2C-6170-4281-A62C-BAB0D22CCD76}" type="slidenum">
              <a:rPr lang="en-US" smtClean="0"/>
              <a:t>‹#›</a:t>
            </a:fld>
            <a:endParaRPr lang="en-US"/>
          </a:p>
        </p:txBody>
      </p:sp>
    </p:spTree>
    <p:extLst>
      <p:ext uri="{BB962C8B-B14F-4D97-AF65-F5344CB8AC3E}">
        <p14:creationId xmlns:p14="http://schemas.microsoft.com/office/powerpoint/2010/main" val="292522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6887C0-BDD4-44D5-9BEF-58E2CC222416}" type="datetimeFigureOut">
              <a:rPr lang="en-US" smtClean="0"/>
              <a:t>12/8/2024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00BA2C-6170-4281-A62C-BAB0D22CCD76}" type="slidenum">
              <a:rPr lang="en-US" smtClean="0"/>
              <a:t>‹#›</a:t>
            </a:fld>
            <a:endParaRPr lang="en-US"/>
          </a:p>
        </p:txBody>
      </p:sp>
    </p:spTree>
    <p:extLst>
      <p:ext uri="{BB962C8B-B14F-4D97-AF65-F5344CB8AC3E}">
        <p14:creationId xmlns:p14="http://schemas.microsoft.com/office/powerpoint/2010/main" val="2106617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381000"/>
            <a:ext cx="8839200" cy="1470025"/>
          </a:xfrm>
        </p:spPr>
        <p:txBody>
          <a:bodyPr>
            <a:normAutofit fontScale="90000"/>
          </a:bodyPr>
          <a:lstStyle/>
          <a:p>
            <a:r>
              <a:rPr lang="en-US" sz="4000" b="1" dirty="0" smtClean="0">
                <a:solidFill>
                  <a:srgbClr val="00B050"/>
                </a:solidFill>
              </a:rPr>
              <a:t>Topic Name </a:t>
            </a:r>
            <a:r>
              <a:rPr lang="en-US" sz="4000" b="1" dirty="0" smtClean="0"/>
              <a:t/>
            </a:r>
            <a:br>
              <a:rPr lang="en-US" sz="4000" b="1" dirty="0" smtClean="0"/>
            </a:br>
            <a:r>
              <a:rPr lang="en-US" sz="2700" b="1" dirty="0" smtClean="0">
                <a:solidFill>
                  <a:srgbClr val="7030A0"/>
                </a:solidFill>
              </a:rPr>
              <a:t>Comparison growth </a:t>
            </a:r>
            <a:r>
              <a:rPr lang="en-US" sz="2700" b="1" dirty="0">
                <a:solidFill>
                  <a:srgbClr val="7030A0"/>
                </a:solidFill>
              </a:rPr>
              <a:t>r</a:t>
            </a:r>
            <a:r>
              <a:rPr lang="en-US" sz="2700" b="1" dirty="0" smtClean="0">
                <a:solidFill>
                  <a:srgbClr val="7030A0"/>
                </a:solidFill>
              </a:rPr>
              <a:t>ate of </a:t>
            </a:r>
            <a:r>
              <a:rPr lang="en-US" sz="2700" b="1" dirty="0" err="1" smtClean="0">
                <a:solidFill>
                  <a:srgbClr val="7030A0"/>
                </a:solidFill>
              </a:rPr>
              <a:t>Brinjal</a:t>
            </a:r>
            <a:r>
              <a:rPr lang="en-US" sz="2700" b="1" dirty="0" smtClean="0">
                <a:solidFill>
                  <a:srgbClr val="7030A0"/>
                </a:solidFill>
              </a:rPr>
              <a:t> in Summer </a:t>
            </a:r>
            <a:r>
              <a:rPr lang="en-US" sz="2700" b="1" dirty="0" err="1" smtClean="0">
                <a:solidFill>
                  <a:srgbClr val="7030A0"/>
                </a:solidFill>
              </a:rPr>
              <a:t>vs</a:t>
            </a:r>
            <a:r>
              <a:rPr lang="en-US" sz="2700" b="1" dirty="0">
                <a:solidFill>
                  <a:srgbClr val="7030A0"/>
                </a:solidFill>
              </a:rPr>
              <a:t> </a:t>
            </a:r>
            <a:r>
              <a:rPr lang="en-US" sz="2700" b="1" dirty="0" smtClean="0">
                <a:solidFill>
                  <a:srgbClr val="7030A0"/>
                </a:solidFill>
              </a:rPr>
              <a:t>Winter Season </a:t>
            </a:r>
            <a:endParaRPr lang="en-US" sz="2700" b="1" dirty="0">
              <a:solidFill>
                <a:srgbClr val="7030A0"/>
              </a:solidFill>
            </a:endParaRPr>
          </a:p>
        </p:txBody>
      </p:sp>
      <p:sp>
        <p:nvSpPr>
          <p:cNvPr id="6" name="TextBox 5"/>
          <p:cNvSpPr txBox="1"/>
          <p:nvPr/>
        </p:nvSpPr>
        <p:spPr>
          <a:xfrm>
            <a:off x="5638800" y="3796098"/>
            <a:ext cx="2819400" cy="1231106"/>
          </a:xfrm>
          <a:prstGeom prst="rect">
            <a:avLst/>
          </a:prstGeom>
          <a:noFill/>
        </p:spPr>
        <p:txBody>
          <a:bodyPr wrap="square" rtlCol="0">
            <a:spAutoFit/>
          </a:bodyPr>
          <a:lstStyle/>
          <a:p>
            <a:r>
              <a:rPr lang="en-US" sz="2000" b="1" dirty="0" smtClean="0"/>
              <a:t>Submitted By:</a:t>
            </a:r>
          </a:p>
          <a:p>
            <a:r>
              <a:rPr lang="en-US" b="1" dirty="0" smtClean="0"/>
              <a:t>   </a:t>
            </a:r>
            <a:r>
              <a:rPr lang="en-US" b="1" dirty="0" err="1" smtClean="0"/>
              <a:t>Md.Riaj</a:t>
            </a:r>
            <a:r>
              <a:rPr lang="en-US" b="1" dirty="0" smtClean="0"/>
              <a:t> Hosen</a:t>
            </a:r>
          </a:p>
          <a:p>
            <a:r>
              <a:rPr lang="en-US" b="1" dirty="0" smtClean="0"/>
              <a:t>   Roll: 14</a:t>
            </a:r>
          </a:p>
          <a:p>
            <a:endParaRPr lang="en-US" dirty="0"/>
          </a:p>
        </p:txBody>
      </p:sp>
      <p:sp>
        <p:nvSpPr>
          <p:cNvPr id="7" name="TextBox 6"/>
          <p:cNvSpPr txBox="1"/>
          <p:nvPr/>
        </p:nvSpPr>
        <p:spPr>
          <a:xfrm>
            <a:off x="1524000" y="3778624"/>
            <a:ext cx="2438400" cy="1508105"/>
          </a:xfrm>
          <a:prstGeom prst="rect">
            <a:avLst/>
          </a:prstGeom>
          <a:noFill/>
        </p:spPr>
        <p:txBody>
          <a:bodyPr wrap="square" rtlCol="0">
            <a:spAutoFit/>
          </a:bodyPr>
          <a:lstStyle/>
          <a:p>
            <a:r>
              <a:rPr lang="en-US" sz="2000" b="1" dirty="0" smtClean="0"/>
              <a:t>Submitted To</a:t>
            </a:r>
            <a:r>
              <a:rPr lang="en-US" b="1" dirty="0" smtClean="0"/>
              <a:t>:</a:t>
            </a:r>
          </a:p>
          <a:p>
            <a:r>
              <a:rPr lang="en-US" b="1" dirty="0" smtClean="0"/>
              <a:t>  Md. </a:t>
            </a:r>
            <a:r>
              <a:rPr lang="en-US" b="1" dirty="0" err="1" smtClean="0"/>
              <a:t>Irfan</a:t>
            </a:r>
            <a:endParaRPr lang="en-US" b="1" dirty="0" smtClean="0"/>
          </a:p>
          <a:p>
            <a:r>
              <a:rPr lang="en-US" b="1" dirty="0" smtClean="0"/>
              <a:t>  Assistant professor</a:t>
            </a:r>
          </a:p>
          <a:p>
            <a:r>
              <a:rPr lang="en-US" b="1" dirty="0" smtClean="0"/>
              <a:t>  University Of </a:t>
            </a:r>
            <a:r>
              <a:rPr lang="en-US" b="1" dirty="0" err="1" smtClean="0"/>
              <a:t>Barishal</a:t>
            </a:r>
            <a:endParaRPr lang="en-US" b="1" dirty="0" smtClean="0"/>
          </a:p>
          <a:p>
            <a:endParaRPr lang="en-US" dirty="0"/>
          </a:p>
        </p:txBody>
      </p:sp>
      <p:cxnSp>
        <p:nvCxnSpPr>
          <p:cNvPr id="15" name="Straight Connector 14"/>
          <p:cNvCxnSpPr/>
          <p:nvPr/>
        </p:nvCxnSpPr>
        <p:spPr>
          <a:xfrm>
            <a:off x="4724400" y="3688749"/>
            <a:ext cx="0" cy="14458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921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3637"/>
            <a:ext cx="6400800" cy="6032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752600" y="6390703"/>
            <a:ext cx="3733800" cy="3810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333766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81001"/>
            <a:ext cx="6858000" cy="3724096"/>
          </a:xfrm>
          <a:prstGeom prst="rect">
            <a:avLst/>
          </a:prstGeom>
        </p:spPr>
        <p:txBody>
          <a:bodyPr wrap="square">
            <a:spAutoFit/>
          </a:bodyPr>
          <a:lstStyle/>
          <a:p>
            <a:r>
              <a:rPr lang="en-US" sz="2000" b="1" dirty="0" smtClean="0"/>
              <a:t>Conclusion</a:t>
            </a:r>
            <a:endParaRPr lang="en-US" sz="2000" dirty="0" smtClean="0"/>
          </a:p>
          <a:p>
            <a:pPr algn="just"/>
            <a:endParaRPr lang="en-US" dirty="0" smtClean="0"/>
          </a:p>
          <a:p>
            <a:pPr algn="just"/>
            <a:r>
              <a:rPr lang="en-US" dirty="0" smtClean="0"/>
              <a:t>The summer season offers a faster growth rate and higher fruit yield for </a:t>
            </a:r>
            <a:r>
              <a:rPr lang="en-US" dirty="0" err="1" smtClean="0"/>
              <a:t>brinjal</a:t>
            </a:r>
            <a:r>
              <a:rPr lang="en-US" dirty="0" smtClean="0"/>
              <a:t>, albeit at the cost of increased water requirements and pest management challenges. The winter season, on the other hand, provides a more stable environment for the plants with reduced pest incidence, but the growth rate and yield are lower due to the cooler temperatures.</a:t>
            </a:r>
          </a:p>
          <a:p>
            <a:pPr algn="just"/>
            <a:r>
              <a:rPr lang="en-US" dirty="0" smtClean="0"/>
              <a:t>For optimal </a:t>
            </a:r>
            <a:r>
              <a:rPr lang="en-US" dirty="0" err="1" smtClean="0"/>
              <a:t>brinjal</a:t>
            </a:r>
            <a:r>
              <a:rPr lang="en-US" dirty="0" smtClean="0"/>
              <a:t> cultivation, summer appears to be the more favorable season, provided that farmers can manage water stress and pest issues. However, in regions with harsh summer climates, winter could still be a viable option for reduced maintenance and better fruit quality, albeit with lower yields.</a:t>
            </a:r>
            <a:endParaRPr lang="en-US" dirty="0"/>
          </a:p>
        </p:txBody>
      </p:sp>
    </p:spTree>
    <p:extLst>
      <p:ext uri="{BB962C8B-B14F-4D97-AF65-F5344CB8AC3E}">
        <p14:creationId xmlns:p14="http://schemas.microsoft.com/office/powerpoint/2010/main" val="826375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7467600" cy="2893100"/>
          </a:xfrm>
          <a:prstGeom prst="rect">
            <a:avLst/>
          </a:prstGeom>
        </p:spPr>
        <p:txBody>
          <a:bodyPr wrap="square">
            <a:spAutoFit/>
          </a:bodyPr>
          <a:lstStyle/>
          <a:p>
            <a:r>
              <a:rPr lang="en-US" sz="2000" b="1" dirty="0" smtClean="0"/>
              <a:t>Introduction</a:t>
            </a:r>
            <a:endParaRPr lang="en-US" sz="2000" dirty="0" smtClean="0"/>
          </a:p>
          <a:p>
            <a:r>
              <a:rPr lang="en-US" dirty="0" smtClean="0"/>
              <a:t> </a:t>
            </a:r>
          </a:p>
          <a:p>
            <a:pPr algn="just"/>
            <a:r>
              <a:rPr lang="en-US" dirty="0" err="1" smtClean="0"/>
              <a:t>Brinjal</a:t>
            </a:r>
            <a:r>
              <a:rPr lang="en-US" dirty="0" smtClean="0"/>
              <a:t> (</a:t>
            </a:r>
            <a:r>
              <a:rPr lang="en-US" dirty="0" err="1" smtClean="0"/>
              <a:t>Solanum</a:t>
            </a:r>
            <a:r>
              <a:rPr lang="en-US" dirty="0" smtClean="0"/>
              <a:t> </a:t>
            </a:r>
            <a:r>
              <a:rPr lang="en-US" dirty="0" err="1" smtClean="0"/>
              <a:t>melongena</a:t>
            </a:r>
            <a:r>
              <a:rPr lang="en-US" dirty="0" smtClean="0"/>
              <a:t>), also known as eggplant, is a popular vegetable grown across various climates worldwide. Its growth depends heavily on environmental factors such as temperature, humidity, and soil conditions. Seasonal variation, particularly the contrast between summer and winter, plays a significant role in the growth and yield of </a:t>
            </a:r>
            <a:r>
              <a:rPr lang="en-US" dirty="0" err="1" smtClean="0"/>
              <a:t>brinjal</a:t>
            </a:r>
            <a:r>
              <a:rPr lang="en-US" dirty="0" smtClean="0"/>
              <a:t>. This report examines the growth rate of </a:t>
            </a:r>
            <a:r>
              <a:rPr lang="en-US" dirty="0" err="1" smtClean="0"/>
              <a:t>brinjal</a:t>
            </a:r>
            <a:r>
              <a:rPr lang="en-US" dirty="0" smtClean="0"/>
              <a:t> plants during the summer and winter seasons, investigating how temperature, sunlight, and other climatic factors influence plant development.</a:t>
            </a:r>
            <a:endParaRPr lang="en-US" dirty="0"/>
          </a:p>
        </p:txBody>
      </p:sp>
      <p:sp>
        <p:nvSpPr>
          <p:cNvPr id="3" name="Rectangle 2"/>
          <p:cNvSpPr/>
          <p:nvPr/>
        </p:nvSpPr>
        <p:spPr>
          <a:xfrm>
            <a:off x="381000" y="3810000"/>
            <a:ext cx="7467600" cy="1508105"/>
          </a:xfrm>
          <a:prstGeom prst="rect">
            <a:avLst/>
          </a:prstGeom>
        </p:spPr>
        <p:txBody>
          <a:bodyPr wrap="square">
            <a:spAutoFit/>
          </a:bodyPr>
          <a:lstStyle/>
          <a:p>
            <a:r>
              <a:rPr lang="en-US" sz="2000" b="1" dirty="0" smtClean="0"/>
              <a:t>Objective</a:t>
            </a:r>
            <a:endParaRPr lang="en-US" sz="2000" dirty="0" smtClean="0"/>
          </a:p>
          <a:p>
            <a:pPr algn="just"/>
            <a:endParaRPr lang="en-US" dirty="0" smtClean="0"/>
          </a:p>
          <a:p>
            <a:pPr algn="just"/>
            <a:r>
              <a:rPr lang="en-US" dirty="0" smtClean="0"/>
              <a:t>The primary objective of this research is to compare the growth rates of </a:t>
            </a:r>
            <a:r>
              <a:rPr lang="en-US" dirty="0" err="1" smtClean="0"/>
              <a:t>brinjal</a:t>
            </a:r>
            <a:r>
              <a:rPr lang="en-US" dirty="0" smtClean="0"/>
              <a:t> in summer and winter seasons to determine the most favorable season for optimal growth and yield.</a:t>
            </a:r>
            <a:endParaRPr lang="en-US" dirty="0"/>
          </a:p>
        </p:txBody>
      </p:sp>
    </p:spTree>
    <p:extLst>
      <p:ext uri="{BB962C8B-B14F-4D97-AF65-F5344CB8AC3E}">
        <p14:creationId xmlns:p14="http://schemas.microsoft.com/office/powerpoint/2010/main" val="147591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5324" y="228600"/>
            <a:ext cx="7610475" cy="6463308"/>
          </a:xfrm>
          <a:prstGeom prst="rect">
            <a:avLst/>
          </a:prstGeom>
        </p:spPr>
        <p:txBody>
          <a:bodyPr wrap="square">
            <a:spAutoFit/>
          </a:bodyPr>
          <a:lstStyle/>
          <a:p>
            <a:r>
              <a:rPr lang="en-US" sz="2000" b="1" dirty="0" smtClean="0"/>
              <a:t>Methodology</a:t>
            </a:r>
            <a:endParaRPr lang="en-US" sz="2000" dirty="0" smtClean="0"/>
          </a:p>
          <a:p>
            <a:pPr algn="just"/>
            <a:endParaRPr lang="en-US" dirty="0" smtClean="0"/>
          </a:p>
          <a:p>
            <a:pPr algn="just"/>
            <a:r>
              <a:rPr lang="en-US" dirty="0" smtClean="0"/>
              <a:t>This study was conducted in two distinct seasons: summer (March to June) and winter (November to February). The experiment was carried out in a controlled field setting to ensure uniformity of soil and water conditions. Key parameters measured included:</a:t>
            </a:r>
          </a:p>
          <a:p>
            <a:endParaRPr lang="en-US" b="1" dirty="0" smtClean="0"/>
          </a:p>
          <a:p>
            <a:r>
              <a:rPr lang="en-US" b="1" dirty="0" smtClean="0"/>
              <a:t>Temperature</a:t>
            </a:r>
            <a:r>
              <a:rPr lang="en-US" dirty="0" smtClean="0"/>
              <a:t>:  Daily maximum and minimum temperatures were recorded.</a:t>
            </a:r>
          </a:p>
          <a:p>
            <a:endParaRPr lang="en-US" b="1" dirty="0" smtClean="0"/>
          </a:p>
          <a:p>
            <a:r>
              <a:rPr lang="en-US" b="1" dirty="0" smtClean="0"/>
              <a:t>Humidity</a:t>
            </a:r>
            <a:r>
              <a:rPr lang="en-US" dirty="0" smtClean="0"/>
              <a:t>:  Average humidity levels were measured.</a:t>
            </a:r>
          </a:p>
          <a:p>
            <a:endParaRPr lang="en-US" b="1" dirty="0" smtClean="0"/>
          </a:p>
          <a:p>
            <a:r>
              <a:rPr lang="en-US" b="1" dirty="0" smtClean="0"/>
              <a:t>Soil Moisture</a:t>
            </a:r>
            <a:r>
              <a:rPr lang="en-US" dirty="0" smtClean="0"/>
              <a:t>:  Soil moisture was monitored to ensure the same watering schedules in both seasons.</a:t>
            </a:r>
          </a:p>
          <a:p>
            <a:endParaRPr lang="en-US" b="1" dirty="0" smtClean="0"/>
          </a:p>
          <a:p>
            <a:r>
              <a:rPr lang="en-US" b="1" dirty="0" smtClean="0"/>
              <a:t>Plant Height</a:t>
            </a:r>
            <a:r>
              <a:rPr lang="en-US" dirty="0" smtClean="0"/>
              <a:t>:  The height of the </a:t>
            </a:r>
            <a:r>
              <a:rPr lang="en-US" dirty="0" err="1" smtClean="0"/>
              <a:t>brinjal</a:t>
            </a:r>
            <a:r>
              <a:rPr lang="en-US" dirty="0" smtClean="0"/>
              <a:t> plants was measured weekly.</a:t>
            </a:r>
          </a:p>
          <a:p>
            <a:endParaRPr lang="en-US" b="1" dirty="0" smtClean="0"/>
          </a:p>
          <a:p>
            <a:r>
              <a:rPr lang="en-US" b="1" dirty="0" smtClean="0"/>
              <a:t>Leaf Area</a:t>
            </a:r>
            <a:r>
              <a:rPr lang="en-US" dirty="0" smtClean="0"/>
              <a:t>:  The surface area of leaves was calculated as an indicator of photosynthesis efficiency.</a:t>
            </a:r>
          </a:p>
          <a:p>
            <a:endParaRPr lang="en-US" b="1" dirty="0" smtClean="0"/>
          </a:p>
          <a:p>
            <a:r>
              <a:rPr lang="en-US" b="1" dirty="0" smtClean="0"/>
              <a:t>Flowering Time</a:t>
            </a:r>
            <a:r>
              <a:rPr lang="en-US" dirty="0" smtClean="0"/>
              <a:t>:  The number of days taken for flowering after planting.</a:t>
            </a:r>
          </a:p>
          <a:p>
            <a:endParaRPr lang="en-US" b="1" dirty="0" smtClean="0"/>
          </a:p>
          <a:p>
            <a:r>
              <a:rPr lang="en-US" b="1" dirty="0" smtClean="0"/>
              <a:t>Fruit Set and Yield</a:t>
            </a:r>
            <a:r>
              <a:rPr lang="en-US" dirty="0" smtClean="0"/>
              <a:t>:  The number of fruits set and the weight of the fruits at harvest.</a:t>
            </a:r>
            <a:endParaRPr lang="en-US" dirty="0"/>
          </a:p>
        </p:txBody>
      </p:sp>
    </p:spTree>
    <p:extLst>
      <p:ext uri="{BB962C8B-B14F-4D97-AF65-F5344CB8AC3E}">
        <p14:creationId xmlns:p14="http://schemas.microsoft.com/office/powerpoint/2010/main" val="236202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613661239"/>
              </p:ext>
            </p:extLst>
          </p:nvPr>
        </p:nvGraphicFramePr>
        <p:xfrm>
          <a:off x="228601" y="685801"/>
          <a:ext cx="8763001" cy="5681869"/>
        </p:xfrm>
        <a:graphic>
          <a:graphicData uri="http://schemas.openxmlformats.org/drawingml/2006/table">
            <a:tbl>
              <a:tblPr/>
              <a:tblGrid>
                <a:gridCol w="449384"/>
                <a:gridCol w="748974"/>
                <a:gridCol w="1123461"/>
                <a:gridCol w="674077"/>
                <a:gridCol w="585503"/>
                <a:gridCol w="800101"/>
                <a:gridCol w="876299"/>
                <a:gridCol w="685801"/>
                <a:gridCol w="685800"/>
                <a:gridCol w="485854"/>
                <a:gridCol w="961947"/>
                <a:gridCol w="685800"/>
              </a:tblGrid>
              <a:tr h="1253889">
                <a:tc>
                  <a:txBody>
                    <a:bodyPr/>
                    <a:lstStyle/>
                    <a:p>
                      <a:pPr algn="ctr" rtl="0" fontAlgn="b"/>
                      <a:r>
                        <a:rPr lang="en-US" sz="1600" b="0" dirty="0">
                          <a:effectLst/>
                          <a:latin typeface="Arial"/>
                        </a:rPr>
                        <a:t>Day</a:t>
                      </a:r>
                    </a:p>
                  </a:txBody>
                  <a:tcPr marL="20498" marR="20498" marT="0" marB="0" anchor="b">
                    <a:lnL w="19050"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Season</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Growth stage</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plant height</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leaf count</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stem diameter</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Days to flowering</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Fruit count</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Fruit weight</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Soil PH</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400" b="0" dirty="0">
                          <a:effectLst/>
                          <a:latin typeface="Arial"/>
                        </a:rPr>
                        <a:t>watering frequency DAYS</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Notes</a:t>
                      </a:r>
                    </a:p>
                  </a:txBody>
                  <a:tcPr marL="20498" marR="20498" marT="0" marB="0" anchor="b">
                    <a:lnL w="9525"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781410">
                <a:tc>
                  <a:txBody>
                    <a:bodyPr/>
                    <a:lstStyle/>
                    <a:p>
                      <a:pPr algn="ctr" rtl="0" fontAlgn="b"/>
                      <a:r>
                        <a:rPr lang="en-US" sz="1600" dirty="0">
                          <a:effectLst/>
                        </a:rPr>
                        <a:t>1</a:t>
                      </a:r>
                    </a:p>
                  </a:txBody>
                  <a:tcPr marL="20498" marR="20498" marT="0" marB="0" anchor="b">
                    <a:lnL w="19050"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summer</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smtClean="0">
                          <a:effectLst/>
                        </a:rPr>
                        <a:t>Germination</a:t>
                      </a:r>
                      <a:endParaRPr lang="en-US" sz="1600" dirty="0">
                        <a:effectLst/>
                      </a:endParaRP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0</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0</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0</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en-US" sz="1600">
                        <a:effectLst/>
                      </a:endParaRP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0</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0</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6.5</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en-US" sz="1600">
                        <a:effectLst/>
                      </a:endParaRP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300">
                          <a:effectLst/>
                        </a:rPr>
                        <a:t>seed planted</a:t>
                      </a:r>
                    </a:p>
                  </a:txBody>
                  <a:tcPr marL="20498" marR="20498" marT="0" marB="0" anchor="b">
                    <a:lnL w="9525"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20938">
                <a:tc>
                  <a:txBody>
                    <a:bodyPr/>
                    <a:lstStyle/>
                    <a:p>
                      <a:pPr algn="ctr" rtl="0" fontAlgn="b"/>
                      <a:r>
                        <a:rPr lang="en-US" sz="1600">
                          <a:effectLst/>
                        </a:rPr>
                        <a:t>2</a:t>
                      </a:r>
                    </a:p>
                  </a:txBody>
                  <a:tcPr marL="20498" marR="20498" marT="0" marB="0" anchor="b">
                    <a:lnL w="19050"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summer</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seedling</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1</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1</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1</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en-US" sz="1600">
                        <a:effectLst/>
                      </a:endParaRP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0</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0</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6.5</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7</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en-US" sz="1300">
                        <a:effectLst/>
                      </a:endParaRPr>
                    </a:p>
                  </a:txBody>
                  <a:tcPr marL="20498" marR="20498" marT="0" marB="0" anchor="b">
                    <a:lnL w="9525"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1041880">
                <a:tc>
                  <a:txBody>
                    <a:bodyPr/>
                    <a:lstStyle/>
                    <a:p>
                      <a:pPr algn="ctr" rtl="0" fontAlgn="b"/>
                      <a:r>
                        <a:rPr lang="en-US" sz="1600" dirty="0">
                          <a:effectLst/>
                        </a:rPr>
                        <a:t>3</a:t>
                      </a:r>
                    </a:p>
                  </a:txBody>
                  <a:tcPr marL="20498" marR="20498" marT="0" marB="0" anchor="b">
                    <a:lnL w="19050"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summer</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seedling</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3</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2</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1.5</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en-US" sz="1600" dirty="0">
                        <a:effectLst/>
                      </a:endParaRP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0</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0</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6.5</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6</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300" dirty="0">
                          <a:effectLst/>
                        </a:rPr>
                        <a:t>Healthy growth</a:t>
                      </a:r>
                    </a:p>
                  </a:txBody>
                  <a:tcPr marL="20498" marR="20498" marT="0" marB="0" anchor="b">
                    <a:lnL w="9525"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20938">
                <a:tc>
                  <a:txBody>
                    <a:bodyPr/>
                    <a:lstStyle/>
                    <a:p>
                      <a:pPr algn="ctr" rtl="0" fontAlgn="b"/>
                      <a:r>
                        <a:rPr lang="en-US" sz="1600">
                          <a:effectLst/>
                        </a:rPr>
                        <a:t>4</a:t>
                      </a:r>
                    </a:p>
                  </a:txBody>
                  <a:tcPr marL="20498" marR="20498" marT="0" marB="0" anchor="b">
                    <a:lnL w="19050"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summer</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seedling</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5</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4</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2</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en-US" sz="1600" dirty="0">
                        <a:effectLst/>
                      </a:endParaRP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0</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0</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6.5</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6</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en-US" sz="1300">
                        <a:effectLst/>
                      </a:endParaRPr>
                    </a:p>
                  </a:txBody>
                  <a:tcPr marL="20498" marR="20498" marT="0" marB="0" anchor="b">
                    <a:lnL w="9525"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20938">
                <a:tc>
                  <a:txBody>
                    <a:bodyPr/>
                    <a:lstStyle/>
                    <a:p>
                      <a:pPr algn="ctr" rtl="0" fontAlgn="b"/>
                      <a:r>
                        <a:rPr lang="en-US" sz="1600">
                          <a:effectLst/>
                        </a:rPr>
                        <a:t>5</a:t>
                      </a:r>
                    </a:p>
                  </a:txBody>
                  <a:tcPr marL="20498" marR="20498" marT="0" marB="0" anchor="b">
                    <a:lnL w="19050"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summer</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vegetative</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8</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5</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2.5</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en-US" sz="1600" dirty="0">
                        <a:effectLst/>
                      </a:endParaRP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0</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0</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6.5</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5</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en-US" sz="1300">
                        <a:effectLst/>
                      </a:endParaRPr>
                    </a:p>
                  </a:txBody>
                  <a:tcPr marL="20498" marR="20498" marT="0" marB="0" anchor="b">
                    <a:lnL w="9525"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20938">
                <a:tc>
                  <a:txBody>
                    <a:bodyPr/>
                    <a:lstStyle/>
                    <a:p>
                      <a:pPr algn="ctr" rtl="0" fontAlgn="b"/>
                      <a:r>
                        <a:rPr lang="en-US" sz="1600">
                          <a:effectLst/>
                        </a:rPr>
                        <a:t>6</a:t>
                      </a:r>
                    </a:p>
                  </a:txBody>
                  <a:tcPr marL="20498" marR="20498" marT="0" marB="0" anchor="b">
                    <a:lnL w="19050"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summer</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vegetative</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10</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6</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3</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en-US" sz="1600">
                        <a:effectLst/>
                      </a:endParaRP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0</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0</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6.5</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5</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en-US" sz="1300" dirty="0">
                        <a:effectLst/>
                      </a:endParaRPr>
                    </a:p>
                  </a:txBody>
                  <a:tcPr marL="20498" marR="20498" marT="0" marB="0" anchor="b">
                    <a:lnL w="9525"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20938">
                <a:tc>
                  <a:txBody>
                    <a:bodyPr/>
                    <a:lstStyle/>
                    <a:p>
                      <a:pPr algn="ctr" rtl="0" fontAlgn="b"/>
                      <a:r>
                        <a:rPr lang="en-US" sz="1600">
                          <a:effectLst/>
                        </a:rPr>
                        <a:t>7</a:t>
                      </a:r>
                    </a:p>
                  </a:txBody>
                  <a:tcPr marL="20498" marR="20498" marT="0" marB="0" anchor="b">
                    <a:lnL w="19050"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r>
                        <a:rPr lang="en-US" sz="1600">
                          <a:effectLst/>
                        </a:rPr>
                        <a:t>summer</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r>
                        <a:rPr lang="en-US" sz="1600">
                          <a:effectLst/>
                        </a:rPr>
                        <a:t>vegetative</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r>
                        <a:rPr lang="en-US" sz="1600">
                          <a:effectLst/>
                        </a:rPr>
                        <a:t>12</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r>
                        <a:rPr lang="en-US" sz="1600">
                          <a:effectLst/>
                        </a:rPr>
                        <a:t>7</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r>
                        <a:rPr lang="en-US" sz="1600">
                          <a:effectLst/>
                        </a:rPr>
                        <a:t>3.5</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endParaRPr lang="en-US" sz="1600">
                        <a:effectLst/>
                      </a:endParaRP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r>
                        <a:rPr lang="en-US" sz="1600">
                          <a:effectLst/>
                        </a:rPr>
                        <a:t>0</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r>
                        <a:rPr lang="en-US" sz="1600">
                          <a:effectLst/>
                        </a:rPr>
                        <a:t>0</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r>
                        <a:rPr lang="en-US" sz="1600" dirty="0">
                          <a:effectLst/>
                        </a:rPr>
                        <a:t>6.5</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r>
                        <a:rPr lang="en-US" sz="1600" dirty="0">
                          <a:effectLst/>
                        </a:rPr>
                        <a:t>4</a:t>
                      </a:r>
                    </a:p>
                  </a:txBody>
                  <a:tcPr marL="20498" marR="20498"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endParaRPr lang="en-US" sz="1300" dirty="0">
                        <a:effectLst/>
                      </a:endParaRPr>
                    </a:p>
                  </a:txBody>
                  <a:tcPr marL="20498" marR="20498" marT="0" marB="0" anchor="b">
                    <a:lnL w="9525"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r>
            </a:tbl>
          </a:graphicData>
        </a:graphic>
      </p:graphicFrame>
      <p:sp>
        <p:nvSpPr>
          <p:cNvPr id="6" name="TextBox 5"/>
          <p:cNvSpPr txBox="1"/>
          <p:nvPr/>
        </p:nvSpPr>
        <p:spPr>
          <a:xfrm>
            <a:off x="366712" y="190500"/>
            <a:ext cx="1905000" cy="381000"/>
          </a:xfrm>
          <a:prstGeom prst="rect">
            <a:avLst/>
          </a:prstGeom>
          <a:noFill/>
        </p:spPr>
        <p:txBody>
          <a:bodyPr wrap="square" rtlCol="0">
            <a:spAutoFit/>
          </a:bodyPr>
          <a:lstStyle/>
          <a:p>
            <a:r>
              <a:rPr lang="en-US" b="1" dirty="0" smtClean="0"/>
              <a:t>Result:</a:t>
            </a:r>
            <a:endParaRPr lang="en-US" b="1" dirty="0"/>
          </a:p>
        </p:txBody>
      </p:sp>
    </p:spTree>
    <p:extLst>
      <p:ext uri="{BB962C8B-B14F-4D97-AF65-F5344CB8AC3E}">
        <p14:creationId xmlns:p14="http://schemas.microsoft.com/office/powerpoint/2010/main" val="3996496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61524845"/>
              </p:ext>
            </p:extLst>
          </p:nvPr>
        </p:nvGraphicFramePr>
        <p:xfrm>
          <a:off x="152394" y="152400"/>
          <a:ext cx="8839212" cy="6553200"/>
        </p:xfrm>
        <a:graphic>
          <a:graphicData uri="http://schemas.openxmlformats.org/drawingml/2006/table">
            <a:tbl>
              <a:tblPr/>
              <a:tblGrid>
                <a:gridCol w="736601"/>
                <a:gridCol w="736601"/>
                <a:gridCol w="736601"/>
                <a:gridCol w="736601"/>
                <a:gridCol w="736601"/>
                <a:gridCol w="736601"/>
                <a:gridCol w="736601"/>
                <a:gridCol w="736601"/>
                <a:gridCol w="736601"/>
                <a:gridCol w="736601"/>
                <a:gridCol w="736601"/>
                <a:gridCol w="736601"/>
              </a:tblGrid>
              <a:tr h="819150">
                <a:tc>
                  <a:txBody>
                    <a:bodyPr/>
                    <a:lstStyle/>
                    <a:p>
                      <a:pPr algn="r" rtl="0" fontAlgn="b"/>
                      <a:r>
                        <a:rPr lang="en-US" sz="1600" dirty="0">
                          <a:effectLst/>
                        </a:rPr>
                        <a:t>8</a:t>
                      </a:r>
                    </a:p>
                  </a:txBody>
                  <a:tcPr marL="19644" marR="19644" marT="0" marB="0" anchor="b">
                    <a:lnL w="19050"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600" dirty="0">
                          <a:effectLst/>
                        </a:rPr>
                        <a:t>summer</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600" dirty="0">
                          <a:effectLst/>
                        </a:rPr>
                        <a:t>pre-flowering</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dirty="0">
                          <a:effectLst/>
                        </a:rPr>
                        <a:t>15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8</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4</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600">
                        <a:effectLst/>
                      </a:endParaRP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0</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0</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6.5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4</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600">
                          <a:effectLst/>
                        </a:rPr>
                        <a:t>Buds visible</a:t>
                      </a:r>
                    </a:p>
                  </a:txBody>
                  <a:tcPr marL="19644" marR="19644" marT="0" marB="0" anchor="b">
                    <a:lnL w="9525"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1092200">
                <a:tc>
                  <a:txBody>
                    <a:bodyPr/>
                    <a:lstStyle/>
                    <a:p>
                      <a:pPr algn="r" rtl="0" fontAlgn="b"/>
                      <a:r>
                        <a:rPr lang="en-US" sz="1600">
                          <a:effectLst/>
                        </a:rPr>
                        <a:t>9</a:t>
                      </a:r>
                    </a:p>
                  </a:txBody>
                  <a:tcPr marL="19644" marR="19644" marT="0" marB="0" anchor="b">
                    <a:lnL w="19050"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600">
                          <a:effectLst/>
                        </a:rPr>
                        <a:t>summer</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600">
                          <a:effectLst/>
                        </a:rPr>
                        <a:t>flowering</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dirty="0">
                          <a:effectLst/>
                        </a:rPr>
                        <a:t>18</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dirty="0">
                          <a:effectLst/>
                        </a:rPr>
                        <a:t>10</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dirty="0">
                          <a:effectLst/>
                        </a:rPr>
                        <a:t>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dirty="0">
                          <a:effectLst/>
                        </a:rPr>
                        <a:t>40</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dirty="0">
                          <a:effectLst/>
                        </a:rPr>
                        <a:t>0</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0</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6.5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3</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600">
                          <a:effectLst/>
                        </a:rPr>
                        <a:t>Flowers opening</a:t>
                      </a:r>
                    </a:p>
                  </a:txBody>
                  <a:tcPr marL="19644" marR="19644" marT="0" marB="0" anchor="b">
                    <a:lnL w="9525"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819150">
                <a:tc>
                  <a:txBody>
                    <a:bodyPr/>
                    <a:lstStyle/>
                    <a:p>
                      <a:pPr algn="r" rtl="0" fontAlgn="b"/>
                      <a:r>
                        <a:rPr lang="en-US" sz="1600" dirty="0">
                          <a:effectLst/>
                        </a:rPr>
                        <a:t>10</a:t>
                      </a:r>
                    </a:p>
                  </a:txBody>
                  <a:tcPr marL="19644" marR="19644" marT="0" marB="0" anchor="b">
                    <a:lnL w="19050"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600">
                          <a:effectLst/>
                        </a:rPr>
                        <a:t>summer</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600">
                          <a:effectLst/>
                        </a:rPr>
                        <a:t>Early fruting</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22</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12</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5.5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42</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dirty="0">
                          <a:effectLst/>
                        </a:rPr>
                        <a:t>3</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dirty="0">
                          <a:effectLst/>
                        </a:rPr>
                        <a:t>100</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dirty="0">
                          <a:effectLst/>
                        </a:rPr>
                        <a:t>6.5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3</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600">
                          <a:effectLst/>
                        </a:rPr>
                        <a:t>Fruits setting</a:t>
                      </a:r>
                    </a:p>
                  </a:txBody>
                  <a:tcPr marL="19644" marR="19644" marT="0" marB="0" anchor="b">
                    <a:lnL w="9525"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46100">
                <a:tc>
                  <a:txBody>
                    <a:bodyPr/>
                    <a:lstStyle/>
                    <a:p>
                      <a:pPr algn="r" rtl="0" fontAlgn="b"/>
                      <a:r>
                        <a:rPr lang="en-US" sz="1600">
                          <a:effectLst/>
                        </a:rPr>
                        <a:t>11</a:t>
                      </a:r>
                    </a:p>
                  </a:txBody>
                  <a:tcPr marL="19644" marR="19644" marT="0" marB="0" anchor="b">
                    <a:lnL w="19050"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600">
                          <a:effectLst/>
                        </a:rPr>
                        <a:t>summer</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600">
                          <a:effectLst/>
                        </a:rPr>
                        <a:t>Fruiting</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25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14</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6</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44</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200</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dirty="0">
                          <a:effectLst/>
                        </a:rPr>
                        <a:t>6.5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dirty="0">
                          <a:effectLst/>
                        </a:rPr>
                        <a:t>3</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600">
                        <a:effectLst/>
                      </a:endParaRPr>
                    </a:p>
                  </a:txBody>
                  <a:tcPr marL="19644" marR="19644" marT="0" marB="0" anchor="b">
                    <a:lnL w="9525"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819150">
                <a:tc>
                  <a:txBody>
                    <a:bodyPr/>
                    <a:lstStyle/>
                    <a:p>
                      <a:pPr algn="r" rtl="0" fontAlgn="b"/>
                      <a:r>
                        <a:rPr lang="en-US" sz="1600">
                          <a:effectLst/>
                        </a:rPr>
                        <a:t>12</a:t>
                      </a:r>
                    </a:p>
                  </a:txBody>
                  <a:tcPr marL="19644" marR="19644" marT="0" marB="0" anchor="b">
                    <a:lnL w="19050"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600">
                          <a:effectLst/>
                        </a:rPr>
                        <a:t>summer</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600">
                          <a:effectLst/>
                        </a:rPr>
                        <a:t>late fruiting</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28</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16</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6.5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45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8</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300</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6.5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dirty="0">
                          <a:effectLst/>
                        </a:rPr>
                        <a:t>3</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600">
                        <a:effectLst/>
                      </a:endParaRPr>
                    </a:p>
                  </a:txBody>
                  <a:tcPr marL="19644" marR="19644" marT="0" marB="0" anchor="b">
                    <a:lnL w="9525"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819150">
                <a:tc>
                  <a:txBody>
                    <a:bodyPr/>
                    <a:lstStyle/>
                    <a:p>
                      <a:pPr algn="r" rtl="0" fontAlgn="b"/>
                      <a:r>
                        <a:rPr lang="en-US" sz="1600">
                          <a:effectLst/>
                        </a:rPr>
                        <a:t>13</a:t>
                      </a:r>
                    </a:p>
                  </a:txBody>
                  <a:tcPr marL="19644" marR="19644" marT="0" marB="0" anchor="b">
                    <a:lnL w="19050"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600">
                          <a:effectLst/>
                        </a:rPr>
                        <a:t>summer</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600">
                          <a:effectLst/>
                        </a:rPr>
                        <a:t>maturity</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30</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18</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7</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46</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10</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400</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6.5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dirty="0">
                          <a:effectLst/>
                        </a:rPr>
                        <a:t>3</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600" dirty="0">
                          <a:effectLst/>
                        </a:rPr>
                        <a:t>Final </a:t>
                      </a:r>
                      <a:r>
                        <a:rPr lang="en-US" sz="1600" dirty="0" err="1">
                          <a:effectLst/>
                        </a:rPr>
                        <a:t>harves</a:t>
                      </a:r>
                      <a:endParaRPr lang="en-US" sz="1600" dirty="0">
                        <a:effectLst/>
                      </a:endParaRPr>
                    </a:p>
                  </a:txBody>
                  <a:tcPr marL="19644" marR="19644" marT="0" marB="0" anchor="b">
                    <a:lnL w="9525"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819150">
                <a:tc>
                  <a:txBody>
                    <a:bodyPr/>
                    <a:lstStyle/>
                    <a:p>
                      <a:pPr algn="r" rtl="0" fontAlgn="b"/>
                      <a:r>
                        <a:rPr lang="en-US" sz="1600">
                          <a:effectLst/>
                        </a:rPr>
                        <a:t>14</a:t>
                      </a:r>
                    </a:p>
                  </a:txBody>
                  <a:tcPr marL="19644" marR="19644" marT="0" marB="0" anchor="b">
                    <a:lnL w="19050"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600">
                          <a:effectLst/>
                        </a:rPr>
                        <a:t>summer</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600">
                          <a:effectLst/>
                        </a:rPr>
                        <a:t>senescence</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28</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14</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6</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47</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150</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6.5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600">
                          <a:effectLst/>
                        </a:rPr>
                        <a:t>4</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600" dirty="0">
                          <a:effectLst/>
                        </a:rPr>
                        <a:t>leaves yellowing</a:t>
                      </a:r>
                    </a:p>
                  </a:txBody>
                  <a:tcPr marL="19644" marR="19644" marT="0" marB="0" anchor="b">
                    <a:lnL w="9525"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819150">
                <a:tc>
                  <a:txBody>
                    <a:bodyPr/>
                    <a:lstStyle/>
                    <a:p>
                      <a:pPr algn="r" rtl="0" fontAlgn="b"/>
                      <a:r>
                        <a:rPr lang="en-US" sz="1600">
                          <a:effectLst/>
                        </a:rPr>
                        <a:t>15</a:t>
                      </a:r>
                    </a:p>
                  </a:txBody>
                  <a:tcPr marL="19644" marR="19644" marT="0" marB="0" anchor="b">
                    <a:lnL w="19050"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rtl="0" fontAlgn="b"/>
                      <a:r>
                        <a:rPr lang="en-US" sz="1600">
                          <a:effectLst/>
                        </a:rPr>
                        <a:t>summer</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rtl="0" fontAlgn="b"/>
                      <a:r>
                        <a:rPr lang="en-US" sz="1600">
                          <a:effectLst/>
                        </a:rPr>
                        <a:t>senescence</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r" rtl="0" fontAlgn="b"/>
                      <a:r>
                        <a:rPr lang="en-US" sz="1600">
                          <a:effectLst/>
                        </a:rPr>
                        <a:t>25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r" rtl="0" fontAlgn="b"/>
                      <a:r>
                        <a:rPr lang="en-US" sz="1600">
                          <a:effectLst/>
                        </a:rPr>
                        <a:t>16</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r" rtl="0" fontAlgn="b"/>
                      <a:r>
                        <a:rPr lang="en-US" sz="1600">
                          <a:effectLst/>
                        </a:rPr>
                        <a:t>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r" rtl="0" fontAlgn="b"/>
                      <a:r>
                        <a:rPr lang="en-US" sz="1600">
                          <a:effectLst/>
                        </a:rPr>
                        <a:t>50</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r" rtl="0" fontAlgn="b"/>
                      <a:r>
                        <a:rPr lang="en-US" sz="1600">
                          <a:effectLst/>
                        </a:rPr>
                        <a:t>2</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r" rtl="0" fontAlgn="b"/>
                      <a:r>
                        <a:rPr lang="en-US" sz="1600">
                          <a:effectLst/>
                        </a:rPr>
                        <a:t>50</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r" rtl="0" fontAlgn="b"/>
                      <a:r>
                        <a:rPr lang="en-US" sz="1600">
                          <a:effectLst/>
                        </a:rPr>
                        <a:t>6.5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r" rtl="0" fontAlgn="b"/>
                      <a:r>
                        <a:rPr lang="en-US" sz="1600" dirty="0">
                          <a:effectLst/>
                        </a:rPr>
                        <a:t>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rtl="0" fontAlgn="b"/>
                      <a:r>
                        <a:rPr lang="en-US" sz="1600" dirty="0">
                          <a:effectLst/>
                        </a:rPr>
                        <a:t>Most leaves fallen</a:t>
                      </a:r>
                    </a:p>
                  </a:txBody>
                  <a:tcPr marL="19644" marR="19644" marT="0" marB="0" anchor="b">
                    <a:lnL w="9525"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01727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40032275"/>
              </p:ext>
            </p:extLst>
          </p:nvPr>
        </p:nvGraphicFramePr>
        <p:xfrm>
          <a:off x="304800" y="228599"/>
          <a:ext cx="8534405" cy="6354760"/>
        </p:xfrm>
        <a:graphic>
          <a:graphicData uri="http://schemas.openxmlformats.org/drawingml/2006/table">
            <a:tbl>
              <a:tblPr/>
              <a:tblGrid>
                <a:gridCol w="457200"/>
                <a:gridCol w="762000"/>
                <a:gridCol w="1219202"/>
                <a:gridCol w="609598"/>
                <a:gridCol w="609600"/>
                <a:gridCol w="762000"/>
                <a:gridCol w="685800"/>
                <a:gridCol w="584205"/>
                <a:gridCol w="634995"/>
                <a:gridCol w="685800"/>
                <a:gridCol w="685800"/>
                <a:gridCol w="838205"/>
              </a:tblGrid>
              <a:tr h="1121428">
                <a:tc>
                  <a:txBody>
                    <a:bodyPr/>
                    <a:lstStyle/>
                    <a:p>
                      <a:pPr algn="ctr" rtl="0" fontAlgn="b"/>
                      <a:r>
                        <a:rPr lang="en-US" sz="1700" dirty="0">
                          <a:effectLst/>
                        </a:rPr>
                        <a:t>1</a:t>
                      </a:r>
                    </a:p>
                  </a:txBody>
                  <a:tcPr marL="27733" marR="27733" marT="0" marB="0" anchor="b">
                    <a:lnL w="19050"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dirty="0">
                          <a:effectLst/>
                        </a:rPr>
                        <a:t>winter</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dirty="0">
                          <a:effectLst/>
                        </a:rPr>
                        <a:t>Germination</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dirty="0">
                          <a:effectLst/>
                        </a:rPr>
                        <a:t>0</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dirty="0">
                          <a:effectLst/>
                        </a:rPr>
                        <a:t>0</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0</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en-US" sz="1700">
                        <a:effectLst/>
                      </a:endParaRP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0</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dirty="0">
                          <a:effectLst/>
                        </a:rPr>
                        <a:t>0</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dirty="0">
                          <a:effectLst/>
                        </a:rPr>
                        <a:t>6.5</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dirty="0">
                          <a:effectLst/>
                        </a:rPr>
                        <a:t>7</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seeds planted</a:t>
                      </a:r>
                    </a:p>
                  </a:txBody>
                  <a:tcPr marL="27733" marR="27733" marT="0" marB="0" anchor="b">
                    <a:lnL w="9525"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747619">
                <a:tc>
                  <a:txBody>
                    <a:bodyPr/>
                    <a:lstStyle/>
                    <a:p>
                      <a:pPr algn="ctr" rtl="0" fontAlgn="b"/>
                      <a:r>
                        <a:rPr lang="en-US" sz="1700">
                          <a:effectLst/>
                        </a:rPr>
                        <a:t>2</a:t>
                      </a:r>
                    </a:p>
                  </a:txBody>
                  <a:tcPr marL="27733" marR="27733" marT="0" marB="0" anchor="b">
                    <a:lnL w="19050"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dirty="0">
                          <a:effectLst/>
                        </a:rPr>
                        <a:t>winter</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dirty="0">
                          <a:effectLst/>
                        </a:rPr>
                        <a:t>seedling</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dirty="0">
                          <a:effectLst/>
                        </a:rPr>
                        <a:t>0.5</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1</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0.5</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en-US" sz="1700">
                        <a:effectLst/>
                      </a:endParaRP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0</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0</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6.5</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7</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en-US" sz="1700">
                        <a:effectLst/>
                      </a:endParaRPr>
                    </a:p>
                  </a:txBody>
                  <a:tcPr marL="27733" marR="27733" marT="0" marB="0" anchor="b">
                    <a:lnL w="9525"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1495237">
                <a:tc>
                  <a:txBody>
                    <a:bodyPr/>
                    <a:lstStyle/>
                    <a:p>
                      <a:pPr algn="ctr" rtl="0" fontAlgn="b"/>
                      <a:r>
                        <a:rPr lang="en-US" sz="1700">
                          <a:effectLst/>
                        </a:rPr>
                        <a:t>3</a:t>
                      </a:r>
                    </a:p>
                  </a:txBody>
                  <a:tcPr marL="27733" marR="27733" marT="0" marB="0" anchor="b">
                    <a:lnL w="19050"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winter</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seedling</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dirty="0">
                          <a:effectLst/>
                        </a:rPr>
                        <a:t>1.5</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dirty="0">
                          <a:effectLst/>
                        </a:rPr>
                        <a:t>2</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dirty="0">
                          <a:effectLst/>
                        </a:rPr>
                        <a:t>1</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en-US" sz="1700">
                        <a:effectLst/>
                      </a:endParaRP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0</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0</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6.5</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6</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Health growth</a:t>
                      </a:r>
                    </a:p>
                  </a:txBody>
                  <a:tcPr marL="27733" marR="27733" marT="0" marB="0" anchor="b">
                    <a:lnL w="9525"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747619">
                <a:tc>
                  <a:txBody>
                    <a:bodyPr/>
                    <a:lstStyle/>
                    <a:p>
                      <a:pPr algn="ctr" rtl="0" fontAlgn="b"/>
                      <a:r>
                        <a:rPr lang="en-US" sz="1700" dirty="0">
                          <a:effectLst/>
                        </a:rPr>
                        <a:t>4</a:t>
                      </a:r>
                    </a:p>
                  </a:txBody>
                  <a:tcPr marL="27733" marR="27733" marT="0" marB="0" anchor="b">
                    <a:lnL w="19050"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winter</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seedling</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3</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4</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dirty="0">
                          <a:effectLst/>
                        </a:rPr>
                        <a:t>1.5</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en-US" sz="1700" dirty="0">
                        <a:effectLst/>
                      </a:endParaRP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0</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0</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6.5</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6</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en-US" sz="1700" dirty="0">
                        <a:effectLst/>
                      </a:endParaRPr>
                    </a:p>
                  </a:txBody>
                  <a:tcPr marL="27733" marR="27733" marT="0" marB="0" anchor="b">
                    <a:lnL w="9525"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747619">
                <a:tc>
                  <a:txBody>
                    <a:bodyPr/>
                    <a:lstStyle/>
                    <a:p>
                      <a:pPr algn="ctr" rtl="0" fontAlgn="b"/>
                      <a:r>
                        <a:rPr lang="en-US" sz="1700">
                          <a:effectLst/>
                        </a:rPr>
                        <a:t>5</a:t>
                      </a:r>
                    </a:p>
                  </a:txBody>
                  <a:tcPr marL="27733" marR="27733" marT="0" marB="0" anchor="b">
                    <a:lnL w="19050"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winter</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vegetative</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5</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5</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2</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en-US" sz="1700" dirty="0">
                        <a:effectLst/>
                      </a:endParaRP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dirty="0">
                          <a:effectLst/>
                        </a:rPr>
                        <a:t>0</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0</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6.5</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5</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en-US" sz="1700">
                        <a:effectLst/>
                      </a:endParaRPr>
                    </a:p>
                  </a:txBody>
                  <a:tcPr marL="27733" marR="27733" marT="0" marB="0" anchor="b">
                    <a:lnL w="9525"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747619">
                <a:tc>
                  <a:txBody>
                    <a:bodyPr/>
                    <a:lstStyle/>
                    <a:p>
                      <a:pPr algn="ctr" rtl="0" fontAlgn="b"/>
                      <a:r>
                        <a:rPr lang="en-US" sz="1700">
                          <a:effectLst/>
                        </a:rPr>
                        <a:t>6</a:t>
                      </a:r>
                    </a:p>
                  </a:txBody>
                  <a:tcPr marL="27733" marR="27733" marT="0" marB="0" anchor="b">
                    <a:lnL w="19050"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winter</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vegetative</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7</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6</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2.5</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en-US" sz="1700">
                        <a:effectLst/>
                      </a:endParaRP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dirty="0">
                          <a:effectLst/>
                        </a:rPr>
                        <a:t>0</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dirty="0">
                          <a:effectLst/>
                        </a:rPr>
                        <a:t>0</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6.5</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700">
                          <a:effectLst/>
                        </a:rPr>
                        <a:t>5</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en-US" sz="1700">
                        <a:effectLst/>
                      </a:endParaRPr>
                    </a:p>
                  </a:txBody>
                  <a:tcPr marL="27733" marR="27733" marT="0" marB="0" anchor="b">
                    <a:lnL w="9525"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747619">
                <a:tc>
                  <a:txBody>
                    <a:bodyPr/>
                    <a:lstStyle/>
                    <a:p>
                      <a:pPr algn="ctr" rtl="0" fontAlgn="b"/>
                      <a:r>
                        <a:rPr lang="en-US" sz="1700">
                          <a:effectLst/>
                        </a:rPr>
                        <a:t>7</a:t>
                      </a:r>
                    </a:p>
                  </a:txBody>
                  <a:tcPr marL="27733" marR="27733" marT="0" marB="0" anchor="b">
                    <a:lnL w="19050"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r>
                        <a:rPr lang="en-US" sz="1700">
                          <a:effectLst/>
                        </a:rPr>
                        <a:t>winter</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r>
                        <a:rPr lang="en-US" sz="1700">
                          <a:effectLst/>
                        </a:rPr>
                        <a:t>vegetative</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r>
                        <a:rPr lang="en-US" sz="1700">
                          <a:effectLst/>
                        </a:rPr>
                        <a:t>10</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r>
                        <a:rPr lang="en-US" sz="1700">
                          <a:effectLst/>
                        </a:rPr>
                        <a:t>7</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r>
                        <a:rPr lang="en-US" sz="1700">
                          <a:effectLst/>
                        </a:rPr>
                        <a:t>3</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endParaRPr lang="en-US" sz="1700">
                        <a:effectLst/>
                      </a:endParaRP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r>
                        <a:rPr lang="en-US" sz="1700">
                          <a:effectLst/>
                        </a:rPr>
                        <a:t>0</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r>
                        <a:rPr lang="en-US" sz="1700" dirty="0">
                          <a:effectLst/>
                        </a:rPr>
                        <a:t>0</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r>
                        <a:rPr lang="en-US" sz="1700" dirty="0">
                          <a:effectLst/>
                        </a:rPr>
                        <a:t>6.5</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r>
                        <a:rPr lang="en-US" sz="1700" dirty="0">
                          <a:effectLst/>
                        </a:rPr>
                        <a:t>4</a:t>
                      </a:r>
                    </a:p>
                  </a:txBody>
                  <a:tcPr marL="27733" marR="27733"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endParaRPr lang="en-US" sz="1700" dirty="0">
                        <a:effectLst/>
                      </a:endParaRPr>
                    </a:p>
                  </a:txBody>
                  <a:tcPr marL="27733" marR="27733" marT="0" marB="0" anchor="b">
                    <a:lnL w="9525"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14810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7352449"/>
              </p:ext>
            </p:extLst>
          </p:nvPr>
        </p:nvGraphicFramePr>
        <p:xfrm>
          <a:off x="228600" y="304800"/>
          <a:ext cx="8686804" cy="6248400"/>
        </p:xfrm>
        <a:graphic>
          <a:graphicData uri="http://schemas.openxmlformats.org/drawingml/2006/table">
            <a:tbl>
              <a:tblPr/>
              <a:tblGrid>
                <a:gridCol w="723900"/>
                <a:gridCol w="723900"/>
                <a:gridCol w="990600"/>
                <a:gridCol w="457202"/>
                <a:gridCol w="723901"/>
                <a:gridCol w="723900"/>
                <a:gridCol w="723900"/>
                <a:gridCol w="723900"/>
                <a:gridCol w="723900"/>
                <a:gridCol w="723900"/>
                <a:gridCol w="609597"/>
                <a:gridCol w="838204"/>
              </a:tblGrid>
              <a:tr h="781050">
                <a:tc>
                  <a:txBody>
                    <a:bodyPr/>
                    <a:lstStyle/>
                    <a:p>
                      <a:pPr algn="ctr" rtl="0" fontAlgn="b"/>
                      <a:r>
                        <a:rPr lang="en-US" sz="1600" dirty="0">
                          <a:effectLst/>
                        </a:rPr>
                        <a:t>8</a:t>
                      </a:r>
                    </a:p>
                  </a:txBody>
                  <a:tcPr marL="19644" marR="19644" marT="0" marB="0" anchor="b">
                    <a:lnL w="19050"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winter</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pre-flowering</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12</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8</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3.5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en-US" sz="1600">
                        <a:effectLst/>
                      </a:endParaRP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0</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0</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6.5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4</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400">
                          <a:effectLst/>
                        </a:rPr>
                        <a:t>buds visible</a:t>
                      </a:r>
                    </a:p>
                  </a:txBody>
                  <a:tcPr marL="19644" marR="19644" marT="0" marB="0" anchor="b">
                    <a:lnL w="9525"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1041400">
                <a:tc>
                  <a:txBody>
                    <a:bodyPr/>
                    <a:lstStyle/>
                    <a:p>
                      <a:pPr algn="ctr" rtl="0" fontAlgn="b"/>
                      <a:r>
                        <a:rPr lang="en-US" sz="1600">
                          <a:effectLst/>
                        </a:rPr>
                        <a:t>9</a:t>
                      </a:r>
                    </a:p>
                  </a:txBody>
                  <a:tcPr marL="19644" marR="19644" marT="0" marB="0" anchor="b">
                    <a:lnL w="19050"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winter</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flowering</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15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10</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4</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40</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0</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0</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6.5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3</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400">
                          <a:effectLst/>
                        </a:rPr>
                        <a:t>Flowers opening</a:t>
                      </a:r>
                    </a:p>
                  </a:txBody>
                  <a:tcPr marL="19644" marR="19644" marT="0" marB="0" anchor="b">
                    <a:lnL w="9525"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781050">
                <a:tc>
                  <a:txBody>
                    <a:bodyPr/>
                    <a:lstStyle/>
                    <a:p>
                      <a:pPr algn="ctr" rtl="0" fontAlgn="b"/>
                      <a:r>
                        <a:rPr lang="en-US" sz="1600">
                          <a:effectLst/>
                        </a:rPr>
                        <a:t>10</a:t>
                      </a:r>
                    </a:p>
                  </a:txBody>
                  <a:tcPr marL="19644" marR="19644" marT="0" marB="0" anchor="b">
                    <a:lnL w="19050"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winter</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Early fruting</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18</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12</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4.5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42</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2</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50</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6.5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3</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400" dirty="0">
                          <a:effectLst/>
                        </a:rPr>
                        <a:t>Fruits setting</a:t>
                      </a:r>
                    </a:p>
                  </a:txBody>
                  <a:tcPr marL="19644" marR="19644" marT="0" marB="0" anchor="b">
                    <a:lnL w="9525"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520700">
                <a:tc>
                  <a:txBody>
                    <a:bodyPr/>
                    <a:lstStyle/>
                    <a:p>
                      <a:pPr algn="ctr" rtl="0" fontAlgn="b"/>
                      <a:r>
                        <a:rPr lang="en-US" sz="1600">
                          <a:effectLst/>
                        </a:rPr>
                        <a:t>11</a:t>
                      </a:r>
                    </a:p>
                  </a:txBody>
                  <a:tcPr marL="19644" marR="19644" marT="0" marB="0" anchor="b">
                    <a:lnL w="19050"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winter</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Fruiting</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20</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14</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44</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150</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6.5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3</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en-US" sz="1400" dirty="0">
                        <a:effectLst/>
                      </a:endParaRPr>
                    </a:p>
                  </a:txBody>
                  <a:tcPr marL="19644" marR="19644" marT="0" marB="0" anchor="b">
                    <a:lnL w="9525"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781050">
                <a:tc>
                  <a:txBody>
                    <a:bodyPr/>
                    <a:lstStyle/>
                    <a:p>
                      <a:pPr algn="ctr" rtl="0" fontAlgn="b"/>
                      <a:r>
                        <a:rPr lang="en-US" sz="1600">
                          <a:effectLst/>
                        </a:rPr>
                        <a:t>12</a:t>
                      </a:r>
                    </a:p>
                  </a:txBody>
                  <a:tcPr marL="19644" marR="19644" marT="0" marB="0" anchor="b">
                    <a:lnL w="19050"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winter</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late fruiting</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22</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18</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5.5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45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8</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250</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6.5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3</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endParaRPr lang="en-US" sz="1400" dirty="0">
                        <a:effectLst/>
                      </a:endParaRPr>
                    </a:p>
                  </a:txBody>
                  <a:tcPr marL="19644" marR="19644" marT="0" marB="0" anchor="b">
                    <a:lnL w="9525"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781050">
                <a:tc>
                  <a:txBody>
                    <a:bodyPr/>
                    <a:lstStyle/>
                    <a:p>
                      <a:pPr algn="ctr" rtl="0" fontAlgn="b"/>
                      <a:r>
                        <a:rPr lang="en-US" sz="1600">
                          <a:effectLst/>
                        </a:rPr>
                        <a:t>13</a:t>
                      </a:r>
                    </a:p>
                  </a:txBody>
                  <a:tcPr marL="19644" marR="19644" marT="0" marB="0" anchor="b">
                    <a:lnL w="19050"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winter</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maturity</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24</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16</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6</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46</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10</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300</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6.5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3</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400" dirty="0">
                          <a:effectLst/>
                        </a:rPr>
                        <a:t>Final </a:t>
                      </a:r>
                      <a:r>
                        <a:rPr lang="en-US" sz="1400" dirty="0" smtClean="0">
                          <a:effectLst/>
                        </a:rPr>
                        <a:t>harvest</a:t>
                      </a:r>
                      <a:endParaRPr lang="en-US" sz="1400" dirty="0">
                        <a:effectLst/>
                      </a:endParaRPr>
                    </a:p>
                  </a:txBody>
                  <a:tcPr marL="19644" marR="19644" marT="0" marB="0" anchor="b">
                    <a:lnL w="9525"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781050">
                <a:tc>
                  <a:txBody>
                    <a:bodyPr/>
                    <a:lstStyle/>
                    <a:p>
                      <a:pPr algn="ctr" rtl="0" fontAlgn="b"/>
                      <a:r>
                        <a:rPr lang="en-US" sz="1600">
                          <a:effectLst/>
                        </a:rPr>
                        <a:t>14</a:t>
                      </a:r>
                    </a:p>
                  </a:txBody>
                  <a:tcPr marL="19644" marR="19644" marT="0" marB="0" anchor="b">
                    <a:lnL w="19050"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winter</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senescence</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22</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14</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5.5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47</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a:effectLst/>
                        </a:rPr>
                        <a:t>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100</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6.5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600" dirty="0">
                          <a:effectLst/>
                        </a:rPr>
                        <a:t>4</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1400" dirty="0">
                          <a:effectLst/>
                        </a:rPr>
                        <a:t>leaves yellowing</a:t>
                      </a:r>
                    </a:p>
                  </a:txBody>
                  <a:tcPr marL="19644" marR="19644" marT="0" marB="0" anchor="b">
                    <a:lnL w="9525"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781050">
                <a:tc>
                  <a:txBody>
                    <a:bodyPr/>
                    <a:lstStyle/>
                    <a:p>
                      <a:pPr algn="ctr" rtl="0" fontAlgn="b"/>
                      <a:r>
                        <a:rPr lang="en-US" sz="1400">
                          <a:effectLst/>
                        </a:rPr>
                        <a:t>15</a:t>
                      </a:r>
                    </a:p>
                  </a:txBody>
                  <a:tcPr marL="19644" marR="19644" marT="0" marB="0" anchor="b">
                    <a:lnL w="19050"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r>
                        <a:rPr lang="en-US" sz="1400">
                          <a:effectLst/>
                        </a:rPr>
                        <a:t>winter</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r>
                        <a:rPr lang="en-US" sz="1400">
                          <a:effectLst/>
                        </a:rPr>
                        <a:t>senescence</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r>
                        <a:rPr lang="en-US" sz="1400">
                          <a:effectLst/>
                        </a:rPr>
                        <a:t>20</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r>
                        <a:rPr lang="en-US" sz="1400">
                          <a:effectLst/>
                        </a:rPr>
                        <a:t>16</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r>
                        <a:rPr lang="en-US" sz="1400">
                          <a:effectLst/>
                        </a:rPr>
                        <a:t>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r>
                        <a:rPr lang="en-US" sz="1400">
                          <a:effectLst/>
                        </a:rPr>
                        <a:t>50</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r>
                        <a:rPr lang="en-US" sz="1400">
                          <a:effectLst/>
                        </a:rPr>
                        <a:t>2</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r>
                        <a:rPr lang="en-US" sz="1400">
                          <a:effectLst/>
                        </a:rPr>
                        <a:t>50</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r>
                        <a:rPr lang="en-US" sz="1400" dirty="0">
                          <a:effectLst/>
                        </a:rPr>
                        <a:t>6.5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r>
                        <a:rPr lang="en-US" sz="1400" dirty="0">
                          <a:effectLst/>
                        </a:rPr>
                        <a:t>5</a:t>
                      </a:r>
                    </a:p>
                  </a:txBody>
                  <a:tcPr marL="19644" marR="19644" marT="0" marB="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c>
                  <a:txBody>
                    <a:bodyPr/>
                    <a:lstStyle/>
                    <a:p>
                      <a:pPr algn="ctr" rtl="0" fontAlgn="b"/>
                      <a:r>
                        <a:rPr lang="en-US" sz="1400" dirty="0">
                          <a:effectLst/>
                        </a:rPr>
                        <a:t>Most leaves fallen</a:t>
                      </a:r>
                    </a:p>
                  </a:txBody>
                  <a:tcPr marL="19644" marR="19644" marT="0" marB="0" anchor="b">
                    <a:lnL w="9525"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5217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153400" cy="3170099"/>
          </a:xfrm>
          <a:prstGeom prst="rect">
            <a:avLst/>
          </a:prstGeom>
        </p:spPr>
        <p:txBody>
          <a:bodyPr wrap="square">
            <a:spAutoFit/>
          </a:bodyPr>
          <a:lstStyle/>
          <a:p>
            <a:r>
              <a:rPr lang="en-US" sz="2000" b="1" dirty="0" smtClean="0"/>
              <a:t>Discussion</a:t>
            </a:r>
            <a:endParaRPr lang="en-US" sz="2000" dirty="0" smtClean="0"/>
          </a:p>
          <a:p>
            <a:pPr algn="just"/>
            <a:endParaRPr lang="en-US" dirty="0" smtClean="0"/>
          </a:p>
          <a:p>
            <a:pPr algn="just"/>
            <a:r>
              <a:rPr lang="en-US" dirty="0" smtClean="0"/>
              <a:t>The results indicate that the growth rate of </a:t>
            </a:r>
            <a:r>
              <a:rPr lang="en-US" dirty="0" err="1" smtClean="0"/>
              <a:t>brinjal</a:t>
            </a:r>
            <a:r>
              <a:rPr lang="en-US" dirty="0" smtClean="0"/>
              <a:t> is significantly influenced by seasonal variations in temperature. In the summer, higher temperatures facilitated faster growth and earlier flowering but also led to increased water stress and pest problems. Despite the higher yield, the plants were more susceptible to diseases, which could reduce the quality of the produce.</a:t>
            </a:r>
          </a:p>
          <a:p>
            <a:pPr algn="just"/>
            <a:r>
              <a:rPr lang="en-US" dirty="0" smtClean="0"/>
              <a:t>In the winter, while the cooler temperatures slowed growth and delayed flowering, the plants experienced fewer issues with pests and diseases. The lower yield in winter may be attributed to the slower growth rate and the longer time needed for the plants to mature.</a:t>
            </a:r>
            <a:endParaRPr lang="en-US" dirty="0"/>
          </a:p>
        </p:txBody>
      </p:sp>
    </p:spTree>
    <p:extLst>
      <p:ext uri="{BB962C8B-B14F-4D97-AF65-F5344CB8AC3E}">
        <p14:creationId xmlns:p14="http://schemas.microsoft.com/office/powerpoint/2010/main" val="3963807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14400"/>
            <a:ext cx="7654089" cy="4768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7509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901</Words>
  <Application>Microsoft Office PowerPoint</Application>
  <PresentationFormat>On-screen Show (4:3)</PresentationFormat>
  <Paragraphs>381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Topic Name  Comparison growth rate of Brinjal in Summer vs Winter Season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Growth Rate of Brinjal (Eggplant) in Summer vs. Winter Season</dc:title>
  <dc:creator>Hp</dc:creator>
  <cp:lastModifiedBy>Hp</cp:lastModifiedBy>
  <cp:revision>11</cp:revision>
  <dcterms:created xsi:type="dcterms:W3CDTF">2024-12-08T11:11:38Z</dcterms:created>
  <dcterms:modified xsi:type="dcterms:W3CDTF">2024-12-08T13:07:25Z</dcterms:modified>
</cp:coreProperties>
</file>