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32"/>
  </p:notesMasterIdLst>
  <p:sldIdLst>
    <p:sldId id="256" r:id="rId2"/>
    <p:sldId id="257" r:id="rId3"/>
    <p:sldId id="269" r:id="rId4"/>
    <p:sldId id="270" r:id="rId5"/>
    <p:sldId id="271" r:id="rId6"/>
    <p:sldId id="259" r:id="rId7"/>
    <p:sldId id="272" r:id="rId8"/>
    <p:sldId id="273" r:id="rId9"/>
    <p:sldId id="274" r:id="rId10"/>
    <p:sldId id="275" r:id="rId11"/>
    <p:sldId id="280" r:id="rId12"/>
    <p:sldId id="276" r:id="rId13"/>
    <p:sldId id="277" r:id="rId14"/>
    <p:sldId id="282" r:id="rId15"/>
    <p:sldId id="267" r:id="rId16"/>
    <p:sldId id="281" r:id="rId17"/>
    <p:sldId id="284" r:id="rId18"/>
    <p:sldId id="264" r:id="rId19"/>
    <p:sldId id="283" r:id="rId20"/>
    <p:sldId id="261" r:id="rId21"/>
    <p:sldId id="286" r:id="rId22"/>
    <p:sldId id="289" r:id="rId23"/>
    <p:sldId id="290" r:id="rId24"/>
    <p:sldId id="279" r:id="rId25"/>
    <p:sldId id="287" r:id="rId26"/>
    <p:sldId id="285" r:id="rId27"/>
    <p:sldId id="278" r:id="rId28"/>
    <p:sldId id="265" r:id="rId29"/>
    <p:sldId id="266" r:id="rId30"/>
    <p:sldId id="288"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D4DB"/>
    <a:srgbClr val="D7D6DA"/>
    <a:srgbClr val="CFCF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D93319-240C-4EC0-962D-5A3DE0879BEF}" v="24" dt="2023-01-19T09:45:31.7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81488" autoAdjust="0"/>
  </p:normalViewPr>
  <p:slideViewPr>
    <p:cSldViewPr snapToGrid="0">
      <p:cViewPr varScale="1">
        <p:scale>
          <a:sx n="71" d="100"/>
          <a:sy n="71" d="100"/>
        </p:scale>
        <p:origin x="1356" y="78"/>
      </p:cViewPr>
      <p:guideLst/>
    </p:cSldViewPr>
  </p:slideViewPr>
  <p:outlineViewPr>
    <p:cViewPr>
      <p:scale>
        <a:sx n="33" d="100"/>
        <a:sy n="33" d="100"/>
      </p:scale>
      <p:origin x="0" y="-8874"/>
    </p:cViewPr>
  </p:outlineViewPr>
  <p:notesTextViewPr>
    <p:cViewPr>
      <p:scale>
        <a:sx n="1" d="1"/>
        <a:sy n="1" d="1"/>
      </p:scale>
      <p:origin x="0" y="0"/>
    </p:cViewPr>
  </p:notesTextViewPr>
  <p:notesViewPr>
    <p:cSldViewPr snapToGrid="0">
      <p:cViewPr varScale="1">
        <p:scale>
          <a:sx n="56" d="100"/>
          <a:sy n="56" d="100"/>
        </p:scale>
        <p:origin x="3072"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rby, Max" userId="8bf3c69f-9c82-49ff-b9d6-841e15f4cdd8" providerId="ADAL" clId="{35D93319-240C-4EC0-962D-5A3DE0879BEF}"/>
    <pc:docChg chg="undo custSel addSld modSld">
      <pc:chgData name="Darby, Max" userId="8bf3c69f-9c82-49ff-b9d6-841e15f4cdd8" providerId="ADAL" clId="{35D93319-240C-4EC0-962D-5A3DE0879BEF}" dt="2023-01-19T09:49:33.586" v="1089" actId="20577"/>
      <pc:docMkLst>
        <pc:docMk/>
      </pc:docMkLst>
      <pc:sldChg chg="modSp mod">
        <pc:chgData name="Darby, Max" userId="8bf3c69f-9c82-49ff-b9d6-841e15f4cdd8" providerId="ADAL" clId="{35D93319-240C-4EC0-962D-5A3DE0879BEF}" dt="2023-01-19T09:49:33.586" v="1089" actId="20577"/>
        <pc:sldMkLst>
          <pc:docMk/>
          <pc:sldMk cId="3499326168" sldId="256"/>
        </pc:sldMkLst>
        <pc:spChg chg="mod">
          <ac:chgData name="Darby, Max" userId="8bf3c69f-9c82-49ff-b9d6-841e15f4cdd8" providerId="ADAL" clId="{35D93319-240C-4EC0-962D-5A3DE0879BEF}" dt="2023-01-19T08:24:09.499" v="16" actId="20577"/>
          <ac:spMkLst>
            <pc:docMk/>
            <pc:sldMk cId="3499326168" sldId="256"/>
            <ac:spMk id="2" creationId="{DA7FD73E-957C-FAED-C4E8-49F2CFB624D7}"/>
          </ac:spMkLst>
        </pc:spChg>
        <pc:spChg chg="mod">
          <ac:chgData name="Darby, Max" userId="8bf3c69f-9c82-49ff-b9d6-841e15f4cdd8" providerId="ADAL" clId="{35D93319-240C-4EC0-962D-5A3DE0879BEF}" dt="2023-01-19T09:49:33.586" v="1089" actId="20577"/>
          <ac:spMkLst>
            <pc:docMk/>
            <pc:sldMk cId="3499326168" sldId="256"/>
            <ac:spMk id="3" creationId="{43C0B0FB-4D15-125B-298F-97BCA06F01A2}"/>
          </ac:spMkLst>
        </pc:spChg>
      </pc:sldChg>
      <pc:sldChg chg="addSp modSp mod">
        <pc:chgData name="Darby, Max" userId="8bf3c69f-9c82-49ff-b9d6-841e15f4cdd8" providerId="ADAL" clId="{35D93319-240C-4EC0-962D-5A3DE0879BEF}" dt="2023-01-19T09:46:12.924" v="1063" actId="1076"/>
        <pc:sldMkLst>
          <pc:docMk/>
          <pc:sldMk cId="3102808100" sldId="257"/>
        </pc:sldMkLst>
        <pc:spChg chg="mod">
          <ac:chgData name="Darby, Max" userId="8bf3c69f-9c82-49ff-b9d6-841e15f4cdd8" providerId="ADAL" clId="{35D93319-240C-4EC0-962D-5A3DE0879BEF}" dt="2023-01-19T09:32:32.965" v="383" actId="14100"/>
          <ac:spMkLst>
            <pc:docMk/>
            <pc:sldMk cId="3102808100" sldId="257"/>
            <ac:spMk id="2" creationId="{C03BF8E9-D054-CF19-A055-4B55BBE4ACF6}"/>
          </ac:spMkLst>
        </pc:spChg>
        <pc:spChg chg="mod">
          <ac:chgData name="Darby, Max" userId="8bf3c69f-9c82-49ff-b9d6-841e15f4cdd8" providerId="ADAL" clId="{35D93319-240C-4EC0-962D-5A3DE0879BEF}" dt="2023-01-19T09:45:58.570" v="1062" actId="20577"/>
          <ac:spMkLst>
            <pc:docMk/>
            <pc:sldMk cId="3102808100" sldId="257"/>
            <ac:spMk id="3" creationId="{5426F235-D00D-074F-93D9-4E3D30BADD2F}"/>
          </ac:spMkLst>
        </pc:spChg>
        <pc:spChg chg="add mod">
          <ac:chgData name="Darby, Max" userId="8bf3c69f-9c82-49ff-b9d6-841e15f4cdd8" providerId="ADAL" clId="{35D93319-240C-4EC0-962D-5A3DE0879BEF}" dt="2023-01-19T09:28:35.360" v="279" actId="1038"/>
          <ac:spMkLst>
            <pc:docMk/>
            <pc:sldMk cId="3102808100" sldId="257"/>
            <ac:spMk id="6" creationId="{36D25744-BB6E-3017-68A7-88D86981266E}"/>
          </ac:spMkLst>
        </pc:spChg>
        <pc:spChg chg="add mod">
          <ac:chgData name="Darby, Max" userId="8bf3c69f-9c82-49ff-b9d6-841e15f4cdd8" providerId="ADAL" clId="{35D93319-240C-4EC0-962D-5A3DE0879BEF}" dt="2023-01-19T09:28:42.440" v="283" actId="1037"/>
          <ac:spMkLst>
            <pc:docMk/>
            <pc:sldMk cId="3102808100" sldId="257"/>
            <ac:spMk id="7" creationId="{A47CDBF1-F07A-252E-0109-1E60A7A289F0}"/>
          </ac:spMkLst>
        </pc:spChg>
        <pc:spChg chg="add mod">
          <ac:chgData name="Darby, Max" userId="8bf3c69f-9c82-49ff-b9d6-841e15f4cdd8" providerId="ADAL" clId="{35D93319-240C-4EC0-962D-5A3DE0879BEF}" dt="2023-01-19T09:28:55.292" v="289" actId="1036"/>
          <ac:spMkLst>
            <pc:docMk/>
            <pc:sldMk cId="3102808100" sldId="257"/>
            <ac:spMk id="8" creationId="{8FEE8D34-086B-86B2-90C8-E2BBA10A873D}"/>
          </ac:spMkLst>
        </pc:spChg>
        <pc:spChg chg="add mod">
          <ac:chgData name="Darby, Max" userId="8bf3c69f-9c82-49ff-b9d6-841e15f4cdd8" providerId="ADAL" clId="{35D93319-240C-4EC0-962D-5A3DE0879BEF}" dt="2023-01-19T09:29:13.326" v="291" actId="1076"/>
          <ac:spMkLst>
            <pc:docMk/>
            <pc:sldMk cId="3102808100" sldId="257"/>
            <ac:spMk id="9" creationId="{999BCD39-CC3D-C996-F055-99C69A456BE7}"/>
          </ac:spMkLst>
        </pc:spChg>
        <pc:spChg chg="add mod">
          <ac:chgData name="Darby, Max" userId="8bf3c69f-9c82-49ff-b9d6-841e15f4cdd8" providerId="ADAL" clId="{35D93319-240C-4EC0-962D-5A3DE0879BEF}" dt="2023-01-19T09:29:44.638" v="299" actId="1036"/>
          <ac:spMkLst>
            <pc:docMk/>
            <pc:sldMk cId="3102808100" sldId="257"/>
            <ac:spMk id="10" creationId="{5A05EA92-F2EB-2F7A-FBE3-01E8544B74AB}"/>
          </ac:spMkLst>
        </pc:spChg>
        <pc:spChg chg="add mod">
          <ac:chgData name="Darby, Max" userId="8bf3c69f-9c82-49ff-b9d6-841e15f4cdd8" providerId="ADAL" clId="{35D93319-240C-4EC0-962D-5A3DE0879BEF}" dt="2023-01-19T09:29:39.093" v="298" actId="1035"/>
          <ac:spMkLst>
            <pc:docMk/>
            <pc:sldMk cId="3102808100" sldId="257"/>
            <ac:spMk id="12" creationId="{7628BADD-C1F2-FE6E-8A7B-82B82AE915D4}"/>
          </ac:spMkLst>
        </pc:spChg>
        <pc:spChg chg="add mod">
          <ac:chgData name="Darby, Max" userId="8bf3c69f-9c82-49ff-b9d6-841e15f4cdd8" providerId="ADAL" clId="{35D93319-240C-4EC0-962D-5A3DE0879BEF}" dt="2023-01-19T09:44:34.531" v="997" actId="1076"/>
          <ac:spMkLst>
            <pc:docMk/>
            <pc:sldMk cId="3102808100" sldId="257"/>
            <ac:spMk id="13" creationId="{ABE82307-5CE0-6AE4-2760-0A7B5720FF8E}"/>
          </ac:spMkLst>
        </pc:spChg>
        <pc:spChg chg="add mod">
          <ac:chgData name="Darby, Max" userId="8bf3c69f-9c82-49ff-b9d6-841e15f4cdd8" providerId="ADAL" clId="{35D93319-240C-4EC0-962D-5A3DE0879BEF}" dt="2023-01-19T09:45:28.075" v="1021" actId="20577"/>
          <ac:spMkLst>
            <pc:docMk/>
            <pc:sldMk cId="3102808100" sldId="257"/>
            <ac:spMk id="14" creationId="{1F5CA68D-AAB9-0EB8-C5A0-28CB28AEDE46}"/>
          </ac:spMkLst>
        </pc:spChg>
        <pc:spChg chg="add mod">
          <ac:chgData name="Darby, Max" userId="8bf3c69f-9c82-49ff-b9d6-841e15f4cdd8" providerId="ADAL" clId="{35D93319-240C-4EC0-962D-5A3DE0879BEF}" dt="2023-01-19T09:46:12.924" v="1063" actId="1076"/>
          <ac:spMkLst>
            <pc:docMk/>
            <pc:sldMk cId="3102808100" sldId="257"/>
            <ac:spMk id="15" creationId="{101C3B9D-410E-DF20-1353-1A1618AE8417}"/>
          </ac:spMkLst>
        </pc:spChg>
        <pc:picChg chg="add mod">
          <ac:chgData name="Darby, Max" userId="8bf3c69f-9c82-49ff-b9d6-841e15f4cdd8" providerId="ADAL" clId="{35D93319-240C-4EC0-962D-5A3DE0879BEF}" dt="2023-01-19T09:28:46.691" v="286" actId="1076"/>
          <ac:picMkLst>
            <pc:docMk/>
            <pc:sldMk cId="3102808100" sldId="257"/>
            <ac:picMk id="5" creationId="{596327A3-B50E-8AB7-3690-3C695D5E14F4}"/>
          </ac:picMkLst>
        </pc:picChg>
      </pc:sldChg>
      <pc:sldChg chg="modSp new mod">
        <pc:chgData name="Darby, Max" userId="8bf3c69f-9c82-49ff-b9d6-841e15f4cdd8" providerId="ADAL" clId="{35D93319-240C-4EC0-962D-5A3DE0879BEF}" dt="2023-01-19T08:34:38.997" v="222" actId="14100"/>
        <pc:sldMkLst>
          <pc:docMk/>
          <pc:sldMk cId="2354336741" sldId="269"/>
        </pc:sldMkLst>
        <pc:spChg chg="mod">
          <ac:chgData name="Darby, Max" userId="8bf3c69f-9c82-49ff-b9d6-841e15f4cdd8" providerId="ADAL" clId="{35D93319-240C-4EC0-962D-5A3DE0879BEF}" dt="2023-01-19T08:24:29.605" v="26" actId="20577"/>
          <ac:spMkLst>
            <pc:docMk/>
            <pc:sldMk cId="2354336741" sldId="269"/>
            <ac:spMk id="2" creationId="{102695DA-C5AF-1611-4D34-1AC73A691DEC}"/>
          </ac:spMkLst>
        </pc:spChg>
        <pc:spChg chg="mod">
          <ac:chgData name="Darby, Max" userId="8bf3c69f-9c82-49ff-b9d6-841e15f4cdd8" providerId="ADAL" clId="{35D93319-240C-4EC0-962D-5A3DE0879BEF}" dt="2023-01-19T08:34:38.997" v="222" actId="14100"/>
          <ac:spMkLst>
            <pc:docMk/>
            <pc:sldMk cId="2354336741" sldId="269"/>
            <ac:spMk id="3" creationId="{B9A8FE6D-DE7B-A36D-D51E-4CEEF1C87D28}"/>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FD10C2-7EBA-4052-A032-B0DFC57E6AB9}" type="doc">
      <dgm:prSet loTypeId="urn:microsoft.com/office/officeart/2005/8/layout/hList1" loCatId="list" qsTypeId="urn:microsoft.com/office/officeart/2005/8/quickstyle/simple1" qsCatId="simple" csTypeId="urn:microsoft.com/office/officeart/2005/8/colors/accent5_2" csCatId="accent5" phldr="1"/>
      <dgm:spPr/>
      <dgm:t>
        <a:bodyPr/>
        <a:lstStyle/>
        <a:p>
          <a:endParaRPr lang="en-IE"/>
        </a:p>
      </dgm:t>
    </dgm:pt>
    <dgm:pt modelId="{B5381F99-BA0A-4222-A971-8258C3DE5056}">
      <dgm:prSet phldrT="[Text]"/>
      <dgm:spPr/>
      <dgm:t>
        <a:bodyPr/>
        <a:lstStyle/>
        <a:p>
          <a:r>
            <a:rPr lang="en-IE" dirty="0"/>
            <a:t>Collecting</a:t>
          </a:r>
        </a:p>
      </dgm:t>
    </dgm:pt>
    <dgm:pt modelId="{14665080-A86D-4B88-BE02-1A6796B3EA7B}" type="parTrans" cxnId="{4AE9F35E-ED6E-4232-85E5-AE4B6C8BAB92}">
      <dgm:prSet/>
      <dgm:spPr/>
      <dgm:t>
        <a:bodyPr/>
        <a:lstStyle/>
        <a:p>
          <a:endParaRPr lang="en-IE"/>
        </a:p>
      </dgm:t>
    </dgm:pt>
    <dgm:pt modelId="{9883B31C-DFD7-42E6-AA03-5A632B6D4104}" type="sibTrans" cxnId="{4AE9F35E-ED6E-4232-85E5-AE4B6C8BAB92}">
      <dgm:prSet/>
      <dgm:spPr/>
      <dgm:t>
        <a:bodyPr/>
        <a:lstStyle/>
        <a:p>
          <a:endParaRPr lang="en-IE"/>
        </a:p>
      </dgm:t>
    </dgm:pt>
    <dgm:pt modelId="{FDF9B5A4-877D-47C2-B8B7-7D860653E35D}">
      <dgm:prSet phldrT="[Text]"/>
      <dgm:spPr/>
      <dgm:t>
        <a:bodyPr/>
        <a:lstStyle/>
        <a:p>
          <a:pPr algn="l"/>
          <a:r>
            <a:rPr lang="en-IE" dirty="0"/>
            <a:t>€23.56 per day</a:t>
          </a:r>
        </a:p>
      </dgm:t>
    </dgm:pt>
    <dgm:pt modelId="{8008F985-C0BD-48B7-A983-FA06162F7B85}" type="parTrans" cxnId="{36C320AB-9048-4A1D-8155-CB56D1B2AD58}">
      <dgm:prSet/>
      <dgm:spPr/>
      <dgm:t>
        <a:bodyPr/>
        <a:lstStyle/>
        <a:p>
          <a:endParaRPr lang="en-IE"/>
        </a:p>
      </dgm:t>
    </dgm:pt>
    <dgm:pt modelId="{7374FA68-1ABC-497A-A040-185AEB6D0F04}" type="sibTrans" cxnId="{36C320AB-9048-4A1D-8155-CB56D1B2AD58}">
      <dgm:prSet/>
      <dgm:spPr/>
      <dgm:t>
        <a:bodyPr/>
        <a:lstStyle/>
        <a:p>
          <a:endParaRPr lang="en-IE"/>
        </a:p>
      </dgm:t>
    </dgm:pt>
    <dgm:pt modelId="{75FB3D19-10FA-497C-922E-0E0AE6F8C93F}">
      <dgm:prSet phldrT="[Text]"/>
      <dgm:spPr/>
      <dgm:t>
        <a:bodyPr/>
        <a:lstStyle/>
        <a:p>
          <a:r>
            <a:rPr lang="en-IE" dirty="0"/>
            <a:t>Storing</a:t>
          </a:r>
        </a:p>
      </dgm:t>
    </dgm:pt>
    <dgm:pt modelId="{B3CDCE59-2C59-4DA3-A95A-2A31EACCE4C4}" type="parTrans" cxnId="{194BB7D9-1C59-4444-9FF3-DD9EF2D702C4}">
      <dgm:prSet/>
      <dgm:spPr/>
      <dgm:t>
        <a:bodyPr/>
        <a:lstStyle/>
        <a:p>
          <a:endParaRPr lang="en-IE"/>
        </a:p>
      </dgm:t>
    </dgm:pt>
    <dgm:pt modelId="{94DC1929-5EDE-4183-82F2-D1C6BEB2E140}" type="sibTrans" cxnId="{194BB7D9-1C59-4444-9FF3-DD9EF2D702C4}">
      <dgm:prSet/>
      <dgm:spPr/>
      <dgm:t>
        <a:bodyPr/>
        <a:lstStyle/>
        <a:p>
          <a:endParaRPr lang="en-IE"/>
        </a:p>
      </dgm:t>
    </dgm:pt>
    <dgm:pt modelId="{83695B68-2446-4C92-87D1-CAC5F6E59F9E}">
      <dgm:prSet phldrT="[Text]"/>
      <dgm:spPr/>
      <dgm:t>
        <a:bodyPr/>
        <a:lstStyle/>
        <a:p>
          <a:pPr algn="l"/>
          <a:r>
            <a:rPr lang="en-IE" dirty="0"/>
            <a:t>A dry room: €883 per month</a:t>
          </a:r>
        </a:p>
      </dgm:t>
    </dgm:pt>
    <dgm:pt modelId="{D6C49078-7926-4B50-8650-50A1975F9D34}" type="parTrans" cxnId="{FBB21461-9784-4FCB-A2F1-B90321096AAB}">
      <dgm:prSet/>
      <dgm:spPr/>
      <dgm:t>
        <a:bodyPr/>
        <a:lstStyle/>
        <a:p>
          <a:endParaRPr lang="en-IE"/>
        </a:p>
      </dgm:t>
    </dgm:pt>
    <dgm:pt modelId="{1D464517-A9D5-4E64-B1D6-53C445C75A25}" type="sibTrans" cxnId="{FBB21461-9784-4FCB-A2F1-B90321096AAB}">
      <dgm:prSet/>
      <dgm:spPr/>
      <dgm:t>
        <a:bodyPr/>
        <a:lstStyle/>
        <a:p>
          <a:endParaRPr lang="en-IE"/>
        </a:p>
      </dgm:t>
    </dgm:pt>
    <dgm:pt modelId="{678CE37E-439F-4EB3-8B91-46EFE38FB738}">
      <dgm:prSet phldrT="[Text]"/>
      <dgm:spPr/>
      <dgm:t>
        <a:bodyPr/>
        <a:lstStyle/>
        <a:p>
          <a:pPr algn="l"/>
          <a:r>
            <a:rPr lang="en-IE" dirty="0"/>
            <a:t>€0.15 per GB per month (1,700 books).</a:t>
          </a:r>
        </a:p>
      </dgm:t>
    </dgm:pt>
    <dgm:pt modelId="{83ED9E1D-4307-4658-B497-5CDB89B09A86}" type="parTrans" cxnId="{7353D67F-D965-4755-BE48-FF6A586A2A72}">
      <dgm:prSet/>
      <dgm:spPr/>
      <dgm:t>
        <a:bodyPr/>
        <a:lstStyle/>
        <a:p>
          <a:endParaRPr lang="en-IE"/>
        </a:p>
      </dgm:t>
    </dgm:pt>
    <dgm:pt modelId="{1DD9D90E-0763-4FEB-99BC-D2292B196A44}" type="sibTrans" cxnId="{7353D67F-D965-4755-BE48-FF6A586A2A72}">
      <dgm:prSet/>
      <dgm:spPr/>
      <dgm:t>
        <a:bodyPr/>
        <a:lstStyle/>
        <a:p>
          <a:endParaRPr lang="en-IE"/>
        </a:p>
      </dgm:t>
    </dgm:pt>
    <dgm:pt modelId="{471140BC-0FDF-4AC7-AE53-C025EBB49CD7}">
      <dgm:prSet phldrT="[Text]"/>
      <dgm:spPr/>
      <dgm:t>
        <a:bodyPr/>
        <a:lstStyle/>
        <a:p>
          <a:r>
            <a:rPr lang="en-IE" dirty="0"/>
            <a:t>Processing</a:t>
          </a:r>
        </a:p>
      </dgm:t>
    </dgm:pt>
    <dgm:pt modelId="{2B4E3D2F-3AFC-482C-8607-E9A141A25B05}" type="parTrans" cxnId="{2090AC2B-8ADC-40E5-BB5A-65D8B6876A63}">
      <dgm:prSet/>
      <dgm:spPr/>
      <dgm:t>
        <a:bodyPr/>
        <a:lstStyle/>
        <a:p>
          <a:endParaRPr lang="en-IE"/>
        </a:p>
      </dgm:t>
    </dgm:pt>
    <dgm:pt modelId="{3FCEF5C4-F45D-4827-9B32-9CDC0A68C904}" type="sibTrans" cxnId="{2090AC2B-8ADC-40E5-BB5A-65D8B6876A63}">
      <dgm:prSet/>
      <dgm:spPr/>
      <dgm:t>
        <a:bodyPr/>
        <a:lstStyle/>
        <a:p>
          <a:endParaRPr lang="en-IE"/>
        </a:p>
      </dgm:t>
    </dgm:pt>
    <dgm:pt modelId="{746E5E6D-7DBD-4A27-9518-8A982315B3FA}">
      <dgm:prSet phldrT="[Text]"/>
      <dgm:spPr/>
      <dgm:t>
        <a:bodyPr/>
        <a:lstStyle/>
        <a:p>
          <a:pPr algn="l"/>
          <a:r>
            <a:rPr lang="en-IE" dirty="0"/>
            <a:t>A LOT</a:t>
          </a:r>
        </a:p>
      </dgm:t>
    </dgm:pt>
    <dgm:pt modelId="{387DEEA8-B833-4CEC-ACF9-60422BBCDFBF}" type="parTrans" cxnId="{F19A8AFD-DC05-4062-8061-3D4C23475C3B}">
      <dgm:prSet/>
      <dgm:spPr/>
      <dgm:t>
        <a:bodyPr/>
        <a:lstStyle/>
        <a:p>
          <a:endParaRPr lang="en-IE"/>
        </a:p>
      </dgm:t>
    </dgm:pt>
    <dgm:pt modelId="{B874A6FB-428B-40FD-9E61-EB972E24F7F2}" type="sibTrans" cxnId="{F19A8AFD-DC05-4062-8061-3D4C23475C3B}">
      <dgm:prSet/>
      <dgm:spPr/>
      <dgm:t>
        <a:bodyPr/>
        <a:lstStyle/>
        <a:p>
          <a:endParaRPr lang="en-IE"/>
        </a:p>
      </dgm:t>
    </dgm:pt>
    <dgm:pt modelId="{EDD8A0D9-F616-4B6D-A193-EBA2AA697D62}">
      <dgm:prSet phldrT="[Text]"/>
      <dgm:spPr/>
      <dgm:t>
        <a:bodyPr/>
        <a:lstStyle/>
        <a:p>
          <a:pPr algn="l"/>
          <a:r>
            <a:rPr lang="en-IE" dirty="0"/>
            <a:t>2 days data science consultancy: €1300</a:t>
          </a:r>
        </a:p>
      </dgm:t>
    </dgm:pt>
    <dgm:pt modelId="{53D423E3-1272-46C1-A92F-154B09F081B2}" type="parTrans" cxnId="{299854E6-56ED-427E-92D6-3F9E690BE655}">
      <dgm:prSet/>
      <dgm:spPr/>
      <dgm:t>
        <a:bodyPr/>
        <a:lstStyle/>
        <a:p>
          <a:endParaRPr lang="en-IE"/>
        </a:p>
      </dgm:t>
    </dgm:pt>
    <dgm:pt modelId="{0CDBA6C5-0E38-458D-BD9C-7CBEC2E6B0F4}" type="sibTrans" cxnId="{299854E6-56ED-427E-92D6-3F9E690BE655}">
      <dgm:prSet/>
      <dgm:spPr/>
      <dgm:t>
        <a:bodyPr/>
        <a:lstStyle/>
        <a:p>
          <a:endParaRPr lang="en-IE"/>
        </a:p>
      </dgm:t>
    </dgm:pt>
    <dgm:pt modelId="{7ECF8206-A8A7-4D33-ADB4-52124D9FBBDB}">
      <dgm:prSet phldrT="[Text]"/>
      <dgm:spPr/>
      <dgm:t>
        <a:bodyPr/>
        <a:lstStyle/>
        <a:p>
          <a:pPr algn="l"/>
          <a:r>
            <a:rPr lang="en-IE" dirty="0"/>
            <a:t>~€20 up front cost for sensors.</a:t>
          </a:r>
        </a:p>
      </dgm:t>
    </dgm:pt>
    <dgm:pt modelId="{16C4648D-D272-46B0-B1F1-F5377597DCA5}" type="parTrans" cxnId="{802F062D-476F-412B-B139-56D05BD66824}">
      <dgm:prSet/>
      <dgm:spPr/>
      <dgm:t>
        <a:bodyPr/>
        <a:lstStyle/>
        <a:p>
          <a:endParaRPr lang="en-IE"/>
        </a:p>
      </dgm:t>
    </dgm:pt>
    <dgm:pt modelId="{AD5A96D6-4DAC-4976-8FC7-65E232CE0C3C}" type="sibTrans" cxnId="{802F062D-476F-412B-B139-56D05BD66824}">
      <dgm:prSet/>
      <dgm:spPr/>
      <dgm:t>
        <a:bodyPr/>
        <a:lstStyle/>
        <a:p>
          <a:endParaRPr lang="en-IE"/>
        </a:p>
      </dgm:t>
    </dgm:pt>
    <dgm:pt modelId="{47730E0B-B89E-4D39-B67C-87838E15409A}">
      <dgm:prSet phldrT="[Text]"/>
      <dgm:spPr/>
      <dgm:t>
        <a:bodyPr/>
        <a:lstStyle/>
        <a:p>
          <a:pPr algn="l"/>
          <a:r>
            <a:rPr lang="en-IE" dirty="0"/>
            <a:t>€0.01-€0.02 per day running costs.</a:t>
          </a:r>
        </a:p>
      </dgm:t>
    </dgm:pt>
    <dgm:pt modelId="{D00F58BD-E9CB-4FBE-B729-9333624B0F23}" type="parTrans" cxnId="{61631AEC-669D-405B-B73E-B3D5AD1EDBB8}">
      <dgm:prSet/>
      <dgm:spPr/>
      <dgm:t>
        <a:bodyPr/>
        <a:lstStyle/>
        <a:p>
          <a:endParaRPr lang="en-IE"/>
        </a:p>
      </dgm:t>
    </dgm:pt>
    <dgm:pt modelId="{6DC0D7FF-F03E-4033-A7CE-BD3565821FE7}" type="sibTrans" cxnId="{61631AEC-669D-405B-B73E-B3D5AD1EDBB8}">
      <dgm:prSet/>
      <dgm:spPr/>
      <dgm:t>
        <a:bodyPr/>
        <a:lstStyle/>
        <a:p>
          <a:endParaRPr lang="en-IE"/>
        </a:p>
      </dgm:t>
    </dgm:pt>
    <dgm:pt modelId="{91C37963-A01C-40C2-A72E-2A6A886AC167}">
      <dgm:prSet phldrT="[Text]"/>
      <dgm:spPr/>
      <dgm:t>
        <a:bodyPr/>
        <a:lstStyle/>
        <a:p>
          <a:pPr algn="ctr"/>
          <a:r>
            <a:rPr lang="en-IE" dirty="0"/>
            <a:t>VS</a:t>
          </a:r>
        </a:p>
      </dgm:t>
    </dgm:pt>
    <dgm:pt modelId="{752D3F48-C2CD-42AC-9098-616FC453B949}" type="parTrans" cxnId="{26C97E7F-27CA-4D65-B1FA-901BC6698B12}">
      <dgm:prSet/>
      <dgm:spPr/>
      <dgm:t>
        <a:bodyPr/>
        <a:lstStyle/>
        <a:p>
          <a:endParaRPr lang="en-IE"/>
        </a:p>
      </dgm:t>
    </dgm:pt>
    <dgm:pt modelId="{5E61EBCF-EFF7-462E-B223-A750E36A615C}" type="sibTrans" cxnId="{26C97E7F-27CA-4D65-B1FA-901BC6698B12}">
      <dgm:prSet/>
      <dgm:spPr/>
      <dgm:t>
        <a:bodyPr/>
        <a:lstStyle/>
        <a:p>
          <a:endParaRPr lang="en-IE"/>
        </a:p>
      </dgm:t>
    </dgm:pt>
    <dgm:pt modelId="{1718B5B1-FC2E-42FD-96ED-61EB3E332538}">
      <dgm:prSet phldrT="[Text]"/>
      <dgm:spPr/>
      <dgm:t>
        <a:bodyPr/>
        <a:lstStyle/>
        <a:p>
          <a:pPr algn="ctr"/>
          <a:r>
            <a:rPr lang="en-IE" dirty="0"/>
            <a:t>VS</a:t>
          </a:r>
        </a:p>
      </dgm:t>
    </dgm:pt>
    <dgm:pt modelId="{19986AD0-48C4-44D9-A661-7E30CB7F2334}" type="parTrans" cxnId="{9F769AB8-DD9E-4B66-9319-DA49317962A3}">
      <dgm:prSet/>
      <dgm:spPr/>
      <dgm:t>
        <a:bodyPr/>
        <a:lstStyle/>
        <a:p>
          <a:endParaRPr lang="en-IE"/>
        </a:p>
      </dgm:t>
    </dgm:pt>
    <dgm:pt modelId="{5A8EF75C-8241-432F-90A1-032DF22DAD04}" type="sibTrans" cxnId="{9F769AB8-DD9E-4B66-9319-DA49317962A3}">
      <dgm:prSet/>
      <dgm:spPr/>
      <dgm:t>
        <a:bodyPr/>
        <a:lstStyle/>
        <a:p>
          <a:endParaRPr lang="en-IE"/>
        </a:p>
      </dgm:t>
    </dgm:pt>
    <dgm:pt modelId="{5423DF1B-2AFD-4DA1-94A8-0F2BD666CF41}">
      <dgm:prSet phldrT="[Text]"/>
      <dgm:spPr/>
      <dgm:t>
        <a:bodyPr/>
        <a:lstStyle/>
        <a:p>
          <a:pPr algn="ctr"/>
          <a:r>
            <a:rPr lang="en-IE" dirty="0"/>
            <a:t>VS</a:t>
          </a:r>
        </a:p>
      </dgm:t>
    </dgm:pt>
    <dgm:pt modelId="{745FD4CD-D6AB-4B34-A19E-D1697ECE1FC1}" type="parTrans" cxnId="{3569DED3-0CE8-4B7B-B58A-14FFABF5A660}">
      <dgm:prSet/>
      <dgm:spPr/>
      <dgm:t>
        <a:bodyPr/>
        <a:lstStyle/>
        <a:p>
          <a:endParaRPr lang="en-IE"/>
        </a:p>
      </dgm:t>
    </dgm:pt>
    <dgm:pt modelId="{9F291054-5B17-4B8C-93B2-D08E10C92698}" type="sibTrans" cxnId="{3569DED3-0CE8-4B7B-B58A-14FFABF5A660}">
      <dgm:prSet/>
      <dgm:spPr/>
      <dgm:t>
        <a:bodyPr/>
        <a:lstStyle/>
        <a:p>
          <a:endParaRPr lang="en-IE"/>
        </a:p>
      </dgm:t>
    </dgm:pt>
    <dgm:pt modelId="{346A9AAE-98DD-461F-8B39-05408643F472}" type="pres">
      <dgm:prSet presAssocID="{EEFD10C2-7EBA-4052-A032-B0DFC57E6AB9}" presName="Name0" presStyleCnt="0">
        <dgm:presLayoutVars>
          <dgm:dir/>
          <dgm:animLvl val="lvl"/>
          <dgm:resizeHandles val="exact"/>
        </dgm:presLayoutVars>
      </dgm:prSet>
      <dgm:spPr/>
    </dgm:pt>
    <dgm:pt modelId="{BE1FB60F-D6DF-45E3-BA93-A2E6E5888579}" type="pres">
      <dgm:prSet presAssocID="{B5381F99-BA0A-4222-A971-8258C3DE5056}" presName="composite" presStyleCnt="0"/>
      <dgm:spPr/>
    </dgm:pt>
    <dgm:pt modelId="{B6CFA643-D90F-4D6D-B265-6FEC8C2074EC}" type="pres">
      <dgm:prSet presAssocID="{B5381F99-BA0A-4222-A971-8258C3DE5056}" presName="parTx" presStyleLbl="alignNode1" presStyleIdx="0" presStyleCnt="3">
        <dgm:presLayoutVars>
          <dgm:chMax val="0"/>
          <dgm:chPref val="0"/>
          <dgm:bulletEnabled val="1"/>
        </dgm:presLayoutVars>
      </dgm:prSet>
      <dgm:spPr/>
    </dgm:pt>
    <dgm:pt modelId="{EE7D216C-28E0-428C-970C-37485C722BAD}" type="pres">
      <dgm:prSet presAssocID="{B5381F99-BA0A-4222-A971-8258C3DE5056}" presName="desTx" presStyleLbl="alignAccFollowNode1" presStyleIdx="0" presStyleCnt="3">
        <dgm:presLayoutVars>
          <dgm:bulletEnabled val="1"/>
        </dgm:presLayoutVars>
      </dgm:prSet>
      <dgm:spPr/>
    </dgm:pt>
    <dgm:pt modelId="{9337841E-031C-43AC-B925-A84F30CF85F8}" type="pres">
      <dgm:prSet presAssocID="{9883B31C-DFD7-42E6-AA03-5A632B6D4104}" presName="space" presStyleCnt="0"/>
      <dgm:spPr/>
    </dgm:pt>
    <dgm:pt modelId="{3F89DCF9-9A7E-41F7-880A-74E42196E370}" type="pres">
      <dgm:prSet presAssocID="{75FB3D19-10FA-497C-922E-0E0AE6F8C93F}" presName="composite" presStyleCnt="0"/>
      <dgm:spPr/>
    </dgm:pt>
    <dgm:pt modelId="{0186F270-15E7-4E0E-A6C8-9125579C823B}" type="pres">
      <dgm:prSet presAssocID="{75FB3D19-10FA-497C-922E-0E0AE6F8C93F}" presName="parTx" presStyleLbl="alignNode1" presStyleIdx="1" presStyleCnt="3">
        <dgm:presLayoutVars>
          <dgm:chMax val="0"/>
          <dgm:chPref val="0"/>
          <dgm:bulletEnabled val="1"/>
        </dgm:presLayoutVars>
      </dgm:prSet>
      <dgm:spPr/>
    </dgm:pt>
    <dgm:pt modelId="{A4E8FEA8-2B64-467B-99D6-405814656B36}" type="pres">
      <dgm:prSet presAssocID="{75FB3D19-10FA-497C-922E-0E0AE6F8C93F}" presName="desTx" presStyleLbl="alignAccFollowNode1" presStyleIdx="1" presStyleCnt="3">
        <dgm:presLayoutVars>
          <dgm:bulletEnabled val="1"/>
        </dgm:presLayoutVars>
      </dgm:prSet>
      <dgm:spPr/>
    </dgm:pt>
    <dgm:pt modelId="{F86441DD-03B9-4E53-B8A9-830F3DDC59A8}" type="pres">
      <dgm:prSet presAssocID="{94DC1929-5EDE-4183-82F2-D1C6BEB2E140}" presName="space" presStyleCnt="0"/>
      <dgm:spPr/>
    </dgm:pt>
    <dgm:pt modelId="{ABE8BE05-8232-4AC8-8B8D-C9C481318DBF}" type="pres">
      <dgm:prSet presAssocID="{471140BC-0FDF-4AC7-AE53-C025EBB49CD7}" presName="composite" presStyleCnt="0"/>
      <dgm:spPr/>
    </dgm:pt>
    <dgm:pt modelId="{C39361D0-4E01-4F55-81EA-C9BDAA9D6E78}" type="pres">
      <dgm:prSet presAssocID="{471140BC-0FDF-4AC7-AE53-C025EBB49CD7}" presName="parTx" presStyleLbl="alignNode1" presStyleIdx="2" presStyleCnt="3">
        <dgm:presLayoutVars>
          <dgm:chMax val="0"/>
          <dgm:chPref val="0"/>
          <dgm:bulletEnabled val="1"/>
        </dgm:presLayoutVars>
      </dgm:prSet>
      <dgm:spPr/>
    </dgm:pt>
    <dgm:pt modelId="{DF56E1E7-73CD-4915-890D-BE77D7B3D1FD}" type="pres">
      <dgm:prSet presAssocID="{471140BC-0FDF-4AC7-AE53-C025EBB49CD7}" presName="desTx" presStyleLbl="alignAccFollowNode1" presStyleIdx="2" presStyleCnt="3">
        <dgm:presLayoutVars>
          <dgm:bulletEnabled val="1"/>
        </dgm:presLayoutVars>
      </dgm:prSet>
      <dgm:spPr/>
    </dgm:pt>
  </dgm:ptLst>
  <dgm:cxnLst>
    <dgm:cxn modelId="{11CE9803-81CB-4F70-B466-781674ED477E}" type="presOf" srcId="{91C37963-A01C-40C2-A72E-2A6A886AC167}" destId="{EE7D216C-28E0-428C-970C-37485C722BAD}" srcOrd="0" destOrd="1" presId="urn:microsoft.com/office/officeart/2005/8/layout/hList1"/>
    <dgm:cxn modelId="{1842A422-5874-4A98-BCC9-6F9423B1AFF3}" type="presOf" srcId="{B5381F99-BA0A-4222-A971-8258C3DE5056}" destId="{B6CFA643-D90F-4D6D-B265-6FEC8C2074EC}" srcOrd="0" destOrd="0" presId="urn:microsoft.com/office/officeart/2005/8/layout/hList1"/>
    <dgm:cxn modelId="{2090AC2B-8ADC-40E5-BB5A-65D8B6876A63}" srcId="{EEFD10C2-7EBA-4052-A032-B0DFC57E6AB9}" destId="{471140BC-0FDF-4AC7-AE53-C025EBB49CD7}" srcOrd="2" destOrd="0" parTransId="{2B4E3D2F-3AFC-482C-8607-E9A141A25B05}" sibTransId="{3FCEF5C4-F45D-4827-9B32-9CDC0A68C904}"/>
    <dgm:cxn modelId="{802F062D-476F-412B-B139-56D05BD66824}" srcId="{B5381F99-BA0A-4222-A971-8258C3DE5056}" destId="{7ECF8206-A8A7-4D33-ADB4-52124D9FBBDB}" srcOrd="2" destOrd="0" parTransId="{16C4648D-D272-46B0-B1F1-F5377597DCA5}" sibTransId="{AD5A96D6-4DAC-4976-8FC7-65E232CE0C3C}"/>
    <dgm:cxn modelId="{4AE9F35E-ED6E-4232-85E5-AE4B6C8BAB92}" srcId="{EEFD10C2-7EBA-4052-A032-B0DFC57E6AB9}" destId="{B5381F99-BA0A-4222-A971-8258C3DE5056}" srcOrd="0" destOrd="0" parTransId="{14665080-A86D-4B88-BE02-1A6796B3EA7B}" sibTransId="{9883B31C-DFD7-42E6-AA03-5A632B6D4104}"/>
    <dgm:cxn modelId="{FBB21461-9784-4FCB-A2F1-B90321096AAB}" srcId="{75FB3D19-10FA-497C-922E-0E0AE6F8C93F}" destId="{83695B68-2446-4C92-87D1-CAC5F6E59F9E}" srcOrd="0" destOrd="0" parTransId="{D6C49078-7926-4B50-8650-50A1975F9D34}" sibTransId="{1D464517-A9D5-4E64-B1D6-53C445C75A25}"/>
    <dgm:cxn modelId="{D5238945-D52D-4ACE-BCD0-9330657FB592}" type="presOf" srcId="{471140BC-0FDF-4AC7-AE53-C025EBB49CD7}" destId="{C39361D0-4E01-4F55-81EA-C9BDAA9D6E78}" srcOrd="0" destOrd="0" presId="urn:microsoft.com/office/officeart/2005/8/layout/hList1"/>
    <dgm:cxn modelId="{BC0F264F-0BAC-4B66-BBE0-B2EA925900C5}" type="presOf" srcId="{746E5E6D-7DBD-4A27-9518-8A982315B3FA}" destId="{DF56E1E7-73CD-4915-890D-BE77D7B3D1FD}" srcOrd="0" destOrd="0" presId="urn:microsoft.com/office/officeart/2005/8/layout/hList1"/>
    <dgm:cxn modelId="{26C97E7F-27CA-4D65-B1FA-901BC6698B12}" srcId="{B5381F99-BA0A-4222-A971-8258C3DE5056}" destId="{91C37963-A01C-40C2-A72E-2A6A886AC167}" srcOrd="1" destOrd="0" parTransId="{752D3F48-C2CD-42AC-9098-616FC453B949}" sibTransId="{5E61EBCF-EFF7-462E-B223-A750E36A615C}"/>
    <dgm:cxn modelId="{7353D67F-D965-4755-BE48-FF6A586A2A72}" srcId="{75FB3D19-10FA-497C-922E-0E0AE6F8C93F}" destId="{678CE37E-439F-4EB3-8B91-46EFE38FB738}" srcOrd="2" destOrd="0" parTransId="{83ED9E1D-4307-4658-B497-5CDB89B09A86}" sibTransId="{1DD9D90E-0763-4FEB-99BC-D2292B196A44}"/>
    <dgm:cxn modelId="{B211CD96-C84C-428C-A367-95E8C083ED6A}" type="presOf" srcId="{678CE37E-439F-4EB3-8B91-46EFE38FB738}" destId="{A4E8FEA8-2B64-467B-99D6-405814656B36}" srcOrd="0" destOrd="2" presId="urn:microsoft.com/office/officeart/2005/8/layout/hList1"/>
    <dgm:cxn modelId="{84B90C99-4CD9-4147-ADAC-D62EFE7EF576}" type="presOf" srcId="{EEFD10C2-7EBA-4052-A032-B0DFC57E6AB9}" destId="{346A9AAE-98DD-461F-8B39-05408643F472}" srcOrd="0" destOrd="0" presId="urn:microsoft.com/office/officeart/2005/8/layout/hList1"/>
    <dgm:cxn modelId="{09A223A4-DE3D-452B-9827-B93AE0A13198}" type="presOf" srcId="{FDF9B5A4-877D-47C2-B8B7-7D860653E35D}" destId="{EE7D216C-28E0-428C-970C-37485C722BAD}" srcOrd="0" destOrd="0" presId="urn:microsoft.com/office/officeart/2005/8/layout/hList1"/>
    <dgm:cxn modelId="{36C320AB-9048-4A1D-8155-CB56D1B2AD58}" srcId="{B5381F99-BA0A-4222-A971-8258C3DE5056}" destId="{FDF9B5A4-877D-47C2-B8B7-7D860653E35D}" srcOrd="0" destOrd="0" parTransId="{8008F985-C0BD-48B7-A983-FA06162F7B85}" sibTransId="{7374FA68-1ABC-497A-A040-185AEB6D0F04}"/>
    <dgm:cxn modelId="{4D6D47AB-6ED1-4EF8-AC88-6F43DE1E533D}" type="presOf" srcId="{7ECF8206-A8A7-4D33-ADB4-52124D9FBBDB}" destId="{EE7D216C-28E0-428C-970C-37485C722BAD}" srcOrd="0" destOrd="2" presId="urn:microsoft.com/office/officeart/2005/8/layout/hList1"/>
    <dgm:cxn modelId="{462EBEB5-BB5B-4D5C-B981-90FAB2FE2956}" type="presOf" srcId="{83695B68-2446-4C92-87D1-CAC5F6E59F9E}" destId="{A4E8FEA8-2B64-467B-99D6-405814656B36}" srcOrd="0" destOrd="0" presId="urn:microsoft.com/office/officeart/2005/8/layout/hList1"/>
    <dgm:cxn modelId="{9F769AB8-DD9E-4B66-9319-DA49317962A3}" srcId="{75FB3D19-10FA-497C-922E-0E0AE6F8C93F}" destId="{1718B5B1-FC2E-42FD-96ED-61EB3E332538}" srcOrd="1" destOrd="0" parTransId="{19986AD0-48C4-44D9-A661-7E30CB7F2334}" sibTransId="{5A8EF75C-8241-432F-90A1-032DF22DAD04}"/>
    <dgm:cxn modelId="{B1221DBC-AA8C-47C0-9F43-AFD30D95C555}" type="presOf" srcId="{EDD8A0D9-F616-4B6D-A193-EBA2AA697D62}" destId="{DF56E1E7-73CD-4915-890D-BE77D7B3D1FD}" srcOrd="0" destOrd="2" presId="urn:microsoft.com/office/officeart/2005/8/layout/hList1"/>
    <dgm:cxn modelId="{3569DED3-0CE8-4B7B-B58A-14FFABF5A660}" srcId="{471140BC-0FDF-4AC7-AE53-C025EBB49CD7}" destId="{5423DF1B-2AFD-4DA1-94A8-0F2BD666CF41}" srcOrd="1" destOrd="0" parTransId="{745FD4CD-D6AB-4B34-A19E-D1697ECE1FC1}" sibTransId="{9F291054-5B17-4B8C-93B2-D08E10C92698}"/>
    <dgm:cxn modelId="{194BB7D9-1C59-4444-9FF3-DD9EF2D702C4}" srcId="{EEFD10C2-7EBA-4052-A032-B0DFC57E6AB9}" destId="{75FB3D19-10FA-497C-922E-0E0AE6F8C93F}" srcOrd="1" destOrd="0" parTransId="{B3CDCE59-2C59-4DA3-A95A-2A31EACCE4C4}" sibTransId="{94DC1929-5EDE-4183-82F2-D1C6BEB2E140}"/>
    <dgm:cxn modelId="{19A8E7E0-689C-4158-A164-A1EA543FEA5E}" type="presOf" srcId="{5423DF1B-2AFD-4DA1-94A8-0F2BD666CF41}" destId="{DF56E1E7-73CD-4915-890D-BE77D7B3D1FD}" srcOrd="0" destOrd="1" presId="urn:microsoft.com/office/officeart/2005/8/layout/hList1"/>
    <dgm:cxn modelId="{656D2AE5-F417-4155-9596-39A412FEF601}" type="presOf" srcId="{47730E0B-B89E-4D39-B67C-87838E15409A}" destId="{EE7D216C-28E0-428C-970C-37485C722BAD}" srcOrd="0" destOrd="3" presId="urn:microsoft.com/office/officeart/2005/8/layout/hList1"/>
    <dgm:cxn modelId="{299854E6-56ED-427E-92D6-3F9E690BE655}" srcId="{471140BC-0FDF-4AC7-AE53-C025EBB49CD7}" destId="{EDD8A0D9-F616-4B6D-A193-EBA2AA697D62}" srcOrd="2" destOrd="0" parTransId="{53D423E3-1272-46C1-A92F-154B09F081B2}" sibTransId="{0CDBA6C5-0E38-458D-BD9C-7CBEC2E6B0F4}"/>
    <dgm:cxn modelId="{E805EBE8-8309-4E46-96FB-87C063F3487A}" type="presOf" srcId="{1718B5B1-FC2E-42FD-96ED-61EB3E332538}" destId="{A4E8FEA8-2B64-467B-99D6-405814656B36}" srcOrd="0" destOrd="1" presId="urn:microsoft.com/office/officeart/2005/8/layout/hList1"/>
    <dgm:cxn modelId="{3EFE84E9-015C-4506-A79E-F555F7F842B0}" type="presOf" srcId="{75FB3D19-10FA-497C-922E-0E0AE6F8C93F}" destId="{0186F270-15E7-4E0E-A6C8-9125579C823B}" srcOrd="0" destOrd="0" presId="urn:microsoft.com/office/officeart/2005/8/layout/hList1"/>
    <dgm:cxn modelId="{61631AEC-669D-405B-B73E-B3D5AD1EDBB8}" srcId="{B5381F99-BA0A-4222-A971-8258C3DE5056}" destId="{47730E0B-B89E-4D39-B67C-87838E15409A}" srcOrd="3" destOrd="0" parTransId="{D00F58BD-E9CB-4FBE-B729-9333624B0F23}" sibTransId="{6DC0D7FF-F03E-4033-A7CE-BD3565821FE7}"/>
    <dgm:cxn modelId="{F19A8AFD-DC05-4062-8061-3D4C23475C3B}" srcId="{471140BC-0FDF-4AC7-AE53-C025EBB49CD7}" destId="{746E5E6D-7DBD-4A27-9518-8A982315B3FA}" srcOrd="0" destOrd="0" parTransId="{387DEEA8-B833-4CEC-ACF9-60422BBCDFBF}" sibTransId="{B874A6FB-428B-40FD-9E61-EB972E24F7F2}"/>
    <dgm:cxn modelId="{5DA2358D-47A4-4CF2-B1F1-6969B165811B}" type="presParOf" srcId="{346A9AAE-98DD-461F-8B39-05408643F472}" destId="{BE1FB60F-D6DF-45E3-BA93-A2E6E5888579}" srcOrd="0" destOrd="0" presId="urn:microsoft.com/office/officeart/2005/8/layout/hList1"/>
    <dgm:cxn modelId="{63895895-0AD2-458B-A357-673A22FAA0D5}" type="presParOf" srcId="{BE1FB60F-D6DF-45E3-BA93-A2E6E5888579}" destId="{B6CFA643-D90F-4D6D-B265-6FEC8C2074EC}" srcOrd="0" destOrd="0" presId="urn:microsoft.com/office/officeart/2005/8/layout/hList1"/>
    <dgm:cxn modelId="{5788119C-3581-4A64-A274-10557C9796B4}" type="presParOf" srcId="{BE1FB60F-D6DF-45E3-BA93-A2E6E5888579}" destId="{EE7D216C-28E0-428C-970C-37485C722BAD}" srcOrd="1" destOrd="0" presId="urn:microsoft.com/office/officeart/2005/8/layout/hList1"/>
    <dgm:cxn modelId="{C7B86A73-9C06-41B3-94D9-29F778EE7358}" type="presParOf" srcId="{346A9AAE-98DD-461F-8B39-05408643F472}" destId="{9337841E-031C-43AC-B925-A84F30CF85F8}" srcOrd="1" destOrd="0" presId="urn:microsoft.com/office/officeart/2005/8/layout/hList1"/>
    <dgm:cxn modelId="{AF68437B-CED5-4EDB-888A-ED79B45A17E1}" type="presParOf" srcId="{346A9AAE-98DD-461F-8B39-05408643F472}" destId="{3F89DCF9-9A7E-41F7-880A-74E42196E370}" srcOrd="2" destOrd="0" presId="urn:microsoft.com/office/officeart/2005/8/layout/hList1"/>
    <dgm:cxn modelId="{7D6A1998-6D66-4C2C-84CE-A60F6F87358A}" type="presParOf" srcId="{3F89DCF9-9A7E-41F7-880A-74E42196E370}" destId="{0186F270-15E7-4E0E-A6C8-9125579C823B}" srcOrd="0" destOrd="0" presId="urn:microsoft.com/office/officeart/2005/8/layout/hList1"/>
    <dgm:cxn modelId="{029DDA51-48E1-43EA-AF7E-2794EDFDA424}" type="presParOf" srcId="{3F89DCF9-9A7E-41F7-880A-74E42196E370}" destId="{A4E8FEA8-2B64-467B-99D6-405814656B36}" srcOrd="1" destOrd="0" presId="urn:microsoft.com/office/officeart/2005/8/layout/hList1"/>
    <dgm:cxn modelId="{DE74CC9B-44BF-4EBF-81FD-419D8190DCFB}" type="presParOf" srcId="{346A9AAE-98DD-461F-8B39-05408643F472}" destId="{F86441DD-03B9-4E53-B8A9-830F3DDC59A8}" srcOrd="3" destOrd="0" presId="urn:microsoft.com/office/officeart/2005/8/layout/hList1"/>
    <dgm:cxn modelId="{B4F2E94A-8DA1-4128-8AA7-27D70CF1F239}" type="presParOf" srcId="{346A9AAE-98DD-461F-8B39-05408643F472}" destId="{ABE8BE05-8232-4AC8-8B8D-C9C481318DBF}" srcOrd="4" destOrd="0" presId="urn:microsoft.com/office/officeart/2005/8/layout/hList1"/>
    <dgm:cxn modelId="{8CE1EC2D-DC50-4FDA-8A39-DB1B347F6A4E}" type="presParOf" srcId="{ABE8BE05-8232-4AC8-8B8D-C9C481318DBF}" destId="{C39361D0-4E01-4F55-81EA-C9BDAA9D6E78}" srcOrd="0" destOrd="0" presId="urn:microsoft.com/office/officeart/2005/8/layout/hList1"/>
    <dgm:cxn modelId="{DDEBA34A-FD24-463C-A436-B20DF477C381}" type="presParOf" srcId="{ABE8BE05-8232-4AC8-8B8D-C9C481318DBF}" destId="{DF56E1E7-73CD-4915-890D-BE77D7B3D1FD}"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CFA643-D90F-4D6D-B265-6FEC8C2074EC}">
      <dsp:nvSpPr>
        <dsp:cNvPr id="0" name=""/>
        <dsp:cNvSpPr/>
      </dsp:nvSpPr>
      <dsp:spPr>
        <a:xfrm>
          <a:off x="3172" y="182276"/>
          <a:ext cx="3093601" cy="864000"/>
        </a:xfrm>
        <a:prstGeom prst="rect">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121920" rIns="213360" bIns="121920" numCol="1" spcCol="1270" anchor="ctr" anchorCtr="0">
          <a:noAutofit/>
        </a:bodyPr>
        <a:lstStyle/>
        <a:p>
          <a:pPr marL="0" lvl="0" indent="0" algn="ctr" defTabSz="1333500">
            <a:lnSpc>
              <a:spcPct val="90000"/>
            </a:lnSpc>
            <a:spcBef>
              <a:spcPct val="0"/>
            </a:spcBef>
            <a:spcAft>
              <a:spcPct val="35000"/>
            </a:spcAft>
            <a:buNone/>
          </a:pPr>
          <a:r>
            <a:rPr lang="en-IE" sz="3000" kern="1200" dirty="0"/>
            <a:t>Collecting</a:t>
          </a:r>
        </a:p>
      </dsp:txBody>
      <dsp:txXfrm>
        <a:off x="3172" y="182276"/>
        <a:ext cx="3093601" cy="864000"/>
      </dsp:txXfrm>
    </dsp:sp>
    <dsp:sp modelId="{EE7D216C-28E0-428C-970C-37485C722BAD}">
      <dsp:nvSpPr>
        <dsp:cNvPr id="0" name=""/>
        <dsp:cNvSpPr/>
      </dsp:nvSpPr>
      <dsp:spPr>
        <a:xfrm>
          <a:off x="3172" y="1046276"/>
          <a:ext cx="3093601" cy="3623400"/>
        </a:xfrm>
        <a:prstGeom prst="rect">
          <a:avLst/>
        </a:prstGeom>
        <a:solidFill>
          <a:schemeClr val="accent5">
            <a:alpha val="90000"/>
            <a:tint val="40000"/>
            <a:hueOff val="0"/>
            <a:satOff val="0"/>
            <a:lumOff val="0"/>
            <a:alphaOff val="0"/>
          </a:schemeClr>
        </a:solidFill>
        <a:ln w="15875"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160020" rIns="213360" bIns="240030" numCol="1" spcCol="1270" anchor="t" anchorCtr="0">
          <a:noAutofit/>
        </a:bodyPr>
        <a:lstStyle/>
        <a:p>
          <a:pPr marL="285750" lvl="1" indent="-285750" algn="l" defTabSz="1333500">
            <a:lnSpc>
              <a:spcPct val="90000"/>
            </a:lnSpc>
            <a:spcBef>
              <a:spcPct val="0"/>
            </a:spcBef>
            <a:spcAft>
              <a:spcPct val="15000"/>
            </a:spcAft>
            <a:buChar char="•"/>
          </a:pPr>
          <a:r>
            <a:rPr lang="en-IE" sz="3000" kern="1200" dirty="0"/>
            <a:t>€23.56 per day</a:t>
          </a:r>
        </a:p>
        <a:p>
          <a:pPr marL="285750" lvl="1" indent="-285750" algn="ctr" defTabSz="1333500">
            <a:lnSpc>
              <a:spcPct val="90000"/>
            </a:lnSpc>
            <a:spcBef>
              <a:spcPct val="0"/>
            </a:spcBef>
            <a:spcAft>
              <a:spcPct val="15000"/>
            </a:spcAft>
            <a:buChar char="•"/>
          </a:pPr>
          <a:r>
            <a:rPr lang="en-IE" sz="3000" kern="1200" dirty="0"/>
            <a:t>VS</a:t>
          </a:r>
        </a:p>
        <a:p>
          <a:pPr marL="285750" lvl="1" indent="-285750" algn="l" defTabSz="1333500">
            <a:lnSpc>
              <a:spcPct val="90000"/>
            </a:lnSpc>
            <a:spcBef>
              <a:spcPct val="0"/>
            </a:spcBef>
            <a:spcAft>
              <a:spcPct val="15000"/>
            </a:spcAft>
            <a:buChar char="•"/>
          </a:pPr>
          <a:r>
            <a:rPr lang="en-IE" sz="3000" kern="1200" dirty="0"/>
            <a:t>~€20 up front cost for sensors.</a:t>
          </a:r>
        </a:p>
        <a:p>
          <a:pPr marL="285750" lvl="1" indent="-285750" algn="l" defTabSz="1333500">
            <a:lnSpc>
              <a:spcPct val="90000"/>
            </a:lnSpc>
            <a:spcBef>
              <a:spcPct val="0"/>
            </a:spcBef>
            <a:spcAft>
              <a:spcPct val="15000"/>
            </a:spcAft>
            <a:buChar char="•"/>
          </a:pPr>
          <a:r>
            <a:rPr lang="en-IE" sz="3000" kern="1200" dirty="0"/>
            <a:t>€0.01-€0.02 per day running costs.</a:t>
          </a:r>
        </a:p>
      </dsp:txBody>
      <dsp:txXfrm>
        <a:off x="3172" y="1046276"/>
        <a:ext cx="3093601" cy="3623400"/>
      </dsp:txXfrm>
    </dsp:sp>
    <dsp:sp modelId="{0186F270-15E7-4E0E-A6C8-9125579C823B}">
      <dsp:nvSpPr>
        <dsp:cNvPr id="0" name=""/>
        <dsp:cNvSpPr/>
      </dsp:nvSpPr>
      <dsp:spPr>
        <a:xfrm>
          <a:off x="3529878" y="182276"/>
          <a:ext cx="3093601" cy="864000"/>
        </a:xfrm>
        <a:prstGeom prst="rect">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121920" rIns="213360" bIns="121920" numCol="1" spcCol="1270" anchor="ctr" anchorCtr="0">
          <a:noAutofit/>
        </a:bodyPr>
        <a:lstStyle/>
        <a:p>
          <a:pPr marL="0" lvl="0" indent="0" algn="ctr" defTabSz="1333500">
            <a:lnSpc>
              <a:spcPct val="90000"/>
            </a:lnSpc>
            <a:spcBef>
              <a:spcPct val="0"/>
            </a:spcBef>
            <a:spcAft>
              <a:spcPct val="35000"/>
            </a:spcAft>
            <a:buNone/>
          </a:pPr>
          <a:r>
            <a:rPr lang="en-IE" sz="3000" kern="1200" dirty="0"/>
            <a:t>Storing</a:t>
          </a:r>
        </a:p>
      </dsp:txBody>
      <dsp:txXfrm>
        <a:off x="3529878" y="182276"/>
        <a:ext cx="3093601" cy="864000"/>
      </dsp:txXfrm>
    </dsp:sp>
    <dsp:sp modelId="{A4E8FEA8-2B64-467B-99D6-405814656B36}">
      <dsp:nvSpPr>
        <dsp:cNvPr id="0" name=""/>
        <dsp:cNvSpPr/>
      </dsp:nvSpPr>
      <dsp:spPr>
        <a:xfrm>
          <a:off x="3529878" y="1046276"/>
          <a:ext cx="3093601" cy="3623400"/>
        </a:xfrm>
        <a:prstGeom prst="rect">
          <a:avLst/>
        </a:prstGeom>
        <a:solidFill>
          <a:schemeClr val="accent5">
            <a:alpha val="90000"/>
            <a:tint val="40000"/>
            <a:hueOff val="0"/>
            <a:satOff val="0"/>
            <a:lumOff val="0"/>
            <a:alphaOff val="0"/>
          </a:schemeClr>
        </a:solidFill>
        <a:ln w="15875"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160020" rIns="213360" bIns="240030" numCol="1" spcCol="1270" anchor="t" anchorCtr="0">
          <a:noAutofit/>
        </a:bodyPr>
        <a:lstStyle/>
        <a:p>
          <a:pPr marL="285750" lvl="1" indent="-285750" algn="l" defTabSz="1333500">
            <a:lnSpc>
              <a:spcPct val="90000"/>
            </a:lnSpc>
            <a:spcBef>
              <a:spcPct val="0"/>
            </a:spcBef>
            <a:spcAft>
              <a:spcPct val="15000"/>
            </a:spcAft>
            <a:buChar char="•"/>
          </a:pPr>
          <a:r>
            <a:rPr lang="en-IE" sz="3000" kern="1200" dirty="0"/>
            <a:t>A dry room: €883 per month</a:t>
          </a:r>
        </a:p>
        <a:p>
          <a:pPr marL="285750" lvl="1" indent="-285750" algn="ctr" defTabSz="1333500">
            <a:lnSpc>
              <a:spcPct val="90000"/>
            </a:lnSpc>
            <a:spcBef>
              <a:spcPct val="0"/>
            </a:spcBef>
            <a:spcAft>
              <a:spcPct val="15000"/>
            </a:spcAft>
            <a:buChar char="•"/>
          </a:pPr>
          <a:r>
            <a:rPr lang="en-IE" sz="3000" kern="1200" dirty="0"/>
            <a:t>VS</a:t>
          </a:r>
        </a:p>
        <a:p>
          <a:pPr marL="285750" lvl="1" indent="-285750" algn="l" defTabSz="1333500">
            <a:lnSpc>
              <a:spcPct val="90000"/>
            </a:lnSpc>
            <a:spcBef>
              <a:spcPct val="0"/>
            </a:spcBef>
            <a:spcAft>
              <a:spcPct val="15000"/>
            </a:spcAft>
            <a:buChar char="•"/>
          </a:pPr>
          <a:r>
            <a:rPr lang="en-IE" sz="3000" kern="1200" dirty="0"/>
            <a:t>€0.15 per GB per month (1,700 books).</a:t>
          </a:r>
        </a:p>
      </dsp:txBody>
      <dsp:txXfrm>
        <a:off x="3529878" y="1046276"/>
        <a:ext cx="3093601" cy="3623400"/>
      </dsp:txXfrm>
    </dsp:sp>
    <dsp:sp modelId="{C39361D0-4E01-4F55-81EA-C9BDAA9D6E78}">
      <dsp:nvSpPr>
        <dsp:cNvPr id="0" name=""/>
        <dsp:cNvSpPr/>
      </dsp:nvSpPr>
      <dsp:spPr>
        <a:xfrm>
          <a:off x="7056584" y="182276"/>
          <a:ext cx="3093601" cy="864000"/>
        </a:xfrm>
        <a:prstGeom prst="rect">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121920" rIns="213360" bIns="121920" numCol="1" spcCol="1270" anchor="ctr" anchorCtr="0">
          <a:noAutofit/>
        </a:bodyPr>
        <a:lstStyle/>
        <a:p>
          <a:pPr marL="0" lvl="0" indent="0" algn="ctr" defTabSz="1333500">
            <a:lnSpc>
              <a:spcPct val="90000"/>
            </a:lnSpc>
            <a:spcBef>
              <a:spcPct val="0"/>
            </a:spcBef>
            <a:spcAft>
              <a:spcPct val="35000"/>
            </a:spcAft>
            <a:buNone/>
          </a:pPr>
          <a:r>
            <a:rPr lang="en-IE" sz="3000" kern="1200" dirty="0"/>
            <a:t>Processing</a:t>
          </a:r>
        </a:p>
      </dsp:txBody>
      <dsp:txXfrm>
        <a:off x="7056584" y="182276"/>
        <a:ext cx="3093601" cy="864000"/>
      </dsp:txXfrm>
    </dsp:sp>
    <dsp:sp modelId="{DF56E1E7-73CD-4915-890D-BE77D7B3D1FD}">
      <dsp:nvSpPr>
        <dsp:cNvPr id="0" name=""/>
        <dsp:cNvSpPr/>
      </dsp:nvSpPr>
      <dsp:spPr>
        <a:xfrm>
          <a:off x="7056584" y="1046276"/>
          <a:ext cx="3093601" cy="3623400"/>
        </a:xfrm>
        <a:prstGeom prst="rect">
          <a:avLst/>
        </a:prstGeom>
        <a:solidFill>
          <a:schemeClr val="accent5">
            <a:alpha val="90000"/>
            <a:tint val="40000"/>
            <a:hueOff val="0"/>
            <a:satOff val="0"/>
            <a:lumOff val="0"/>
            <a:alphaOff val="0"/>
          </a:schemeClr>
        </a:solidFill>
        <a:ln w="15875"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160020" rIns="213360" bIns="240030" numCol="1" spcCol="1270" anchor="t" anchorCtr="0">
          <a:noAutofit/>
        </a:bodyPr>
        <a:lstStyle/>
        <a:p>
          <a:pPr marL="285750" lvl="1" indent="-285750" algn="l" defTabSz="1333500">
            <a:lnSpc>
              <a:spcPct val="90000"/>
            </a:lnSpc>
            <a:spcBef>
              <a:spcPct val="0"/>
            </a:spcBef>
            <a:spcAft>
              <a:spcPct val="15000"/>
            </a:spcAft>
            <a:buChar char="•"/>
          </a:pPr>
          <a:r>
            <a:rPr lang="en-IE" sz="3000" kern="1200" dirty="0"/>
            <a:t>A LOT</a:t>
          </a:r>
        </a:p>
        <a:p>
          <a:pPr marL="285750" lvl="1" indent="-285750" algn="ctr" defTabSz="1333500">
            <a:lnSpc>
              <a:spcPct val="90000"/>
            </a:lnSpc>
            <a:spcBef>
              <a:spcPct val="0"/>
            </a:spcBef>
            <a:spcAft>
              <a:spcPct val="15000"/>
            </a:spcAft>
            <a:buChar char="•"/>
          </a:pPr>
          <a:r>
            <a:rPr lang="en-IE" sz="3000" kern="1200" dirty="0"/>
            <a:t>VS</a:t>
          </a:r>
        </a:p>
        <a:p>
          <a:pPr marL="285750" lvl="1" indent="-285750" algn="l" defTabSz="1333500">
            <a:lnSpc>
              <a:spcPct val="90000"/>
            </a:lnSpc>
            <a:spcBef>
              <a:spcPct val="0"/>
            </a:spcBef>
            <a:spcAft>
              <a:spcPct val="15000"/>
            </a:spcAft>
            <a:buChar char="•"/>
          </a:pPr>
          <a:r>
            <a:rPr lang="en-IE" sz="3000" kern="1200" dirty="0"/>
            <a:t>2 days data science consultancy: €1300</a:t>
          </a:r>
        </a:p>
      </dsp:txBody>
      <dsp:txXfrm>
        <a:off x="7056584" y="1046276"/>
        <a:ext cx="3093601" cy="362340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01E71B-BA78-488B-9B67-55EBE23015EA}" type="datetimeFigureOut">
              <a:rPr lang="en-IE" smtClean="0"/>
              <a:t>23/01/2023</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6B0EDE-B51B-46B0-9B71-05682546CF67}" type="slidenum">
              <a:rPr lang="en-IE" smtClean="0"/>
              <a:t>‹#›</a:t>
            </a:fld>
            <a:endParaRPr lang="en-IE"/>
          </a:p>
        </p:txBody>
      </p:sp>
    </p:spTree>
    <p:extLst>
      <p:ext uri="{BB962C8B-B14F-4D97-AF65-F5344CB8AC3E}">
        <p14:creationId xmlns:p14="http://schemas.microsoft.com/office/powerpoint/2010/main" val="2024200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Data has gone from a stock to a flow – i.e., from being static to something dynamic.</a:t>
            </a:r>
          </a:p>
          <a:p>
            <a:r>
              <a:rPr lang="en-IE" dirty="0"/>
              <a:t>Think about copying data – basically have to repeat it all again, except the ‘observations’ are a bit easier. </a:t>
            </a:r>
          </a:p>
        </p:txBody>
      </p:sp>
      <p:sp>
        <p:nvSpPr>
          <p:cNvPr id="4" name="Slide Number Placeholder 3"/>
          <p:cNvSpPr>
            <a:spLocks noGrp="1"/>
          </p:cNvSpPr>
          <p:nvPr>
            <p:ph type="sldNum" sz="quarter" idx="5"/>
          </p:nvPr>
        </p:nvSpPr>
        <p:spPr/>
        <p:txBody>
          <a:bodyPr/>
          <a:lstStyle/>
          <a:p>
            <a:fld id="{9A6B0EDE-B51B-46B0-9B71-05682546CF67}" type="slidenum">
              <a:rPr lang="en-IE" smtClean="0"/>
              <a:t>10</a:t>
            </a:fld>
            <a:endParaRPr lang="en-IE"/>
          </a:p>
        </p:txBody>
      </p:sp>
    </p:spTree>
    <p:extLst>
      <p:ext uri="{BB962C8B-B14F-4D97-AF65-F5344CB8AC3E}">
        <p14:creationId xmlns:p14="http://schemas.microsoft.com/office/powerpoint/2010/main" val="3115370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b="0" i="0" dirty="0">
                <a:solidFill>
                  <a:srgbClr val="282828"/>
                </a:solidFill>
                <a:effectLst/>
                <a:latin typeface="Tiempos Text"/>
              </a:rPr>
              <a:t>“Decisions about these trade-offs are rooted in the fundamental dichotomy between standardizing data and keeping it more flexible. The more uniform data is, the easier it becomes to execute defensive processes, such as complying with regulatory requirements and implementing data-access controls. The more flexible data is—that is, the more readily it can be transformed or interpreted to meet specific business needs—the more useful it is in offense. Balancing offense and </a:t>
            </a:r>
            <a:r>
              <a:rPr lang="en-IE" b="0" i="0" dirty="0" err="1">
                <a:solidFill>
                  <a:srgbClr val="282828"/>
                </a:solidFill>
                <a:effectLst/>
                <a:latin typeface="Tiempos Text"/>
              </a:rPr>
              <a:t>defense</a:t>
            </a:r>
            <a:r>
              <a:rPr lang="en-IE" b="0" i="0" dirty="0">
                <a:solidFill>
                  <a:srgbClr val="282828"/>
                </a:solidFill>
                <a:effectLst/>
                <a:latin typeface="Tiempos Text"/>
              </a:rPr>
              <a:t>, then, requires balancing data control and flexibility, as we will describe.” - https://hbr.org/2017/05/whats-your-data-strategy</a:t>
            </a:r>
            <a:endParaRPr lang="en-IE" dirty="0"/>
          </a:p>
        </p:txBody>
      </p:sp>
      <p:sp>
        <p:nvSpPr>
          <p:cNvPr id="4" name="Slide Number Placeholder 3"/>
          <p:cNvSpPr>
            <a:spLocks noGrp="1"/>
          </p:cNvSpPr>
          <p:nvPr>
            <p:ph type="sldNum" sz="quarter" idx="5"/>
          </p:nvPr>
        </p:nvSpPr>
        <p:spPr/>
        <p:txBody>
          <a:bodyPr/>
          <a:lstStyle/>
          <a:p>
            <a:fld id="{9A6B0EDE-B51B-46B0-9B71-05682546CF67}" type="slidenum">
              <a:rPr lang="en-IE" smtClean="0"/>
              <a:t>25</a:t>
            </a:fld>
            <a:endParaRPr lang="en-IE"/>
          </a:p>
        </p:txBody>
      </p:sp>
    </p:spTree>
    <p:extLst>
      <p:ext uri="{BB962C8B-B14F-4D97-AF65-F5344CB8AC3E}">
        <p14:creationId xmlns:p14="http://schemas.microsoft.com/office/powerpoint/2010/main" val="17786663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C289028-D6AA-4ED3-A21F-0A5DF5309687}" type="datetimeFigureOut">
              <a:rPr lang="en-IE" smtClean="0"/>
              <a:t>23/01/2023</a:t>
            </a:fld>
            <a:endParaRPr lang="en-IE"/>
          </a:p>
        </p:txBody>
      </p:sp>
      <p:sp>
        <p:nvSpPr>
          <p:cNvPr id="5" name="Footer Placeholder 4"/>
          <p:cNvSpPr>
            <a:spLocks noGrp="1"/>
          </p:cNvSpPr>
          <p:nvPr>
            <p:ph type="ftr" sz="quarter" idx="11"/>
          </p:nvPr>
        </p:nvSpPr>
        <p:spPr>
          <a:xfrm>
            <a:off x="1876424" y="5410201"/>
            <a:ext cx="5124886" cy="365125"/>
          </a:xfrm>
        </p:spPr>
        <p:txBody>
          <a:bodyPr/>
          <a:lstStyle/>
          <a:p>
            <a:endParaRPr lang="en-IE"/>
          </a:p>
        </p:txBody>
      </p:sp>
      <p:sp>
        <p:nvSpPr>
          <p:cNvPr id="6" name="Slide Number Placeholder 5"/>
          <p:cNvSpPr>
            <a:spLocks noGrp="1"/>
          </p:cNvSpPr>
          <p:nvPr>
            <p:ph type="sldNum" sz="quarter" idx="12"/>
          </p:nvPr>
        </p:nvSpPr>
        <p:spPr>
          <a:xfrm>
            <a:off x="9896911" y="5410199"/>
            <a:ext cx="771089" cy="365125"/>
          </a:xfrm>
        </p:spPr>
        <p:txBody>
          <a:bodyPr/>
          <a:lstStyle/>
          <a:p>
            <a:fld id="{7A5F7BBD-123D-4C71-8528-4CFDA7B41B9D}" type="slidenum">
              <a:rPr lang="en-IE" smtClean="0"/>
              <a:t>‹#›</a:t>
            </a:fld>
            <a:endParaRPr lang="en-IE"/>
          </a:p>
        </p:txBody>
      </p:sp>
    </p:spTree>
    <p:extLst>
      <p:ext uri="{BB962C8B-B14F-4D97-AF65-F5344CB8AC3E}">
        <p14:creationId xmlns:p14="http://schemas.microsoft.com/office/powerpoint/2010/main" val="2335964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289028-D6AA-4ED3-A21F-0A5DF5309687}" type="datetimeFigureOut">
              <a:rPr lang="en-IE" smtClean="0"/>
              <a:t>23/01/2023</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7A5F7BBD-123D-4C71-8528-4CFDA7B41B9D}" type="slidenum">
              <a:rPr lang="en-IE" smtClean="0"/>
              <a:t>‹#›</a:t>
            </a:fld>
            <a:endParaRPr lang="en-IE"/>
          </a:p>
        </p:txBody>
      </p:sp>
    </p:spTree>
    <p:extLst>
      <p:ext uri="{BB962C8B-B14F-4D97-AF65-F5344CB8AC3E}">
        <p14:creationId xmlns:p14="http://schemas.microsoft.com/office/powerpoint/2010/main" val="2890359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289028-D6AA-4ED3-A21F-0A5DF5309687}" type="datetimeFigureOut">
              <a:rPr lang="en-IE" smtClean="0"/>
              <a:t>23/01/2023</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7A5F7BBD-123D-4C71-8528-4CFDA7B41B9D}" type="slidenum">
              <a:rPr lang="en-IE" smtClean="0"/>
              <a:t>‹#›</a:t>
            </a:fld>
            <a:endParaRPr lang="en-IE"/>
          </a:p>
        </p:txBody>
      </p:sp>
    </p:spTree>
    <p:extLst>
      <p:ext uri="{BB962C8B-B14F-4D97-AF65-F5344CB8AC3E}">
        <p14:creationId xmlns:p14="http://schemas.microsoft.com/office/powerpoint/2010/main" val="17224757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289028-D6AA-4ED3-A21F-0A5DF5309687}" type="datetimeFigureOut">
              <a:rPr lang="en-IE" smtClean="0"/>
              <a:t>23/01/2023</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7A5F7BBD-123D-4C71-8528-4CFDA7B41B9D}" type="slidenum">
              <a:rPr lang="en-IE" smtClean="0"/>
              <a:t>‹#›</a:t>
            </a:fld>
            <a:endParaRPr lang="en-IE"/>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85346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289028-D6AA-4ED3-A21F-0A5DF5309687}" type="datetimeFigureOut">
              <a:rPr lang="en-IE" smtClean="0"/>
              <a:t>23/01/2023</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7A5F7BBD-123D-4C71-8528-4CFDA7B41B9D}" type="slidenum">
              <a:rPr lang="en-IE" smtClean="0"/>
              <a:t>‹#›</a:t>
            </a:fld>
            <a:endParaRPr lang="en-IE"/>
          </a:p>
        </p:txBody>
      </p:sp>
    </p:spTree>
    <p:extLst>
      <p:ext uri="{BB962C8B-B14F-4D97-AF65-F5344CB8AC3E}">
        <p14:creationId xmlns:p14="http://schemas.microsoft.com/office/powerpoint/2010/main" val="2732171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C289028-D6AA-4ED3-A21F-0A5DF5309687}" type="datetimeFigureOut">
              <a:rPr lang="en-IE" smtClean="0"/>
              <a:t>23/01/2023</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7A5F7BBD-123D-4C71-8528-4CFDA7B41B9D}" type="slidenum">
              <a:rPr lang="en-IE" smtClean="0"/>
              <a:t>‹#›</a:t>
            </a:fld>
            <a:endParaRPr lang="en-IE"/>
          </a:p>
        </p:txBody>
      </p:sp>
    </p:spTree>
    <p:extLst>
      <p:ext uri="{BB962C8B-B14F-4D97-AF65-F5344CB8AC3E}">
        <p14:creationId xmlns:p14="http://schemas.microsoft.com/office/powerpoint/2010/main" val="230209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C289028-D6AA-4ED3-A21F-0A5DF5309687}" type="datetimeFigureOut">
              <a:rPr lang="en-IE" smtClean="0"/>
              <a:t>23/01/2023</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7A5F7BBD-123D-4C71-8528-4CFDA7B41B9D}" type="slidenum">
              <a:rPr lang="en-IE" smtClean="0"/>
              <a:t>‹#›</a:t>
            </a:fld>
            <a:endParaRPr lang="en-IE"/>
          </a:p>
        </p:txBody>
      </p:sp>
    </p:spTree>
    <p:extLst>
      <p:ext uri="{BB962C8B-B14F-4D97-AF65-F5344CB8AC3E}">
        <p14:creationId xmlns:p14="http://schemas.microsoft.com/office/powerpoint/2010/main" val="23780822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289028-D6AA-4ED3-A21F-0A5DF5309687}" type="datetimeFigureOut">
              <a:rPr lang="en-IE" smtClean="0"/>
              <a:t>23/01/2023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7A5F7BBD-123D-4C71-8528-4CFDA7B41B9D}" type="slidenum">
              <a:rPr lang="en-IE" smtClean="0"/>
              <a:t>‹#›</a:t>
            </a:fld>
            <a:endParaRPr lang="en-IE"/>
          </a:p>
        </p:txBody>
      </p:sp>
    </p:spTree>
    <p:extLst>
      <p:ext uri="{BB962C8B-B14F-4D97-AF65-F5344CB8AC3E}">
        <p14:creationId xmlns:p14="http://schemas.microsoft.com/office/powerpoint/2010/main" val="1146617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289028-D6AA-4ED3-A21F-0A5DF5309687}" type="datetimeFigureOut">
              <a:rPr lang="en-IE" smtClean="0"/>
              <a:t>23/01/2023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7A5F7BBD-123D-4C71-8528-4CFDA7B41B9D}" type="slidenum">
              <a:rPr lang="en-IE" smtClean="0"/>
              <a:t>‹#›</a:t>
            </a:fld>
            <a:endParaRPr lang="en-IE"/>
          </a:p>
        </p:txBody>
      </p:sp>
    </p:spTree>
    <p:extLst>
      <p:ext uri="{BB962C8B-B14F-4D97-AF65-F5344CB8AC3E}">
        <p14:creationId xmlns:p14="http://schemas.microsoft.com/office/powerpoint/2010/main" val="150110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289028-D6AA-4ED3-A21F-0A5DF5309687}" type="datetimeFigureOut">
              <a:rPr lang="en-IE" smtClean="0"/>
              <a:t>23/01/2023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7A5F7BBD-123D-4C71-8528-4CFDA7B41B9D}" type="slidenum">
              <a:rPr lang="en-IE" smtClean="0"/>
              <a:t>‹#›</a:t>
            </a:fld>
            <a:endParaRPr lang="en-IE"/>
          </a:p>
        </p:txBody>
      </p:sp>
    </p:spTree>
    <p:extLst>
      <p:ext uri="{BB962C8B-B14F-4D97-AF65-F5344CB8AC3E}">
        <p14:creationId xmlns:p14="http://schemas.microsoft.com/office/powerpoint/2010/main" val="1674527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289028-D6AA-4ED3-A21F-0A5DF5309687}" type="datetimeFigureOut">
              <a:rPr lang="en-IE" smtClean="0"/>
              <a:t>23/01/2023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7A5F7BBD-123D-4C71-8528-4CFDA7B41B9D}" type="slidenum">
              <a:rPr lang="en-IE" smtClean="0"/>
              <a:t>‹#›</a:t>
            </a:fld>
            <a:endParaRPr lang="en-IE"/>
          </a:p>
        </p:txBody>
      </p:sp>
    </p:spTree>
    <p:extLst>
      <p:ext uri="{BB962C8B-B14F-4D97-AF65-F5344CB8AC3E}">
        <p14:creationId xmlns:p14="http://schemas.microsoft.com/office/powerpoint/2010/main" val="549479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289028-D6AA-4ED3-A21F-0A5DF5309687}" type="datetimeFigureOut">
              <a:rPr lang="en-IE" smtClean="0"/>
              <a:t>23/01/2023</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7A5F7BBD-123D-4C71-8528-4CFDA7B41B9D}" type="slidenum">
              <a:rPr lang="en-IE" smtClean="0"/>
              <a:t>‹#›</a:t>
            </a:fld>
            <a:endParaRPr lang="en-IE"/>
          </a:p>
        </p:txBody>
      </p:sp>
    </p:spTree>
    <p:extLst>
      <p:ext uri="{BB962C8B-B14F-4D97-AF65-F5344CB8AC3E}">
        <p14:creationId xmlns:p14="http://schemas.microsoft.com/office/powerpoint/2010/main" val="3041908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289028-D6AA-4ED3-A21F-0A5DF5309687}" type="datetimeFigureOut">
              <a:rPr lang="en-IE" smtClean="0"/>
              <a:t>23/01/2023</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7A5F7BBD-123D-4C71-8528-4CFDA7B41B9D}" type="slidenum">
              <a:rPr lang="en-IE" smtClean="0"/>
              <a:t>‹#›</a:t>
            </a:fld>
            <a:endParaRPr lang="en-IE"/>
          </a:p>
        </p:txBody>
      </p:sp>
    </p:spTree>
    <p:extLst>
      <p:ext uri="{BB962C8B-B14F-4D97-AF65-F5344CB8AC3E}">
        <p14:creationId xmlns:p14="http://schemas.microsoft.com/office/powerpoint/2010/main" val="1527925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289028-D6AA-4ED3-A21F-0A5DF5309687}" type="datetimeFigureOut">
              <a:rPr lang="en-IE" smtClean="0"/>
              <a:t>23/01/2023</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7A5F7BBD-123D-4C71-8528-4CFDA7B41B9D}" type="slidenum">
              <a:rPr lang="en-IE" smtClean="0"/>
              <a:t>‹#›</a:t>
            </a:fld>
            <a:endParaRPr lang="en-IE"/>
          </a:p>
        </p:txBody>
      </p:sp>
    </p:spTree>
    <p:extLst>
      <p:ext uri="{BB962C8B-B14F-4D97-AF65-F5344CB8AC3E}">
        <p14:creationId xmlns:p14="http://schemas.microsoft.com/office/powerpoint/2010/main" val="91260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289028-D6AA-4ED3-A21F-0A5DF5309687}" type="datetimeFigureOut">
              <a:rPr lang="en-IE" smtClean="0"/>
              <a:t>23/01/2023</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7A5F7BBD-123D-4C71-8528-4CFDA7B41B9D}" type="slidenum">
              <a:rPr lang="en-IE" smtClean="0"/>
              <a:t>‹#›</a:t>
            </a:fld>
            <a:endParaRPr lang="en-IE"/>
          </a:p>
        </p:txBody>
      </p:sp>
    </p:spTree>
    <p:extLst>
      <p:ext uri="{BB962C8B-B14F-4D97-AF65-F5344CB8AC3E}">
        <p14:creationId xmlns:p14="http://schemas.microsoft.com/office/powerpoint/2010/main" val="2498251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289028-D6AA-4ED3-A21F-0A5DF5309687}" type="datetimeFigureOut">
              <a:rPr lang="en-IE" smtClean="0"/>
              <a:t>23/01/2023</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7A5F7BBD-123D-4C71-8528-4CFDA7B41B9D}" type="slidenum">
              <a:rPr lang="en-IE" smtClean="0"/>
              <a:t>‹#›</a:t>
            </a:fld>
            <a:endParaRPr lang="en-IE"/>
          </a:p>
        </p:txBody>
      </p:sp>
    </p:spTree>
    <p:extLst>
      <p:ext uri="{BB962C8B-B14F-4D97-AF65-F5344CB8AC3E}">
        <p14:creationId xmlns:p14="http://schemas.microsoft.com/office/powerpoint/2010/main" val="1222096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289028-D6AA-4ED3-A21F-0A5DF5309687}" type="datetimeFigureOut">
              <a:rPr lang="en-IE" smtClean="0"/>
              <a:t>23/01/2023</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7A5F7BBD-123D-4C71-8528-4CFDA7B41B9D}" type="slidenum">
              <a:rPr lang="en-IE" smtClean="0"/>
              <a:t>‹#›</a:t>
            </a:fld>
            <a:endParaRPr lang="en-IE"/>
          </a:p>
        </p:txBody>
      </p:sp>
    </p:spTree>
    <p:extLst>
      <p:ext uri="{BB962C8B-B14F-4D97-AF65-F5344CB8AC3E}">
        <p14:creationId xmlns:p14="http://schemas.microsoft.com/office/powerpoint/2010/main" val="704365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C289028-D6AA-4ED3-A21F-0A5DF5309687}" type="datetimeFigureOut">
              <a:rPr lang="en-IE" smtClean="0"/>
              <a:t>23/01/2023</a:t>
            </a:fld>
            <a:endParaRPr lang="en-IE"/>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A5F7BBD-123D-4C71-8528-4CFDA7B41B9D}" type="slidenum">
              <a:rPr lang="en-IE" smtClean="0"/>
              <a:t>‹#›</a:t>
            </a:fld>
            <a:endParaRPr lang="en-IE"/>
          </a:p>
        </p:txBody>
      </p:sp>
    </p:spTree>
    <p:extLst>
      <p:ext uri="{BB962C8B-B14F-4D97-AF65-F5344CB8AC3E}">
        <p14:creationId xmlns:p14="http://schemas.microsoft.com/office/powerpoint/2010/main" val="2504575896"/>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sv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slideLayout" Target="../slideLayouts/slideLayout7.xml"/><Relationship Id="rId1" Type="http://schemas.openxmlformats.org/officeDocument/2006/relationships/video" Target="https://www.youtube.com/embed/Fzhkwyoe5vI?start=220&amp;feature=oembed"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2" Type="http://schemas.openxmlformats.org/officeDocument/2006/relationships/hyperlink" Target="https://www.journals.uchicago.edu/doi/full/10.1086/691462"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4.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B7D4B16D-600A-41A1-8B1B-3727C56C0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DE7C35E0-BD19-4AFC-81BF-7A7507E9C9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60000"/>
            </a:schemeClr>
          </a:solidFill>
          <a:effectLst/>
        </p:grpSpPr>
        <p:sp>
          <p:nvSpPr>
            <p:cNvPr id="77" name="Rectangle 5">
              <a:extLst>
                <a:ext uri="{FF2B5EF4-FFF2-40B4-BE49-F238E27FC236}">
                  <a16:creationId xmlns:a16="http://schemas.microsoft.com/office/drawing/2014/main" id="{1E08D20A-3975-4596-85C6-D4679958628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8" name="Freeform 6">
              <a:extLst>
                <a:ext uri="{FF2B5EF4-FFF2-40B4-BE49-F238E27FC236}">
                  <a16:creationId xmlns:a16="http://schemas.microsoft.com/office/drawing/2014/main" id="{630A9349-BFE4-4720-A229-98DCD3B69F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7">
              <a:extLst>
                <a:ext uri="{FF2B5EF4-FFF2-40B4-BE49-F238E27FC236}">
                  <a16:creationId xmlns:a16="http://schemas.microsoft.com/office/drawing/2014/main" id="{28487744-BBC9-4D40-85B3-0D45003C33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Rectangle 8">
              <a:extLst>
                <a:ext uri="{FF2B5EF4-FFF2-40B4-BE49-F238E27FC236}">
                  <a16:creationId xmlns:a16="http://schemas.microsoft.com/office/drawing/2014/main" id="{FAD6EF4D-97BD-46B4-9B5B-CD70971DD5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81" name="Freeform 9">
              <a:extLst>
                <a:ext uri="{FF2B5EF4-FFF2-40B4-BE49-F238E27FC236}">
                  <a16:creationId xmlns:a16="http://schemas.microsoft.com/office/drawing/2014/main" id="{210DCC42-11D2-4162-B47A-869B3F6694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10">
              <a:extLst>
                <a:ext uri="{FF2B5EF4-FFF2-40B4-BE49-F238E27FC236}">
                  <a16:creationId xmlns:a16="http://schemas.microsoft.com/office/drawing/2014/main" id="{DE4880D6-6ECE-4F1B-B474-FE3940D04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11">
              <a:extLst>
                <a:ext uri="{FF2B5EF4-FFF2-40B4-BE49-F238E27FC236}">
                  <a16:creationId xmlns:a16="http://schemas.microsoft.com/office/drawing/2014/main" id="{A1A39307-F675-49D2-9E45-28DA2AB5C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12">
              <a:extLst>
                <a:ext uri="{FF2B5EF4-FFF2-40B4-BE49-F238E27FC236}">
                  <a16:creationId xmlns:a16="http://schemas.microsoft.com/office/drawing/2014/main" id="{AC5E23C5-C5D6-4BC3-9531-C0B2D7D29F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13">
              <a:extLst>
                <a:ext uri="{FF2B5EF4-FFF2-40B4-BE49-F238E27FC236}">
                  <a16:creationId xmlns:a16="http://schemas.microsoft.com/office/drawing/2014/main" id="{4D3FC0A7-9672-4B19-8D54-71C3B39F7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14">
              <a:extLst>
                <a:ext uri="{FF2B5EF4-FFF2-40B4-BE49-F238E27FC236}">
                  <a16:creationId xmlns:a16="http://schemas.microsoft.com/office/drawing/2014/main" id="{9911D04C-3FFB-4D1E-8F59-5C02692E3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15">
              <a:extLst>
                <a:ext uri="{FF2B5EF4-FFF2-40B4-BE49-F238E27FC236}">
                  <a16:creationId xmlns:a16="http://schemas.microsoft.com/office/drawing/2014/main" id="{A0178C8F-EF32-4F3D-B022-60A7DE1367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16">
              <a:extLst>
                <a:ext uri="{FF2B5EF4-FFF2-40B4-BE49-F238E27FC236}">
                  <a16:creationId xmlns:a16="http://schemas.microsoft.com/office/drawing/2014/main" id="{EEB2DD25-DE0D-48CE-8218-E4EF12273A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17">
              <a:extLst>
                <a:ext uri="{FF2B5EF4-FFF2-40B4-BE49-F238E27FC236}">
                  <a16:creationId xmlns:a16="http://schemas.microsoft.com/office/drawing/2014/main" id="{13C92E55-66CB-48F7-BF28-5D8ED146B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18">
              <a:extLst>
                <a:ext uri="{FF2B5EF4-FFF2-40B4-BE49-F238E27FC236}">
                  <a16:creationId xmlns:a16="http://schemas.microsoft.com/office/drawing/2014/main" id="{CB0B6C7B-4820-48AB-92AF-896559F009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19">
              <a:extLst>
                <a:ext uri="{FF2B5EF4-FFF2-40B4-BE49-F238E27FC236}">
                  <a16:creationId xmlns:a16="http://schemas.microsoft.com/office/drawing/2014/main" id="{2018EECD-4518-458F-989E-6FCAE5AE0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Freeform 20">
              <a:extLst>
                <a:ext uri="{FF2B5EF4-FFF2-40B4-BE49-F238E27FC236}">
                  <a16:creationId xmlns:a16="http://schemas.microsoft.com/office/drawing/2014/main" id="{1FB0915F-3C52-468A-87E7-F3EE381DA3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Freeform 21">
              <a:extLst>
                <a:ext uri="{FF2B5EF4-FFF2-40B4-BE49-F238E27FC236}">
                  <a16:creationId xmlns:a16="http://schemas.microsoft.com/office/drawing/2014/main" id="{7B184771-5A8E-4ED5-9179-24B19F26C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22">
              <a:extLst>
                <a:ext uri="{FF2B5EF4-FFF2-40B4-BE49-F238E27FC236}">
                  <a16:creationId xmlns:a16="http://schemas.microsoft.com/office/drawing/2014/main" id="{BC5162D1-D64C-4FBA-BE86-11B27A743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23">
              <a:extLst>
                <a:ext uri="{FF2B5EF4-FFF2-40B4-BE49-F238E27FC236}">
                  <a16:creationId xmlns:a16="http://schemas.microsoft.com/office/drawing/2014/main" id="{9EFF345C-6A58-4123-B2D1-2ED9E36912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Freeform 24">
              <a:extLst>
                <a:ext uri="{FF2B5EF4-FFF2-40B4-BE49-F238E27FC236}">
                  <a16:creationId xmlns:a16="http://schemas.microsoft.com/office/drawing/2014/main" id="{03CE89F7-AE1C-4370-920E-EE04C4124F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Freeform 25">
              <a:extLst>
                <a:ext uri="{FF2B5EF4-FFF2-40B4-BE49-F238E27FC236}">
                  <a16:creationId xmlns:a16="http://schemas.microsoft.com/office/drawing/2014/main" id="{D6E298F6-F99D-49EF-B614-24D2179C2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8" name="Freeform 26">
              <a:extLst>
                <a:ext uri="{FF2B5EF4-FFF2-40B4-BE49-F238E27FC236}">
                  <a16:creationId xmlns:a16="http://schemas.microsoft.com/office/drawing/2014/main" id="{2424FD35-451D-468C-9EB2-8DA350C124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9" name="Freeform 27">
              <a:extLst>
                <a:ext uri="{FF2B5EF4-FFF2-40B4-BE49-F238E27FC236}">
                  <a16:creationId xmlns:a16="http://schemas.microsoft.com/office/drawing/2014/main" id="{45BC0C6F-B91F-42CC-9046-522FE8223C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0" name="Freeform 28">
              <a:extLst>
                <a:ext uri="{FF2B5EF4-FFF2-40B4-BE49-F238E27FC236}">
                  <a16:creationId xmlns:a16="http://schemas.microsoft.com/office/drawing/2014/main" id="{F88AFBEE-A8B5-4B18-B834-5269F6C13C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1" name="Freeform 29">
              <a:extLst>
                <a:ext uri="{FF2B5EF4-FFF2-40B4-BE49-F238E27FC236}">
                  <a16:creationId xmlns:a16="http://schemas.microsoft.com/office/drawing/2014/main" id="{64B0F493-EC69-4C85-87D4-287628231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2" name="Freeform 30">
              <a:extLst>
                <a:ext uri="{FF2B5EF4-FFF2-40B4-BE49-F238E27FC236}">
                  <a16:creationId xmlns:a16="http://schemas.microsoft.com/office/drawing/2014/main" id="{09920E7F-979C-40F6-8FB1-791325A4A4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3" name="Freeform 31">
              <a:extLst>
                <a:ext uri="{FF2B5EF4-FFF2-40B4-BE49-F238E27FC236}">
                  <a16:creationId xmlns:a16="http://schemas.microsoft.com/office/drawing/2014/main" id="{1387BCC3-D7BF-443E-B18C-87B696E64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4" name="Freeform 32">
              <a:extLst>
                <a:ext uri="{FF2B5EF4-FFF2-40B4-BE49-F238E27FC236}">
                  <a16:creationId xmlns:a16="http://schemas.microsoft.com/office/drawing/2014/main" id="{F1C0670D-9FA2-48D7-AFDB-4438ECC3EE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5" name="Rectangle 33">
              <a:extLst>
                <a:ext uri="{FF2B5EF4-FFF2-40B4-BE49-F238E27FC236}">
                  <a16:creationId xmlns:a16="http://schemas.microsoft.com/office/drawing/2014/main" id="{34088C0C-CAD1-4E66-A162-1D7020365B6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06" name="Freeform 34">
              <a:extLst>
                <a:ext uri="{FF2B5EF4-FFF2-40B4-BE49-F238E27FC236}">
                  <a16:creationId xmlns:a16="http://schemas.microsoft.com/office/drawing/2014/main" id="{B8C224A6-72B4-4763-B708-65A321D0D6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7" name="Freeform 35">
              <a:extLst>
                <a:ext uri="{FF2B5EF4-FFF2-40B4-BE49-F238E27FC236}">
                  <a16:creationId xmlns:a16="http://schemas.microsoft.com/office/drawing/2014/main" id="{2EE3A964-523C-470B-8B10-09053452C5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8" name="Freeform 36">
              <a:extLst>
                <a:ext uri="{FF2B5EF4-FFF2-40B4-BE49-F238E27FC236}">
                  <a16:creationId xmlns:a16="http://schemas.microsoft.com/office/drawing/2014/main" id="{1B87487E-C0EA-4E2A-8FC0-3D4C4F0177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9" name="Freeform 37">
              <a:extLst>
                <a:ext uri="{FF2B5EF4-FFF2-40B4-BE49-F238E27FC236}">
                  <a16:creationId xmlns:a16="http://schemas.microsoft.com/office/drawing/2014/main" id="{D8B57E7E-D885-4A0B-BBA0-E3BC3A68CD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0" name="Freeform 38">
              <a:extLst>
                <a:ext uri="{FF2B5EF4-FFF2-40B4-BE49-F238E27FC236}">
                  <a16:creationId xmlns:a16="http://schemas.microsoft.com/office/drawing/2014/main" id="{6FB84573-B84B-4571-A6E5-91CD308E7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1" name="Freeform 39">
              <a:extLst>
                <a:ext uri="{FF2B5EF4-FFF2-40B4-BE49-F238E27FC236}">
                  <a16:creationId xmlns:a16="http://schemas.microsoft.com/office/drawing/2014/main" id="{7EE5EE00-E139-4AB9-ACFC-5E39CFA95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2" name="Freeform 40">
              <a:extLst>
                <a:ext uri="{FF2B5EF4-FFF2-40B4-BE49-F238E27FC236}">
                  <a16:creationId xmlns:a16="http://schemas.microsoft.com/office/drawing/2014/main" id="{5A38A6AA-6753-4EFE-94BB-96DF739758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3" name="Freeform 41">
              <a:extLst>
                <a:ext uri="{FF2B5EF4-FFF2-40B4-BE49-F238E27FC236}">
                  <a16:creationId xmlns:a16="http://schemas.microsoft.com/office/drawing/2014/main" id="{506AB599-570B-4547-97F4-F2C672301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4" name="Freeform 42">
              <a:extLst>
                <a:ext uri="{FF2B5EF4-FFF2-40B4-BE49-F238E27FC236}">
                  <a16:creationId xmlns:a16="http://schemas.microsoft.com/office/drawing/2014/main" id="{9AFDEA1E-DBAB-4507-8D36-786F19A85B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5" name="Freeform 43">
              <a:extLst>
                <a:ext uri="{FF2B5EF4-FFF2-40B4-BE49-F238E27FC236}">
                  <a16:creationId xmlns:a16="http://schemas.microsoft.com/office/drawing/2014/main" id="{C824D6F7-0BDF-4C8C-869D-BDDEB0764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6" name="Freeform 44">
              <a:extLst>
                <a:ext uri="{FF2B5EF4-FFF2-40B4-BE49-F238E27FC236}">
                  <a16:creationId xmlns:a16="http://schemas.microsoft.com/office/drawing/2014/main" id="{6953C491-AE0F-4D2B-9474-18D5E8B5DC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7" name="Rectangle 45">
              <a:extLst>
                <a:ext uri="{FF2B5EF4-FFF2-40B4-BE49-F238E27FC236}">
                  <a16:creationId xmlns:a16="http://schemas.microsoft.com/office/drawing/2014/main" id="{5B956350-9BDD-4090-B2B6-12C13D1CE27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18" name="Freeform 46">
              <a:extLst>
                <a:ext uri="{FF2B5EF4-FFF2-40B4-BE49-F238E27FC236}">
                  <a16:creationId xmlns:a16="http://schemas.microsoft.com/office/drawing/2014/main" id="{ECE31E80-E354-44C3-81E0-4E3E41DDF6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9" name="Freeform 47">
              <a:extLst>
                <a:ext uri="{FF2B5EF4-FFF2-40B4-BE49-F238E27FC236}">
                  <a16:creationId xmlns:a16="http://schemas.microsoft.com/office/drawing/2014/main" id="{9DFA35DB-5360-405A-A7EB-064E51FBC0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0" name="Freeform 48">
              <a:extLst>
                <a:ext uri="{FF2B5EF4-FFF2-40B4-BE49-F238E27FC236}">
                  <a16:creationId xmlns:a16="http://schemas.microsoft.com/office/drawing/2014/main" id="{2DA499BD-4313-4AD1-BE87-4BEF50FEC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1" name="Freeform 49">
              <a:extLst>
                <a:ext uri="{FF2B5EF4-FFF2-40B4-BE49-F238E27FC236}">
                  <a16:creationId xmlns:a16="http://schemas.microsoft.com/office/drawing/2014/main" id="{680E4C6D-12D1-417A-A709-EC416D98FA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2" name="Freeform 50">
              <a:extLst>
                <a:ext uri="{FF2B5EF4-FFF2-40B4-BE49-F238E27FC236}">
                  <a16:creationId xmlns:a16="http://schemas.microsoft.com/office/drawing/2014/main" id="{C93537B4-09B6-4CC6-92DE-3D3BDAC7A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3" name="Freeform 51">
              <a:extLst>
                <a:ext uri="{FF2B5EF4-FFF2-40B4-BE49-F238E27FC236}">
                  <a16:creationId xmlns:a16="http://schemas.microsoft.com/office/drawing/2014/main" id="{5D100FC5-9EA8-4DA7-AFA4-BC60831FD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4" name="Freeform 52">
              <a:extLst>
                <a:ext uri="{FF2B5EF4-FFF2-40B4-BE49-F238E27FC236}">
                  <a16:creationId xmlns:a16="http://schemas.microsoft.com/office/drawing/2014/main" id="{3F10D757-6A3B-4314-9755-419B3738E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5" name="Freeform 53">
              <a:extLst>
                <a:ext uri="{FF2B5EF4-FFF2-40B4-BE49-F238E27FC236}">
                  <a16:creationId xmlns:a16="http://schemas.microsoft.com/office/drawing/2014/main" id="{28A4D881-D08B-4AAF-866D-7C31601126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6" name="Freeform 54">
              <a:extLst>
                <a:ext uri="{FF2B5EF4-FFF2-40B4-BE49-F238E27FC236}">
                  <a16:creationId xmlns:a16="http://schemas.microsoft.com/office/drawing/2014/main" id="{A666F3F8-571E-483F-9B9F-31EDB91A9C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7" name="Freeform 55">
              <a:extLst>
                <a:ext uri="{FF2B5EF4-FFF2-40B4-BE49-F238E27FC236}">
                  <a16:creationId xmlns:a16="http://schemas.microsoft.com/office/drawing/2014/main" id="{18305C0F-0A00-450D-92A1-313C724398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8" name="Freeform 56">
              <a:extLst>
                <a:ext uri="{FF2B5EF4-FFF2-40B4-BE49-F238E27FC236}">
                  <a16:creationId xmlns:a16="http://schemas.microsoft.com/office/drawing/2014/main" id="{9A5635D8-CCB7-4D16-BB87-B1BC1AC97D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9" name="Freeform 57">
              <a:extLst>
                <a:ext uri="{FF2B5EF4-FFF2-40B4-BE49-F238E27FC236}">
                  <a16:creationId xmlns:a16="http://schemas.microsoft.com/office/drawing/2014/main" id="{7C10A784-B5EE-4486-96E7-3CC72B93A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0" name="Freeform 58">
              <a:extLst>
                <a:ext uri="{FF2B5EF4-FFF2-40B4-BE49-F238E27FC236}">
                  <a16:creationId xmlns:a16="http://schemas.microsoft.com/office/drawing/2014/main" id="{AE5FA7CA-916C-4A34-A727-E0289D891A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132" name="Picture 2">
            <a:extLst>
              <a:ext uri="{FF2B5EF4-FFF2-40B4-BE49-F238E27FC236}">
                <a16:creationId xmlns:a16="http://schemas.microsoft.com/office/drawing/2014/main" id="{51039561-92F9-40EE-900B-6AA0F58042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3" y="9525"/>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DA7FD73E-957C-FAED-C4E8-49F2CFB624D7}"/>
              </a:ext>
            </a:extLst>
          </p:cNvPr>
          <p:cNvSpPr>
            <a:spLocks noGrp="1"/>
          </p:cNvSpPr>
          <p:nvPr>
            <p:ph type="ctrTitle"/>
          </p:nvPr>
        </p:nvSpPr>
        <p:spPr>
          <a:xfrm>
            <a:off x="2043113" y="1122363"/>
            <a:ext cx="4527929" cy="4287836"/>
          </a:xfrm>
        </p:spPr>
        <p:txBody>
          <a:bodyPr anchor="ctr">
            <a:normAutofit/>
          </a:bodyPr>
          <a:lstStyle/>
          <a:p>
            <a:pPr algn="r"/>
            <a:r>
              <a:rPr lang="en-IE" sz="6000" dirty="0"/>
              <a:t>Big Data &amp; AI in business</a:t>
            </a:r>
          </a:p>
        </p:txBody>
      </p:sp>
      <p:sp>
        <p:nvSpPr>
          <p:cNvPr id="3" name="Subtitle 2">
            <a:extLst>
              <a:ext uri="{FF2B5EF4-FFF2-40B4-BE49-F238E27FC236}">
                <a16:creationId xmlns:a16="http://schemas.microsoft.com/office/drawing/2014/main" id="{43C0B0FB-4D15-125B-298F-97BCA06F01A2}"/>
              </a:ext>
            </a:extLst>
          </p:cNvPr>
          <p:cNvSpPr>
            <a:spLocks noGrp="1"/>
          </p:cNvSpPr>
          <p:nvPr>
            <p:ph type="subTitle" idx="1"/>
          </p:nvPr>
        </p:nvSpPr>
        <p:spPr>
          <a:xfrm>
            <a:off x="7851631" y="1122363"/>
            <a:ext cx="2816368" cy="4287834"/>
          </a:xfrm>
        </p:spPr>
        <p:txBody>
          <a:bodyPr anchor="ctr">
            <a:normAutofit/>
          </a:bodyPr>
          <a:lstStyle/>
          <a:p>
            <a:r>
              <a:rPr lang="en-IE" sz="2400" dirty="0"/>
              <a:t>Max Darby</a:t>
            </a:r>
          </a:p>
          <a:p>
            <a:r>
              <a:rPr lang="en-IE" sz="2400" dirty="0"/>
              <a:t>DARBYM1@TCD.ie</a:t>
            </a:r>
          </a:p>
        </p:txBody>
      </p:sp>
      <p:cxnSp>
        <p:nvCxnSpPr>
          <p:cNvPr id="134" name="Straight Connector 133">
            <a:extLst>
              <a:ext uri="{FF2B5EF4-FFF2-40B4-BE49-F238E27FC236}">
                <a16:creationId xmlns:a16="http://schemas.microsoft.com/office/drawing/2014/main" id="{D902DA06-324A-48CE-8C20-94535480A6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133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9326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F2478-4460-C914-4B56-A8F6435FE71D}"/>
              </a:ext>
            </a:extLst>
          </p:cNvPr>
          <p:cNvSpPr>
            <a:spLocks noGrp="1"/>
          </p:cNvSpPr>
          <p:nvPr>
            <p:ph type="title"/>
          </p:nvPr>
        </p:nvSpPr>
        <p:spPr/>
        <p:txBody>
          <a:bodyPr/>
          <a:lstStyle/>
          <a:p>
            <a:r>
              <a:rPr lang="en-IE" dirty="0"/>
              <a:t>3. Processing data</a:t>
            </a:r>
          </a:p>
        </p:txBody>
      </p:sp>
      <p:sp>
        <p:nvSpPr>
          <p:cNvPr id="4" name="Content Placeholder 3">
            <a:extLst>
              <a:ext uri="{FF2B5EF4-FFF2-40B4-BE49-F238E27FC236}">
                <a16:creationId xmlns:a16="http://schemas.microsoft.com/office/drawing/2014/main" id="{08190577-CD82-0D59-91FB-BF158570E899}"/>
              </a:ext>
            </a:extLst>
          </p:cNvPr>
          <p:cNvSpPr>
            <a:spLocks noGrp="1"/>
          </p:cNvSpPr>
          <p:nvPr>
            <p:ph sz="half" idx="1"/>
          </p:nvPr>
        </p:nvSpPr>
        <p:spPr>
          <a:xfrm>
            <a:off x="1141410" y="2249486"/>
            <a:ext cx="4878389" cy="4103188"/>
          </a:xfrm>
        </p:spPr>
        <p:txBody>
          <a:bodyPr>
            <a:normAutofit fontScale="92500" lnSpcReduction="20000"/>
          </a:bodyPr>
          <a:lstStyle/>
          <a:p>
            <a:r>
              <a:rPr lang="en-IE" dirty="0"/>
              <a:t>Human powered. </a:t>
            </a:r>
          </a:p>
          <a:p>
            <a:r>
              <a:rPr lang="en-IE" dirty="0"/>
              <a:t>Using data to envision potential theories and then testing them against existing/new data.</a:t>
            </a:r>
          </a:p>
          <a:p>
            <a:r>
              <a:rPr lang="en-IE" dirty="0"/>
              <a:t>Heavy reliance on human effort, perfect conditions, creativity.</a:t>
            </a:r>
          </a:p>
          <a:p>
            <a:r>
              <a:rPr lang="en-IE" dirty="0"/>
              <a:t>Distilling formal logic down to theorems.</a:t>
            </a:r>
          </a:p>
          <a:p>
            <a:r>
              <a:rPr lang="en-IE" b="1" dirty="0"/>
              <a:t>No Automation</a:t>
            </a:r>
          </a:p>
        </p:txBody>
      </p:sp>
      <p:sp>
        <p:nvSpPr>
          <p:cNvPr id="5" name="Content Placeholder 4">
            <a:extLst>
              <a:ext uri="{FF2B5EF4-FFF2-40B4-BE49-F238E27FC236}">
                <a16:creationId xmlns:a16="http://schemas.microsoft.com/office/drawing/2014/main" id="{D79B2357-BE3D-3E87-2DAB-36FDAB2FD4FB}"/>
              </a:ext>
            </a:extLst>
          </p:cNvPr>
          <p:cNvSpPr>
            <a:spLocks noGrp="1"/>
          </p:cNvSpPr>
          <p:nvPr>
            <p:ph sz="half" idx="2"/>
          </p:nvPr>
        </p:nvSpPr>
        <p:spPr>
          <a:xfrm>
            <a:off x="6172200" y="2249486"/>
            <a:ext cx="4875211" cy="4103188"/>
          </a:xfrm>
        </p:spPr>
        <p:txBody>
          <a:bodyPr>
            <a:normAutofit fontScale="92500" lnSpcReduction="20000"/>
          </a:bodyPr>
          <a:lstStyle/>
          <a:p>
            <a:r>
              <a:rPr lang="en-IE" dirty="0"/>
              <a:t>Computer powered</a:t>
            </a:r>
          </a:p>
          <a:p>
            <a:r>
              <a:rPr lang="en-IE" dirty="0"/>
              <a:t>Writing programs to accept input and to  transform in a structured and predictable way, human focus building the template and analysing the output.</a:t>
            </a:r>
          </a:p>
          <a:p>
            <a:r>
              <a:rPr lang="en-IE" dirty="0"/>
              <a:t>More focus on interpreting results than transforming data.</a:t>
            </a:r>
          </a:p>
          <a:p>
            <a:r>
              <a:rPr lang="en-IE" dirty="0"/>
              <a:t>Heavily automated, but also flexible and reusable. Iterative and adaptable as new data flows in</a:t>
            </a:r>
          </a:p>
        </p:txBody>
      </p:sp>
      <p:pic>
        <p:nvPicPr>
          <p:cNvPr id="1026" name="Picture 2" descr="Fine Art | Science History Institute">
            <a:extLst>
              <a:ext uri="{FF2B5EF4-FFF2-40B4-BE49-F238E27FC236}">
                <a16:creationId xmlns:a16="http://schemas.microsoft.com/office/drawing/2014/main" id="{EAF94807-DCDF-B13C-D5EE-738E0A0F6B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61094" y="183772"/>
            <a:ext cx="2380182" cy="1913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9287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3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87C821ED-FD24-EE6B-5687-94B356C646C2}"/>
              </a:ext>
            </a:extLst>
          </p:cNvPr>
          <p:cNvSpPr>
            <a:spLocks noGrp="1"/>
          </p:cNvSpPr>
          <p:nvPr>
            <p:ph type="title"/>
          </p:nvPr>
        </p:nvSpPr>
        <p:spPr>
          <a:xfrm>
            <a:off x="1141413" y="1082673"/>
            <a:ext cx="2869416" cy="4708528"/>
          </a:xfrm>
        </p:spPr>
        <p:txBody>
          <a:bodyPr>
            <a:normAutofit/>
          </a:bodyPr>
          <a:lstStyle/>
          <a:p>
            <a:pPr algn="r"/>
            <a:r>
              <a:rPr lang="en-IE" sz="4000"/>
              <a:t>Class discussion</a:t>
            </a:r>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81141C0-6FE9-27EC-450A-660F144F8B9F}"/>
              </a:ext>
            </a:extLst>
          </p:cNvPr>
          <p:cNvSpPr>
            <a:spLocks noGrp="1"/>
          </p:cNvSpPr>
          <p:nvPr>
            <p:ph idx="1"/>
          </p:nvPr>
        </p:nvSpPr>
        <p:spPr>
          <a:xfrm>
            <a:off x="5297763" y="1082673"/>
            <a:ext cx="5751237" cy="4708528"/>
          </a:xfrm>
        </p:spPr>
        <p:txBody>
          <a:bodyPr anchor="ctr">
            <a:normAutofit/>
          </a:bodyPr>
          <a:lstStyle/>
          <a:p>
            <a:r>
              <a:rPr lang="en-IE" dirty="0"/>
              <a:t>What do you think the difference in cost would be for ‘old-school’ data collection, storage, and processing?</a:t>
            </a:r>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1217014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EE5AF541-3262-0AE9-9964-116D687A8AFA}"/>
              </a:ext>
            </a:extLst>
          </p:cNvPr>
          <p:cNvGraphicFramePr>
            <a:graphicFrameLocks noGrp="1"/>
          </p:cNvGraphicFramePr>
          <p:nvPr>
            <p:ph sz="half" idx="1"/>
            <p:extLst>
              <p:ext uri="{D42A27DB-BD31-4B8C-83A1-F6EECF244321}">
                <p14:modId xmlns:p14="http://schemas.microsoft.com/office/powerpoint/2010/main" val="3353444170"/>
              </p:ext>
            </p:extLst>
          </p:nvPr>
        </p:nvGraphicFramePr>
        <p:xfrm>
          <a:off x="1141413" y="962526"/>
          <a:ext cx="10153359" cy="48519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3295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BACE4-4D9D-C1CE-39A8-3A2875D126B4}"/>
              </a:ext>
            </a:extLst>
          </p:cNvPr>
          <p:cNvSpPr>
            <a:spLocks noGrp="1"/>
          </p:cNvSpPr>
          <p:nvPr>
            <p:ph type="title"/>
          </p:nvPr>
        </p:nvSpPr>
        <p:spPr/>
        <p:txBody>
          <a:bodyPr/>
          <a:lstStyle/>
          <a:p>
            <a:r>
              <a:rPr lang="en-IE" dirty="0"/>
              <a:t>Even in Recent years – data costs are becoming tiny…</a:t>
            </a:r>
          </a:p>
        </p:txBody>
      </p:sp>
      <p:sp>
        <p:nvSpPr>
          <p:cNvPr id="5" name="Content Placeholder 4">
            <a:extLst>
              <a:ext uri="{FF2B5EF4-FFF2-40B4-BE49-F238E27FC236}">
                <a16:creationId xmlns:a16="http://schemas.microsoft.com/office/drawing/2014/main" id="{8D996535-53F1-8EB2-500D-8A7FAD95D7A5}"/>
              </a:ext>
            </a:extLst>
          </p:cNvPr>
          <p:cNvSpPr>
            <a:spLocks noGrp="1"/>
          </p:cNvSpPr>
          <p:nvPr>
            <p:ph idx="1"/>
          </p:nvPr>
        </p:nvSpPr>
        <p:spPr>
          <a:xfrm>
            <a:off x="803564" y="2249487"/>
            <a:ext cx="5292437" cy="3541714"/>
          </a:xfrm>
        </p:spPr>
        <p:txBody>
          <a:bodyPr>
            <a:normAutofit fontScale="92500"/>
          </a:bodyPr>
          <a:lstStyle/>
          <a:p>
            <a:r>
              <a:rPr lang="en-IE" dirty="0"/>
              <a:t>So far we’ve been comparing computer vs pre-computer, but even in recent years the cost of data has become infinitesimal. </a:t>
            </a:r>
          </a:p>
          <a:p>
            <a:r>
              <a:rPr lang="en-IE" dirty="0"/>
              <a:t>(And we’ll see in later lectures where money will be made, now that collection, storage and processing is effectively free – hint: it’s AI subscription models, like a neo-corporate-feudalism). </a:t>
            </a:r>
          </a:p>
        </p:txBody>
      </p:sp>
      <p:pic>
        <p:nvPicPr>
          <p:cNvPr id="8" name="Picture 7">
            <a:extLst>
              <a:ext uri="{FF2B5EF4-FFF2-40B4-BE49-F238E27FC236}">
                <a16:creationId xmlns:a16="http://schemas.microsoft.com/office/drawing/2014/main" id="{B3676E94-668F-B621-89AC-B48D332DF3CD}"/>
              </a:ext>
            </a:extLst>
          </p:cNvPr>
          <p:cNvPicPr>
            <a:picLocks noChangeAspect="1"/>
          </p:cNvPicPr>
          <p:nvPr/>
        </p:nvPicPr>
        <p:blipFill>
          <a:blip r:embed="rId2"/>
          <a:stretch>
            <a:fillRect/>
          </a:stretch>
        </p:blipFill>
        <p:spPr>
          <a:xfrm>
            <a:off x="6324685" y="1968154"/>
            <a:ext cx="5467761" cy="3823047"/>
          </a:xfrm>
          <a:prstGeom prst="rect">
            <a:avLst/>
          </a:prstGeom>
        </p:spPr>
      </p:pic>
    </p:spTree>
    <p:extLst>
      <p:ext uri="{BB962C8B-B14F-4D97-AF65-F5344CB8AC3E}">
        <p14:creationId xmlns:p14="http://schemas.microsoft.com/office/powerpoint/2010/main" val="1385635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B3179-3017-31A2-2137-9D7CB12783CE}"/>
              </a:ext>
            </a:extLst>
          </p:cNvPr>
          <p:cNvSpPr>
            <a:spLocks noGrp="1"/>
          </p:cNvSpPr>
          <p:nvPr>
            <p:ph type="title"/>
          </p:nvPr>
        </p:nvSpPr>
        <p:spPr/>
        <p:txBody>
          <a:bodyPr/>
          <a:lstStyle/>
          <a:p>
            <a:r>
              <a:rPr lang="en-IE" dirty="0"/>
              <a:t>For example, Difference in apple products</a:t>
            </a:r>
          </a:p>
        </p:txBody>
      </p:sp>
      <p:sp>
        <p:nvSpPr>
          <p:cNvPr id="3" name="Text Placeholder 2">
            <a:extLst>
              <a:ext uri="{FF2B5EF4-FFF2-40B4-BE49-F238E27FC236}">
                <a16:creationId xmlns:a16="http://schemas.microsoft.com/office/drawing/2014/main" id="{D247A0AF-687E-B36D-457A-5F0B68D48C24}"/>
              </a:ext>
            </a:extLst>
          </p:cNvPr>
          <p:cNvSpPr>
            <a:spLocks noGrp="1"/>
          </p:cNvSpPr>
          <p:nvPr>
            <p:ph type="body" idx="1"/>
          </p:nvPr>
        </p:nvSpPr>
        <p:spPr>
          <a:xfrm>
            <a:off x="1370020" y="1685132"/>
            <a:ext cx="4649783" cy="823912"/>
          </a:xfrm>
        </p:spPr>
        <p:txBody>
          <a:bodyPr/>
          <a:lstStyle/>
          <a:p>
            <a:r>
              <a:rPr lang="en-IE" b="1" dirty="0"/>
              <a:t>1980 – Apple II - $4,800</a:t>
            </a:r>
          </a:p>
        </p:txBody>
      </p:sp>
      <p:sp>
        <p:nvSpPr>
          <p:cNvPr id="4" name="Content Placeholder 3">
            <a:extLst>
              <a:ext uri="{FF2B5EF4-FFF2-40B4-BE49-F238E27FC236}">
                <a16:creationId xmlns:a16="http://schemas.microsoft.com/office/drawing/2014/main" id="{19783D97-2AE9-691E-FE6E-E434FBA5CDB3}"/>
              </a:ext>
            </a:extLst>
          </p:cNvPr>
          <p:cNvSpPr>
            <a:spLocks noGrp="1"/>
          </p:cNvSpPr>
          <p:nvPr>
            <p:ph sz="half" idx="2"/>
          </p:nvPr>
        </p:nvSpPr>
        <p:spPr>
          <a:xfrm>
            <a:off x="1141411" y="2509043"/>
            <a:ext cx="4878391" cy="2717801"/>
          </a:xfrm>
        </p:spPr>
        <p:txBody>
          <a:bodyPr/>
          <a:lstStyle/>
          <a:p>
            <a:r>
              <a:rPr lang="en-IE" dirty="0"/>
              <a:t>16 MHz</a:t>
            </a:r>
          </a:p>
          <a:p>
            <a:r>
              <a:rPr lang="en-IE" dirty="0"/>
              <a:t>1MB of RAM</a:t>
            </a:r>
          </a:p>
          <a:p>
            <a:r>
              <a:rPr lang="en-IE" dirty="0"/>
              <a:t>40MB hard-drive</a:t>
            </a:r>
          </a:p>
        </p:txBody>
      </p:sp>
      <p:sp>
        <p:nvSpPr>
          <p:cNvPr id="5" name="Text Placeholder 4">
            <a:extLst>
              <a:ext uri="{FF2B5EF4-FFF2-40B4-BE49-F238E27FC236}">
                <a16:creationId xmlns:a16="http://schemas.microsoft.com/office/drawing/2014/main" id="{1080AE72-D403-ADC8-2169-C6816310B25E}"/>
              </a:ext>
            </a:extLst>
          </p:cNvPr>
          <p:cNvSpPr>
            <a:spLocks noGrp="1"/>
          </p:cNvSpPr>
          <p:nvPr>
            <p:ph type="body" sz="quarter" idx="3"/>
          </p:nvPr>
        </p:nvSpPr>
        <p:spPr>
          <a:xfrm>
            <a:off x="6400809" y="1685131"/>
            <a:ext cx="4646602" cy="823912"/>
          </a:xfrm>
        </p:spPr>
        <p:txBody>
          <a:bodyPr/>
          <a:lstStyle/>
          <a:p>
            <a:r>
              <a:rPr lang="en-IE" b="1" dirty="0"/>
              <a:t>2023 – Apple MBP M2 - $4,000</a:t>
            </a:r>
          </a:p>
        </p:txBody>
      </p:sp>
      <p:sp>
        <p:nvSpPr>
          <p:cNvPr id="6" name="Content Placeholder 5">
            <a:extLst>
              <a:ext uri="{FF2B5EF4-FFF2-40B4-BE49-F238E27FC236}">
                <a16:creationId xmlns:a16="http://schemas.microsoft.com/office/drawing/2014/main" id="{B4F35E53-FE1E-9B7F-A9ED-73204BB8A10E}"/>
              </a:ext>
            </a:extLst>
          </p:cNvPr>
          <p:cNvSpPr>
            <a:spLocks noGrp="1"/>
          </p:cNvSpPr>
          <p:nvPr>
            <p:ph sz="quarter" idx="4"/>
          </p:nvPr>
        </p:nvSpPr>
        <p:spPr>
          <a:xfrm>
            <a:off x="6172201" y="2509043"/>
            <a:ext cx="4875210" cy="2717801"/>
          </a:xfrm>
        </p:spPr>
        <p:txBody>
          <a:bodyPr/>
          <a:lstStyle/>
          <a:p>
            <a:r>
              <a:rPr lang="en-IE" dirty="0"/>
              <a:t>3.49GHz (3490 MHz ~400GB/s)</a:t>
            </a:r>
          </a:p>
          <a:p>
            <a:r>
              <a:rPr lang="en-IE" dirty="0"/>
              <a:t>96GB (96,000MB) of RAM</a:t>
            </a:r>
          </a:p>
          <a:p>
            <a:r>
              <a:rPr lang="en-IE" dirty="0"/>
              <a:t>8TB (8,000,000MB) SSD</a:t>
            </a:r>
          </a:p>
        </p:txBody>
      </p:sp>
      <p:pic>
        <p:nvPicPr>
          <p:cNvPr id="4098" name="Picture 2" descr="Apple II Personal Computer | National Museum of American History">
            <a:extLst>
              <a:ext uri="{FF2B5EF4-FFF2-40B4-BE49-F238E27FC236}">
                <a16:creationId xmlns:a16="http://schemas.microsoft.com/office/drawing/2014/main" id="{3FCAF6AE-FE28-7D85-D139-25BA2DBD2B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2319" y="4247888"/>
            <a:ext cx="2370409" cy="226002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MacBook Pro 14-inch and 16-inch 2023 launched with M2 Pro and M2 Max power  | Tom's Guide">
            <a:extLst>
              <a:ext uri="{FF2B5EF4-FFF2-40B4-BE49-F238E27FC236}">
                <a16:creationId xmlns:a16="http://schemas.microsoft.com/office/drawing/2014/main" id="{B4721628-3F05-29AD-840A-5061D095B0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9" y="4247889"/>
            <a:ext cx="4017819" cy="2260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628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3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5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87C821ED-FD24-EE6B-5687-94B356C646C2}"/>
              </a:ext>
            </a:extLst>
          </p:cNvPr>
          <p:cNvSpPr>
            <a:spLocks noGrp="1"/>
          </p:cNvSpPr>
          <p:nvPr>
            <p:ph type="title"/>
          </p:nvPr>
        </p:nvSpPr>
        <p:spPr>
          <a:xfrm>
            <a:off x="1141413" y="1082673"/>
            <a:ext cx="2869416" cy="4708528"/>
          </a:xfrm>
        </p:spPr>
        <p:txBody>
          <a:bodyPr>
            <a:normAutofit/>
          </a:bodyPr>
          <a:lstStyle/>
          <a:p>
            <a:pPr algn="r"/>
            <a:r>
              <a:rPr lang="en-IE" sz="4000"/>
              <a:t>Class discussion</a:t>
            </a:r>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81141C0-6FE9-27EC-450A-660F144F8B9F}"/>
              </a:ext>
            </a:extLst>
          </p:cNvPr>
          <p:cNvSpPr>
            <a:spLocks noGrp="1"/>
          </p:cNvSpPr>
          <p:nvPr>
            <p:ph idx="1"/>
          </p:nvPr>
        </p:nvSpPr>
        <p:spPr>
          <a:xfrm>
            <a:off x="5297763" y="1082673"/>
            <a:ext cx="5751237" cy="4708528"/>
          </a:xfrm>
        </p:spPr>
        <p:txBody>
          <a:bodyPr anchor="ctr">
            <a:normAutofit/>
          </a:bodyPr>
          <a:lstStyle/>
          <a:p>
            <a:r>
              <a:rPr lang="en-IE" dirty="0"/>
              <a:t>Without using a search engine or a calculator, try to come up with two things that can be measured that you estimate are roughly a factor of a million apart.</a:t>
            </a:r>
          </a:p>
          <a:p>
            <a:r>
              <a:rPr lang="en-IE" dirty="0"/>
              <a:t>E.g., the speed of a snail vs. the speed of the International Space Station</a:t>
            </a:r>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pic>
        <p:nvPicPr>
          <p:cNvPr id="5" name="Graphic 4" descr="Satellite outline">
            <a:extLst>
              <a:ext uri="{FF2B5EF4-FFF2-40B4-BE49-F238E27FC236}">
                <a16:creationId xmlns:a16="http://schemas.microsoft.com/office/drawing/2014/main" id="{25CCA05F-3446-7784-0FD8-0A01681732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22458" y="5041900"/>
            <a:ext cx="914400" cy="914400"/>
          </a:xfrm>
          <a:prstGeom prst="rect">
            <a:avLst/>
          </a:prstGeom>
        </p:spPr>
      </p:pic>
      <p:pic>
        <p:nvPicPr>
          <p:cNvPr id="7" name="Graphic 6" descr="Snail outline">
            <a:extLst>
              <a:ext uri="{FF2B5EF4-FFF2-40B4-BE49-F238E27FC236}">
                <a16:creationId xmlns:a16="http://schemas.microsoft.com/office/drawing/2014/main" id="{99AAA8BA-08C0-A4C8-634A-B4857211D99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169089" y="5071287"/>
            <a:ext cx="914400" cy="914400"/>
          </a:xfrm>
          <a:prstGeom prst="rect">
            <a:avLst/>
          </a:prstGeom>
        </p:spPr>
      </p:pic>
    </p:spTree>
    <p:extLst>
      <p:ext uri="{BB962C8B-B14F-4D97-AF65-F5344CB8AC3E}">
        <p14:creationId xmlns:p14="http://schemas.microsoft.com/office/powerpoint/2010/main" val="1784889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24F60-8F99-9094-8AB3-D782CBD4FA29}"/>
              </a:ext>
            </a:extLst>
          </p:cNvPr>
          <p:cNvSpPr>
            <a:spLocks noGrp="1"/>
          </p:cNvSpPr>
          <p:nvPr>
            <p:ph type="title"/>
          </p:nvPr>
        </p:nvSpPr>
        <p:spPr>
          <a:xfrm>
            <a:off x="1141410" y="383598"/>
            <a:ext cx="9906000" cy="823913"/>
          </a:xfrm>
        </p:spPr>
        <p:txBody>
          <a:bodyPr/>
          <a:lstStyle/>
          <a:p>
            <a:r>
              <a:rPr lang="en-IE" dirty="0"/>
              <a:t>This changes the way write programs</a:t>
            </a:r>
          </a:p>
        </p:txBody>
      </p:sp>
      <p:sp>
        <p:nvSpPr>
          <p:cNvPr id="4" name="Text Placeholder 3">
            <a:extLst>
              <a:ext uri="{FF2B5EF4-FFF2-40B4-BE49-F238E27FC236}">
                <a16:creationId xmlns:a16="http://schemas.microsoft.com/office/drawing/2014/main" id="{587E6570-ED9C-F26E-9E18-98EB4C9F2FAB}"/>
              </a:ext>
            </a:extLst>
          </p:cNvPr>
          <p:cNvSpPr>
            <a:spLocks noGrp="1"/>
          </p:cNvSpPr>
          <p:nvPr>
            <p:ph type="body" idx="1"/>
          </p:nvPr>
        </p:nvSpPr>
        <p:spPr>
          <a:xfrm>
            <a:off x="1370019" y="1311059"/>
            <a:ext cx="4649783" cy="823912"/>
          </a:xfrm>
        </p:spPr>
        <p:txBody>
          <a:bodyPr>
            <a:normAutofit/>
          </a:bodyPr>
          <a:lstStyle/>
          <a:p>
            <a:r>
              <a:rPr lang="en-IE" b="1" dirty="0"/>
              <a:t>Formal logic + limited data and Expensive processing</a:t>
            </a:r>
          </a:p>
        </p:txBody>
      </p:sp>
      <p:sp>
        <p:nvSpPr>
          <p:cNvPr id="3" name="Content Placeholder 2">
            <a:extLst>
              <a:ext uri="{FF2B5EF4-FFF2-40B4-BE49-F238E27FC236}">
                <a16:creationId xmlns:a16="http://schemas.microsoft.com/office/drawing/2014/main" id="{2B0AA932-F522-1823-8B9A-F5F7BEA6D3DA}"/>
              </a:ext>
            </a:extLst>
          </p:cNvPr>
          <p:cNvSpPr>
            <a:spLocks noGrp="1"/>
          </p:cNvSpPr>
          <p:nvPr>
            <p:ph sz="half" idx="2"/>
          </p:nvPr>
        </p:nvSpPr>
        <p:spPr>
          <a:xfrm>
            <a:off x="1141410" y="2509043"/>
            <a:ext cx="4878391" cy="3729831"/>
          </a:xfrm>
        </p:spPr>
        <p:txBody>
          <a:bodyPr>
            <a:normAutofit fontScale="92500" lnSpcReduction="20000"/>
          </a:bodyPr>
          <a:lstStyle/>
          <a:p>
            <a:r>
              <a:rPr lang="en-IE" dirty="0"/>
              <a:t>“The machines were initially conceived as general-purpose calculators for tasks like building ballistics tables for the military during WWII” Kaplan, p.21</a:t>
            </a:r>
          </a:p>
          <a:p>
            <a:r>
              <a:rPr lang="en-IE" dirty="0"/>
              <a:t>Focus on distilling difficult tasks into strings of logical axioms (‘heuristics’)</a:t>
            </a:r>
          </a:p>
          <a:p>
            <a:r>
              <a:rPr lang="en-IE" dirty="0"/>
              <a:t>Do this, then that..</a:t>
            </a:r>
          </a:p>
          <a:p>
            <a:r>
              <a:rPr lang="en-IE" dirty="0"/>
              <a:t>‘Knowledge engineers’ creating ‘expert systems’.</a:t>
            </a:r>
          </a:p>
        </p:txBody>
      </p:sp>
      <p:sp>
        <p:nvSpPr>
          <p:cNvPr id="5" name="Text Placeholder 4">
            <a:extLst>
              <a:ext uri="{FF2B5EF4-FFF2-40B4-BE49-F238E27FC236}">
                <a16:creationId xmlns:a16="http://schemas.microsoft.com/office/drawing/2014/main" id="{6EC39C47-3229-7659-5722-EE75F7EDFEB6}"/>
              </a:ext>
            </a:extLst>
          </p:cNvPr>
          <p:cNvSpPr>
            <a:spLocks noGrp="1"/>
          </p:cNvSpPr>
          <p:nvPr>
            <p:ph type="body" sz="quarter" idx="3"/>
          </p:nvPr>
        </p:nvSpPr>
        <p:spPr>
          <a:xfrm>
            <a:off x="6400808" y="1311058"/>
            <a:ext cx="4646602" cy="823912"/>
          </a:xfrm>
        </p:spPr>
        <p:txBody>
          <a:bodyPr>
            <a:normAutofit/>
          </a:bodyPr>
          <a:lstStyle/>
          <a:p>
            <a:r>
              <a:rPr lang="en-IE" b="1" dirty="0"/>
              <a:t>Machine learning + big data &amp; cheap processing</a:t>
            </a:r>
          </a:p>
        </p:txBody>
      </p:sp>
      <p:sp>
        <p:nvSpPr>
          <p:cNvPr id="6" name="Content Placeholder 5">
            <a:extLst>
              <a:ext uri="{FF2B5EF4-FFF2-40B4-BE49-F238E27FC236}">
                <a16:creationId xmlns:a16="http://schemas.microsoft.com/office/drawing/2014/main" id="{F4B38C3F-5087-7F06-0DD8-1363AD4B388D}"/>
              </a:ext>
            </a:extLst>
          </p:cNvPr>
          <p:cNvSpPr>
            <a:spLocks noGrp="1"/>
          </p:cNvSpPr>
          <p:nvPr>
            <p:ph sz="quarter" idx="4"/>
          </p:nvPr>
        </p:nvSpPr>
        <p:spPr>
          <a:xfrm>
            <a:off x="6172200" y="2509043"/>
            <a:ext cx="4875210" cy="3729831"/>
          </a:xfrm>
        </p:spPr>
        <p:txBody>
          <a:bodyPr>
            <a:normAutofit fontScale="92500" lnSpcReduction="20000"/>
          </a:bodyPr>
          <a:lstStyle/>
          <a:p>
            <a:r>
              <a:rPr lang="en-IE" dirty="0"/>
              <a:t>Focused on programming architecture that can learn.</a:t>
            </a:r>
          </a:p>
          <a:p>
            <a:r>
              <a:rPr lang="en-IE" dirty="0"/>
              <a:t>Computer programme does the distilling/refining to find heuristics. </a:t>
            </a:r>
            <a:br>
              <a:rPr lang="en-IE" dirty="0"/>
            </a:br>
            <a:r>
              <a:rPr lang="en-IE" dirty="0"/>
              <a:t>Back-prop, gradient descent, neural nets, etc.</a:t>
            </a:r>
          </a:p>
        </p:txBody>
      </p:sp>
      <p:sp>
        <p:nvSpPr>
          <p:cNvPr id="7" name="Rectangle 6">
            <a:extLst>
              <a:ext uri="{FF2B5EF4-FFF2-40B4-BE49-F238E27FC236}">
                <a16:creationId xmlns:a16="http://schemas.microsoft.com/office/drawing/2014/main" id="{5C0D40D7-A35C-5552-F505-01AC1D35B4FC}"/>
              </a:ext>
            </a:extLst>
          </p:cNvPr>
          <p:cNvSpPr/>
          <p:nvPr/>
        </p:nvSpPr>
        <p:spPr>
          <a:xfrm>
            <a:off x="6705600" y="6238874"/>
            <a:ext cx="5361709" cy="411956"/>
          </a:xfrm>
          <a:prstGeom prst="rect">
            <a:avLst/>
          </a:prstGeom>
          <a:solidFill>
            <a:schemeClr val="bg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We will come back in more depth later in the course…</a:t>
            </a:r>
          </a:p>
        </p:txBody>
      </p:sp>
      <p:pic>
        <p:nvPicPr>
          <p:cNvPr id="9" name="Graphic 8" descr="Left Brain outline">
            <a:extLst>
              <a:ext uri="{FF2B5EF4-FFF2-40B4-BE49-F238E27FC236}">
                <a16:creationId xmlns:a16="http://schemas.microsoft.com/office/drawing/2014/main" id="{4BA1EFA3-3F08-11B2-A639-845E9708CB2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570596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A0B38558-5389-4817-936F-FD62560CAC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5" name="Rectangle 14">
              <a:extLst>
                <a:ext uri="{FF2B5EF4-FFF2-40B4-BE49-F238E27FC236}">
                  <a16:creationId xmlns:a16="http://schemas.microsoft.com/office/drawing/2014/main" id="{CCB252B9-42EF-4414-AA22-2A95C1819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a:extLst>
                <a:ext uri="{FF2B5EF4-FFF2-40B4-BE49-F238E27FC236}">
                  <a16:creationId xmlns:a16="http://schemas.microsoft.com/office/drawing/2014/main" id="{F9C2C800-C3E3-4317-A3CC-1558D71F14BC}"/>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pic>
        <p:nvPicPr>
          <p:cNvPr id="9" name="Picture 8">
            <a:extLst>
              <a:ext uri="{FF2B5EF4-FFF2-40B4-BE49-F238E27FC236}">
                <a16:creationId xmlns:a16="http://schemas.microsoft.com/office/drawing/2014/main" id="{6A2BADA7-87CC-02F9-4E65-FC4367D4B2D3}"/>
              </a:ext>
            </a:extLst>
          </p:cNvPr>
          <p:cNvPicPr>
            <a:picLocks noChangeAspect="1"/>
          </p:cNvPicPr>
          <p:nvPr/>
        </p:nvPicPr>
        <p:blipFill rotWithShape="1">
          <a:blip r:embed="rId4">
            <a:alphaModFix/>
          </a:blip>
          <a:srcRect l="1503" r="8301" b="-1"/>
          <a:stretch/>
        </p:blipFill>
        <p:spPr>
          <a:xfrm>
            <a:off x="3611" y="10"/>
            <a:ext cx="12188389" cy="6857990"/>
          </a:xfrm>
          <a:prstGeom prst="rect">
            <a:avLst/>
          </a:prstGeom>
        </p:spPr>
      </p:pic>
      <p:grpSp>
        <p:nvGrpSpPr>
          <p:cNvPr id="18" name="Group 17">
            <a:extLst>
              <a:ext uri="{FF2B5EF4-FFF2-40B4-BE49-F238E27FC236}">
                <a16:creationId xmlns:a16="http://schemas.microsoft.com/office/drawing/2014/main" id="{15502586-682B-4EDF-9515-674BB4E1CD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11455400" cy="6848476"/>
            <a:chOff x="372533" y="0"/>
            <a:chExt cx="11455400" cy="6848476"/>
          </a:xfrm>
        </p:grpSpPr>
        <p:sp>
          <p:nvSpPr>
            <p:cNvPr id="19" name="Round Diagonal Corner Rectangle 7">
              <a:extLst>
                <a:ext uri="{FF2B5EF4-FFF2-40B4-BE49-F238E27FC236}">
                  <a16:creationId xmlns:a16="http://schemas.microsoft.com/office/drawing/2014/main" id="{C4491F87-B86B-413A-ACCD-56525E533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04A25545-7FDA-465A-8546-9D927F8286F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40" name="Freeform 32">
                <a:extLst>
                  <a:ext uri="{FF2B5EF4-FFF2-40B4-BE49-F238E27FC236}">
                    <a16:creationId xmlns:a16="http://schemas.microsoft.com/office/drawing/2014/main" id="{0AC67F09-E0D9-410A-A4DE-72D31697E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41" name="Freeform 33">
                <a:extLst>
                  <a:ext uri="{FF2B5EF4-FFF2-40B4-BE49-F238E27FC236}">
                    <a16:creationId xmlns:a16="http://schemas.microsoft.com/office/drawing/2014/main" id="{B78F2FDE-85C9-4650-919F-C35464007D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42" name="Freeform 34">
                <a:extLst>
                  <a:ext uri="{FF2B5EF4-FFF2-40B4-BE49-F238E27FC236}">
                    <a16:creationId xmlns:a16="http://schemas.microsoft.com/office/drawing/2014/main" id="{57DD2F8B-5242-455C-B03F-E2F6B6732E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43" name="Freeform 37">
                <a:extLst>
                  <a:ext uri="{FF2B5EF4-FFF2-40B4-BE49-F238E27FC236}">
                    <a16:creationId xmlns:a16="http://schemas.microsoft.com/office/drawing/2014/main" id="{B8CE3E90-8A76-4CD5-B28C-D71FF3718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21" name="Group 20">
              <a:extLst>
                <a:ext uri="{FF2B5EF4-FFF2-40B4-BE49-F238E27FC236}">
                  <a16:creationId xmlns:a16="http://schemas.microsoft.com/office/drawing/2014/main" id="{4C374541-D033-4B72-A232-5461EEAD4D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34" name="Freeform 35">
                <a:extLst>
                  <a:ext uri="{FF2B5EF4-FFF2-40B4-BE49-F238E27FC236}">
                    <a16:creationId xmlns:a16="http://schemas.microsoft.com/office/drawing/2014/main" id="{94766BAB-FE6E-4247-886B-736F831FE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35" name="Freeform 36">
                <a:extLst>
                  <a:ext uri="{FF2B5EF4-FFF2-40B4-BE49-F238E27FC236}">
                    <a16:creationId xmlns:a16="http://schemas.microsoft.com/office/drawing/2014/main" id="{3C954FB2-C7A0-468C-8AD2-C278DCA642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36" name="Freeform 38">
                <a:extLst>
                  <a:ext uri="{FF2B5EF4-FFF2-40B4-BE49-F238E27FC236}">
                    <a16:creationId xmlns:a16="http://schemas.microsoft.com/office/drawing/2014/main" id="{F52FBFD5-A528-4DB8-A802-814A7E421D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7" name="Freeform 39">
                <a:extLst>
                  <a:ext uri="{FF2B5EF4-FFF2-40B4-BE49-F238E27FC236}">
                    <a16:creationId xmlns:a16="http://schemas.microsoft.com/office/drawing/2014/main" id="{E57CCB6D-72AF-4D41-8C6C-9750D43DC6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38" name="Freeform 40">
                <a:extLst>
                  <a:ext uri="{FF2B5EF4-FFF2-40B4-BE49-F238E27FC236}">
                    <a16:creationId xmlns:a16="http://schemas.microsoft.com/office/drawing/2014/main" id="{19D203AA-CF94-405B-800C-0C79855218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9" name="Rectangle 41">
                <a:extLst>
                  <a:ext uri="{FF2B5EF4-FFF2-40B4-BE49-F238E27FC236}">
                    <a16:creationId xmlns:a16="http://schemas.microsoft.com/office/drawing/2014/main" id="{7D053665-E810-419F-9D63-2A54CB477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grpSp>
          <p:nvGrpSpPr>
            <p:cNvPr id="22" name="Group 21">
              <a:extLst>
                <a:ext uri="{FF2B5EF4-FFF2-40B4-BE49-F238E27FC236}">
                  <a16:creationId xmlns:a16="http://schemas.microsoft.com/office/drawing/2014/main" id="{DEAF6153-6BF6-448C-81C1-2817B0F7800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30" name="Freeform 32">
                <a:extLst>
                  <a:ext uri="{FF2B5EF4-FFF2-40B4-BE49-F238E27FC236}">
                    <a16:creationId xmlns:a16="http://schemas.microsoft.com/office/drawing/2014/main" id="{A7E0D3C0-552C-4741-AFBE-E665CEA06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31" name="Freeform 33">
                <a:extLst>
                  <a:ext uri="{FF2B5EF4-FFF2-40B4-BE49-F238E27FC236}">
                    <a16:creationId xmlns:a16="http://schemas.microsoft.com/office/drawing/2014/main" id="{CAF96EBF-4E74-4F88-BD05-A4AE1694A4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32" name="Freeform 34">
                <a:extLst>
                  <a:ext uri="{FF2B5EF4-FFF2-40B4-BE49-F238E27FC236}">
                    <a16:creationId xmlns:a16="http://schemas.microsoft.com/office/drawing/2014/main" id="{D49C51B9-E4E4-410D-8AAB-7E308A1D45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3" name="Freeform 37">
                <a:extLst>
                  <a:ext uri="{FF2B5EF4-FFF2-40B4-BE49-F238E27FC236}">
                    <a16:creationId xmlns:a16="http://schemas.microsoft.com/office/drawing/2014/main" id="{354F0627-1BD6-4455-967A-32DB31C82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23" name="Group 22">
              <a:extLst>
                <a:ext uri="{FF2B5EF4-FFF2-40B4-BE49-F238E27FC236}">
                  <a16:creationId xmlns:a16="http://schemas.microsoft.com/office/drawing/2014/main" id="{BC21AED9-0CB5-426C-A1C4-6EEB548050D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24" name="Freeform 35">
                <a:extLst>
                  <a:ext uri="{FF2B5EF4-FFF2-40B4-BE49-F238E27FC236}">
                    <a16:creationId xmlns:a16="http://schemas.microsoft.com/office/drawing/2014/main" id="{8D8A778B-9916-47AC-A28A-07F01A83F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25" name="Freeform 36">
                <a:extLst>
                  <a:ext uri="{FF2B5EF4-FFF2-40B4-BE49-F238E27FC236}">
                    <a16:creationId xmlns:a16="http://schemas.microsoft.com/office/drawing/2014/main" id="{65323B96-DF0E-463C-B290-C22D3C5532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26" name="Freeform 38">
                <a:extLst>
                  <a:ext uri="{FF2B5EF4-FFF2-40B4-BE49-F238E27FC236}">
                    <a16:creationId xmlns:a16="http://schemas.microsoft.com/office/drawing/2014/main" id="{65A0E255-1142-422E-A62A-5044177C5A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7" name="Freeform 39">
                <a:extLst>
                  <a:ext uri="{FF2B5EF4-FFF2-40B4-BE49-F238E27FC236}">
                    <a16:creationId xmlns:a16="http://schemas.microsoft.com/office/drawing/2014/main" id="{233A955D-DB0D-42F8-B490-E01FB9C45C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28" name="Freeform 40">
                <a:extLst>
                  <a:ext uri="{FF2B5EF4-FFF2-40B4-BE49-F238E27FC236}">
                    <a16:creationId xmlns:a16="http://schemas.microsoft.com/office/drawing/2014/main" id="{F0F0C29B-EB52-470C-AF64-FC54F5C250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9" name="Rectangle 41">
                <a:extLst>
                  <a:ext uri="{FF2B5EF4-FFF2-40B4-BE49-F238E27FC236}">
                    <a16:creationId xmlns:a16="http://schemas.microsoft.com/office/drawing/2014/main" id="{A6C0E942-454D-483D-84FB-89308C8F15B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sp>
        <p:nvSpPr>
          <p:cNvPr id="2" name="Title 1">
            <a:extLst>
              <a:ext uri="{FF2B5EF4-FFF2-40B4-BE49-F238E27FC236}">
                <a16:creationId xmlns:a16="http://schemas.microsoft.com/office/drawing/2014/main" id="{33F07AEE-0D24-FE5E-B60E-B4D7C87EE85F}"/>
              </a:ext>
            </a:extLst>
          </p:cNvPr>
          <p:cNvSpPr>
            <a:spLocks noGrp="1"/>
          </p:cNvSpPr>
          <p:nvPr>
            <p:ph type="title"/>
          </p:nvPr>
        </p:nvSpPr>
        <p:spPr>
          <a:xfrm>
            <a:off x="1143001" y="1007533"/>
            <a:ext cx="9905998" cy="1092200"/>
          </a:xfrm>
        </p:spPr>
        <p:txBody>
          <a:bodyPr>
            <a:normAutofit/>
          </a:bodyPr>
          <a:lstStyle/>
          <a:p>
            <a:pPr algn="ctr"/>
            <a:r>
              <a:rPr lang="en-IE" dirty="0"/>
              <a:t>Big data summary</a:t>
            </a:r>
            <a:endParaRPr lang="en-IE"/>
          </a:p>
        </p:txBody>
      </p:sp>
      <p:sp>
        <p:nvSpPr>
          <p:cNvPr id="7" name="Content Placeholder 6">
            <a:extLst>
              <a:ext uri="{FF2B5EF4-FFF2-40B4-BE49-F238E27FC236}">
                <a16:creationId xmlns:a16="http://schemas.microsoft.com/office/drawing/2014/main" id="{DA611D1D-881B-B3AE-0E2F-0A83E46E7E6B}"/>
              </a:ext>
            </a:extLst>
          </p:cNvPr>
          <p:cNvSpPr>
            <a:spLocks noGrp="1"/>
          </p:cNvSpPr>
          <p:nvPr>
            <p:ph idx="1"/>
          </p:nvPr>
        </p:nvSpPr>
        <p:spPr>
          <a:xfrm>
            <a:off x="1143001" y="1792288"/>
            <a:ext cx="9905999" cy="3914245"/>
          </a:xfrm>
        </p:spPr>
        <p:txBody>
          <a:bodyPr anchor="ctr">
            <a:normAutofit/>
          </a:bodyPr>
          <a:lstStyle/>
          <a:p>
            <a:r>
              <a:rPr lang="en-IE" dirty="0"/>
              <a:t>The amount of data we collect, store and process now is close to unfathomably large. </a:t>
            </a:r>
          </a:p>
          <a:p>
            <a:r>
              <a:rPr lang="en-IE" dirty="0"/>
              <a:t>It means we need to think about it differently. Rather than as a stock of data we need to think about it as a ‘flow’. </a:t>
            </a:r>
          </a:p>
          <a:p>
            <a:r>
              <a:rPr lang="en-IE" dirty="0"/>
              <a:t>This changes how we interact with it – moving to a more experimental, recursive, and incremental framework and away from a linear one. Both in programming but also how we structure our business functions that are becoming data-driven. We need to build models, not laws.</a:t>
            </a:r>
          </a:p>
        </p:txBody>
      </p:sp>
    </p:spTree>
    <p:extLst>
      <p:ext uri="{BB962C8B-B14F-4D97-AF65-F5344CB8AC3E}">
        <p14:creationId xmlns:p14="http://schemas.microsoft.com/office/powerpoint/2010/main" val="3242753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0EB39-F405-8D12-4548-2BB4CE3F624C}"/>
              </a:ext>
            </a:extLst>
          </p:cNvPr>
          <p:cNvSpPr>
            <a:spLocks noGrp="1"/>
          </p:cNvSpPr>
          <p:nvPr>
            <p:ph type="title"/>
          </p:nvPr>
        </p:nvSpPr>
        <p:spPr/>
        <p:txBody>
          <a:bodyPr>
            <a:normAutofit fontScale="90000"/>
          </a:bodyPr>
          <a:lstStyle/>
          <a:p>
            <a:r>
              <a:rPr lang="en-IE" dirty="0"/>
              <a:t>So now we understand what big data is and how it is changing the way we create programs</a:t>
            </a:r>
          </a:p>
        </p:txBody>
      </p:sp>
      <p:sp>
        <p:nvSpPr>
          <p:cNvPr id="3" name="Content Placeholder 2">
            <a:extLst>
              <a:ext uri="{FF2B5EF4-FFF2-40B4-BE49-F238E27FC236}">
                <a16:creationId xmlns:a16="http://schemas.microsoft.com/office/drawing/2014/main" id="{E13819A3-A880-795E-13B1-3D2A9DBABE08}"/>
              </a:ext>
            </a:extLst>
          </p:cNvPr>
          <p:cNvSpPr>
            <a:spLocks noGrp="1"/>
          </p:cNvSpPr>
          <p:nvPr>
            <p:ph idx="1"/>
          </p:nvPr>
        </p:nvSpPr>
        <p:spPr/>
        <p:txBody>
          <a:bodyPr/>
          <a:lstStyle/>
          <a:p>
            <a:r>
              <a:rPr lang="en-IE" dirty="0"/>
              <a:t>As we discussed, there isn’t much of a case for collecting Big Data if you don’t plan on analysing it. It does still cost </a:t>
            </a:r>
            <a:r>
              <a:rPr lang="en-IE" i="1" dirty="0"/>
              <a:t>something</a:t>
            </a:r>
            <a:r>
              <a:rPr lang="en-IE" dirty="0"/>
              <a:t>, and that bill can get quite large when you move into petabytes &amp; gigahertz…</a:t>
            </a:r>
          </a:p>
          <a:p>
            <a:r>
              <a:rPr lang="en-IE" dirty="0"/>
              <a:t>This is where we need to start thinking about </a:t>
            </a:r>
            <a:r>
              <a:rPr lang="en-IE" i="1" dirty="0"/>
              <a:t>Data Strategy</a:t>
            </a:r>
            <a:r>
              <a:rPr lang="en-IE" dirty="0"/>
              <a:t>. </a:t>
            </a:r>
          </a:p>
        </p:txBody>
      </p:sp>
    </p:spTree>
    <p:extLst>
      <p:ext uri="{BB962C8B-B14F-4D97-AF65-F5344CB8AC3E}">
        <p14:creationId xmlns:p14="http://schemas.microsoft.com/office/powerpoint/2010/main" val="25914636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32D7D76-580F-1C71-77E3-01C1E3E5B9BB}"/>
              </a:ext>
            </a:extLst>
          </p:cNvPr>
          <p:cNvSpPr>
            <a:spLocks noGrp="1"/>
          </p:cNvSpPr>
          <p:nvPr>
            <p:ph type="title"/>
          </p:nvPr>
        </p:nvSpPr>
        <p:spPr/>
        <p:txBody>
          <a:bodyPr/>
          <a:lstStyle/>
          <a:p>
            <a:r>
              <a:rPr lang="en-IE" dirty="0"/>
              <a:t>Data Strategy</a:t>
            </a:r>
          </a:p>
        </p:txBody>
      </p:sp>
      <p:sp>
        <p:nvSpPr>
          <p:cNvPr id="9" name="Content Placeholder 8">
            <a:extLst>
              <a:ext uri="{FF2B5EF4-FFF2-40B4-BE49-F238E27FC236}">
                <a16:creationId xmlns:a16="http://schemas.microsoft.com/office/drawing/2014/main" id="{FA06485C-890C-5B75-5B99-6DA06C6B23A8}"/>
              </a:ext>
            </a:extLst>
          </p:cNvPr>
          <p:cNvSpPr>
            <a:spLocks noGrp="1"/>
          </p:cNvSpPr>
          <p:nvPr>
            <p:ph idx="1"/>
          </p:nvPr>
        </p:nvSpPr>
        <p:spPr>
          <a:xfrm>
            <a:off x="1141412" y="1848434"/>
            <a:ext cx="10023893" cy="4391047"/>
          </a:xfrm>
        </p:spPr>
        <p:txBody>
          <a:bodyPr>
            <a:normAutofit/>
          </a:bodyPr>
          <a:lstStyle/>
          <a:p>
            <a:r>
              <a:rPr lang="en-IE" dirty="0"/>
              <a:t> “A data strategy is a </a:t>
            </a:r>
            <a:r>
              <a:rPr lang="en-IE" i="1" dirty="0"/>
              <a:t>long-term</a:t>
            </a:r>
            <a:r>
              <a:rPr lang="en-IE" dirty="0"/>
              <a:t> plan that defines the technology, processes, people, and rules required to manage an organization's information </a:t>
            </a:r>
            <a:r>
              <a:rPr lang="en-IE" i="1" dirty="0"/>
              <a:t>assets</a:t>
            </a:r>
            <a:r>
              <a:rPr lang="en-IE" dirty="0"/>
              <a:t>” – Amazon</a:t>
            </a:r>
          </a:p>
          <a:p>
            <a:r>
              <a:rPr lang="en-IE" dirty="0"/>
              <a:t>“A data strategy is a </a:t>
            </a:r>
            <a:r>
              <a:rPr lang="en-IE" strike="sngStrike" dirty="0"/>
              <a:t>highly dynamic </a:t>
            </a:r>
            <a:r>
              <a:rPr lang="en-IE" dirty="0"/>
              <a:t>process employed to support the acquisition, organization, analysis, and delivery of </a:t>
            </a:r>
            <a:r>
              <a:rPr lang="en-IE" b="1" dirty="0"/>
              <a:t>data in support of business objectives</a:t>
            </a:r>
            <a:r>
              <a:rPr lang="en-IE" dirty="0"/>
              <a:t>.” – Gartner</a:t>
            </a:r>
          </a:p>
          <a:p>
            <a:r>
              <a:rPr lang="en-IE" dirty="0"/>
              <a:t>“</a:t>
            </a:r>
            <a:r>
              <a:rPr lang="en-IE" i="1" dirty="0"/>
              <a:t>set of choices and decisions that together, chart a high-level course of action to achieve high-level goals</a:t>
            </a:r>
            <a:r>
              <a:rPr lang="en-IE" dirty="0"/>
              <a:t>” - DAMA</a:t>
            </a:r>
          </a:p>
        </p:txBody>
      </p:sp>
    </p:spTree>
    <p:extLst>
      <p:ext uri="{BB962C8B-B14F-4D97-AF65-F5344CB8AC3E}">
        <p14:creationId xmlns:p14="http://schemas.microsoft.com/office/powerpoint/2010/main" val="3938247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0" name="Rectangle 7">
            <a:extLst>
              <a:ext uri="{FF2B5EF4-FFF2-40B4-BE49-F238E27FC236}">
                <a16:creationId xmlns:a16="http://schemas.microsoft.com/office/drawing/2014/main" id="{B61375F2-60B1-44ED-B60A-019C4BD5A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1"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5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7"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8"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C03BF8E9-D054-CF19-A055-4B55BBE4ACF6}"/>
              </a:ext>
            </a:extLst>
          </p:cNvPr>
          <p:cNvSpPr>
            <a:spLocks noGrp="1"/>
          </p:cNvSpPr>
          <p:nvPr>
            <p:ph type="title"/>
          </p:nvPr>
        </p:nvSpPr>
        <p:spPr>
          <a:xfrm>
            <a:off x="1123551" y="88522"/>
            <a:ext cx="9905998" cy="1005266"/>
          </a:xfrm>
        </p:spPr>
        <p:txBody>
          <a:bodyPr>
            <a:normAutofit/>
          </a:bodyPr>
          <a:lstStyle/>
          <a:p>
            <a:r>
              <a:rPr lang="en-IE" dirty="0"/>
              <a:t>Module overview</a:t>
            </a:r>
          </a:p>
        </p:txBody>
      </p:sp>
      <p:sp>
        <p:nvSpPr>
          <p:cNvPr id="3" name="Content Placeholder 2">
            <a:extLst>
              <a:ext uri="{FF2B5EF4-FFF2-40B4-BE49-F238E27FC236}">
                <a16:creationId xmlns:a16="http://schemas.microsoft.com/office/drawing/2014/main" id="{5426F235-D00D-074F-93D9-4E3D30BADD2F}"/>
              </a:ext>
            </a:extLst>
          </p:cNvPr>
          <p:cNvSpPr>
            <a:spLocks noGrp="1"/>
          </p:cNvSpPr>
          <p:nvPr>
            <p:ph idx="1"/>
          </p:nvPr>
        </p:nvSpPr>
        <p:spPr>
          <a:xfrm>
            <a:off x="917576" y="1203325"/>
            <a:ext cx="6295028" cy="5264150"/>
          </a:xfrm>
        </p:spPr>
        <p:txBody>
          <a:bodyPr>
            <a:normAutofit fontScale="85000" lnSpcReduction="20000"/>
          </a:bodyPr>
          <a:lstStyle/>
          <a:p>
            <a:pPr marL="0" indent="0" algn="l" rtl="0" eaLnBrk="1" fontAlgn="ctr" latinLnBrk="0" hangingPunct="1">
              <a:spcBef>
                <a:spcPts val="0"/>
              </a:spcBef>
              <a:spcAft>
                <a:spcPts val="0"/>
              </a:spcAft>
              <a:buNone/>
            </a:pPr>
            <a:r>
              <a:rPr lang="en-IE" sz="2400" b="1" i="0" u="none" strike="noStrike" kern="1200" dirty="0">
                <a:effectLst/>
                <a:latin typeface="Calibri" panose="020F0502020204030204" pitchFamily="34" charset="0"/>
              </a:rPr>
              <a:t>You’ve just been appointed </a:t>
            </a:r>
            <a:r>
              <a:rPr lang="en-IE" b="1" dirty="0">
                <a:latin typeface="Calibri" panose="020F0502020204030204" pitchFamily="34" charset="0"/>
              </a:rPr>
              <a:t>Head of Analytics.</a:t>
            </a:r>
          </a:p>
          <a:p>
            <a:pPr marL="0" indent="0" algn="l" rtl="0" eaLnBrk="1" fontAlgn="ctr" latinLnBrk="0" hangingPunct="1">
              <a:spcBef>
                <a:spcPts val="0"/>
              </a:spcBef>
              <a:spcAft>
                <a:spcPts val="0"/>
              </a:spcAft>
              <a:buNone/>
            </a:pPr>
            <a:r>
              <a:rPr lang="en-IE" sz="2400" b="1" i="0" u="none" strike="noStrike" kern="1200" dirty="0">
                <a:effectLst/>
                <a:latin typeface="Calibri" panose="020F0502020204030204" pitchFamily="34" charset="0"/>
              </a:rPr>
              <a:t>What knowledge would a future Head of Data &amp; Analytics need to lead a business using Big Data and AI?</a:t>
            </a:r>
          </a:p>
          <a:p>
            <a:pPr marL="0" indent="0" algn="l" rtl="0" eaLnBrk="1" fontAlgn="ctr" latinLnBrk="0" hangingPunct="1">
              <a:spcBef>
                <a:spcPts val="0"/>
              </a:spcBef>
              <a:spcAft>
                <a:spcPts val="0"/>
              </a:spcAft>
              <a:buNone/>
            </a:pPr>
            <a:endParaRPr lang="en-IE" sz="2400" b="1" i="0" u="none" strike="noStrike" kern="1200" dirty="0">
              <a:effectLst/>
              <a:latin typeface="Calibri" panose="020F0502020204030204" pitchFamily="34" charset="0"/>
            </a:endParaRPr>
          </a:p>
          <a:p>
            <a:pPr marL="457200" indent="-457200" algn="l" rtl="0" eaLnBrk="1" fontAlgn="ctr" latinLnBrk="0" hangingPunct="1">
              <a:spcBef>
                <a:spcPts val="0"/>
              </a:spcBef>
              <a:spcAft>
                <a:spcPts val="0"/>
              </a:spcAft>
              <a:buFont typeface="+mj-lt"/>
              <a:buAutoNum type="arabicPeriod"/>
            </a:pPr>
            <a:r>
              <a:rPr lang="en-IE" sz="2400" b="1" i="0" u="none" strike="noStrike" kern="1200" dirty="0">
                <a:effectLst/>
                <a:latin typeface="Calibri" panose="020F0502020204030204" pitchFamily="34" charset="0"/>
              </a:rPr>
              <a:t>Introduction</a:t>
            </a:r>
            <a:endParaRPr lang="en-IE" sz="4000" b="0" i="0" u="none" strike="noStrike" dirty="0">
              <a:effectLst/>
              <a:latin typeface="Arial" panose="020B0604020202020204" pitchFamily="34" charset="0"/>
            </a:endParaRPr>
          </a:p>
          <a:p>
            <a:pPr marL="457200" marR="18288" indent="-457200" algn="l" rtl="0" eaLnBrk="1" fontAlgn="ctr" latinLnBrk="0" hangingPunct="1">
              <a:spcBef>
                <a:spcPts val="0"/>
              </a:spcBef>
              <a:spcAft>
                <a:spcPts val="0"/>
              </a:spcAft>
              <a:buFont typeface="+mj-lt"/>
              <a:buAutoNum type="arabicPeriod"/>
            </a:pPr>
            <a:r>
              <a:rPr lang="en-IE" sz="2400" b="1" i="0" u="none" strike="noStrike" kern="1200" dirty="0">
                <a:effectLst/>
                <a:latin typeface="Calibri" panose="020F0502020204030204" pitchFamily="34" charset="0"/>
              </a:rPr>
              <a:t>Big Data Architecture and Building a </a:t>
            </a:r>
            <a:r>
              <a:rPr lang="en-IE" b="1" dirty="0">
                <a:latin typeface="Calibri" panose="020F0502020204030204" pitchFamily="34" charset="0"/>
              </a:rPr>
              <a:t>Data </a:t>
            </a:r>
            <a:r>
              <a:rPr lang="en-IE" sz="2400" b="1" i="0" u="none" strike="noStrike" kern="1200" dirty="0">
                <a:effectLst/>
                <a:latin typeface="Calibri" panose="020F0502020204030204" pitchFamily="34" charset="0"/>
              </a:rPr>
              <a:t>Strategy </a:t>
            </a:r>
          </a:p>
          <a:p>
            <a:pPr marL="457200" marR="18288" indent="-457200" algn="l" rtl="0" eaLnBrk="1" fontAlgn="ctr" latinLnBrk="0" hangingPunct="1">
              <a:spcBef>
                <a:spcPts val="0"/>
              </a:spcBef>
              <a:spcAft>
                <a:spcPts val="0"/>
              </a:spcAft>
              <a:buFont typeface="+mj-lt"/>
              <a:buAutoNum type="arabicPeriod"/>
            </a:pPr>
            <a:r>
              <a:rPr lang="en-IE" b="1" dirty="0">
                <a:latin typeface="Calibri" panose="020F0502020204030204" pitchFamily="34" charset="0"/>
              </a:rPr>
              <a:t>Generating Value from </a:t>
            </a:r>
            <a:r>
              <a:rPr lang="en-IE" sz="2400" b="1" i="0" u="none" strike="noStrike" kern="1200" dirty="0">
                <a:effectLst/>
                <a:latin typeface="Calibri" panose="020F0502020204030204" pitchFamily="34" charset="0"/>
              </a:rPr>
              <a:t>Big Data</a:t>
            </a:r>
            <a:endParaRPr lang="en-IE" sz="4000" b="0" i="0" u="none" strike="noStrike" dirty="0">
              <a:effectLst/>
              <a:latin typeface="Arial" panose="020B0604020202020204" pitchFamily="34" charset="0"/>
            </a:endParaRPr>
          </a:p>
          <a:p>
            <a:pPr marL="457200" indent="-457200" algn="l" rtl="0" eaLnBrk="1" fontAlgn="ctr" latinLnBrk="0" hangingPunct="1">
              <a:spcBef>
                <a:spcPts val="0"/>
              </a:spcBef>
              <a:spcAft>
                <a:spcPts val="0"/>
              </a:spcAft>
              <a:buFont typeface="+mj-lt"/>
              <a:buAutoNum type="arabicPeriod"/>
            </a:pPr>
            <a:r>
              <a:rPr lang="en-IE" sz="2400" b="1" i="0" u="none" strike="noStrike" kern="1200" dirty="0">
                <a:effectLst/>
                <a:latin typeface="Calibri" panose="020F0502020204030204" pitchFamily="34" charset="0"/>
              </a:rPr>
              <a:t>AI – under the hood</a:t>
            </a:r>
            <a:endParaRPr lang="en-IE" sz="4000" b="0" i="0" u="none" strike="noStrike" dirty="0">
              <a:effectLst/>
              <a:latin typeface="Arial" panose="020B0604020202020204" pitchFamily="34" charset="0"/>
            </a:endParaRPr>
          </a:p>
          <a:p>
            <a:pPr marL="457200" indent="-457200" algn="l" rtl="0" eaLnBrk="1" fontAlgn="ctr" latinLnBrk="0" hangingPunct="1">
              <a:spcBef>
                <a:spcPts val="0"/>
              </a:spcBef>
              <a:spcAft>
                <a:spcPts val="0"/>
              </a:spcAft>
              <a:buFont typeface="+mj-lt"/>
              <a:buAutoNum type="arabicPeriod"/>
            </a:pPr>
            <a:r>
              <a:rPr lang="en-IE" sz="2400" b="1" i="0" u="none" strike="noStrike" kern="1200" dirty="0">
                <a:effectLst/>
                <a:latin typeface="Calibri" panose="020F0502020204030204" pitchFamily="34" charset="0"/>
              </a:rPr>
              <a:t>AI - applied</a:t>
            </a:r>
            <a:endParaRPr lang="en-IE" sz="4000" b="0" i="0" u="none" strike="noStrike" dirty="0">
              <a:effectLst/>
              <a:latin typeface="Arial" panose="020B0604020202020204" pitchFamily="34" charset="0"/>
            </a:endParaRPr>
          </a:p>
          <a:p>
            <a:pPr marL="457200" indent="-457200" algn="l" rtl="0" eaLnBrk="1" fontAlgn="ctr" latinLnBrk="0" hangingPunct="1">
              <a:spcBef>
                <a:spcPts val="0"/>
              </a:spcBef>
              <a:spcAft>
                <a:spcPts val="0"/>
              </a:spcAft>
              <a:buFont typeface="+mj-lt"/>
              <a:buAutoNum type="arabicPeriod"/>
            </a:pPr>
            <a:r>
              <a:rPr lang="en-IE" sz="2400" b="1" i="0" u="none" strike="noStrike" kern="1200" dirty="0">
                <a:effectLst/>
                <a:latin typeface="Calibri" panose="020F0502020204030204" pitchFamily="34" charset="0"/>
              </a:rPr>
              <a:t>Emerging trends and technologies &amp; presentations</a:t>
            </a:r>
            <a:endParaRPr lang="en-IE" sz="4000" b="0" i="0" u="none" strike="noStrike" dirty="0">
              <a:effectLst/>
              <a:latin typeface="Arial" panose="020B0604020202020204" pitchFamily="34" charset="0"/>
            </a:endParaRPr>
          </a:p>
          <a:p>
            <a:pPr marL="0" indent="0">
              <a:buNone/>
            </a:pPr>
            <a:r>
              <a:rPr lang="en-IE" dirty="0"/>
              <a:t>Key learning outcome is that all of these things are design choices, and should be chosen carefully taking into account a multitude of factors. </a:t>
            </a:r>
            <a:br>
              <a:rPr lang="en-IE" dirty="0"/>
            </a:br>
            <a:r>
              <a:rPr lang="en-IE" dirty="0"/>
              <a:t>We will learn that technology is a tool to be used. It is a means to an end, and one must always know what that end is before starting.</a:t>
            </a:r>
          </a:p>
          <a:p>
            <a:endParaRPr lang="en-IE" dirty="0"/>
          </a:p>
        </p:txBody>
      </p:sp>
      <p:grpSp>
        <p:nvGrpSpPr>
          <p:cNvPr id="64" name="Group 38">
            <a:extLst>
              <a:ext uri="{FF2B5EF4-FFF2-40B4-BE49-F238E27FC236}">
                <a16:creationId xmlns:a16="http://schemas.microsoft.com/office/drawing/2014/main" id="{B485B3F6-654D-4842-A2DE-677D12FED4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60000"/>
                </a:schemeClr>
              </a:gs>
              <a:gs pos="100000">
                <a:schemeClr val="bg2">
                  <a:lumMod val="60000"/>
                  <a:lumOff val="40000"/>
                  <a:alpha val="60000"/>
                </a:schemeClr>
              </a:gs>
            </a:gsLst>
            <a:lin ang="5400000" scaled="0"/>
            <a:tileRect/>
          </a:gradFill>
        </p:grpSpPr>
        <p:sp>
          <p:nvSpPr>
            <p:cNvPr id="65" name="Freeform 32">
              <a:extLst>
                <a:ext uri="{FF2B5EF4-FFF2-40B4-BE49-F238E27FC236}">
                  <a16:creationId xmlns:a16="http://schemas.microsoft.com/office/drawing/2014/main" id="{BF4365F4-C63C-4FC2-907B-1F7D414B9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33">
              <a:extLst>
                <a:ext uri="{FF2B5EF4-FFF2-40B4-BE49-F238E27FC236}">
                  <a16:creationId xmlns:a16="http://schemas.microsoft.com/office/drawing/2014/main" id="{B0538225-01AB-41C4-9A02-FE1BD81D6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34">
              <a:extLst>
                <a:ext uri="{FF2B5EF4-FFF2-40B4-BE49-F238E27FC236}">
                  <a16:creationId xmlns:a16="http://schemas.microsoft.com/office/drawing/2014/main" id="{66942F07-D7CC-49EB-BF73-8B94D5F4FC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5">
              <a:extLst>
                <a:ext uri="{FF2B5EF4-FFF2-40B4-BE49-F238E27FC236}">
                  <a16:creationId xmlns:a16="http://schemas.microsoft.com/office/drawing/2014/main" id="{4D3CACE0-3AC7-4A9F-9A3F-1694ACCD4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6">
              <a:extLst>
                <a:ext uri="{FF2B5EF4-FFF2-40B4-BE49-F238E27FC236}">
                  <a16:creationId xmlns:a16="http://schemas.microsoft.com/office/drawing/2014/main" id="{19063B47-FBFB-4EA1-A3FB-BECE005F4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7">
              <a:extLst>
                <a:ext uri="{FF2B5EF4-FFF2-40B4-BE49-F238E27FC236}">
                  <a16:creationId xmlns:a16="http://schemas.microsoft.com/office/drawing/2014/main" id="{B856863B-C809-4C31-94D0-659A91851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8">
              <a:extLst>
                <a:ext uri="{FF2B5EF4-FFF2-40B4-BE49-F238E27FC236}">
                  <a16:creationId xmlns:a16="http://schemas.microsoft.com/office/drawing/2014/main" id="{298CB3D7-7373-4AC6-9E2C-4AFDDE2802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9">
              <a:extLst>
                <a:ext uri="{FF2B5EF4-FFF2-40B4-BE49-F238E27FC236}">
                  <a16:creationId xmlns:a16="http://schemas.microsoft.com/office/drawing/2014/main" id="{7DE09F1B-2326-4ED3-B63B-A30815DDE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40">
              <a:extLst>
                <a:ext uri="{FF2B5EF4-FFF2-40B4-BE49-F238E27FC236}">
                  <a16:creationId xmlns:a16="http://schemas.microsoft.com/office/drawing/2014/main" id="{2498F244-3CE6-4D90-B5CF-5189DB17D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Rectangle 41">
              <a:extLst>
                <a:ext uri="{FF2B5EF4-FFF2-40B4-BE49-F238E27FC236}">
                  <a16:creationId xmlns:a16="http://schemas.microsoft.com/office/drawing/2014/main" id="{9A30DD13-FA10-4B9F-8B4D-97B7287B82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pic>
        <p:nvPicPr>
          <p:cNvPr id="5" name="Picture 4">
            <a:extLst>
              <a:ext uri="{FF2B5EF4-FFF2-40B4-BE49-F238E27FC236}">
                <a16:creationId xmlns:a16="http://schemas.microsoft.com/office/drawing/2014/main" id="{596327A3-B50E-8AB7-3690-3C695D5E14F4}"/>
              </a:ext>
            </a:extLst>
          </p:cNvPr>
          <p:cNvPicPr>
            <a:picLocks noChangeAspect="1"/>
          </p:cNvPicPr>
          <p:nvPr/>
        </p:nvPicPr>
        <p:blipFill>
          <a:blip r:embed="rId2"/>
          <a:stretch>
            <a:fillRect/>
          </a:stretch>
        </p:blipFill>
        <p:spPr>
          <a:xfrm>
            <a:off x="7269753" y="512763"/>
            <a:ext cx="3541521" cy="5954712"/>
          </a:xfrm>
          <a:prstGeom prst="rect">
            <a:avLst/>
          </a:prstGeom>
        </p:spPr>
      </p:pic>
      <p:sp>
        <p:nvSpPr>
          <p:cNvPr id="6" name="Rectangle: Rounded Corners 5">
            <a:extLst>
              <a:ext uri="{FF2B5EF4-FFF2-40B4-BE49-F238E27FC236}">
                <a16:creationId xmlns:a16="http://schemas.microsoft.com/office/drawing/2014/main" id="{36D25744-BB6E-3017-68A7-88D86981266E}"/>
              </a:ext>
            </a:extLst>
          </p:cNvPr>
          <p:cNvSpPr/>
          <p:nvPr/>
        </p:nvSpPr>
        <p:spPr>
          <a:xfrm>
            <a:off x="8033047" y="768536"/>
            <a:ext cx="658026" cy="214230"/>
          </a:xfrm>
          <a:prstGeom prst="round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 name="Rectangle: Rounded Corners 6">
            <a:extLst>
              <a:ext uri="{FF2B5EF4-FFF2-40B4-BE49-F238E27FC236}">
                <a16:creationId xmlns:a16="http://schemas.microsoft.com/office/drawing/2014/main" id="{A47CDBF1-F07A-252E-0109-1E60A7A289F0}"/>
              </a:ext>
            </a:extLst>
          </p:cNvPr>
          <p:cNvSpPr/>
          <p:nvPr/>
        </p:nvSpPr>
        <p:spPr>
          <a:xfrm>
            <a:off x="8024501" y="1450832"/>
            <a:ext cx="658026" cy="214230"/>
          </a:xfrm>
          <a:prstGeom prst="round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 name="Rectangle: Rounded Corners 7">
            <a:extLst>
              <a:ext uri="{FF2B5EF4-FFF2-40B4-BE49-F238E27FC236}">
                <a16:creationId xmlns:a16="http://schemas.microsoft.com/office/drawing/2014/main" id="{8FEE8D34-086B-86B2-90C8-E2BBA10A873D}"/>
              </a:ext>
            </a:extLst>
          </p:cNvPr>
          <p:cNvSpPr/>
          <p:nvPr/>
        </p:nvSpPr>
        <p:spPr>
          <a:xfrm>
            <a:off x="8024501" y="2597499"/>
            <a:ext cx="658026" cy="214230"/>
          </a:xfrm>
          <a:prstGeom prst="round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Rectangle: Rounded Corners 8">
            <a:extLst>
              <a:ext uri="{FF2B5EF4-FFF2-40B4-BE49-F238E27FC236}">
                <a16:creationId xmlns:a16="http://schemas.microsoft.com/office/drawing/2014/main" id="{999BCD39-CC3D-C996-F055-99C69A456BE7}"/>
              </a:ext>
            </a:extLst>
          </p:cNvPr>
          <p:cNvSpPr/>
          <p:nvPr/>
        </p:nvSpPr>
        <p:spPr>
          <a:xfrm>
            <a:off x="8034026" y="2925595"/>
            <a:ext cx="658026" cy="214230"/>
          </a:xfrm>
          <a:prstGeom prst="round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 name="Rectangle: Rounded Corners 9">
            <a:extLst>
              <a:ext uri="{FF2B5EF4-FFF2-40B4-BE49-F238E27FC236}">
                <a16:creationId xmlns:a16="http://schemas.microsoft.com/office/drawing/2014/main" id="{5A05EA92-F2EB-2F7A-FBE3-01E8544B74AB}"/>
              </a:ext>
            </a:extLst>
          </p:cNvPr>
          <p:cNvSpPr/>
          <p:nvPr/>
        </p:nvSpPr>
        <p:spPr>
          <a:xfrm>
            <a:off x="8033047" y="4027495"/>
            <a:ext cx="658026" cy="214230"/>
          </a:xfrm>
          <a:prstGeom prst="round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 name="Rectangle: Rounded Corners 11">
            <a:extLst>
              <a:ext uri="{FF2B5EF4-FFF2-40B4-BE49-F238E27FC236}">
                <a16:creationId xmlns:a16="http://schemas.microsoft.com/office/drawing/2014/main" id="{7628BADD-C1F2-FE6E-8A7B-82B82AE915D4}"/>
              </a:ext>
            </a:extLst>
          </p:cNvPr>
          <p:cNvSpPr/>
          <p:nvPr/>
        </p:nvSpPr>
        <p:spPr>
          <a:xfrm>
            <a:off x="8028712" y="6127141"/>
            <a:ext cx="658026" cy="214230"/>
          </a:xfrm>
          <a:prstGeom prst="round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3" name="Rectangle 12">
            <a:extLst>
              <a:ext uri="{FF2B5EF4-FFF2-40B4-BE49-F238E27FC236}">
                <a16:creationId xmlns:a16="http://schemas.microsoft.com/office/drawing/2014/main" id="{ABE82307-5CE0-6AE4-2760-0A7B5720FF8E}"/>
              </a:ext>
            </a:extLst>
          </p:cNvPr>
          <p:cNvSpPr/>
          <p:nvPr/>
        </p:nvSpPr>
        <p:spPr>
          <a:xfrm>
            <a:off x="8870535" y="1392891"/>
            <a:ext cx="1997888" cy="36815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E" dirty="0"/>
              <a:t>Decide groups</a:t>
            </a:r>
          </a:p>
        </p:txBody>
      </p:sp>
      <p:sp>
        <p:nvSpPr>
          <p:cNvPr id="14" name="Rectangle 13">
            <a:extLst>
              <a:ext uri="{FF2B5EF4-FFF2-40B4-BE49-F238E27FC236}">
                <a16:creationId xmlns:a16="http://schemas.microsoft.com/office/drawing/2014/main" id="{1F5CA68D-AAB9-0EB8-C5A0-28CB28AEDE46}"/>
              </a:ext>
            </a:extLst>
          </p:cNvPr>
          <p:cNvSpPr/>
          <p:nvPr/>
        </p:nvSpPr>
        <p:spPr>
          <a:xfrm>
            <a:off x="8813386" y="3930183"/>
            <a:ext cx="1997888" cy="36815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E" dirty="0"/>
              <a:t>Group project due</a:t>
            </a:r>
          </a:p>
        </p:txBody>
      </p:sp>
      <p:sp>
        <p:nvSpPr>
          <p:cNvPr id="15" name="Rectangle 14">
            <a:extLst>
              <a:ext uri="{FF2B5EF4-FFF2-40B4-BE49-F238E27FC236}">
                <a16:creationId xmlns:a16="http://schemas.microsoft.com/office/drawing/2014/main" id="{101C3B9D-410E-DF20-1353-1A1618AE8417}"/>
              </a:ext>
            </a:extLst>
          </p:cNvPr>
          <p:cNvSpPr/>
          <p:nvPr/>
        </p:nvSpPr>
        <p:spPr>
          <a:xfrm>
            <a:off x="8743887" y="5972288"/>
            <a:ext cx="1997888" cy="4603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E" dirty="0"/>
              <a:t>Individual assignment due</a:t>
            </a:r>
          </a:p>
        </p:txBody>
      </p:sp>
    </p:spTree>
    <p:extLst>
      <p:ext uri="{BB962C8B-B14F-4D97-AF65-F5344CB8AC3E}">
        <p14:creationId xmlns:p14="http://schemas.microsoft.com/office/powerpoint/2010/main" val="3102808100"/>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1375F2-60B1-44ED-B60A-019C4BD5A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F3D905F7-7C11-99E3-2C7B-ED50399FBC25}"/>
              </a:ext>
            </a:extLst>
          </p:cNvPr>
          <p:cNvSpPr>
            <a:spLocks noGrp="1"/>
          </p:cNvSpPr>
          <p:nvPr>
            <p:ph type="title"/>
          </p:nvPr>
        </p:nvSpPr>
        <p:spPr>
          <a:xfrm>
            <a:off x="1141413" y="618518"/>
            <a:ext cx="9905998" cy="1478570"/>
          </a:xfrm>
        </p:spPr>
        <p:txBody>
          <a:bodyPr>
            <a:normAutofit/>
          </a:bodyPr>
          <a:lstStyle/>
          <a:p>
            <a:r>
              <a:rPr lang="en-IE" dirty="0"/>
              <a:t>What is a Data strategy?</a:t>
            </a:r>
          </a:p>
        </p:txBody>
      </p:sp>
      <p:sp>
        <p:nvSpPr>
          <p:cNvPr id="3" name="Content Placeholder 2">
            <a:extLst>
              <a:ext uri="{FF2B5EF4-FFF2-40B4-BE49-F238E27FC236}">
                <a16:creationId xmlns:a16="http://schemas.microsoft.com/office/drawing/2014/main" id="{6F4A43DA-8AB9-E05A-DDB1-7B16D7B5FB46}"/>
              </a:ext>
            </a:extLst>
          </p:cNvPr>
          <p:cNvSpPr>
            <a:spLocks noGrp="1"/>
          </p:cNvSpPr>
          <p:nvPr>
            <p:ph idx="1"/>
          </p:nvPr>
        </p:nvSpPr>
        <p:spPr>
          <a:xfrm>
            <a:off x="1049336" y="1635124"/>
            <a:ext cx="10129839" cy="4805363"/>
          </a:xfrm>
        </p:spPr>
        <p:txBody>
          <a:bodyPr>
            <a:normAutofit fontScale="92500" lnSpcReduction="10000"/>
          </a:bodyPr>
          <a:lstStyle/>
          <a:p>
            <a:r>
              <a:rPr lang="en-IE" dirty="0"/>
              <a:t>#1 priority in every org – data is where businesses are going to find their next growth.</a:t>
            </a:r>
          </a:p>
          <a:p>
            <a:r>
              <a:rPr lang="en-IE" dirty="0"/>
              <a:t>Knowing how to make a data strategy will help you plan how to use your data – something businesses know they need to do, and they know that it is where value can be generated, but they don’t know where to focus their efforts – it’s a whole new area where the handbook hasn’t been completely written yet. </a:t>
            </a:r>
          </a:p>
          <a:p>
            <a:r>
              <a:rPr lang="en-IE" dirty="0"/>
              <a:t>E.g., Where to focus? Data monetisation (selling assets), building a new product (entering a new market), process improvement (reducing costs), personalisation (taking market share), etc?  </a:t>
            </a:r>
          </a:p>
          <a:p>
            <a:r>
              <a:rPr lang="en-IE" dirty="0"/>
              <a:t>As with any strategy, it is imperative that whoever makes the data strategy understands the business intimately – and is aligned with their commercial goals and long-term plans. </a:t>
            </a:r>
          </a:p>
        </p:txBody>
      </p:sp>
      <p:grpSp>
        <p:nvGrpSpPr>
          <p:cNvPr id="39" name="Group 38">
            <a:extLst>
              <a:ext uri="{FF2B5EF4-FFF2-40B4-BE49-F238E27FC236}">
                <a16:creationId xmlns:a16="http://schemas.microsoft.com/office/drawing/2014/main" id="{B485B3F6-654D-4842-A2DE-677D12FED4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60000"/>
                </a:schemeClr>
              </a:gs>
              <a:gs pos="100000">
                <a:schemeClr val="bg2">
                  <a:lumMod val="60000"/>
                  <a:lumOff val="40000"/>
                  <a:alpha val="60000"/>
                </a:schemeClr>
              </a:gs>
            </a:gsLst>
            <a:lin ang="5400000" scaled="0"/>
            <a:tileRect/>
          </a:gradFill>
        </p:grpSpPr>
        <p:sp>
          <p:nvSpPr>
            <p:cNvPr id="40" name="Freeform 32">
              <a:extLst>
                <a:ext uri="{FF2B5EF4-FFF2-40B4-BE49-F238E27FC236}">
                  <a16:creationId xmlns:a16="http://schemas.microsoft.com/office/drawing/2014/main" id="{BF4365F4-C63C-4FC2-907B-1F7D414B9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3">
              <a:extLst>
                <a:ext uri="{FF2B5EF4-FFF2-40B4-BE49-F238E27FC236}">
                  <a16:creationId xmlns:a16="http://schemas.microsoft.com/office/drawing/2014/main" id="{B0538225-01AB-41C4-9A02-FE1BD81D6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4">
              <a:extLst>
                <a:ext uri="{FF2B5EF4-FFF2-40B4-BE49-F238E27FC236}">
                  <a16:creationId xmlns:a16="http://schemas.microsoft.com/office/drawing/2014/main" id="{66942F07-D7CC-49EB-BF73-8B94D5F4FC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5">
              <a:extLst>
                <a:ext uri="{FF2B5EF4-FFF2-40B4-BE49-F238E27FC236}">
                  <a16:creationId xmlns:a16="http://schemas.microsoft.com/office/drawing/2014/main" id="{4D3CACE0-3AC7-4A9F-9A3F-1694ACCD4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6">
              <a:extLst>
                <a:ext uri="{FF2B5EF4-FFF2-40B4-BE49-F238E27FC236}">
                  <a16:creationId xmlns:a16="http://schemas.microsoft.com/office/drawing/2014/main" id="{19063B47-FBFB-4EA1-A3FB-BECE005F4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7">
              <a:extLst>
                <a:ext uri="{FF2B5EF4-FFF2-40B4-BE49-F238E27FC236}">
                  <a16:creationId xmlns:a16="http://schemas.microsoft.com/office/drawing/2014/main" id="{B856863B-C809-4C31-94D0-659A91851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8">
              <a:extLst>
                <a:ext uri="{FF2B5EF4-FFF2-40B4-BE49-F238E27FC236}">
                  <a16:creationId xmlns:a16="http://schemas.microsoft.com/office/drawing/2014/main" id="{298CB3D7-7373-4AC6-9E2C-4AFDDE2802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9">
              <a:extLst>
                <a:ext uri="{FF2B5EF4-FFF2-40B4-BE49-F238E27FC236}">
                  <a16:creationId xmlns:a16="http://schemas.microsoft.com/office/drawing/2014/main" id="{7DE09F1B-2326-4ED3-B63B-A30815DDE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40">
              <a:extLst>
                <a:ext uri="{FF2B5EF4-FFF2-40B4-BE49-F238E27FC236}">
                  <a16:creationId xmlns:a16="http://schemas.microsoft.com/office/drawing/2014/main" id="{2498F244-3CE6-4D90-B5CF-5189DB17D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Rectangle 41">
              <a:extLst>
                <a:ext uri="{FF2B5EF4-FFF2-40B4-BE49-F238E27FC236}">
                  <a16:creationId xmlns:a16="http://schemas.microsoft.com/office/drawing/2014/main" id="{9A30DD13-FA10-4B9F-8B4D-97B7287B82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8903799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0B575-F2B1-244D-8566-A60E7D51F658}"/>
              </a:ext>
            </a:extLst>
          </p:cNvPr>
          <p:cNvSpPr>
            <a:spLocks noGrp="1"/>
          </p:cNvSpPr>
          <p:nvPr>
            <p:ph type="title"/>
          </p:nvPr>
        </p:nvSpPr>
        <p:spPr/>
        <p:txBody>
          <a:bodyPr/>
          <a:lstStyle/>
          <a:p>
            <a:r>
              <a:rPr lang="en-IE" dirty="0"/>
              <a:t>Why is a data strategy important?</a:t>
            </a:r>
          </a:p>
        </p:txBody>
      </p:sp>
      <p:sp>
        <p:nvSpPr>
          <p:cNvPr id="3" name="Content Placeholder 2">
            <a:extLst>
              <a:ext uri="{FF2B5EF4-FFF2-40B4-BE49-F238E27FC236}">
                <a16:creationId xmlns:a16="http://schemas.microsoft.com/office/drawing/2014/main" id="{87B03719-A3B3-8169-CDB4-A258E2181980}"/>
              </a:ext>
            </a:extLst>
          </p:cNvPr>
          <p:cNvSpPr>
            <a:spLocks noGrp="1"/>
          </p:cNvSpPr>
          <p:nvPr>
            <p:ph idx="1"/>
          </p:nvPr>
        </p:nvSpPr>
        <p:spPr>
          <a:xfrm>
            <a:off x="1141412" y="2097088"/>
            <a:ext cx="9905999" cy="4287670"/>
          </a:xfrm>
        </p:spPr>
        <p:txBody>
          <a:bodyPr>
            <a:normAutofit/>
          </a:bodyPr>
          <a:lstStyle/>
          <a:p>
            <a:r>
              <a:rPr lang="en-IE" dirty="0"/>
              <a:t>ALL of this is designed. Nothing here is a given. It is in these data strategies where the future of AI (&amp; society) will be shaped.</a:t>
            </a:r>
          </a:p>
          <a:p>
            <a:r>
              <a:rPr lang="en-IE" dirty="0"/>
              <a:t>E.g., on the use of ‘digital exhaust’. That was a design choice on how to monetise behaviour on the internet. It wasn’t an obvious next step in web development, it was a data strategy which addressed the business case of generating profits from internal assets.</a:t>
            </a:r>
          </a:p>
        </p:txBody>
      </p:sp>
      <p:pic>
        <p:nvPicPr>
          <p:cNvPr id="4" name="Graphic 3" descr="Left Brain outline">
            <a:extLst>
              <a:ext uri="{FF2B5EF4-FFF2-40B4-BE49-F238E27FC236}">
                <a16:creationId xmlns:a16="http://schemas.microsoft.com/office/drawing/2014/main" id="{8005DB25-9FA6-AE76-DD5F-B2945912F93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3589529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3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87C821ED-FD24-EE6B-5687-94B356C646C2}"/>
              </a:ext>
            </a:extLst>
          </p:cNvPr>
          <p:cNvSpPr>
            <a:spLocks noGrp="1"/>
          </p:cNvSpPr>
          <p:nvPr>
            <p:ph type="title"/>
          </p:nvPr>
        </p:nvSpPr>
        <p:spPr>
          <a:xfrm>
            <a:off x="1141413" y="1082673"/>
            <a:ext cx="2869416" cy="4708528"/>
          </a:xfrm>
        </p:spPr>
        <p:txBody>
          <a:bodyPr>
            <a:normAutofit/>
          </a:bodyPr>
          <a:lstStyle/>
          <a:p>
            <a:pPr algn="r"/>
            <a:r>
              <a:rPr lang="en-IE" sz="4000"/>
              <a:t>Class discussion</a:t>
            </a:r>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81141C0-6FE9-27EC-450A-660F144F8B9F}"/>
              </a:ext>
            </a:extLst>
          </p:cNvPr>
          <p:cNvSpPr>
            <a:spLocks noGrp="1"/>
          </p:cNvSpPr>
          <p:nvPr>
            <p:ph idx="1"/>
          </p:nvPr>
        </p:nvSpPr>
        <p:spPr>
          <a:xfrm>
            <a:off x="5297763" y="1082673"/>
            <a:ext cx="5751237" cy="4708528"/>
          </a:xfrm>
        </p:spPr>
        <p:txBody>
          <a:bodyPr anchor="ctr">
            <a:normAutofit/>
          </a:bodyPr>
          <a:lstStyle/>
          <a:p>
            <a:r>
              <a:rPr lang="en-IE" dirty="0"/>
              <a:t>What can you think of that is common-place in life right now that we don’t usually consider as having been designed, and could have been designed completely differently and reached the same end? </a:t>
            </a:r>
            <a:br>
              <a:rPr lang="en-IE" dirty="0"/>
            </a:br>
            <a:r>
              <a:rPr lang="en-IE" dirty="0"/>
              <a:t>(or even perhaps a better one!)</a:t>
            </a:r>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40193824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nline Media 3" title="Don't Hex the Water">
            <a:hlinkClick r:id="" action="ppaction://media"/>
            <a:extLst>
              <a:ext uri="{FF2B5EF4-FFF2-40B4-BE49-F238E27FC236}">
                <a16:creationId xmlns:a16="http://schemas.microsoft.com/office/drawing/2014/main" id="{20803A25-47BD-DD30-BCD2-B003C2B9BB7A}"/>
              </a:ext>
            </a:extLst>
          </p:cNvPr>
          <p:cNvPicPr>
            <a:picLocks noRot="1" noChangeAspect="1"/>
          </p:cNvPicPr>
          <p:nvPr>
            <a:videoFile r:link="rId1"/>
          </p:nvPr>
        </p:nvPicPr>
        <p:blipFill>
          <a:blip r:embed="rId3"/>
          <a:stretch>
            <a:fillRect/>
          </a:stretch>
        </p:blipFill>
        <p:spPr>
          <a:xfrm>
            <a:off x="1361450" y="753979"/>
            <a:ext cx="9596870" cy="5422232"/>
          </a:xfrm>
          <a:prstGeom prst="rect">
            <a:avLst/>
          </a:prstGeom>
        </p:spPr>
      </p:pic>
      <p:sp>
        <p:nvSpPr>
          <p:cNvPr id="5" name="TextBox 4">
            <a:extLst>
              <a:ext uri="{FF2B5EF4-FFF2-40B4-BE49-F238E27FC236}">
                <a16:creationId xmlns:a16="http://schemas.microsoft.com/office/drawing/2014/main" id="{AE6DB481-2152-6169-5C71-B94269C1F7A4}"/>
              </a:ext>
            </a:extLst>
          </p:cNvPr>
          <p:cNvSpPr txBox="1"/>
          <p:nvPr/>
        </p:nvSpPr>
        <p:spPr>
          <a:xfrm>
            <a:off x="4309241" y="6306207"/>
            <a:ext cx="3144643" cy="369332"/>
          </a:xfrm>
          <a:prstGeom prst="rect">
            <a:avLst/>
          </a:prstGeom>
          <a:noFill/>
        </p:spPr>
        <p:txBody>
          <a:bodyPr wrap="none" rtlCol="0">
            <a:spAutoFit/>
          </a:bodyPr>
          <a:lstStyle/>
          <a:p>
            <a:r>
              <a:rPr lang="en-IE" dirty="0"/>
              <a:t>Don’t Hex The Water – exurb1a</a:t>
            </a:r>
          </a:p>
        </p:txBody>
      </p:sp>
      <p:sp>
        <p:nvSpPr>
          <p:cNvPr id="6" name="TextBox 5">
            <a:extLst>
              <a:ext uri="{FF2B5EF4-FFF2-40B4-BE49-F238E27FC236}">
                <a16:creationId xmlns:a16="http://schemas.microsoft.com/office/drawing/2014/main" id="{BD9D6E0F-AF90-A385-4B0B-E3606DBE63DC}"/>
              </a:ext>
            </a:extLst>
          </p:cNvPr>
          <p:cNvSpPr txBox="1"/>
          <p:nvPr/>
        </p:nvSpPr>
        <p:spPr>
          <a:xfrm>
            <a:off x="3333802" y="170299"/>
            <a:ext cx="6257162" cy="369332"/>
          </a:xfrm>
          <a:prstGeom prst="rect">
            <a:avLst/>
          </a:prstGeom>
          <a:noFill/>
        </p:spPr>
        <p:txBody>
          <a:bodyPr wrap="none" rtlCol="0">
            <a:spAutoFit/>
          </a:bodyPr>
          <a:lstStyle/>
          <a:p>
            <a:r>
              <a:rPr lang="en-IE" dirty="0"/>
              <a:t>How about privacy? – invented by us and now at risk of being lost</a:t>
            </a:r>
          </a:p>
        </p:txBody>
      </p:sp>
    </p:spTree>
    <p:extLst>
      <p:ext uri="{BB962C8B-B14F-4D97-AF65-F5344CB8AC3E}">
        <p14:creationId xmlns:p14="http://schemas.microsoft.com/office/powerpoint/2010/main" val="843120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0700C-0862-5052-81B0-D92A13E76FA4}"/>
              </a:ext>
            </a:extLst>
          </p:cNvPr>
          <p:cNvSpPr>
            <a:spLocks noGrp="1"/>
          </p:cNvSpPr>
          <p:nvPr>
            <p:ph type="title"/>
          </p:nvPr>
        </p:nvSpPr>
        <p:spPr/>
        <p:txBody>
          <a:bodyPr/>
          <a:lstStyle/>
          <a:p>
            <a:r>
              <a:rPr lang="en-IE" dirty="0"/>
              <a:t>What should be addressed?</a:t>
            </a:r>
          </a:p>
        </p:txBody>
      </p:sp>
      <p:sp>
        <p:nvSpPr>
          <p:cNvPr id="3" name="Content Placeholder 2">
            <a:extLst>
              <a:ext uri="{FF2B5EF4-FFF2-40B4-BE49-F238E27FC236}">
                <a16:creationId xmlns:a16="http://schemas.microsoft.com/office/drawing/2014/main" id="{BFB6C3F7-BB2F-EB30-143E-A4F9ED09CC86}"/>
              </a:ext>
            </a:extLst>
          </p:cNvPr>
          <p:cNvSpPr>
            <a:spLocks noGrp="1"/>
          </p:cNvSpPr>
          <p:nvPr>
            <p:ph idx="1"/>
          </p:nvPr>
        </p:nvSpPr>
        <p:spPr>
          <a:xfrm>
            <a:off x="1141412" y="1893671"/>
            <a:ext cx="9905999" cy="3541714"/>
          </a:xfrm>
        </p:spPr>
        <p:txBody>
          <a:bodyPr>
            <a:normAutofit lnSpcReduction="10000"/>
          </a:bodyPr>
          <a:lstStyle/>
          <a:p>
            <a:r>
              <a:rPr lang="en-IE" dirty="0"/>
              <a:t>Identification &amp; Collection</a:t>
            </a:r>
          </a:p>
          <a:p>
            <a:r>
              <a:rPr lang="en-IE" dirty="0"/>
              <a:t>Storage</a:t>
            </a:r>
          </a:p>
          <a:p>
            <a:r>
              <a:rPr lang="en-IE" dirty="0"/>
              <a:t>Provision/Access (Usability)</a:t>
            </a:r>
          </a:p>
          <a:p>
            <a:r>
              <a:rPr lang="en-IE" dirty="0"/>
              <a:t>Integration (remember, we used to just care about data in isolated processes, now we want it all together, + metadata).</a:t>
            </a:r>
          </a:p>
          <a:p>
            <a:r>
              <a:rPr lang="en-IE" dirty="0"/>
              <a:t>Governance (data accuracy, data dictionaries, data owners, etc).</a:t>
            </a:r>
          </a:p>
          <a:p>
            <a:r>
              <a:rPr lang="en-IE" dirty="0"/>
              <a:t>People: Who does what? How many of each? What is the scope of their role?</a:t>
            </a:r>
          </a:p>
        </p:txBody>
      </p:sp>
      <p:sp>
        <p:nvSpPr>
          <p:cNvPr id="5" name="TextBox 4">
            <a:extLst>
              <a:ext uri="{FF2B5EF4-FFF2-40B4-BE49-F238E27FC236}">
                <a16:creationId xmlns:a16="http://schemas.microsoft.com/office/drawing/2014/main" id="{23ED365B-6E35-AC7A-FD49-4699A31D1FDB}"/>
              </a:ext>
            </a:extLst>
          </p:cNvPr>
          <p:cNvSpPr txBox="1"/>
          <p:nvPr/>
        </p:nvSpPr>
        <p:spPr>
          <a:xfrm>
            <a:off x="5589431" y="5916316"/>
            <a:ext cx="6104586" cy="646331"/>
          </a:xfrm>
          <a:prstGeom prst="rect">
            <a:avLst/>
          </a:prstGeom>
          <a:noFill/>
        </p:spPr>
        <p:txBody>
          <a:bodyPr wrap="square">
            <a:spAutoFit/>
          </a:bodyPr>
          <a:lstStyle/>
          <a:p>
            <a:r>
              <a:rPr lang="en-IE" dirty="0"/>
              <a:t>https://www.sas.com/content/dam/SAS/en_au/doc/whitepaper1/five-essential-components-data-strategy.pdf</a:t>
            </a:r>
          </a:p>
        </p:txBody>
      </p:sp>
    </p:spTree>
    <p:extLst>
      <p:ext uri="{BB962C8B-B14F-4D97-AF65-F5344CB8AC3E}">
        <p14:creationId xmlns:p14="http://schemas.microsoft.com/office/powerpoint/2010/main" val="33591551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B61ED-A9E0-9764-4394-B9E0023BA468}"/>
              </a:ext>
            </a:extLst>
          </p:cNvPr>
          <p:cNvSpPr>
            <a:spLocks noGrp="1"/>
          </p:cNvSpPr>
          <p:nvPr>
            <p:ph type="title"/>
          </p:nvPr>
        </p:nvSpPr>
        <p:spPr>
          <a:xfrm>
            <a:off x="1141413" y="618518"/>
            <a:ext cx="9905998" cy="993659"/>
          </a:xfrm>
        </p:spPr>
        <p:txBody>
          <a:bodyPr/>
          <a:lstStyle/>
          <a:p>
            <a:r>
              <a:rPr lang="en-IE" dirty="0"/>
              <a:t>High-level Design</a:t>
            </a:r>
          </a:p>
        </p:txBody>
      </p:sp>
      <p:sp>
        <p:nvSpPr>
          <p:cNvPr id="3" name="Content Placeholder 2">
            <a:extLst>
              <a:ext uri="{FF2B5EF4-FFF2-40B4-BE49-F238E27FC236}">
                <a16:creationId xmlns:a16="http://schemas.microsoft.com/office/drawing/2014/main" id="{138CA109-475F-7366-22AD-61C7034AA193}"/>
              </a:ext>
            </a:extLst>
          </p:cNvPr>
          <p:cNvSpPr>
            <a:spLocks noGrp="1"/>
          </p:cNvSpPr>
          <p:nvPr>
            <p:ph idx="1"/>
          </p:nvPr>
        </p:nvSpPr>
        <p:spPr>
          <a:xfrm>
            <a:off x="1141413" y="1612177"/>
            <a:ext cx="9905999" cy="4871749"/>
          </a:xfrm>
        </p:spPr>
        <p:txBody>
          <a:bodyPr>
            <a:normAutofit fontScale="92500" lnSpcReduction="20000"/>
          </a:bodyPr>
          <a:lstStyle/>
          <a:p>
            <a:r>
              <a:rPr lang="en-IE" dirty="0"/>
              <a:t>Think about different lenses, and various business needs.</a:t>
            </a:r>
          </a:p>
          <a:p>
            <a:r>
              <a:rPr lang="en-IE" dirty="0"/>
              <a:t>Defensive (legal, financial, compliance, IT): designed around minimizing risk. E.g., ensuring compliance, privacy, integrity, fraud analysis, standardisation and governing.</a:t>
            </a:r>
          </a:p>
          <a:p>
            <a:r>
              <a:rPr lang="en-IE" dirty="0"/>
              <a:t>Offensive (customer-facing/competitive markets): ‘supporting business objectives’, increasing revenue, profitability, customer experience. Insight analytics, process modelling, market intelligence.</a:t>
            </a:r>
          </a:p>
          <a:p>
            <a:r>
              <a:rPr lang="en-IE" dirty="0"/>
              <a:t>Most strategies will need to address both, with different weightings </a:t>
            </a:r>
          </a:p>
          <a:p>
            <a:pPr lvl="1"/>
            <a:r>
              <a:rPr lang="en-IE" dirty="0"/>
              <a:t>E.g., Hospitals are highly regulated and need a lot of protection, contrasted with Social Media or Retail which is highly-competitive and reactive. Then you have examples like banking, which is in the middle: highly regulated but also operate in dynamic markets.</a:t>
            </a:r>
          </a:p>
          <a:p>
            <a:r>
              <a:rPr lang="en-IE" dirty="0"/>
              <a:t>Balance control and flexibility</a:t>
            </a:r>
          </a:p>
        </p:txBody>
      </p:sp>
    </p:spTree>
    <p:extLst>
      <p:ext uri="{BB962C8B-B14F-4D97-AF65-F5344CB8AC3E}">
        <p14:creationId xmlns:p14="http://schemas.microsoft.com/office/powerpoint/2010/main" val="26740226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A7407-8A1E-3CC6-FBA5-2FF643159D5F}"/>
              </a:ext>
            </a:extLst>
          </p:cNvPr>
          <p:cNvSpPr>
            <a:spLocks noGrp="1"/>
          </p:cNvSpPr>
          <p:nvPr>
            <p:ph type="title"/>
          </p:nvPr>
        </p:nvSpPr>
        <p:spPr/>
        <p:txBody>
          <a:bodyPr/>
          <a:lstStyle/>
          <a:p>
            <a:r>
              <a:rPr lang="en-IE" dirty="0"/>
              <a:t>Who should build it?</a:t>
            </a:r>
          </a:p>
        </p:txBody>
      </p:sp>
      <p:sp>
        <p:nvSpPr>
          <p:cNvPr id="3" name="Content Placeholder 2">
            <a:extLst>
              <a:ext uri="{FF2B5EF4-FFF2-40B4-BE49-F238E27FC236}">
                <a16:creationId xmlns:a16="http://schemas.microsoft.com/office/drawing/2014/main" id="{B4A7E69C-0B43-8A75-8766-52B76A0589DD}"/>
              </a:ext>
            </a:extLst>
          </p:cNvPr>
          <p:cNvSpPr>
            <a:spLocks noGrp="1"/>
          </p:cNvSpPr>
          <p:nvPr>
            <p:ph idx="1"/>
          </p:nvPr>
        </p:nvSpPr>
        <p:spPr>
          <a:xfrm>
            <a:off x="1141412" y="1812758"/>
            <a:ext cx="9905999" cy="3978443"/>
          </a:xfrm>
        </p:spPr>
        <p:txBody>
          <a:bodyPr>
            <a:normAutofit fontScale="92500" lnSpcReduction="10000"/>
          </a:bodyPr>
          <a:lstStyle/>
          <a:p>
            <a:r>
              <a:rPr lang="en-IE" dirty="0"/>
              <a:t>“The problem is that data investments must deliver near-term value and at the same time lay the groundwork for rapidly developing future uses, while data technologies evolve in unpredictable ways, new types of data emerge, and the volume of data keeps rising”</a:t>
            </a:r>
            <a:br>
              <a:rPr lang="en-IE" dirty="0"/>
            </a:br>
            <a:endParaRPr lang="en-IE" dirty="0"/>
          </a:p>
          <a:p>
            <a:pPr lvl="1"/>
            <a:r>
              <a:rPr lang="en-IE" dirty="0"/>
              <a:t>IT architect </a:t>
            </a:r>
          </a:p>
          <a:p>
            <a:pPr lvl="1"/>
            <a:r>
              <a:rPr lang="en-IE" dirty="0"/>
              <a:t>business imperative </a:t>
            </a:r>
          </a:p>
          <a:p>
            <a:pPr lvl="1"/>
            <a:r>
              <a:rPr lang="en-IE" dirty="0"/>
              <a:t>Domain-knowledge expert </a:t>
            </a:r>
          </a:p>
          <a:p>
            <a:pPr lvl="1"/>
            <a:r>
              <a:rPr lang="en-IE" dirty="0"/>
              <a:t>analytics/information/data science expert</a:t>
            </a:r>
          </a:p>
          <a:p>
            <a:pPr lvl="1"/>
            <a:r>
              <a:rPr lang="en-IE" dirty="0"/>
              <a:t>Futurist visionary</a:t>
            </a:r>
          </a:p>
        </p:txBody>
      </p:sp>
    </p:spTree>
    <p:extLst>
      <p:ext uri="{BB962C8B-B14F-4D97-AF65-F5344CB8AC3E}">
        <p14:creationId xmlns:p14="http://schemas.microsoft.com/office/powerpoint/2010/main" val="39844024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71B59-3AD7-ADD1-05CB-1138458066E6}"/>
              </a:ext>
            </a:extLst>
          </p:cNvPr>
          <p:cNvSpPr>
            <a:spLocks noGrp="1"/>
          </p:cNvSpPr>
          <p:nvPr>
            <p:ph type="title"/>
          </p:nvPr>
        </p:nvSpPr>
        <p:spPr/>
        <p:txBody>
          <a:bodyPr/>
          <a:lstStyle/>
          <a:p>
            <a:r>
              <a:rPr lang="en-IE" dirty="0"/>
              <a:t>Data strategy &amp; a change in mindset</a:t>
            </a:r>
          </a:p>
        </p:txBody>
      </p:sp>
      <p:sp>
        <p:nvSpPr>
          <p:cNvPr id="3" name="Content Placeholder 2">
            <a:extLst>
              <a:ext uri="{FF2B5EF4-FFF2-40B4-BE49-F238E27FC236}">
                <a16:creationId xmlns:a16="http://schemas.microsoft.com/office/drawing/2014/main" id="{1F7D31DC-0AC3-43B2-5F55-54175D6A3DC0}"/>
              </a:ext>
            </a:extLst>
          </p:cNvPr>
          <p:cNvSpPr>
            <a:spLocks noGrp="1"/>
          </p:cNvSpPr>
          <p:nvPr>
            <p:ph idx="1"/>
          </p:nvPr>
        </p:nvSpPr>
        <p:spPr>
          <a:xfrm>
            <a:off x="1141412" y="1944687"/>
            <a:ext cx="9905999" cy="3541714"/>
          </a:xfrm>
        </p:spPr>
        <p:txBody>
          <a:bodyPr/>
          <a:lstStyle/>
          <a:p>
            <a:r>
              <a:rPr lang="en-IE" dirty="0"/>
              <a:t>Becoming ‘data-driven’.</a:t>
            </a:r>
          </a:p>
          <a:p>
            <a:r>
              <a:rPr lang="en-IE" dirty="0"/>
              <a:t>Companies using big data, and also generating big data. It all feeds back in..</a:t>
            </a:r>
          </a:p>
          <a:p>
            <a:r>
              <a:rPr lang="en-IE" dirty="0"/>
              <a:t>Remember we spoke about the need to move from a linear mindset to a recursive/experimental/incremental one. </a:t>
            </a:r>
          </a:p>
          <a:p>
            <a:pPr lvl="1"/>
            <a:r>
              <a:rPr lang="en-IE" dirty="0"/>
              <a:t>We’re all scientists now. Yes, even the marketing team.</a:t>
            </a:r>
          </a:p>
          <a:p>
            <a:r>
              <a:rPr lang="en-IE" dirty="0"/>
              <a:t>How are you going to bring people on this journey? How will you upskill them and teach them to unlearn and re-learn?</a:t>
            </a:r>
          </a:p>
        </p:txBody>
      </p:sp>
    </p:spTree>
    <p:extLst>
      <p:ext uri="{BB962C8B-B14F-4D97-AF65-F5344CB8AC3E}">
        <p14:creationId xmlns:p14="http://schemas.microsoft.com/office/powerpoint/2010/main" val="32918243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80331-B1BF-4671-C6D1-6F953AEBA4D1}"/>
              </a:ext>
            </a:extLst>
          </p:cNvPr>
          <p:cNvSpPr>
            <a:spLocks noGrp="1"/>
          </p:cNvSpPr>
          <p:nvPr>
            <p:ph type="title"/>
          </p:nvPr>
        </p:nvSpPr>
        <p:spPr/>
        <p:txBody>
          <a:bodyPr/>
          <a:lstStyle/>
          <a:p>
            <a:r>
              <a:rPr lang="en-IE" dirty="0"/>
              <a:t>Why are </a:t>
            </a:r>
            <a:r>
              <a:rPr lang="en-IE" i="1" dirty="0"/>
              <a:t>we </a:t>
            </a:r>
            <a:r>
              <a:rPr lang="en-IE" dirty="0"/>
              <a:t>thinking about Data strategy?</a:t>
            </a:r>
          </a:p>
        </p:txBody>
      </p:sp>
      <p:sp>
        <p:nvSpPr>
          <p:cNvPr id="3" name="Content Placeholder 2">
            <a:extLst>
              <a:ext uri="{FF2B5EF4-FFF2-40B4-BE49-F238E27FC236}">
                <a16:creationId xmlns:a16="http://schemas.microsoft.com/office/drawing/2014/main" id="{DF5489E9-8986-DDCC-DCE7-DE33746F72C6}"/>
              </a:ext>
            </a:extLst>
          </p:cNvPr>
          <p:cNvSpPr>
            <a:spLocks noGrp="1"/>
          </p:cNvSpPr>
          <p:nvPr>
            <p:ph idx="1"/>
          </p:nvPr>
        </p:nvSpPr>
        <p:spPr>
          <a:xfrm>
            <a:off x="1141412" y="1796716"/>
            <a:ext cx="9905999" cy="4235117"/>
          </a:xfrm>
        </p:spPr>
        <p:txBody>
          <a:bodyPr>
            <a:normAutofit fontScale="92500" lnSpcReduction="20000"/>
          </a:bodyPr>
          <a:lstStyle/>
          <a:p>
            <a:r>
              <a:rPr lang="en-IE" dirty="0"/>
              <a:t>We’re going to use the idea of a data strategy to understand how we would decide what data we would collect, and could we justify it being ‘big’, and the different tools we could use to do it, given different demands. And then what tools we’d use to generate value from that data (because we’re not doing all this just for AI, we also want to use this big investment to generate value elsewhere!).  </a:t>
            </a:r>
          </a:p>
          <a:p>
            <a:r>
              <a:rPr lang="en-IE" dirty="0"/>
              <a:t>For the most part it’s a trade-off between cost and accessibility (blob storage up to in-mem/RAM graph </a:t>
            </a:r>
            <a:r>
              <a:rPr lang="en-IE" dirty="0" err="1"/>
              <a:t>db</a:t>
            </a:r>
            <a:r>
              <a:rPr lang="en-IE" dirty="0"/>
              <a:t>).</a:t>
            </a:r>
          </a:p>
          <a:p>
            <a:r>
              <a:rPr lang="en-IE" dirty="0"/>
              <a:t>We’ll explore how to collect and store big data, and what you should factor in when making that decision. And most of all we’ll think about how we’ll shape it based on business-needs and future development (AI, 5G)</a:t>
            </a:r>
          </a:p>
          <a:p>
            <a:r>
              <a:rPr lang="en-IE" dirty="0"/>
              <a:t>Obviously all this is leading to a discussion about AI…</a:t>
            </a:r>
          </a:p>
        </p:txBody>
      </p:sp>
    </p:spTree>
    <p:extLst>
      <p:ext uri="{BB962C8B-B14F-4D97-AF65-F5344CB8AC3E}">
        <p14:creationId xmlns:p14="http://schemas.microsoft.com/office/powerpoint/2010/main" val="17290703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54" name="Rectangle 8">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10">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12"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56"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14"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5"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16"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7"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19" name="Group 18">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20"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1"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2"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3"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25" name="Group 24">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26"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7"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8"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9"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31" name="Group 30">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32"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33"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34"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5"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36"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7"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39" name="Rectangle 38">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91572B-433E-B877-E92F-46563CE21932}"/>
              </a:ext>
            </a:extLst>
          </p:cNvPr>
          <p:cNvSpPr>
            <a:spLocks noGrp="1"/>
          </p:cNvSpPr>
          <p:nvPr>
            <p:ph type="title"/>
          </p:nvPr>
        </p:nvSpPr>
        <p:spPr>
          <a:xfrm>
            <a:off x="1571890" y="918586"/>
            <a:ext cx="9048219" cy="633735"/>
          </a:xfrm>
        </p:spPr>
        <p:txBody>
          <a:bodyPr anchor="ctr">
            <a:normAutofit/>
          </a:bodyPr>
          <a:lstStyle/>
          <a:p>
            <a:pPr algn="ctr"/>
            <a:r>
              <a:rPr lang="en-IE" dirty="0">
                <a:solidFill>
                  <a:srgbClr val="FFFFFF"/>
                </a:solidFill>
              </a:rPr>
              <a:t>Data strategy &amp; AI</a:t>
            </a:r>
          </a:p>
        </p:txBody>
      </p:sp>
      <p:sp>
        <p:nvSpPr>
          <p:cNvPr id="3" name="Content Placeholder 2">
            <a:extLst>
              <a:ext uri="{FF2B5EF4-FFF2-40B4-BE49-F238E27FC236}">
                <a16:creationId xmlns:a16="http://schemas.microsoft.com/office/drawing/2014/main" id="{B5516337-0A03-E025-8823-878B152C7BEC}"/>
              </a:ext>
            </a:extLst>
          </p:cNvPr>
          <p:cNvSpPr>
            <a:spLocks noGrp="1"/>
          </p:cNvSpPr>
          <p:nvPr>
            <p:ph idx="1"/>
          </p:nvPr>
        </p:nvSpPr>
        <p:spPr>
          <a:xfrm>
            <a:off x="1075267" y="1539876"/>
            <a:ext cx="9992253" cy="4306742"/>
          </a:xfrm>
        </p:spPr>
        <p:txBody>
          <a:bodyPr anchor="ctr">
            <a:normAutofit/>
          </a:bodyPr>
          <a:lstStyle/>
          <a:p>
            <a:pPr>
              <a:lnSpc>
                <a:spcPct val="110000"/>
              </a:lnSpc>
            </a:pPr>
            <a:r>
              <a:rPr lang="en-IE" sz="1600" dirty="0">
                <a:solidFill>
                  <a:srgbClr val="FFFFFF"/>
                </a:solidFill>
              </a:rPr>
              <a:t>And so we will be using our Data Strategy as a way of framing our discussion about AI. </a:t>
            </a:r>
          </a:p>
          <a:p>
            <a:pPr>
              <a:lnSpc>
                <a:spcPct val="110000"/>
              </a:lnSpc>
            </a:pPr>
            <a:r>
              <a:rPr lang="en-IE" sz="1600" dirty="0">
                <a:solidFill>
                  <a:srgbClr val="FFFFFF"/>
                </a:solidFill>
              </a:rPr>
              <a:t>We need to think about technology (in this case AI) as a tool for achieving a goal (the strategy). Not technology for technology sake.</a:t>
            </a:r>
          </a:p>
          <a:p>
            <a:pPr>
              <a:lnSpc>
                <a:spcPct val="110000"/>
              </a:lnSpc>
            </a:pPr>
            <a:r>
              <a:rPr lang="en-IE" sz="1600" dirty="0">
                <a:solidFill>
                  <a:srgbClr val="FFFFFF"/>
                </a:solidFill>
              </a:rPr>
              <a:t>We need to </a:t>
            </a:r>
            <a:r>
              <a:rPr lang="en-IE" sz="1600" b="1" dirty="0">
                <a:solidFill>
                  <a:srgbClr val="FFFFFF"/>
                </a:solidFill>
              </a:rPr>
              <a:t>think carefully </a:t>
            </a:r>
            <a:r>
              <a:rPr lang="en-IE" sz="1600" dirty="0">
                <a:solidFill>
                  <a:srgbClr val="FFFFFF"/>
                </a:solidFill>
              </a:rPr>
              <a:t>about how we will structure our entire data environment, because it is this environment that will be making very real decisions on behalf of people. We need to ensure we build it with technological mastery and foresight.  </a:t>
            </a:r>
          </a:p>
          <a:p>
            <a:pPr>
              <a:lnSpc>
                <a:spcPct val="110000"/>
              </a:lnSpc>
            </a:pPr>
            <a:r>
              <a:rPr lang="en-IE" sz="1600" dirty="0">
                <a:solidFill>
                  <a:srgbClr val="FFFFFF"/>
                </a:solidFill>
              </a:rPr>
              <a:t>You will learn to build better systems, make more rounded decisions, become conscious of cost and return (long and short-term), pursue genuine business goals (not the next shiny thing), and ultimately run more successful teams that are aligned to generating value (for their company and society). </a:t>
            </a:r>
          </a:p>
          <a:p>
            <a:pPr>
              <a:lnSpc>
                <a:spcPct val="110000"/>
              </a:lnSpc>
            </a:pPr>
            <a:r>
              <a:rPr lang="en-IE" sz="1600" dirty="0">
                <a:solidFill>
                  <a:srgbClr val="FFFFFF"/>
                </a:solidFill>
              </a:rPr>
              <a:t>The alternative is we just run through loads of shiny new exciting pieces of tech but no real understanding of when to use them. Which I’ve seen a lot of start-ups (&amp; large data science teams!) make the mistake of doing: JLR hiring loads, AH with 80+ data scientists, DC building huge graph DBs, etc. Loads of highly talented people chasing technological development without any strategy.</a:t>
            </a:r>
          </a:p>
        </p:txBody>
      </p:sp>
      <p:pic>
        <p:nvPicPr>
          <p:cNvPr id="4" name="Graphic 3" descr="Left Brain outline">
            <a:extLst>
              <a:ext uri="{FF2B5EF4-FFF2-40B4-BE49-F238E27FC236}">
                <a16:creationId xmlns:a16="http://schemas.microsoft.com/office/drawing/2014/main" id="{384337E5-E1D1-8FA0-763B-46A49BCF68A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932523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695DA-C5AF-1611-4D34-1AC73A691DEC}"/>
              </a:ext>
            </a:extLst>
          </p:cNvPr>
          <p:cNvSpPr>
            <a:spLocks noGrp="1"/>
          </p:cNvSpPr>
          <p:nvPr>
            <p:ph type="title"/>
          </p:nvPr>
        </p:nvSpPr>
        <p:spPr/>
        <p:txBody>
          <a:bodyPr/>
          <a:lstStyle/>
          <a:p>
            <a:r>
              <a:rPr lang="en-IE" dirty="0"/>
              <a:t>Attention</a:t>
            </a:r>
          </a:p>
        </p:txBody>
      </p:sp>
      <p:sp>
        <p:nvSpPr>
          <p:cNvPr id="3" name="Content Placeholder 2">
            <a:extLst>
              <a:ext uri="{FF2B5EF4-FFF2-40B4-BE49-F238E27FC236}">
                <a16:creationId xmlns:a16="http://schemas.microsoft.com/office/drawing/2014/main" id="{B9A8FE6D-DE7B-A36D-D51E-4CEEF1C87D28}"/>
              </a:ext>
            </a:extLst>
          </p:cNvPr>
          <p:cNvSpPr>
            <a:spLocks noGrp="1"/>
          </p:cNvSpPr>
          <p:nvPr>
            <p:ph idx="1"/>
          </p:nvPr>
        </p:nvSpPr>
        <p:spPr>
          <a:xfrm>
            <a:off x="1141413" y="1700613"/>
            <a:ext cx="9905998" cy="4811023"/>
          </a:xfrm>
        </p:spPr>
        <p:txBody>
          <a:bodyPr>
            <a:normAutofit fontScale="70000" lnSpcReduction="20000"/>
          </a:bodyPr>
          <a:lstStyle/>
          <a:p>
            <a:r>
              <a:rPr lang="en-IE" dirty="0"/>
              <a:t>Check phones on average every 12 mins (this is a good example of how traditional analytical methods aren’t a good way of getting insight from big data). </a:t>
            </a:r>
          </a:p>
          <a:p>
            <a:r>
              <a:rPr lang="en-IE" dirty="0"/>
              <a:t>The findings suggest that the mere presence of one’s smartphone reduces available cognitive capacity and impairs cognitive functioning, even though people feel they’re giving their full attention and focus to the task at hand.</a:t>
            </a:r>
          </a:p>
          <a:p>
            <a:r>
              <a:rPr lang="en-IE" dirty="0"/>
              <a:t>Ward and his colleagues also found that it didn’t matter whether a person’s smartphone was turned on or off, or whether it was lying face up or face down on a desk. Having a smartphone within sight or within easy reach reduces a person’s ability to focus and perform tasks because part of their brain is actively working to not pick up or use the phone.</a:t>
            </a:r>
          </a:p>
          <a:p>
            <a:r>
              <a:rPr lang="en-IE" dirty="0"/>
              <a:t>“It’s not that participants were distracted because they were getting notifications on their phones,” said Ward. </a:t>
            </a:r>
            <a:r>
              <a:rPr lang="en-IE" b="1" dirty="0"/>
              <a:t>“The mere presence of their smartphone was enough to reduce their cognitive capacity.”</a:t>
            </a:r>
          </a:p>
          <a:p>
            <a:r>
              <a:rPr lang="en-IE" dirty="0">
                <a:hlinkClick r:id="rId2"/>
              </a:rPr>
              <a:t>https://www.journals.uchicago.edu/doi/full/10.1086/691462</a:t>
            </a:r>
            <a:endParaRPr lang="en-IE" dirty="0"/>
          </a:p>
          <a:p>
            <a:r>
              <a:rPr lang="en-IE" dirty="0"/>
              <a:t>Also, think about how you are spiking your dopamine, and how that effects your time perception and interest levels when returning to the task at hand.</a:t>
            </a:r>
          </a:p>
        </p:txBody>
      </p:sp>
    </p:spTree>
    <p:extLst>
      <p:ext uri="{BB962C8B-B14F-4D97-AF65-F5344CB8AC3E}">
        <p14:creationId xmlns:p14="http://schemas.microsoft.com/office/powerpoint/2010/main" val="23543367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C176F-30EA-5FD5-550A-23A909301A8F}"/>
              </a:ext>
            </a:extLst>
          </p:cNvPr>
          <p:cNvSpPr>
            <a:spLocks noGrp="1"/>
          </p:cNvSpPr>
          <p:nvPr>
            <p:ph type="title"/>
          </p:nvPr>
        </p:nvSpPr>
        <p:spPr>
          <a:xfrm>
            <a:off x="1141413" y="618518"/>
            <a:ext cx="9905998" cy="745061"/>
          </a:xfrm>
        </p:spPr>
        <p:txBody>
          <a:bodyPr/>
          <a:lstStyle/>
          <a:p>
            <a:r>
              <a:rPr lang="en-IE" dirty="0"/>
              <a:t>What’s next?</a:t>
            </a:r>
          </a:p>
        </p:txBody>
      </p:sp>
      <p:sp>
        <p:nvSpPr>
          <p:cNvPr id="3" name="Content Placeholder 2">
            <a:extLst>
              <a:ext uri="{FF2B5EF4-FFF2-40B4-BE49-F238E27FC236}">
                <a16:creationId xmlns:a16="http://schemas.microsoft.com/office/drawing/2014/main" id="{3DC8801F-8997-D2BD-701F-4451487FF6DD}"/>
              </a:ext>
            </a:extLst>
          </p:cNvPr>
          <p:cNvSpPr>
            <a:spLocks noGrp="1"/>
          </p:cNvSpPr>
          <p:nvPr>
            <p:ph idx="1"/>
          </p:nvPr>
        </p:nvSpPr>
        <p:spPr>
          <a:xfrm>
            <a:off x="1141413" y="1623844"/>
            <a:ext cx="9905998" cy="4472157"/>
          </a:xfrm>
        </p:spPr>
        <p:txBody>
          <a:bodyPr>
            <a:normAutofit fontScale="92500" lnSpcReduction="20000"/>
          </a:bodyPr>
          <a:lstStyle/>
          <a:p>
            <a:pPr marL="0" indent="0">
              <a:buNone/>
            </a:pPr>
            <a:r>
              <a:rPr lang="en-IE" dirty="0"/>
              <a:t>Remember at the beginning of this lecture you were announced as the new Head of Analytics? Already forgotten you have that job? </a:t>
            </a:r>
          </a:p>
          <a:p>
            <a:pPr marL="0" indent="0">
              <a:buNone/>
            </a:pPr>
            <a:r>
              <a:rPr lang="en-IE" dirty="0"/>
              <a:t>Well, you’ve brought your Exec team through how (meta)data has changed and why they need Big Data. You’ve explained to them how it’s a new paradigm and there’s “gold in them thar hills”. They’re sold on the concept, and asking you for a plan on a page and an estimated budget. </a:t>
            </a:r>
          </a:p>
          <a:p>
            <a:pPr marL="0" indent="0">
              <a:buNone/>
            </a:pPr>
            <a:r>
              <a:rPr lang="en-IE" dirty="0"/>
              <a:t>Crap. You didn’t think this far ahead. In fairness, you’ve only been in the role for 2.5 hours…</a:t>
            </a:r>
          </a:p>
          <a:p>
            <a:pPr marL="0" indent="0">
              <a:buNone/>
            </a:pPr>
            <a:endParaRPr lang="en-IE" dirty="0"/>
          </a:p>
          <a:p>
            <a:r>
              <a:rPr lang="en-IE" dirty="0"/>
              <a:t>Week 2: Big Data architecture and Data Strategy</a:t>
            </a:r>
          </a:p>
          <a:p>
            <a:r>
              <a:rPr lang="en-IE" dirty="0"/>
              <a:t>Week 3: Analysing Big Data and the new Programming Paradigm</a:t>
            </a:r>
          </a:p>
        </p:txBody>
      </p:sp>
    </p:spTree>
    <p:extLst>
      <p:ext uri="{BB962C8B-B14F-4D97-AF65-F5344CB8AC3E}">
        <p14:creationId xmlns:p14="http://schemas.microsoft.com/office/powerpoint/2010/main" val="2509575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FE0D9-DC86-B8AB-FD91-55B3179F1746}"/>
              </a:ext>
            </a:extLst>
          </p:cNvPr>
          <p:cNvSpPr>
            <a:spLocks noGrp="1"/>
          </p:cNvSpPr>
          <p:nvPr>
            <p:ph type="title"/>
          </p:nvPr>
        </p:nvSpPr>
        <p:spPr/>
        <p:txBody>
          <a:bodyPr/>
          <a:lstStyle/>
          <a:p>
            <a:r>
              <a:rPr lang="en-IE" dirty="0"/>
              <a:t>Introducing ‘data’</a:t>
            </a:r>
          </a:p>
        </p:txBody>
      </p:sp>
      <p:sp>
        <p:nvSpPr>
          <p:cNvPr id="4" name="Content Placeholder 2">
            <a:extLst>
              <a:ext uri="{FF2B5EF4-FFF2-40B4-BE49-F238E27FC236}">
                <a16:creationId xmlns:a16="http://schemas.microsoft.com/office/drawing/2014/main" id="{79D2F77F-C586-39EB-EBD1-6C4E376A79E5}"/>
              </a:ext>
            </a:extLst>
          </p:cNvPr>
          <p:cNvSpPr txBox="1">
            <a:spLocks/>
          </p:cNvSpPr>
          <p:nvPr/>
        </p:nvSpPr>
        <p:spPr>
          <a:xfrm>
            <a:off x="1141413" y="1810756"/>
            <a:ext cx="5743620" cy="424231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IE" dirty="0"/>
              <a:t>Plural of Latin ‘Datum’: ‘The thing that is given’</a:t>
            </a:r>
          </a:p>
          <a:p>
            <a:endParaRPr lang="en-IE" dirty="0"/>
          </a:p>
          <a:p>
            <a:pPr marL="0" indent="0">
              <a:buNone/>
            </a:pPr>
            <a:r>
              <a:rPr lang="en-IE" dirty="0"/>
              <a:t>Data vs Metadata</a:t>
            </a:r>
          </a:p>
          <a:p>
            <a:r>
              <a:rPr lang="en-IE" dirty="0"/>
              <a:t>E.g., operational data and digital exhaust</a:t>
            </a:r>
          </a:p>
          <a:p>
            <a:r>
              <a:rPr lang="en-IE" dirty="0"/>
              <a:t>Which is more valuable?</a:t>
            </a:r>
          </a:p>
          <a:p>
            <a:pPr lvl="1"/>
            <a:r>
              <a:rPr lang="en-IE" dirty="0"/>
              <a:t>The information itself, or what we know about the information?</a:t>
            </a:r>
          </a:p>
        </p:txBody>
      </p:sp>
      <p:grpSp>
        <p:nvGrpSpPr>
          <p:cNvPr id="10" name="Group 9">
            <a:extLst>
              <a:ext uri="{FF2B5EF4-FFF2-40B4-BE49-F238E27FC236}">
                <a16:creationId xmlns:a16="http://schemas.microsoft.com/office/drawing/2014/main" id="{FAFFCF1E-62AD-FCEF-3C8A-D611A1779CB9}"/>
              </a:ext>
            </a:extLst>
          </p:cNvPr>
          <p:cNvGrpSpPr/>
          <p:nvPr/>
        </p:nvGrpSpPr>
        <p:grpSpPr>
          <a:xfrm>
            <a:off x="6885033" y="914400"/>
            <a:ext cx="5002167" cy="4045526"/>
            <a:chOff x="6885033" y="1505529"/>
            <a:chExt cx="5002167" cy="4045526"/>
          </a:xfrm>
        </p:grpSpPr>
        <p:pic>
          <p:nvPicPr>
            <p:cNvPr id="5" name="Picture 2" descr="Einstein's handwritten notes sell for $1.8M - CNN Style">
              <a:extLst>
                <a:ext uri="{FF2B5EF4-FFF2-40B4-BE49-F238E27FC236}">
                  <a16:creationId xmlns:a16="http://schemas.microsoft.com/office/drawing/2014/main" id="{89971DDC-296F-FC83-61E3-7ED2D090E38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701" r="1867"/>
            <a:stretch/>
          </p:blipFill>
          <p:spPr bwMode="auto">
            <a:xfrm>
              <a:off x="6885033" y="1505529"/>
              <a:ext cx="5002167" cy="404552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Rounded Corners 5">
              <a:extLst>
                <a:ext uri="{FF2B5EF4-FFF2-40B4-BE49-F238E27FC236}">
                  <a16:creationId xmlns:a16="http://schemas.microsoft.com/office/drawing/2014/main" id="{41B8B2DF-0DDA-1842-CA37-5CD069774A15}"/>
                </a:ext>
              </a:extLst>
            </p:cNvPr>
            <p:cNvSpPr/>
            <p:nvPr/>
          </p:nvSpPr>
          <p:spPr>
            <a:xfrm>
              <a:off x="8345510" y="4095482"/>
              <a:ext cx="1918952" cy="373487"/>
            </a:xfrm>
            <a:prstGeom prst="roundRect">
              <a:avLst/>
            </a:prstGeom>
            <a:solidFill>
              <a:srgbClr val="D6D4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pic>
        <p:nvPicPr>
          <p:cNvPr id="7" name="Graphic 6" descr="Left Brain outline">
            <a:extLst>
              <a:ext uri="{FF2B5EF4-FFF2-40B4-BE49-F238E27FC236}">
                <a16:creationId xmlns:a16="http://schemas.microsoft.com/office/drawing/2014/main" id="{83D3DF38-9988-C1CE-BDF3-57A3A960D3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77600" y="0"/>
            <a:ext cx="914400" cy="914400"/>
          </a:xfrm>
          <a:prstGeom prst="rect">
            <a:avLst/>
          </a:prstGeom>
        </p:spPr>
      </p:pic>
      <p:sp>
        <p:nvSpPr>
          <p:cNvPr id="9" name="TextBox 8">
            <a:extLst>
              <a:ext uri="{FF2B5EF4-FFF2-40B4-BE49-F238E27FC236}">
                <a16:creationId xmlns:a16="http://schemas.microsoft.com/office/drawing/2014/main" id="{7587B17F-ABBF-6E31-F4ED-EFA6B6595765}"/>
              </a:ext>
            </a:extLst>
          </p:cNvPr>
          <p:cNvSpPr txBox="1"/>
          <p:nvPr/>
        </p:nvSpPr>
        <p:spPr>
          <a:xfrm>
            <a:off x="7564581" y="5048188"/>
            <a:ext cx="4037467" cy="1200329"/>
          </a:xfrm>
          <a:prstGeom prst="rect">
            <a:avLst/>
          </a:prstGeom>
          <a:noFill/>
        </p:spPr>
        <p:txBody>
          <a:bodyPr wrap="square">
            <a:spAutoFit/>
          </a:bodyPr>
          <a:lstStyle/>
          <a:p>
            <a:r>
              <a:rPr lang="en-IE" dirty="0"/>
              <a:t>"A calm and humble life will bring more happiness than the pursuit of success and the constant restlessness that comes with it."</a:t>
            </a:r>
          </a:p>
        </p:txBody>
      </p:sp>
    </p:spTree>
    <p:extLst>
      <p:ext uri="{BB962C8B-B14F-4D97-AF65-F5344CB8AC3E}">
        <p14:creationId xmlns:p14="http://schemas.microsoft.com/office/powerpoint/2010/main" val="220950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594426-F22D-6E1C-D5F4-EFC5764CCE3D}"/>
              </a:ext>
            </a:extLst>
          </p:cNvPr>
          <p:cNvSpPr>
            <a:spLocks noGrp="1"/>
          </p:cNvSpPr>
          <p:nvPr>
            <p:ph type="title"/>
          </p:nvPr>
        </p:nvSpPr>
        <p:spPr>
          <a:xfrm>
            <a:off x="1141413" y="618518"/>
            <a:ext cx="4589686" cy="1017099"/>
          </a:xfrm>
        </p:spPr>
        <p:txBody>
          <a:bodyPr/>
          <a:lstStyle/>
          <a:p>
            <a:pPr algn="ctr"/>
            <a:r>
              <a:rPr lang="en-IE" dirty="0"/>
              <a:t>$?</a:t>
            </a:r>
          </a:p>
        </p:txBody>
      </p:sp>
      <p:sp>
        <p:nvSpPr>
          <p:cNvPr id="5" name="Content Placeholder 4">
            <a:extLst>
              <a:ext uri="{FF2B5EF4-FFF2-40B4-BE49-F238E27FC236}">
                <a16:creationId xmlns:a16="http://schemas.microsoft.com/office/drawing/2014/main" id="{2FF96008-4FC9-FDD9-B570-E3509187B57F}"/>
              </a:ext>
            </a:extLst>
          </p:cNvPr>
          <p:cNvSpPr>
            <a:spLocks noGrp="1"/>
          </p:cNvSpPr>
          <p:nvPr>
            <p:ph sz="half" idx="1"/>
          </p:nvPr>
        </p:nvSpPr>
        <p:spPr>
          <a:xfrm>
            <a:off x="1141413" y="1837362"/>
            <a:ext cx="4878389" cy="3541714"/>
          </a:xfrm>
        </p:spPr>
        <p:txBody>
          <a:bodyPr>
            <a:normAutofit fontScale="77500" lnSpcReduction="20000"/>
          </a:bodyPr>
          <a:lstStyle/>
          <a:p>
            <a:pPr marL="0" indent="0">
              <a:buNone/>
            </a:pPr>
            <a:r>
              <a:rPr lang="en-IE" b="1" dirty="0"/>
              <a:t>Data</a:t>
            </a:r>
          </a:p>
          <a:p>
            <a:r>
              <a:rPr lang="en-IE" dirty="0"/>
              <a:t>"A calm and humble life will bring more happiness than the pursuit of success and the constant restlessness that comes with it."</a:t>
            </a:r>
          </a:p>
          <a:p>
            <a:pPr marL="0" indent="0">
              <a:buNone/>
            </a:pPr>
            <a:endParaRPr lang="en-IE" dirty="0"/>
          </a:p>
          <a:p>
            <a:endParaRPr lang="en-IE" dirty="0"/>
          </a:p>
        </p:txBody>
      </p:sp>
      <p:sp>
        <p:nvSpPr>
          <p:cNvPr id="6" name="Content Placeholder 5">
            <a:extLst>
              <a:ext uri="{FF2B5EF4-FFF2-40B4-BE49-F238E27FC236}">
                <a16:creationId xmlns:a16="http://schemas.microsoft.com/office/drawing/2014/main" id="{30D42FF0-D141-1C83-A39C-638862069BAF}"/>
              </a:ext>
            </a:extLst>
          </p:cNvPr>
          <p:cNvSpPr>
            <a:spLocks noGrp="1"/>
          </p:cNvSpPr>
          <p:nvPr>
            <p:ph sz="half" idx="2"/>
          </p:nvPr>
        </p:nvSpPr>
        <p:spPr>
          <a:xfrm>
            <a:off x="6172203" y="1837362"/>
            <a:ext cx="4875211" cy="4402120"/>
          </a:xfrm>
        </p:spPr>
        <p:txBody>
          <a:bodyPr>
            <a:normAutofit fontScale="77500" lnSpcReduction="20000"/>
          </a:bodyPr>
          <a:lstStyle/>
          <a:p>
            <a:pPr marL="0" indent="0">
              <a:buNone/>
            </a:pPr>
            <a:r>
              <a:rPr lang="en-IE" b="1" dirty="0"/>
              <a:t>Meta-data</a:t>
            </a:r>
          </a:p>
          <a:p>
            <a:r>
              <a:rPr lang="en-IE" dirty="0"/>
              <a:t>Author: Albert Einstein</a:t>
            </a:r>
          </a:p>
          <a:p>
            <a:r>
              <a:rPr lang="en-IE" dirty="0"/>
              <a:t>Date: November ’22</a:t>
            </a:r>
          </a:p>
          <a:p>
            <a:r>
              <a:rPr lang="en-IE" dirty="0"/>
              <a:t>Location: Imperial Hotel, </a:t>
            </a:r>
            <a:r>
              <a:rPr lang="en-IE" dirty="0" err="1"/>
              <a:t>Toyko</a:t>
            </a:r>
            <a:endParaRPr lang="en-IE" dirty="0"/>
          </a:p>
          <a:p>
            <a:r>
              <a:rPr lang="en-IE" dirty="0"/>
              <a:t>Format: Memo</a:t>
            </a:r>
          </a:p>
          <a:p>
            <a:r>
              <a:rPr lang="en-IE" dirty="0"/>
              <a:t>Quality, pen-type, ink colour, …</a:t>
            </a:r>
          </a:p>
          <a:p>
            <a:endParaRPr lang="en-IE" dirty="0"/>
          </a:p>
          <a:p>
            <a:r>
              <a:rPr lang="en-IE" dirty="0"/>
              <a:t>Einstein was on a lecture tour in </a:t>
            </a:r>
            <a:r>
              <a:rPr lang="en-IE" dirty="0" err="1"/>
              <a:t>Toyko</a:t>
            </a:r>
            <a:r>
              <a:rPr lang="en-IE" dirty="0"/>
              <a:t> in ‘22.</a:t>
            </a:r>
          </a:p>
          <a:p>
            <a:r>
              <a:rPr lang="en-IE" dirty="0"/>
              <a:t>It was November, which means he would have just won the Nobel prize</a:t>
            </a:r>
          </a:p>
        </p:txBody>
      </p:sp>
      <p:sp>
        <p:nvSpPr>
          <p:cNvPr id="7" name="Title 3">
            <a:extLst>
              <a:ext uri="{FF2B5EF4-FFF2-40B4-BE49-F238E27FC236}">
                <a16:creationId xmlns:a16="http://schemas.microsoft.com/office/drawing/2014/main" id="{D6AAE2C5-BF26-6616-F854-65010B4E4F51}"/>
              </a:ext>
            </a:extLst>
          </p:cNvPr>
          <p:cNvSpPr txBox="1">
            <a:spLocks/>
          </p:cNvSpPr>
          <p:nvPr/>
        </p:nvSpPr>
        <p:spPr>
          <a:xfrm>
            <a:off x="5731099" y="618518"/>
            <a:ext cx="4589686" cy="10170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IE" dirty="0"/>
              <a:t>$1.6m</a:t>
            </a:r>
          </a:p>
        </p:txBody>
      </p:sp>
    </p:spTree>
    <p:extLst>
      <p:ext uri="{BB962C8B-B14F-4D97-AF65-F5344CB8AC3E}">
        <p14:creationId xmlns:p14="http://schemas.microsoft.com/office/powerpoint/2010/main" val="1536796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1375F2-60B1-44ED-B60A-019C4BD5A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9810C442-9168-43DB-263E-3C5DA3BA951E}"/>
              </a:ext>
            </a:extLst>
          </p:cNvPr>
          <p:cNvSpPr>
            <a:spLocks noGrp="1"/>
          </p:cNvSpPr>
          <p:nvPr>
            <p:ph type="title"/>
          </p:nvPr>
        </p:nvSpPr>
        <p:spPr>
          <a:xfrm>
            <a:off x="1157288" y="367473"/>
            <a:ext cx="9297987" cy="627063"/>
          </a:xfrm>
        </p:spPr>
        <p:txBody>
          <a:bodyPr>
            <a:normAutofit/>
          </a:bodyPr>
          <a:lstStyle/>
          <a:p>
            <a:r>
              <a:rPr lang="en-IE" dirty="0"/>
              <a:t>History of big data</a:t>
            </a:r>
          </a:p>
        </p:txBody>
      </p:sp>
      <p:sp>
        <p:nvSpPr>
          <p:cNvPr id="3" name="Content Placeholder 2">
            <a:extLst>
              <a:ext uri="{FF2B5EF4-FFF2-40B4-BE49-F238E27FC236}">
                <a16:creationId xmlns:a16="http://schemas.microsoft.com/office/drawing/2014/main" id="{EA29427F-A36E-ED7B-D82E-1C5E8FC0D07F}"/>
              </a:ext>
            </a:extLst>
          </p:cNvPr>
          <p:cNvSpPr>
            <a:spLocks noGrp="1"/>
          </p:cNvSpPr>
          <p:nvPr>
            <p:ph idx="1"/>
          </p:nvPr>
        </p:nvSpPr>
        <p:spPr>
          <a:xfrm>
            <a:off x="1141412" y="1245581"/>
            <a:ext cx="10399712" cy="5171094"/>
          </a:xfrm>
        </p:spPr>
        <p:txBody>
          <a:bodyPr>
            <a:normAutofit fontScale="92500" lnSpcReduction="20000"/>
          </a:bodyPr>
          <a:lstStyle/>
          <a:p>
            <a:r>
              <a:rPr lang="en-IE" dirty="0"/>
              <a:t>What is big data, and how did it move from data to ‘big’?</a:t>
            </a:r>
          </a:p>
          <a:p>
            <a:pPr lvl="1"/>
            <a:r>
              <a:rPr lang="en-IE" dirty="0"/>
              <a:t>Big more refers to the way in which it is collected, stored and processed rather than a specific size threshold that it crosses</a:t>
            </a:r>
          </a:p>
          <a:p>
            <a:pPr lvl="1"/>
            <a:r>
              <a:rPr lang="en-IE" dirty="0"/>
              <a:t>It is collected </a:t>
            </a:r>
            <a:r>
              <a:rPr lang="en-IE" i="1" dirty="0"/>
              <a:t>indiscriminately</a:t>
            </a:r>
            <a:r>
              <a:rPr lang="en-IE" dirty="0"/>
              <a:t>. Anything could be potentially valuable.</a:t>
            </a:r>
          </a:p>
          <a:p>
            <a:r>
              <a:rPr lang="en-IE" dirty="0"/>
              <a:t>How do we treat it differently? </a:t>
            </a:r>
          </a:p>
          <a:p>
            <a:pPr lvl="1"/>
            <a:r>
              <a:rPr lang="en-IE" dirty="0"/>
              <a:t>We collect everything first and</a:t>
            </a:r>
            <a:r>
              <a:rPr lang="en-IE" i="1" dirty="0"/>
              <a:t> then </a:t>
            </a:r>
            <a:r>
              <a:rPr lang="en-IE" dirty="0"/>
              <a:t>search for trends. The whole point of collecting it is to analyse it, not for record keeping. </a:t>
            </a:r>
          </a:p>
          <a:p>
            <a:r>
              <a:rPr lang="en-IE" dirty="0"/>
              <a:t>How is this helpful?</a:t>
            </a:r>
          </a:p>
          <a:p>
            <a:pPr lvl="1"/>
            <a:r>
              <a:rPr lang="en-IE" dirty="0"/>
              <a:t>We can discover things we never anticipated (Apple Pie example from Kenneth </a:t>
            </a:r>
            <a:r>
              <a:rPr lang="en-IE" dirty="0" err="1"/>
              <a:t>Cukier</a:t>
            </a:r>
            <a:r>
              <a:rPr lang="en-IE" dirty="0"/>
              <a:t>). </a:t>
            </a:r>
          </a:p>
          <a:p>
            <a:pPr lvl="1"/>
            <a:r>
              <a:rPr lang="en-IE" dirty="0"/>
              <a:t>Previously, for example, scientific theories were developed and proven with little data. Limited to the mental vision and creativity of the scientists. </a:t>
            </a:r>
          </a:p>
          <a:p>
            <a:r>
              <a:rPr lang="en-IE" dirty="0"/>
              <a:t>How is it unhelpful? </a:t>
            </a:r>
          </a:p>
          <a:p>
            <a:pPr lvl="1"/>
            <a:r>
              <a:rPr lang="en-IE" dirty="0"/>
              <a:t>It is a handful – difficult to store in a way that is accessible, and even harder to analyse using traditional methods (it’s actually why the internet was built out of CERN in the 1960s)</a:t>
            </a:r>
          </a:p>
        </p:txBody>
      </p:sp>
      <p:grpSp>
        <p:nvGrpSpPr>
          <p:cNvPr id="39" name="Group 38">
            <a:extLst>
              <a:ext uri="{FF2B5EF4-FFF2-40B4-BE49-F238E27FC236}">
                <a16:creationId xmlns:a16="http://schemas.microsoft.com/office/drawing/2014/main" id="{B485B3F6-654D-4842-A2DE-677D12FED4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60000"/>
                </a:schemeClr>
              </a:gs>
              <a:gs pos="100000">
                <a:schemeClr val="bg2">
                  <a:lumMod val="60000"/>
                  <a:lumOff val="40000"/>
                  <a:alpha val="60000"/>
                </a:schemeClr>
              </a:gs>
            </a:gsLst>
            <a:lin ang="5400000" scaled="0"/>
            <a:tileRect/>
          </a:gradFill>
        </p:grpSpPr>
        <p:sp>
          <p:nvSpPr>
            <p:cNvPr id="40" name="Freeform 32">
              <a:extLst>
                <a:ext uri="{FF2B5EF4-FFF2-40B4-BE49-F238E27FC236}">
                  <a16:creationId xmlns:a16="http://schemas.microsoft.com/office/drawing/2014/main" id="{BF4365F4-C63C-4FC2-907B-1F7D414B9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33">
              <a:extLst>
                <a:ext uri="{FF2B5EF4-FFF2-40B4-BE49-F238E27FC236}">
                  <a16:creationId xmlns:a16="http://schemas.microsoft.com/office/drawing/2014/main" id="{B0538225-01AB-41C4-9A02-FE1BD81D6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34">
              <a:extLst>
                <a:ext uri="{FF2B5EF4-FFF2-40B4-BE49-F238E27FC236}">
                  <a16:creationId xmlns:a16="http://schemas.microsoft.com/office/drawing/2014/main" id="{66942F07-D7CC-49EB-BF73-8B94D5F4FC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5">
              <a:extLst>
                <a:ext uri="{FF2B5EF4-FFF2-40B4-BE49-F238E27FC236}">
                  <a16:creationId xmlns:a16="http://schemas.microsoft.com/office/drawing/2014/main" id="{4D3CACE0-3AC7-4A9F-9A3F-1694ACCD4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6">
              <a:extLst>
                <a:ext uri="{FF2B5EF4-FFF2-40B4-BE49-F238E27FC236}">
                  <a16:creationId xmlns:a16="http://schemas.microsoft.com/office/drawing/2014/main" id="{19063B47-FBFB-4EA1-A3FB-BECE005F4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7">
              <a:extLst>
                <a:ext uri="{FF2B5EF4-FFF2-40B4-BE49-F238E27FC236}">
                  <a16:creationId xmlns:a16="http://schemas.microsoft.com/office/drawing/2014/main" id="{B856863B-C809-4C31-94D0-659A91851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8">
              <a:extLst>
                <a:ext uri="{FF2B5EF4-FFF2-40B4-BE49-F238E27FC236}">
                  <a16:creationId xmlns:a16="http://schemas.microsoft.com/office/drawing/2014/main" id="{298CB3D7-7373-4AC6-9E2C-4AFDDE2802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9">
              <a:extLst>
                <a:ext uri="{FF2B5EF4-FFF2-40B4-BE49-F238E27FC236}">
                  <a16:creationId xmlns:a16="http://schemas.microsoft.com/office/drawing/2014/main" id="{7DE09F1B-2326-4ED3-B63B-A30815DDE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40">
              <a:extLst>
                <a:ext uri="{FF2B5EF4-FFF2-40B4-BE49-F238E27FC236}">
                  <a16:creationId xmlns:a16="http://schemas.microsoft.com/office/drawing/2014/main" id="{2498F244-3CE6-4D90-B5CF-5189DB17D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Rectangle 41">
              <a:extLst>
                <a:ext uri="{FF2B5EF4-FFF2-40B4-BE49-F238E27FC236}">
                  <a16:creationId xmlns:a16="http://schemas.microsoft.com/office/drawing/2014/main" id="{9A30DD13-FA10-4B9F-8B4D-97B7287B82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2597737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DD6F9-D2D8-2BD6-29F3-3BC040813953}"/>
              </a:ext>
            </a:extLst>
          </p:cNvPr>
          <p:cNvSpPr>
            <a:spLocks noGrp="1"/>
          </p:cNvSpPr>
          <p:nvPr>
            <p:ph type="title"/>
          </p:nvPr>
        </p:nvSpPr>
        <p:spPr/>
        <p:txBody>
          <a:bodyPr/>
          <a:lstStyle/>
          <a:p>
            <a:r>
              <a:rPr lang="en-IE" dirty="0"/>
              <a:t>Why are we only doing it now?</a:t>
            </a:r>
          </a:p>
        </p:txBody>
      </p:sp>
      <p:sp>
        <p:nvSpPr>
          <p:cNvPr id="3" name="Content Placeholder 2">
            <a:extLst>
              <a:ext uri="{FF2B5EF4-FFF2-40B4-BE49-F238E27FC236}">
                <a16:creationId xmlns:a16="http://schemas.microsoft.com/office/drawing/2014/main" id="{33541E8C-2DD0-B127-1DD8-5D2DDBCEAE5D}"/>
              </a:ext>
            </a:extLst>
          </p:cNvPr>
          <p:cNvSpPr>
            <a:spLocks noGrp="1"/>
          </p:cNvSpPr>
          <p:nvPr>
            <p:ph idx="1"/>
          </p:nvPr>
        </p:nvSpPr>
        <p:spPr/>
        <p:txBody>
          <a:bodyPr>
            <a:normAutofit/>
          </a:bodyPr>
          <a:lstStyle/>
          <a:p>
            <a:r>
              <a:rPr lang="en-IE" dirty="0"/>
              <a:t>In essence, because of computers. Before that we were limited by human processing speeds – ‘Big Data’ is sometimes categorised by the way it is impossible for a human to process.</a:t>
            </a:r>
          </a:p>
          <a:p>
            <a:r>
              <a:rPr lang="en-IE" dirty="0"/>
              <a:t>Three main tasks to consider:</a:t>
            </a:r>
          </a:p>
          <a:p>
            <a:pPr lvl="1"/>
            <a:r>
              <a:rPr lang="en-IE" dirty="0"/>
              <a:t>Collecting data</a:t>
            </a:r>
          </a:p>
          <a:p>
            <a:pPr lvl="1"/>
            <a:r>
              <a:rPr lang="en-IE" dirty="0"/>
              <a:t>Storing/Accessing data</a:t>
            </a:r>
          </a:p>
          <a:p>
            <a:pPr lvl="1"/>
            <a:r>
              <a:rPr lang="en-IE" dirty="0"/>
              <a:t>Processing data</a:t>
            </a:r>
          </a:p>
        </p:txBody>
      </p:sp>
    </p:spTree>
    <p:extLst>
      <p:ext uri="{BB962C8B-B14F-4D97-AF65-F5344CB8AC3E}">
        <p14:creationId xmlns:p14="http://schemas.microsoft.com/office/powerpoint/2010/main" val="54075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Introduction to Database Queries | edX">
            <a:extLst>
              <a:ext uri="{FF2B5EF4-FFF2-40B4-BE49-F238E27FC236}">
                <a16:creationId xmlns:a16="http://schemas.microsoft.com/office/drawing/2014/main" id="{73A0D022-0F19-4E58-43E0-0B9E9C1AFE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0103" y="3867757"/>
            <a:ext cx="3984498" cy="23717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63EA94B-6C51-2BA0-42B0-BDA0EF0AEB97}"/>
              </a:ext>
            </a:extLst>
          </p:cNvPr>
          <p:cNvSpPr>
            <a:spLocks noGrp="1"/>
          </p:cNvSpPr>
          <p:nvPr>
            <p:ph type="title"/>
          </p:nvPr>
        </p:nvSpPr>
        <p:spPr>
          <a:xfrm>
            <a:off x="1143001" y="565421"/>
            <a:ext cx="9905998" cy="1030310"/>
          </a:xfrm>
        </p:spPr>
        <p:txBody>
          <a:bodyPr/>
          <a:lstStyle/>
          <a:p>
            <a:r>
              <a:rPr lang="en-IE" dirty="0"/>
              <a:t>1. Collecting data</a:t>
            </a:r>
          </a:p>
        </p:txBody>
      </p:sp>
      <p:sp>
        <p:nvSpPr>
          <p:cNvPr id="4" name="Content Placeholder 3">
            <a:extLst>
              <a:ext uri="{FF2B5EF4-FFF2-40B4-BE49-F238E27FC236}">
                <a16:creationId xmlns:a16="http://schemas.microsoft.com/office/drawing/2014/main" id="{256A7080-3AB2-3E43-621B-49307AB39723}"/>
              </a:ext>
            </a:extLst>
          </p:cNvPr>
          <p:cNvSpPr>
            <a:spLocks noGrp="1"/>
          </p:cNvSpPr>
          <p:nvPr>
            <p:ph sz="half" idx="1"/>
          </p:nvPr>
        </p:nvSpPr>
        <p:spPr>
          <a:xfrm>
            <a:off x="1079744" y="1352668"/>
            <a:ext cx="4878389" cy="3541714"/>
          </a:xfrm>
        </p:spPr>
        <p:txBody>
          <a:bodyPr/>
          <a:lstStyle/>
          <a:p>
            <a:r>
              <a:rPr lang="en-IE" dirty="0"/>
              <a:t>Required some</a:t>
            </a:r>
            <a:r>
              <a:rPr lang="en-IE" i="1" dirty="0"/>
              <a:t>one</a:t>
            </a:r>
            <a:r>
              <a:rPr lang="en-IE" dirty="0"/>
              <a:t> observing some</a:t>
            </a:r>
            <a:r>
              <a:rPr lang="en-IE" i="1" dirty="0"/>
              <a:t>thing</a:t>
            </a:r>
            <a:r>
              <a:rPr lang="en-IE" dirty="0"/>
              <a:t> and recording the number of times it happened in a log.</a:t>
            </a:r>
          </a:p>
          <a:p>
            <a:r>
              <a:rPr lang="en-IE" dirty="0"/>
              <a:t>What was observed was very specific and pre-selected for the purpose.</a:t>
            </a:r>
          </a:p>
        </p:txBody>
      </p:sp>
      <p:sp>
        <p:nvSpPr>
          <p:cNvPr id="5" name="Content Placeholder 4">
            <a:extLst>
              <a:ext uri="{FF2B5EF4-FFF2-40B4-BE49-F238E27FC236}">
                <a16:creationId xmlns:a16="http://schemas.microsoft.com/office/drawing/2014/main" id="{964C2FF4-18EF-9000-EE9F-0139F4D38E69}"/>
              </a:ext>
            </a:extLst>
          </p:cNvPr>
          <p:cNvSpPr>
            <a:spLocks noGrp="1"/>
          </p:cNvSpPr>
          <p:nvPr>
            <p:ph sz="half" idx="2"/>
          </p:nvPr>
        </p:nvSpPr>
        <p:spPr>
          <a:xfrm>
            <a:off x="6468414" y="1030310"/>
            <a:ext cx="4875211" cy="3541714"/>
          </a:xfrm>
        </p:spPr>
        <p:txBody>
          <a:bodyPr/>
          <a:lstStyle/>
          <a:p>
            <a:r>
              <a:rPr lang="en-IE" dirty="0"/>
              <a:t>Sensors record key measures, logged in a database. Humans ensure sensors are correctly calibrated and operating as expected.</a:t>
            </a:r>
          </a:p>
        </p:txBody>
      </p:sp>
      <p:pic>
        <p:nvPicPr>
          <p:cNvPr id="2050" name="Picture 2" descr="LAB / FIELD NOTEBOOK - BayHavenScienceFair">
            <a:extLst>
              <a:ext uri="{FF2B5EF4-FFF2-40B4-BE49-F238E27FC236}">
                <a16:creationId xmlns:a16="http://schemas.microsoft.com/office/drawing/2014/main" id="{A38210D1-A3EE-BF05-6D3A-4665937801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869" y="4172557"/>
            <a:ext cx="5715000" cy="23717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mazon.com: HiLetgo 37 Sensors Assortment Kit 37 Sensors Kit Sensor Starter  Kit for Arduino Raspberry pi Sensor kit 37 in 1 Robot Projects Starter Kits  for Arduino Raspberry pi : Electronics">
            <a:extLst>
              <a:ext uri="{FF2B5EF4-FFF2-40B4-BE49-F238E27FC236}">
                <a16:creationId xmlns:a16="http://schemas.microsoft.com/office/drawing/2014/main" id="{2E2976DD-E9F4-1F15-F7F4-9FD65C5F1E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73401" y="3867757"/>
            <a:ext cx="2371725" cy="2371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904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F2478-4460-C914-4B56-A8F6435FE71D}"/>
              </a:ext>
            </a:extLst>
          </p:cNvPr>
          <p:cNvSpPr>
            <a:spLocks noGrp="1"/>
          </p:cNvSpPr>
          <p:nvPr>
            <p:ph type="title"/>
          </p:nvPr>
        </p:nvSpPr>
        <p:spPr/>
        <p:txBody>
          <a:bodyPr/>
          <a:lstStyle/>
          <a:p>
            <a:r>
              <a:rPr lang="en-IE" dirty="0"/>
              <a:t>2. Storing/Accessing data</a:t>
            </a:r>
          </a:p>
        </p:txBody>
      </p:sp>
      <p:sp>
        <p:nvSpPr>
          <p:cNvPr id="4" name="Content Placeholder 3">
            <a:extLst>
              <a:ext uri="{FF2B5EF4-FFF2-40B4-BE49-F238E27FC236}">
                <a16:creationId xmlns:a16="http://schemas.microsoft.com/office/drawing/2014/main" id="{08190577-CD82-0D59-91FB-BF158570E899}"/>
              </a:ext>
            </a:extLst>
          </p:cNvPr>
          <p:cNvSpPr>
            <a:spLocks noGrp="1"/>
          </p:cNvSpPr>
          <p:nvPr>
            <p:ph sz="half" idx="1"/>
          </p:nvPr>
        </p:nvSpPr>
        <p:spPr>
          <a:xfrm>
            <a:off x="1141413" y="1888878"/>
            <a:ext cx="4878389" cy="3541714"/>
          </a:xfrm>
        </p:spPr>
        <p:txBody>
          <a:bodyPr/>
          <a:lstStyle/>
          <a:p>
            <a:r>
              <a:rPr lang="en-IE" dirty="0"/>
              <a:t>Stored in books with mixed formatting. </a:t>
            </a:r>
          </a:p>
          <a:p>
            <a:r>
              <a:rPr lang="en-IE" dirty="0"/>
              <a:t>No inter-compatibility (some general conventions adhered to).</a:t>
            </a:r>
          </a:p>
          <a:p>
            <a:r>
              <a:rPr lang="en-IE" dirty="0"/>
              <a:t>Manual forms of indexing which aided search.</a:t>
            </a:r>
          </a:p>
          <a:p>
            <a:r>
              <a:rPr lang="en-IE" dirty="0"/>
              <a:t>No automation. </a:t>
            </a:r>
          </a:p>
        </p:txBody>
      </p:sp>
      <p:sp>
        <p:nvSpPr>
          <p:cNvPr id="5" name="Content Placeholder 4">
            <a:extLst>
              <a:ext uri="{FF2B5EF4-FFF2-40B4-BE49-F238E27FC236}">
                <a16:creationId xmlns:a16="http://schemas.microsoft.com/office/drawing/2014/main" id="{D79B2357-BE3D-3E87-2DAB-36FDAB2FD4FB}"/>
              </a:ext>
            </a:extLst>
          </p:cNvPr>
          <p:cNvSpPr>
            <a:spLocks noGrp="1"/>
          </p:cNvSpPr>
          <p:nvPr>
            <p:ph sz="half" idx="2"/>
          </p:nvPr>
        </p:nvSpPr>
        <p:spPr>
          <a:xfrm>
            <a:off x="6558566" y="1888878"/>
            <a:ext cx="4875211" cy="3541714"/>
          </a:xfrm>
        </p:spPr>
        <p:txBody>
          <a:bodyPr/>
          <a:lstStyle/>
          <a:p>
            <a:r>
              <a:rPr lang="en-IE" dirty="0"/>
              <a:t>Stored in a formatted database/warehouse (week 2)</a:t>
            </a:r>
          </a:p>
          <a:p>
            <a:r>
              <a:rPr lang="en-IE" dirty="0"/>
              <a:t>Ability to query and automate </a:t>
            </a:r>
          </a:p>
        </p:txBody>
      </p:sp>
    </p:spTree>
    <p:extLst>
      <p:ext uri="{BB962C8B-B14F-4D97-AF65-F5344CB8AC3E}">
        <p14:creationId xmlns:p14="http://schemas.microsoft.com/office/powerpoint/2010/main" val="12815616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6839</TotalTime>
  <Words>2932</Words>
  <Application>Microsoft Office PowerPoint</Application>
  <PresentationFormat>Widescreen</PresentationFormat>
  <Paragraphs>197</Paragraphs>
  <Slides>30</Slides>
  <Notes>2</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Tiempos Text</vt:lpstr>
      <vt:lpstr>Tw Cen MT</vt:lpstr>
      <vt:lpstr>Circuit</vt:lpstr>
      <vt:lpstr>Big Data &amp; AI in business</vt:lpstr>
      <vt:lpstr>Module overview</vt:lpstr>
      <vt:lpstr>Attention</vt:lpstr>
      <vt:lpstr>Introducing ‘data’</vt:lpstr>
      <vt:lpstr>$?</vt:lpstr>
      <vt:lpstr>History of big data</vt:lpstr>
      <vt:lpstr>Why are we only doing it now?</vt:lpstr>
      <vt:lpstr>1. Collecting data</vt:lpstr>
      <vt:lpstr>2. Storing/Accessing data</vt:lpstr>
      <vt:lpstr>3. Processing data</vt:lpstr>
      <vt:lpstr>Class discussion</vt:lpstr>
      <vt:lpstr>PowerPoint Presentation</vt:lpstr>
      <vt:lpstr>Even in Recent years – data costs are becoming tiny…</vt:lpstr>
      <vt:lpstr>For example, Difference in apple products</vt:lpstr>
      <vt:lpstr>Class discussion</vt:lpstr>
      <vt:lpstr>This changes the way write programs</vt:lpstr>
      <vt:lpstr>Big data summary</vt:lpstr>
      <vt:lpstr>So now we understand what big data is and how it is changing the way we create programs</vt:lpstr>
      <vt:lpstr>Data Strategy</vt:lpstr>
      <vt:lpstr>What is a Data strategy?</vt:lpstr>
      <vt:lpstr>Why is a data strategy important?</vt:lpstr>
      <vt:lpstr>Class discussion</vt:lpstr>
      <vt:lpstr>PowerPoint Presentation</vt:lpstr>
      <vt:lpstr>What should be addressed?</vt:lpstr>
      <vt:lpstr>High-level Design</vt:lpstr>
      <vt:lpstr>Who should build it?</vt:lpstr>
      <vt:lpstr>Data strategy &amp; a change in mindset</vt:lpstr>
      <vt:lpstr>Why are we thinking about Data strategy?</vt:lpstr>
      <vt:lpstr>Data strategy &amp; AI</vt:lpstr>
      <vt:lpstr>What’s next?</vt:lpstr>
    </vt:vector>
  </TitlesOfParts>
  <Company>Musgrave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dc:title>
  <dc:creator>Darby, Max</dc:creator>
  <cp:lastModifiedBy>Darby, Max</cp:lastModifiedBy>
  <cp:revision>54</cp:revision>
  <dcterms:created xsi:type="dcterms:W3CDTF">2023-01-15T16:49:37Z</dcterms:created>
  <dcterms:modified xsi:type="dcterms:W3CDTF">2023-01-23T20:51:52Z</dcterms:modified>
</cp:coreProperties>
</file>