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6"/>
  </p:notesMasterIdLst>
  <p:sldIdLst>
    <p:sldId id="256"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75" r:id="rId34"/>
    <p:sldId id="276" r:id="rId35"/>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p:restoredTop sz="94694" autoAdjust="0"/>
  </p:normalViewPr>
  <p:slideViewPr>
    <p:cSldViewPr snapToGrid="0" showGuides="1">
      <p:cViewPr varScale="1">
        <p:scale>
          <a:sx n="85" d="100"/>
          <a:sy n="85" d="100"/>
        </p:scale>
        <p:origin x="732" y="78"/>
      </p:cViewPr>
      <p:guideLst>
        <p:guide orient="horz" pos="323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864862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ga-IE"/>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a:t>Click to edit Master text styles</a:t>
            </a:r>
          </a:p>
          <a:p>
            <a:pPr lvl="1"/>
            <a:r>
              <a:rPr lang="ga-IE"/>
              <a:t>Second level</a:t>
            </a:r>
          </a:p>
          <a:p>
            <a:pPr lvl="2"/>
            <a:r>
              <a:rPr lang="ga-IE"/>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0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79636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0"/>
            <a:ext cx="3962400" cy="339923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3962400" cy="339923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918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413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9576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62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66799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906849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442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71450"/>
            <a:ext cx="2019300" cy="45993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71450"/>
            <a:ext cx="5905500" cy="4599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176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6" name="Slide Number Placeholder 5">
            <a:extLst>
              <a:ext uri="{FF2B5EF4-FFF2-40B4-BE49-F238E27FC236}">
                <a16:creationId xmlns:a16="http://schemas.microsoft.com/office/drawing/2014/main" id="{5EA61A7A-40F1-0B45-8A82-94DCCA5E7412}"/>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ga-IE"/>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61145CB8-4673-6A47-9176-F0CB307373DB}"/>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D8D990A1-B68F-2A49-BE34-734A4A61340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238" indent="-207963">
              <a:spcBef>
                <a:spcPts val="0"/>
              </a:spcBef>
              <a:spcAft>
                <a:spcPts val="567"/>
              </a:spcAft>
              <a:defRPr sz="1600" b="0"/>
            </a:lvl2pPr>
            <a:lvl3pPr>
              <a:defRPr sz="1400" b="0"/>
            </a:lvl3pPr>
            <a:lvl4pPr>
              <a:defRPr sz="1400" b="0"/>
            </a:lvl4pPr>
            <a:lvl5pPr>
              <a:defRPr sz="1400" b="0"/>
            </a:lvl5pPr>
          </a:lstStyle>
          <a:p>
            <a:pPr lvl="0"/>
            <a:r>
              <a:rPr lang="ga-IE" dirty="0"/>
              <a:t>Click to edit Master text styles</a:t>
            </a:r>
          </a:p>
          <a:p>
            <a:pPr lvl="1"/>
            <a:r>
              <a:rPr lang="ga-IE"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DA149838-4667-8C41-A6F0-AC61A4FACE9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250068A-6AF5-9545-B42A-0DF4DC426CE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ga-IE"/>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3" name="Slide Number Placeholder 5">
            <a:extLst>
              <a:ext uri="{FF2B5EF4-FFF2-40B4-BE49-F238E27FC236}">
                <a16:creationId xmlns:a16="http://schemas.microsoft.com/office/drawing/2014/main" id="{F01D4001-B407-4A4F-9142-F1AD168EA386}"/>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669132"/>
            <a:ext cx="4343400" cy="1102519"/>
          </a:xfrm>
        </p:spPr>
        <p:txBody>
          <a:bodyPr/>
          <a:lstStyle>
            <a:lvl1pPr>
              <a:defRPr sz="3600" b="1"/>
            </a:lvl1pPr>
          </a:lstStyle>
          <a:p>
            <a:r>
              <a:rPr lang="en-US" dirty="0"/>
              <a:t>Click to edit Master title style</a:t>
            </a:r>
          </a:p>
        </p:txBody>
      </p:sp>
      <p:sp>
        <p:nvSpPr>
          <p:cNvPr id="3" name="Subtitle 2"/>
          <p:cNvSpPr>
            <a:spLocks noGrp="1"/>
          </p:cNvSpPr>
          <p:nvPr>
            <p:ph type="subTitle" idx="1"/>
          </p:nvPr>
        </p:nvSpPr>
        <p:spPr>
          <a:xfrm>
            <a:off x="4572000" y="1943100"/>
            <a:ext cx="4343400" cy="1314450"/>
          </a:xfrm>
        </p:spPr>
        <p:txBody>
          <a:bodyPr/>
          <a:lstStyle>
            <a:lvl1pPr marL="0" indent="0" algn="l">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pic>
        <p:nvPicPr>
          <p:cNvPr id="6" name="Picture 5" descr="A screenshot of a cell phone&#10;&#10;Description automatically generated">
            <a:extLst>
              <a:ext uri="{FF2B5EF4-FFF2-40B4-BE49-F238E27FC236}">
                <a16:creationId xmlns:a16="http://schemas.microsoft.com/office/drawing/2014/main" id="{4CA4CD03-9DC1-4636-BEDF-097B76E397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093" y="114300"/>
            <a:ext cx="4374958" cy="4229100"/>
          </a:xfrm>
          <a:prstGeom prst="rect">
            <a:avLst/>
          </a:prstGeom>
        </p:spPr>
      </p:pic>
    </p:spTree>
    <p:extLst>
      <p:ext uri="{BB962C8B-B14F-4D97-AF65-F5344CB8AC3E}">
        <p14:creationId xmlns:p14="http://schemas.microsoft.com/office/powerpoint/2010/main" val="3859573829"/>
      </p:ext>
    </p:extLst>
  </p:cSld>
  <p:clrMapOvr>
    <a:masterClrMapping/>
  </p:clrMapOvr>
  <p:extLst>
    <p:ext uri="{DCECCB84-F9BA-43D5-87BE-67443E8EF086}">
      <p15:sldGuideLst xmlns:p15="http://schemas.microsoft.com/office/powerpoint/2012/main">
        <p15:guide id="1" orient="horz" pos="1920">
          <p15:clr>
            <a:srgbClr val="FBAE40"/>
          </p15:clr>
        </p15:guide>
        <p15:guide id="2" orient="horz" pos="912">
          <p15:clr>
            <a:srgbClr val="FBAE40"/>
          </p15:clr>
        </p15:guide>
        <p15:guide id="3"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ga-IE"/>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3125E529-5F0B-4D4A-84B9-75C65BFBAAB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50938" y="171450"/>
            <a:ext cx="73834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371600"/>
            <a:ext cx="8077200" cy="339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p:cNvSpPr>
            <a:spLocks noChangeArrowheads="1"/>
          </p:cNvSpPr>
          <p:nvPr userDrawn="1"/>
        </p:nvSpPr>
        <p:spPr bwMode="gray">
          <a:xfrm>
            <a:off x="0" y="4807132"/>
            <a:ext cx="9144000" cy="342900"/>
          </a:xfrm>
          <a:prstGeom prst="rect">
            <a:avLst/>
          </a:prstGeom>
          <a:solidFill>
            <a:srgbClr val="1C4A5E"/>
          </a:solidFill>
          <a:ln>
            <a:noFill/>
          </a:ln>
        </p:spPr>
        <p:txBody>
          <a:bodyPr wrap="none"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endParaRPr lang="en-US" altLang="en-US" sz="1800" b="0">
              <a:solidFill>
                <a:prstClr val="black"/>
              </a:solidFill>
              <a:ea typeface="MS PGothic" panose="020B0600070205080204" pitchFamily="34" charset="-128"/>
            </a:endParaRPr>
          </a:p>
        </p:txBody>
      </p:sp>
      <p:pic>
        <p:nvPicPr>
          <p:cNvPr id="9" name="Shape 40"/>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8589" y="4858329"/>
            <a:ext cx="1082675"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0"/>
          <p:cNvSpPr txBox="1">
            <a:spLocks noChangeArrowheads="1"/>
          </p:cNvSpPr>
          <p:nvPr userDrawn="1"/>
        </p:nvSpPr>
        <p:spPr bwMode="auto">
          <a:xfrm>
            <a:off x="3492500" y="4884522"/>
            <a:ext cx="38227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050" b="0" dirty="0">
                <a:solidFill>
                  <a:srgbClr val="D9D9D9"/>
                </a:solidFill>
                <a:latin typeface="Calibri" panose="020F0502020204030204" pitchFamily="34" charset="0"/>
                <a:ea typeface="MS PGothic" panose="020B0600070205080204" pitchFamily="34" charset="-128"/>
                <a:cs typeface="Calibri" panose="020F0502020204030204" pitchFamily="34" charset="0"/>
              </a:rPr>
              <a:t>Copyright © 2021 Pearson Education Ltd.</a:t>
            </a:r>
            <a:r>
              <a:rPr lang="en-US" altLang="en-US" sz="1050" b="0" dirty="0">
                <a:solidFill>
                  <a:srgbClr val="D9D9D9"/>
                </a:solidFill>
                <a:latin typeface="Times New Roman" panose="02020603050405020304" pitchFamily="18" charset="0"/>
                <a:ea typeface="MS PGothic" panose="020B0600070205080204" pitchFamily="34" charset="-128"/>
                <a:cs typeface="Times New Roman" panose="02020603050405020304" pitchFamily="18" charset="0"/>
              </a:rPr>
              <a:t>  </a:t>
            </a:r>
          </a:p>
        </p:txBody>
      </p:sp>
      <p:sp>
        <p:nvSpPr>
          <p:cNvPr id="11" name="Rectangle 10"/>
          <p:cNvSpPr/>
          <p:nvPr userDrawn="1"/>
        </p:nvSpPr>
        <p:spPr>
          <a:xfrm>
            <a:off x="1352551" y="4903573"/>
            <a:ext cx="1503617" cy="219291"/>
          </a:xfrm>
          <a:prstGeom prst="rect">
            <a:avLst/>
          </a:prstGeom>
        </p:spPr>
        <p:txBody>
          <a:bodyPr wrap="none">
            <a:spAutoFit/>
          </a:bodyPr>
          <a:lstStyle/>
          <a:p>
            <a:pPr eaLnBrk="1" hangingPunct="1">
              <a:spcBef>
                <a:spcPts val="0"/>
              </a:spcBef>
              <a:spcAft>
                <a:spcPts val="900"/>
              </a:spcAft>
              <a:defRPr/>
            </a:pPr>
            <a:r>
              <a:rPr lang="en-US" sz="825" spc="154" dirty="0">
                <a:solidFill>
                  <a:srgbClr val="FFFFFF"/>
                </a:solidFill>
                <a:latin typeface="Times New Roman" panose="02020603050405020304" pitchFamily="18" charset="0"/>
                <a:ea typeface="Calibri" panose="020F0502020204030204" pitchFamily="34" charset="0"/>
              </a:rPr>
              <a:t>ALWAYS LEARNING</a:t>
            </a:r>
            <a:endParaRPr lang="en-US" sz="825" b="0" dirty="0">
              <a:solidFill>
                <a:srgbClr val="FFFFFF"/>
              </a:solidFill>
              <a:latin typeface="Times New Roman" panose="02020603050405020304" pitchFamily="18" charset="0"/>
              <a:ea typeface="Calibri" panose="020F0502020204030204" pitchFamily="34" charset="0"/>
            </a:endParaRPr>
          </a:p>
        </p:txBody>
      </p:sp>
      <p:sp>
        <p:nvSpPr>
          <p:cNvPr id="12" name="TextBox 18"/>
          <p:cNvSpPr txBox="1">
            <a:spLocks noChangeArrowheads="1"/>
          </p:cNvSpPr>
          <p:nvPr userDrawn="1"/>
        </p:nvSpPr>
        <p:spPr bwMode="auto">
          <a:xfrm>
            <a:off x="7391400" y="4851219"/>
            <a:ext cx="121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200" b="0" dirty="0">
                <a:solidFill>
                  <a:prstClr val="white"/>
                </a:solidFill>
                <a:ea typeface="MS PGothic" panose="020B0600070205080204" pitchFamily="34" charset="-128"/>
              </a:rPr>
              <a:t>Slide </a:t>
            </a:r>
            <a:fld id="{C1165AEB-7ABF-4805-BAD5-BFA81993408A}" type="slidenum">
              <a:rPr lang="en-US" altLang="en-US" sz="1200" b="0" smtClean="0">
                <a:solidFill>
                  <a:prstClr val="white"/>
                </a:solidFill>
                <a:ea typeface="MS PGothic" panose="020B0600070205080204" pitchFamily="34" charset="-128"/>
              </a:rPr>
              <a:pPr eaLnBrk="1" hangingPunct="1">
                <a:spcBef>
                  <a:spcPct val="50000"/>
                </a:spcBef>
                <a:defRPr/>
              </a:pPr>
              <a:t>‹#›</a:t>
            </a:fld>
            <a:endParaRPr lang="en-US" altLang="en-US" sz="1200" b="0" dirty="0">
              <a:solidFill>
                <a:prstClr val="white"/>
              </a:solidFill>
              <a:ea typeface="MS PGothic" panose="020B0600070205080204" pitchFamily="34" charset="-128"/>
            </a:endParaRPr>
          </a:p>
        </p:txBody>
      </p:sp>
    </p:spTree>
    <p:extLst>
      <p:ext uri="{BB962C8B-B14F-4D97-AF65-F5344CB8AC3E}">
        <p14:creationId xmlns:p14="http://schemas.microsoft.com/office/powerpoint/2010/main" val="394527487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l" defTabSz="639366" rtl="0" eaLnBrk="0" fontAlgn="base" hangingPunct="0">
        <a:spcBef>
          <a:spcPct val="0"/>
        </a:spcBef>
        <a:spcAft>
          <a:spcPct val="0"/>
        </a:spcAft>
        <a:defRPr sz="3000">
          <a:solidFill>
            <a:srgbClr val="A50021"/>
          </a:solidFill>
          <a:latin typeface="+mj-lt"/>
          <a:ea typeface="+mj-ea"/>
          <a:cs typeface="+mj-cs"/>
        </a:defRPr>
      </a:lvl1pPr>
      <a:lvl2pPr algn="l" defTabSz="639366" rtl="0" eaLnBrk="0" fontAlgn="base" hangingPunct="0">
        <a:spcBef>
          <a:spcPct val="0"/>
        </a:spcBef>
        <a:spcAft>
          <a:spcPct val="0"/>
        </a:spcAft>
        <a:defRPr sz="3000">
          <a:solidFill>
            <a:srgbClr val="A50021"/>
          </a:solidFill>
          <a:latin typeface="Arial" charset="0"/>
          <a:cs typeface="Arial" charset="0"/>
        </a:defRPr>
      </a:lvl2pPr>
      <a:lvl3pPr algn="l" defTabSz="639366" rtl="0" eaLnBrk="0" fontAlgn="base" hangingPunct="0">
        <a:spcBef>
          <a:spcPct val="0"/>
        </a:spcBef>
        <a:spcAft>
          <a:spcPct val="0"/>
        </a:spcAft>
        <a:defRPr sz="3000">
          <a:solidFill>
            <a:srgbClr val="A50021"/>
          </a:solidFill>
          <a:latin typeface="Arial" charset="0"/>
          <a:cs typeface="Arial" charset="0"/>
        </a:defRPr>
      </a:lvl3pPr>
      <a:lvl4pPr algn="l" defTabSz="639366" rtl="0" eaLnBrk="0" fontAlgn="base" hangingPunct="0">
        <a:spcBef>
          <a:spcPct val="0"/>
        </a:spcBef>
        <a:spcAft>
          <a:spcPct val="0"/>
        </a:spcAft>
        <a:defRPr sz="3000">
          <a:solidFill>
            <a:srgbClr val="A50021"/>
          </a:solidFill>
          <a:latin typeface="Arial" charset="0"/>
          <a:cs typeface="Arial" charset="0"/>
        </a:defRPr>
      </a:lvl4pPr>
      <a:lvl5pPr algn="l" defTabSz="639366" rtl="0" eaLnBrk="0" fontAlgn="base" hangingPunct="0">
        <a:spcBef>
          <a:spcPct val="0"/>
        </a:spcBef>
        <a:spcAft>
          <a:spcPct val="0"/>
        </a:spcAft>
        <a:defRPr sz="3000">
          <a:solidFill>
            <a:srgbClr val="A50021"/>
          </a:solidFill>
          <a:latin typeface="Arial" charset="0"/>
          <a:cs typeface="Arial" charset="0"/>
        </a:defRPr>
      </a:lvl5pPr>
      <a:lvl6pPr marL="342900" algn="l" defTabSz="639366" rtl="0" fontAlgn="base">
        <a:spcBef>
          <a:spcPct val="0"/>
        </a:spcBef>
        <a:spcAft>
          <a:spcPct val="0"/>
        </a:spcAft>
        <a:defRPr sz="3000">
          <a:solidFill>
            <a:srgbClr val="D00000"/>
          </a:solidFill>
          <a:latin typeface="Arial" charset="0"/>
          <a:cs typeface="Arial" charset="0"/>
        </a:defRPr>
      </a:lvl6pPr>
      <a:lvl7pPr marL="685800" algn="l" defTabSz="639366" rtl="0" fontAlgn="base">
        <a:spcBef>
          <a:spcPct val="0"/>
        </a:spcBef>
        <a:spcAft>
          <a:spcPct val="0"/>
        </a:spcAft>
        <a:defRPr sz="3000">
          <a:solidFill>
            <a:srgbClr val="D00000"/>
          </a:solidFill>
          <a:latin typeface="Arial" charset="0"/>
          <a:cs typeface="Arial" charset="0"/>
        </a:defRPr>
      </a:lvl7pPr>
      <a:lvl8pPr marL="1028700" algn="l" defTabSz="639366" rtl="0" fontAlgn="base">
        <a:spcBef>
          <a:spcPct val="0"/>
        </a:spcBef>
        <a:spcAft>
          <a:spcPct val="0"/>
        </a:spcAft>
        <a:defRPr sz="3000">
          <a:solidFill>
            <a:srgbClr val="D00000"/>
          </a:solidFill>
          <a:latin typeface="Arial" charset="0"/>
          <a:cs typeface="Arial" charset="0"/>
        </a:defRPr>
      </a:lvl8pPr>
      <a:lvl9pPr marL="1371600" algn="l" defTabSz="639366" rtl="0" fontAlgn="base">
        <a:spcBef>
          <a:spcPct val="0"/>
        </a:spcBef>
        <a:spcAft>
          <a:spcPct val="0"/>
        </a:spcAft>
        <a:defRPr sz="3000">
          <a:solidFill>
            <a:srgbClr val="D00000"/>
          </a:solidFill>
          <a:latin typeface="Arial" charset="0"/>
          <a:cs typeface="Arial" charset="0"/>
        </a:defRPr>
      </a:lvl9pPr>
    </p:titleStyle>
    <p:bodyStyle>
      <a:lvl1pPr marL="240506" indent="-240506" algn="l" defTabSz="639366" rtl="0" eaLnBrk="0" fontAlgn="base" hangingPunct="0">
        <a:spcBef>
          <a:spcPct val="20000"/>
        </a:spcBef>
        <a:spcAft>
          <a:spcPct val="0"/>
        </a:spcAft>
        <a:buClr>
          <a:srgbClr val="336699"/>
        </a:buClr>
        <a:buSzPct val="60000"/>
        <a:buFont typeface="Wingdings" panose="05000000000000000000" pitchFamily="2" charset="2"/>
        <a:buChar char="n"/>
        <a:defRPr sz="2100">
          <a:solidFill>
            <a:schemeClr val="tx1"/>
          </a:solidFill>
          <a:latin typeface="+mn-lt"/>
          <a:ea typeface="+mn-ea"/>
          <a:cs typeface="+mn-cs"/>
        </a:defRPr>
      </a:lvl1pPr>
      <a:lvl2pPr marL="520304" indent="-201216" algn="l" defTabSz="639366" rtl="0" eaLnBrk="0" fontAlgn="base" hangingPunct="0">
        <a:spcBef>
          <a:spcPct val="20000"/>
        </a:spcBef>
        <a:spcAft>
          <a:spcPct val="0"/>
        </a:spcAft>
        <a:buClr>
          <a:srgbClr val="A50021"/>
        </a:buClr>
        <a:buSzPct val="55000"/>
        <a:buFont typeface="Wingdings" panose="05000000000000000000" pitchFamily="2" charset="2"/>
        <a:buChar char="n"/>
        <a:defRPr sz="1800">
          <a:solidFill>
            <a:schemeClr val="tx1"/>
          </a:solidFill>
          <a:latin typeface="+mn-lt"/>
          <a:cs typeface="+mn-cs"/>
        </a:defRPr>
      </a:lvl2pPr>
      <a:lvl3pPr marL="801291" indent="-161925" algn="l" defTabSz="639366" rtl="0" eaLnBrk="0" fontAlgn="base" hangingPunct="0">
        <a:spcBef>
          <a:spcPct val="20000"/>
        </a:spcBef>
        <a:spcAft>
          <a:spcPct val="0"/>
        </a:spcAft>
        <a:buClr>
          <a:srgbClr val="008000"/>
        </a:buClr>
        <a:buSzPct val="50000"/>
        <a:buFont typeface="Wingdings" panose="05000000000000000000" pitchFamily="2" charset="2"/>
        <a:buChar char="n"/>
        <a:defRPr sz="1500">
          <a:solidFill>
            <a:schemeClr val="tx1"/>
          </a:solidFill>
          <a:latin typeface="+mn-lt"/>
          <a:cs typeface="+mn-cs"/>
        </a:defRPr>
      </a:lvl3pPr>
      <a:lvl4pPr marL="1120379" indent="-159544" algn="l" defTabSz="639366"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439466" indent="-159544" algn="l" defTabSz="639366"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17823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1252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24681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28110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 Id="rId5" Type="http://schemas.openxmlformats.org/officeDocument/2006/relationships/hyperlink" Target="https://www.indeed.com/hire/job-description/plant-manager" TargetMode="External"/><Relationship Id="rId4" Type="http://schemas.openxmlformats.org/officeDocument/2006/relationships/hyperlink" Target="https://resources.workable.com/plant-manager-job-descrip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hbsp.harvard.edu/tu/eb9a4c2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bsp.harvard.edu/tu/f37a626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BU7150 — Business Decision Optimization</a:t>
            </a:r>
          </a:p>
        </p:txBody>
      </p:sp>
      <p:sp>
        <p:nvSpPr>
          <p:cNvPr id="3" name="Subtitle 2"/>
          <p:cNvSpPr>
            <a:spLocks noGrp="1"/>
          </p:cNvSpPr>
          <p:nvPr>
            <p:ph type="subTitle" idx="1"/>
          </p:nvPr>
        </p:nvSpPr>
        <p:spPr>
          <a:xfrm>
            <a:off x="828675" y="3217050"/>
            <a:ext cx="7500938" cy="589140"/>
          </a:xfrm>
        </p:spPr>
        <p:txBody>
          <a:bodyPr/>
          <a:lstStyle/>
          <a:p>
            <a:pPr>
              <a:spcBef>
                <a:spcPts val="0"/>
              </a:spcBef>
            </a:pPr>
            <a:r>
              <a:rPr lang="en-IE" dirty="0"/>
              <a:t>Introduction to Optimization</a:t>
            </a:r>
          </a:p>
          <a:p>
            <a:pPr>
              <a:spcBef>
                <a:spcPts val="0"/>
              </a:spcBef>
            </a:pPr>
            <a:r>
              <a:rPr lang="en-IE" dirty="0"/>
              <a:t>Linear Programming</a:t>
            </a:r>
          </a:p>
          <a:p>
            <a:endParaRPr lang="en-GB" dirty="0"/>
          </a:p>
        </p:txBody>
      </p:sp>
      <p:sp>
        <p:nvSpPr>
          <p:cNvPr id="6" name="Text Placeholder 5"/>
          <p:cNvSpPr>
            <a:spLocks noGrp="1"/>
          </p:cNvSpPr>
          <p:nvPr>
            <p:ph type="body" sz="quarter" idx="10"/>
          </p:nvPr>
        </p:nvSpPr>
        <p:spPr>
          <a:xfrm>
            <a:off x="828688" y="3952068"/>
            <a:ext cx="7058012" cy="836909"/>
          </a:xfrm>
        </p:spPr>
        <p:txBody>
          <a:bodyPr anchor="b"/>
          <a:lstStyle/>
          <a:p>
            <a:r>
              <a:rPr lang="en-GB" sz="1600" dirty="0" err="1"/>
              <a:t>Dr.</a:t>
            </a:r>
            <a:r>
              <a:rPr lang="en-GB" sz="1600" dirty="0"/>
              <a:t> Isilay Talay</a:t>
            </a:r>
          </a:p>
          <a:p>
            <a:pPr lvl="1"/>
            <a:r>
              <a:rPr lang="en-GB" sz="1600" dirty="0"/>
              <a:t>Assistant Professor in Operations and Supply Chain Management</a:t>
            </a:r>
          </a:p>
          <a:p>
            <a:pPr lvl="2"/>
            <a:r>
              <a:rPr lang="en-GB" sz="1600" dirty="0"/>
              <a:t>Date 01/31/2023</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541867" y="1107006"/>
                <a:ext cx="8444089"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b="0" dirty="0"/>
                  <a:t>Three stages of reading:</a:t>
                </a:r>
              </a:p>
              <a:p>
                <a:pPr>
                  <a:spcBef>
                    <a:spcPts val="0"/>
                  </a:spcBef>
                </a:pPr>
                <a:r>
                  <a:rPr lang="en-IE" b="0" dirty="0"/>
                  <a:t>3) How can we express these descriptions in stage 2 mathematically so that we can enter them into an optimization software and solve our production planning problem?</a:t>
                </a:r>
              </a:p>
              <a:p>
                <a:pPr>
                  <a:spcBef>
                    <a:spcPts val="0"/>
                  </a:spcBef>
                </a:pPr>
                <a:r>
                  <a:rPr lang="en-IE" b="0" dirty="0"/>
                  <a:t>Objective: Quantifying the total contribution (in $) in terms of decision variables</a:t>
                </a:r>
              </a:p>
              <a:p>
                <a:pPr>
                  <a:spcBef>
                    <a:spcPts val="0"/>
                  </a:spcBef>
                </a:pPr>
                <a:r>
                  <a:rPr lang="en-IE" dirty="0">
                    <a:solidFill>
                      <a:schemeClr val="accent2">
                        <a:lumMod val="50000"/>
                      </a:schemeClr>
                    </a:solidFill>
                  </a:rPr>
                  <a:t>Maximize Total Contribution </a:t>
                </a:r>
              </a:p>
              <a:p>
                <a:pPr>
                  <a:spcBef>
                    <a:spcPts val="0"/>
                  </a:spcBef>
                </a:pPr>
                <a:r>
                  <a:rPr lang="en-IE" dirty="0">
                    <a:solidFill>
                      <a:schemeClr val="accent2">
                        <a:lumMod val="50000"/>
                      </a:schemeClr>
                    </a:solidFill>
                  </a:rPr>
                  <a:t>= Contribution from </a:t>
                </a:r>
                <a:r>
                  <a:rPr lang="en-IE" i="1" dirty="0">
                    <a:solidFill>
                      <a:schemeClr val="accent2">
                        <a:lumMod val="50000"/>
                      </a:schemeClr>
                    </a:solidFill>
                  </a:rPr>
                  <a:t>type B</a:t>
                </a:r>
                <a:r>
                  <a:rPr lang="en-IE" dirty="0">
                    <a:solidFill>
                      <a:schemeClr val="accent2">
                        <a:lumMod val="50000"/>
                      </a:schemeClr>
                    </a:solidFill>
                  </a:rPr>
                  <a:t> + Cont. from </a:t>
                </a:r>
                <a:r>
                  <a:rPr lang="en-IE" i="1" dirty="0">
                    <a:solidFill>
                      <a:schemeClr val="accent2">
                        <a:lumMod val="50000"/>
                      </a:schemeClr>
                    </a:solidFill>
                  </a:rPr>
                  <a:t>type R</a:t>
                </a:r>
              </a:p>
              <a:p>
                <a:pPr>
                  <a:spcBef>
                    <a:spcPts val="0"/>
                  </a:spcBef>
                </a:pPr>
                <a:r>
                  <a:rPr lang="en-IE" i="1" dirty="0">
                    <a:solidFill>
                      <a:schemeClr val="accent2">
                        <a:lumMod val="50000"/>
                      </a:schemeClr>
                    </a:solidFill>
                  </a:rPr>
                  <a:t>= </a:t>
                </a:r>
                <a:r>
                  <a:rPr lang="en-IE" dirty="0">
                    <a:solidFill>
                      <a:schemeClr val="accent2">
                        <a:lumMod val="50000"/>
                      </a:schemeClr>
                    </a:solidFill>
                  </a:rPr>
                  <a:t>950 </a:t>
                </a:r>
                <a14:m>
                  <m:oMath xmlns:m="http://schemas.openxmlformats.org/officeDocument/2006/math">
                    <m:f>
                      <m:fPr>
                        <m:ctrlPr>
                          <a:rPr lang="en-IE" i="1" smtClean="0">
                            <a:solidFill>
                              <a:schemeClr val="accent2">
                                <a:lumMod val="50000"/>
                              </a:schemeClr>
                            </a:solidFill>
                            <a:latin typeface="Cambria Math" panose="02040503050406030204" pitchFamily="18" charset="0"/>
                          </a:rPr>
                        </m:ctrlPr>
                      </m:fPr>
                      <m:num>
                        <m:r>
                          <a:rPr lang="en-IE" b="1" i="1" smtClean="0">
                            <a:solidFill>
                              <a:schemeClr val="accent2">
                                <a:lumMod val="50000"/>
                              </a:schemeClr>
                            </a:solidFill>
                            <a:latin typeface="Cambria Math" panose="02040503050406030204" pitchFamily="18" charset="0"/>
                          </a:rPr>
                          <m:t>𝒅𝒐𝒍𝒍𝒂𝒓𝒔</m:t>
                        </m:r>
                      </m:num>
                      <m:den>
                        <m:r>
                          <a:rPr lang="en-IE" b="1" i="1" smtClean="0">
                            <a:solidFill>
                              <a:schemeClr val="accent2">
                                <a:lumMod val="50000"/>
                              </a:schemeClr>
                            </a:solidFill>
                            <a:latin typeface="Cambria Math" panose="02040503050406030204" pitchFamily="18" charset="0"/>
                          </a:rPr>
                          <m:t>𝒕𝒓𝒖𝒄𝒌𝒍𝒐𝒂𝒅𝒔</m:t>
                        </m:r>
                      </m:den>
                    </m:f>
                  </m:oMath>
                </a14:m>
                <a:r>
                  <a:rPr lang="en-IE" dirty="0">
                    <a:solidFill>
                      <a:schemeClr val="accent2">
                        <a:lumMod val="50000"/>
                      </a:schemeClr>
                    </a:solidFill>
                  </a:rPr>
                  <a:t> * </a:t>
                </a:r>
                <a:r>
                  <a:rPr lang="en-IE" i="1" dirty="0">
                    <a:solidFill>
                      <a:schemeClr val="accent2">
                        <a:lumMod val="50000"/>
                      </a:schemeClr>
                    </a:solidFill>
                  </a:rPr>
                  <a:t>b</a:t>
                </a:r>
                <a:r>
                  <a:rPr lang="en-IE" dirty="0">
                    <a:solidFill>
                      <a:schemeClr val="accent2">
                        <a:lumMod val="50000"/>
                      </a:schemeClr>
                    </a:solidFill>
                  </a:rPr>
                  <a:t> </a:t>
                </a:r>
                <a14:m>
                  <m:oMath xmlns:m="http://schemas.openxmlformats.org/officeDocument/2006/math">
                    <m:r>
                      <a:rPr lang="en-IE" b="0" i="1" smtClean="0">
                        <a:solidFill>
                          <a:schemeClr val="accent2">
                            <a:lumMod val="50000"/>
                          </a:schemeClr>
                        </a:solidFill>
                        <a:latin typeface="Cambria Math" panose="02040503050406030204" pitchFamily="18" charset="0"/>
                      </a:rPr>
                      <m:t>𝑡𝑟𝑢𝑐𝑘𝑙𝑜𝑎𝑑𝑠</m:t>
                    </m:r>
                  </m:oMath>
                </a14:m>
                <a:r>
                  <a:rPr lang="en-IE" dirty="0">
                    <a:solidFill>
                      <a:schemeClr val="accent2">
                        <a:lumMod val="50000"/>
                      </a:schemeClr>
                    </a:solidFill>
                  </a:rPr>
                  <a:t> + 1200 </a:t>
                </a:r>
                <a14:m>
                  <m:oMath xmlns:m="http://schemas.openxmlformats.org/officeDocument/2006/math">
                    <m:f>
                      <m:fPr>
                        <m:ctrlPr>
                          <a:rPr lang="en-IE" i="1">
                            <a:solidFill>
                              <a:schemeClr val="accent2">
                                <a:lumMod val="50000"/>
                              </a:schemeClr>
                            </a:solidFill>
                            <a:latin typeface="Cambria Math" panose="02040503050406030204" pitchFamily="18" charset="0"/>
                          </a:rPr>
                        </m:ctrlPr>
                      </m:fPr>
                      <m:num>
                        <m:r>
                          <a:rPr lang="en-IE" i="1">
                            <a:solidFill>
                              <a:schemeClr val="accent2">
                                <a:lumMod val="50000"/>
                              </a:schemeClr>
                            </a:solidFill>
                            <a:latin typeface="Cambria Math" panose="02040503050406030204" pitchFamily="18" charset="0"/>
                          </a:rPr>
                          <m:t>𝒅𝒐𝒍𝒍𝒂𝒓𝒔</m:t>
                        </m:r>
                      </m:num>
                      <m:den>
                        <m:r>
                          <a:rPr lang="en-IE" i="1">
                            <a:solidFill>
                              <a:schemeClr val="accent2">
                                <a:lumMod val="50000"/>
                              </a:schemeClr>
                            </a:solidFill>
                            <a:latin typeface="Cambria Math" panose="02040503050406030204" pitchFamily="18" charset="0"/>
                          </a:rPr>
                          <m:t>𝒕𝒓𝒖𝒄𝒌𝒍𝒐𝒂𝒅𝒔</m:t>
                        </m:r>
                      </m:den>
                    </m:f>
                  </m:oMath>
                </a14:m>
                <a:r>
                  <a:rPr lang="en-IE" dirty="0">
                    <a:solidFill>
                      <a:schemeClr val="accent2">
                        <a:lumMod val="50000"/>
                      </a:schemeClr>
                    </a:solidFill>
                  </a:rPr>
                  <a:t> * </a:t>
                </a:r>
                <a:r>
                  <a:rPr lang="en-IE" i="1" dirty="0">
                    <a:solidFill>
                      <a:schemeClr val="accent2">
                        <a:lumMod val="50000"/>
                      </a:schemeClr>
                    </a:solidFill>
                  </a:rPr>
                  <a:t>r </a:t>
                </a:r>
                <a14:m>
                  <m:oMath xmlns:m="http://schemas.openxmlformats.org/officeDocument/2006/math">
                    <m:r>
                      <a:rPr lang="en-IE" b="0" i="1">
                        <a:solidFill>
                          <a:schemeClr val="accent2">
                            <a:lumMod val="50000"/>
                          </a:schemeClr>
                        </a:solidFill>
                        <a:latin typeface="Cambria Math" panose="02040503050406030204" pitchFamily="18" charset="0"/>
                      </a:rPr>
                      <m:t>𝑡𝑟𝑢𝑐𝑘𝑙𝑜𝑎𝑑𝑠</m:t>
                    </m:r>
                  </m:oMath>
                </a14:m>
                <a:endParaRPr lang="en-IE" dirty="0">
                  <a:solidFill>
                    <a:schemeClr val="accent2">
                      <a:lumMod val="50000"/>
                    </a:schemeClr>
                  </a:solidFill>
                </a:endParaRPr>
              </a:p>
              <a:p>
                <a:pPr>
                  <a:spcBef>
                    <a:spcPts val="0"/>
                  </a:spcBef>
                </a:pPr>
                <a:endParaRPr lang="en-IE" dirty="0">
                  <a:solidFill>
                    <a:schemeClr val="accent2">
                      <a:lumMod val="50000"/>
                    </a:schemeClr>
                  </a:solidFill>
                </a:endParaRPr>
              </a:p>
              <a:p>
                <a:pPr>
                  <a:spcBef>
                    <a:spcPts val="0"/>
                  </a:spcBef>
                </a:pPr>
                <a:r>
                  <a:rPr lang="en-IE" dirty="0">
                    <a:solidFill>
                      <a:schemeClr val="accent2">
                        <a:lumMod val="50000"/>
                      </a:schemeClr>
                    </a:solidFill>
                  </a:rPr>
                  <a:t>Maximize 950</a:t>
                </a:r>
                <a:r>
                  <a:rPr lang="en-IE" i="1" dirty="0">
                    <a:solidFill>
                      <a:schemeClr val="accent2">
                        <a:lumMod val="50000"/>
                      </a:schemeClr>
                    </a:solidFill>
                  </a:rPr>
                  <a:t>b</a:t>
                </a:r>
                <a:r>
                  <a:rPr lang="en-IE" dirty="0">
                    <a:solidFill>
                      <a:schemeClr val="accent2">
                        <a:lumMod val="50000"/>
                      </a:schemeClr>
                    </a:solidFill>
                  </a:rPr>
                  <a:t> + 1200</a:t>
                </a:r>
                <a:r>
                  <a:rPr lang="en-IE" i="1" dirty="0">
                    <a:solidFill>
                      <a:schemeClr val="accent2">
                        <a:lumMod val="50000"/>
                      </a:schemeClr>
                    </a:solidFill>
                  </a:rPr>
                  <a:t>r</a:t>
                </a:r>
              </a:p>
              <a:p>
                <a:endParaRPr lang="en-IE" b="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541867" y="1107006"/>
                <a:ext cx="8444089" cy="3766493"/>
              </a:xfrm>
              <a:blipFill>
                <a:blip r:embed="rId3"/>
                <a:stretch>
                  <a:fillRect l="-1877" t="-2107" r="-433" b="-5024"/>
                </a:stretch>
              </a:blipFill>
            </p:spPr>
            <p:txBody>
              <a:bodyPr/>
              <a:lstStyle/>
              <a:p>
                <a:r>
                  <a:rPr lang="en-IE">
                    <a:noFill/>
                  </a:rPr>
                  <a:t> </a:t>
                </a:r>
              </a:p>
            </p:txBody>
          </p:sp>
        </mc:Fallback>
      </mc:AlternateContent>
      <p:sp>
        <p:nvSpPr>
          <p:cNvPr id="4" name="Text Placeholder 3"/>
          <p:cNvSpPr>
            <a:spLocks noGrp="1"/>
          </p:cNvSpPr>
          <p:nvPr>
            <p:ph type="body" sz="quarter" idx="11"/>
          </p:nvPr>
        </p:nvSpPr>
        <p:spPr/>
        <p:txBody>
          <a:bodyPr/>
          <a:lstStyle/>
          <a:p>
            <a:r>
              <a:rPr lang="en-GB" dirty="0"/>
              <a:t>Linear Programming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10</a:t>
            </a:fld>
            <a:endParaRPr lang="en-GB" dirty="0"/>
          </a:p>
        </p:txBody>
      </p:sp>
    </p:spTree>
    <p:extLst>
      <p:ext uri="{BB962C8B-B14F-4D97-AF65-F5344CB8AC3E}">
        <p14:creationId xmlns:p14="http://schemas.microsoft.com/office/powerpoint/2010/main" val="338577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541867" y="1107006"/>
                <a:ext cx="8444089"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sz="1600" b="0" dirty="0"/>
                  <a:t>Three stages of reading:</a:t>
                </a:r>
              </a:p>
              <a:p>
                <a:pPr>
                  <a:spcBef>
                    <a:spcPts val="0"/>
                  </a:spcBef>
                </a:pPr>
                <a:r>
                  <a:rPr lang="en-IE" sz="1600" b="0" dirty="0"/>
                  <a:t>3) </a:t>
                </a:r>
              </a:p>
              <a:p>
                <a:pPr>
                  <a:spcBef>
                    <a:spcPts val="0"/>
                  </a:spcBef>
                </a:pPr>
                <a:r>
                  <a:rPr lang="en-IE" sz="1600" b="0" dirty="0"/>
                  <a:t>Constraints: </a:t>
                </a:r>
              </a:p>
              <a:p>
                <a:pPr>
                  <a:spcBef>
                    <a:spcPts val="0"/>
                  </a:spcBef>
                </a:pPr>
                <a:r>
                  <a:rPr lang="en-IE" sz="1600" b="0" dirty="0"/>
                  <a:t>Total Production Capacity Used ≤ Total Production Capacity Available </a:t>
                </a:r>
              </a:p>
              <a:p>
                <a:pPr>
                  <a:spcBef>
                    <a:spcPts val="0"/>
                  </a:spcBef>
                </a:pPr>
                <a:r>
                  <a:rPr lang="en-IE" sz="1600" dirty="0">
                    <a:solidFill>
                      <a:schemeClr val="accent2">
                        <a:lumMod val="50000"/>
                      </a:schemeClr>
                    </a:solidFill>
                  </a:rPr>
                  <a:t>1.4 </a:t>
                </a:r>
                <a14:m>
                  <m:oMath xmlns:m="http://schemas.openxmlformats.org/officeDocument/2006/math">
                    <m:f>
                      <m:fPr>
                        <m:ctrlPr>
                          <a:rPr lang="en-IE" sz="1600" i="1">
                            <a:solidFill>
                              <a:schemeClr val="accent2">
                                <a:lumMod val="50000"/>
                              </a:schemeClr>
                            </a:solidFill>
                            <a:latin typeface="Cambria Math" panose="02040503050406030204" pitchFamily="18" charset="0"/>
                          </a:rPr>
                        </m:ctrlPr>
                      </m:fPr>
                      <m:num>
                        <m:r>
                          <a:rPr lang="en-IE" sz="1600" b="1" i="1" smtClean="0">
                            <a:solidFill>
                              <a:schemeClr val="accent2">
                                <a:lumMod val="50000"/>
                              </a:schemeClr>
                            </a:solidFill>
                            <a:latin typeface="Cambria Math" panose="02040503050406030204" pitchFamily="18" charset="0"/>
                          </a:rPr>
                          <m:t>𝒕𝒐𝒏</m:t>
                        </m:r>
                        <m:r>
                          <a:rPr lang="en-IE" sz="1600" i="1">
                            <a:solidFill>
                              <a:schemeClr val="accent2">
                                <a:lumMod val="50000"/>
                              </a:schemeClr>
                            </a:solidFill>
                            <a:latin typeface="Cambria Math" panose="02040503050406030204" pitchFamily="18" charset="0"/>
                          </a:rPr>
                          <m:t>𝒔</m:t>
                        </m:r>
                      </m:num>
                      <m:den>
                        <m:r>
                          <a:rPr lang="en-IE" sz="1600" i="1">
                            <a:solidFill>
                              <a:schemeClr val="accent2">
                                <a:lumMod val="50000"/>
                              </a:schemeClr>
                            </a:solidFill>
                            <a:latin typeface="Cambria Math" panose="02040503050406030204" pitchFamily="18" charset="0"/>
                          </a:rPr>
                          <m:t>𝒕𝒓𝒖𝒄𝒌𝒍𝒐𝒂𝒅𝒔</m:t>
                        </m:r>
                      </m:den>
                    </m:f>
                    <m:r>
                      <a:rPr lang="en-IE" sz="1600" i="1">
                        <a:solidFill>
                          <a:schemeClr val="accent2">
                            <a:lumMod val="50000"/>
                          </a:schemeClr>
                        </a:solidFill>
                        <a:latin typeface="Cambria Math" panose="02040503050406030204" pitchFamily="18" charset="0"/>
                      </a:rPr>
                      <m:t> </m:t>
                    </m:r>
                  </m:oMath>
                </a14:m>
                <a:r>
                  <a:rPr lang="en-IE" sz="1600" dirty="0">
                    <a:solidFill>
                      <a:schemeClr val="accent2">
                        <a:lumMod val="50000"/>
                      </a:schemeClr>
                    </a:solidFill>
                  </a:rPr>
                  <a:t>* </a:t>
                </a:r>
                <a:r>
                  <a:rPr lang="en-IE" sz="1600" i="1" dirty="0">
                    <a:solidFill>
                      <a:schemeClr val="accent2">
                        <a:lumMod val="50000"/>
                      </a:schemeClr>
                    </a:solidFill>
                  </a:rPr>
                  <a:t>b</a:t>
                </a:r>
                <a:r>
                  <a:rPr lang="en-IE" sz="1600" dirty="0">
                    <a:solidFill>
                      <a:schemeClr val="accent2">
                        <a:lumMod val="50000"/>
                      </a:schemeClr>
                    </a:solidFill>
                  </a:rPr>
                  <a:t> truckloads + 2.8 </a:t>
                </a:r>
                <a14:m>
                  <m:oMath xmlns:m="http://schemas.openxmlformats.org/officeDocument/2006/math">
                    <m:f>
                      <m:fPr>
                        <m:ctrlPr>
                          <a:rPr lang="en-IE" sz="1600" i="1">
                            <a:solidFill>
                              <a:schemeClr val="accent2">
                                <a:lumMod val="50000"/>
                              </a:schemeClr>
                            </a:solidFill>
                            <a:latin typeface="Cambria Math" panose="02040503050406030204" pitchFamily="18" charset="0"/>
                          </a:rPr>
                        </m:ctrlPr>
                      </m:fPr>
                      <m:num>
                        <m:r>
                          <a:rPr lang="en-IE" sz="1600" i="1">
                            <a:solidFill>
                              <a:schemeClr val="accent2">
                                <a:lumMod val="50000"/>
                              </a:schemeClr>
                            </a:solidFill>
                            <a:latin typeface="Cambria Math" panose="02040503050406030204" pitchFamily="18" charset="0"/>
                          </a:rPr>
                          <m:t>𝒕𝒐𝒏𝒔</m:t>
                        </m:r>
                      </m:num>
                      <m:den>
                        <m:r>
                          <a:rPr lang="en-IE" sz="1600" i="1">
                            <a:solidFill>
                              <a:schemeClr val="accent2">
                                <a:lumMod val="50000"/>
                              </a:schemeClr>
                            </a:solidFill>
                            <a:latin typeface="Cambria Math" panose="02040503050406030204" pitchFamily="18" charset="0"/>
                          </a:rPr>
                          <m:t>𝒕𝒓𝒖𝒄𝒌𝒍𝒐𝒂𝒅𝒔</m:t>
                        </m:r>
                      </m:den>
                    </m:f>
                    <m:r>
                      <a:rPr lang="en-IE" sz="1600" i="1">
                        <a:solidFill>
                          <a:schemeClr val="accent2">
                            <a:lumMod val="50000"/>
                          </a:schemeClr>
                        </a:solidFill>
                        <a:latin typeface="Cambria Math" panose="02040503050406030204" pitchFamily="18" charset="0"/>
                      </a:rPr>
                      <m:t> </m:t>
                    </m:r>
                  </m:oMath>
                </a14:m>
                <a:r>
                  <a:rPr lang="en-IE" sz="1600" dirty="0">
                    <a:solidFill>
                      <a:schemeClr val="accent2">
                        <a:lumMod val="50000"/>
                      </a:schemeClr>
                    </a:solidFill>
                  </a:rPr>
                  <a:t>* </a:t>
                </a:r>
                <a:r>
                  <a:rPr lang="en-IE" sz="1600" i="1" dirty="0">
                    <a:solidFill>
                      <a:schemeClr val="accent2">
                        <a:lumMod val="50000"/>
                      </a:schemeClr>
                    </a:solidFill>
                  </a:rPr>
                  <a:t>r </a:t>
                </a:r>
                <a:r>
                  <a:rPr lang="en-IE" sz="1600" dirty="0">
                    <a:solidFill>
                      <a:schemeClr val="accent2">
                        <a:lumMod val="50000"/>
                      </a:schemeClr>
                    </a:solidFill>
                  </a:rPr>
                  <a:t>truckloads ≤ 70 tons</a:t>
                </a:r>
              </a:p>
              <a:p>
                <a:pPr>
                  <a:spcBef>
                    <a:spcPts val="0"/>
                  </a:spcBef>
                </a:pPr>
                <a:r>
                  <a:rPr lang="en-IE" sz="1600" dirty="0">
                    <a:solidFill>
                      <a:schemeClr val="accent2">
                        <a:lumMod val="50000"/>
                      </a:schemeClr>
                    </a:solidFill>
                  </a:rPr>
                  <a:t>1.4</a:t>
                </a:r>
                <a:r>
                  <a:rPr lang="en-IE" sz="1600" i="1" dirty="0">
                    <a:solidFill>
                      <a:schemeClr val="accent2">
                        <a:lumMod val="50000"/>
                      </a:schemeClr>
                    </a:solidFill>
                  </a:rPr>
                  <a:t>b</a:t>
                </a:r>
                <a:r>
                  <a:rPr lang="en-IE" sz="1600" dirty="0">
                    <a:solidFill>
                      <a:schemeClr val="accent2">
                        <a:lumMod val="50000"/>
                      </a:schemeClr>
                    </a:solidFill>
                  </a:rPr>
                  <a:t> + 2.8</a:t>
                </a:r>
                <a:r>
                  <a:rPr lang="en-IE" sz="1600" i="1" dirty="0">
                    <a:solidFill>
                      <a:schemeClr val="accent2">
                        <a:lumMod val="50000"/>
                      </a:schemeClr>
                    </a:solidFill>
                  </a:rPr>
                  <a:t>r</a:t>
                </a:r>
                <a:r>
                  <a:rPr lang="en-IE" sz="1600" dirty="0">
                    <a:solidFill>
                      <a:schemeClr val="accent2">
                        <a:lumMod val="50000"/>
                      </a:schemeClr>
                    </a:solidFill>
                  </a:rPr>
                  <a:t> ≤ 70</a:t>
                </a:r>
                <a:endParaRPr lang="en-IE" sz="1600" b="0" dirty="0"/>
              </a:p>
              <a:p>
                <a:pPr>
                  <a:spcBef>
                    <a:spcPts val="0"/>
                  </a:spcBef>
                  <a:tabLst>
                    <a:tab pos="3228975" algn="l"/>
                  </a:tabLst>
                </a:pPr>
                <a:r>
                  <a:rPr lang="en-IE" sz="1600" b="0" dirty="0"/>
                  <a:t>Total Loading Capacity Used 	≤ Total Loading Capacity Available </a:t>
                </a:r>
              </a:p>
              <a:p>
                <a:pPr>
                  <a:spcBef>
                    <a:spcPts val="0"/>
                  </a:spcBef>
                  <a:tabLst>
                    <a:tab pos="3228975" algn="l"/>
                  </a:tabLst>
                </a:pPr>
                <a:r>
                  <a:rPr lang="en-IE" sz="1600" i="1" dirty="0">
                    <a:solidFill>
                      <a:schemeClr val="accent2">
                        <a:lumMod val="50000"/>
                      </a:schemeClr>
                    </a:solidFill>
                  </a:rPr>
                  <a:t>b</a:t>
                </a:r>
                <a:r>
                  <a:rPr lang="en-IE" sz="1600" dirty="0">
                    <a:solidFill>
                      <a:schemeClr val="accent2">
                        <a:lumMod val="50000"/>
                      </a:schemeClr>
                    </a:solidFill>
                  </a:rPr>
                  <a:t> truckloads + </a:t>
                </a:r>
                <a:r>
                  <a:rPr lang="en-IE" sz="1600" i="1" dirty="0">
                    <a:solidFill>
                      <a:schemeClr val="accent2">
                        <a:lumMod val="50000"/>
                      </a:schemeClr>
                    </a:solidFill>
                  </a:rPr>
                  <a:t>r </a:t>
                </a:r>
                <a:r>
                  <a:rPr lang="en-IE" sz="1600" dirty="0">
                    <a:solidFill>
                      <a:schemeClr val="accent2">
                        <a:lumMod val="50000"/>
                      </a:schemeClr>
                    </a:solidFill>
                  </a:rPr>
                  <a:t>truckloads ≤ 30 truckloads</a:t>
                </a:r>
              </a:p>
              <a:p>
                <a:pPr>
                  <a:spcBef>
                    <a:spcPts val="0"/>
                  </a:spcBef>
                  <a:tabLst>
                    <a:tab pos="3228975" algn="l"/>
                  </a:tabLst>
                </a:pPr>
                <a:r>
                  <a:rPr lang="en-IE" sz="1600" i="1" dirty="0">
                    <a:solidFill>
                      <a:schemeClr val="accent2">
                        <a:lumMod val="50000"/>
                      </a:schemeClr>
                    </a:solidFill>
                  </a:rPr>
                  <a:t>b</a:t>
                </a:r>
                <a:r>
                  <a:rPr lang="en-IE" sz="1600" dirty="0">
                    <a:solidFill>
                      <a:schemeClr val="accent2">
                        <a:lumMod val="50000"/>
                      </a:schemeClr>
                    </a:solidFill>
                  </a:rPr>
                  <a:t> + </a:t>
                </a:r>
                <a:r>
                  <a:rPr lang="en-IE" sz="1600" i="1" dirty="0">
                    <a:solidFill>
                      <a:schemeClr val="accent2">
                        <a:lumMod val="50000"/>
                      </a:schemeClr>
                    </a:solidFill>
                  </a:rPr>
                  <a:t>r</a:t>
                </a:r>
                <a:r>
                  <a:rPr lang="en-IE" sz="1600" dirty="0">
                    <a:solidFill>
                      <a:schemeClr val="accent2">
                        <a:lumMod val="50000"/>
                      </a:schemeClr>
                    </a:solidFill>
                  </a:rPr>
                  <a:t> ≤ 30</a:t>
                </a:r>
                <a:endParaRPr lang="en-IE" sz="1600" dirty="0"/>
              </a:p>
              <a:p>
                <a:pPr>
                  <a:spcBef>
                    <a:spcPts val="0"/>
                  </a:spcBef>
                  <a:tabLst>
                    <a:tab pos="3228975" algn="l"/>
                  </a:tabLst>
                </a:pPr>
                <a:r>
                  <a:rPr lang="en-IE" sz="1600" b="0" dirty="0"/>
                  <a:t>Total Raw Material Used 	≤ Total Raw Material Available </a:t>
                </a:r>
                <a:endParaRPr lang="en-IE" sz="1600" dirty="0"/>
              </a:p>
              <a:p>
                <a:pPr>
                  <a:spcBef>
                    <a:spcPts val="0"/>
                  </a:spcBef>
                </a:pPr>
                <a:r>
                  <a:rPr lang="en-IE" sz="1600" dirty="0">
                    <a:solidFill>
                      <a:schemeClr val="accent2">
                        <a:lumMod val="50000"/>
                      </a:schemeClr>
                    </a:solidFill>
                  </a:rPr>
                  <a:t>3 </a:t>
                </a:r>
                <a14:m>
                  <m:oMath xmlns:m="http://schemas.openxmlformats.org/officeDocument/2006/math">
                    <m:f>
                      <m:fPr>
                        <m:ctrlPr>
                          <a:rPr lang="en-IE" sz="1600" i="1">
                            <a:solidFill>
                              <a:schemeClr val="accent2">
                                <a:lumMod val="50000"/>
                              </a:schemeClr>
                            </a:solidFill>
                            <a:latin typeface="Cambria Math" panose="02040503050406030204" pitchFamily="18" charset="0"/>
                          </a:rPr>
                        </m:ctrlPr>
                      </m:fPr>
                      <m:num>
                        <m:r>
                          <a:rPr lang="en-IE" sz="1600" b="1" i="1" smtClean="0">
                            <a:solidFill>
                              <a:schemeClr val="accent2">
                                <a:lumMod val="50000"/>
                              </a:schemeClr>
                            </a:solidFill>
                            <a:latin typeface="Cambria Math" panose="02040503050406030204" pitchFamily="18" charset="0"/>
                          </a:rPr>
                          <m:t>𝒄𝒂𝒏𝒊𝒔𝒕𝒆𝒓</m:t>
                        </m:r>
                        <m:r>
                          <a:rPr lang="en-IE" sz="1600" i="1">
                            <a:solidFill>
                              <a:schemeClr val="accent2">
                                <a:lumMod val="50000"/>
                              </a:schemeClr>
                            </a:solidFill>
                            <a:latin typeface="Cambria Math" panose="02040503050406030204" pitchFamily="18" charset="0"/>
                          </a:rPr>
                          <m:t>𝒔</m:t>
                        </m:r>
                      </m:num>
                      <m:den>
                        <m:r>
                          <a:rPr lang="en-IE" sz="1600" i="1">
                            <a:solidFill>
                              <a:schemeClr val="accent2">
                                <a:lumMod val="50000"/>
                              </a:schemeClr>
                            </a:solidFill>
                            <a:latin typeface="Cambria Math" panose="02040503050406030204" pitchFamily="18" charset="0"/>
                          </a:rPr>
                          <m:t>𝒕𝒓𝒖𝒄𝒌𝒍𝒐𝒂𝒅𝒔</m:t>
                        </m:r>
                      </m:den>
                    </m:f>
                    <m:r>
                      <a:rPr lang="en-IE" sz="1600" i="1">
                        <a:solidFill>
                          <a:schemeClr val="accent2">
                            <a:lumMod val="50000"/>
                          </a:schemeClr>
                        </a:solidFill>
                        <a:latin typeface="Cambria Math" panose="02040503050406030204" pitchFamily="18" charset="0"/>
                      </a:rPr>
                      <m:t> </m:t>
                    </m:r>
                  </m:oMath>
                </a14:m>
                <a:r>
                  <a:rPr lang="en-IE" sz="1600" dirty="0">
                    <a:solidFill>
                      <a:schemeClr val="accent2">
                        <a:lumMod val="50000"/>
                      </a:schemeClr>
                    </a:solidFill>
                  </a:rPr>
                  <a:t> * </a:t>
                </a:r>
                <a:r>
                  <a:rPr lang="en-IE" sz="1600" i="1" dirty="0">
                    <a:solidFill>
                      <a:schemeClr val="accent2">
                        <a:lumMod val="50000"/>
                      </a:schemeClr>
                    </a:solidFill>
                  </a:rPr>
                  <a:t>b</a:t>
                </a:r>
                <a:r>
                  <a:rPr lang="en-IE" sz="1600" dirty="0">
                    <a:solidFill>
                      <a:schemeClr val="accent2">
                        <a:lumMod val="50000"/>
                      </a:schemeClr>
                    </a:solidFill>
                  </a:rPr>
                  <a:t> truckloads + 1 </a:t>
                </a:r>
                <a14:m>
                  <m:oMath xmlns:m="http://schemas.openxmlformats.org/officeDocument/2006/math">
                    <m:f>
                      <m:fPr>
                        <m:ctrlPr>
                          <a:rPr lang="en-IE" sz="1600" i="1">
                            <a:solidFill>
                              <a:schemeClr val="accent2">
                                <a:lumMod val="50000"/>
                              </a:schemeClr>
                            </a:solidFill>
                            <a:latin typeface="Cambria Math" panose="02040503050406030204" pitchFamily="18" charset="0"/>
                          </a:rPr>
                        </m:ctrlPr>
                      </m:fPr>
                      <m:num>
                        <m:r>
                          <a:rPr lang="en-IE" sz="1600" i="1">
                            <a:solidFill>
                              <a:schemeClr val="accent2">
                                <a:lumMod val="50000"/>
                              </a:schemeClr>
                            </a:solidFill>
                            <a:latin typeface="Cambria Math" panose="02040503050406030204" pitchFamily="18" charset="0"/>
                          </a:rPr>
                          <m:t>𝒄𝒂𝒏𝒊𝒔𝒕𝒆𝒓𝒔</m:t>
                        </m:r>
                      </m:num>
                      <m:den>
                        <m:r>
                          <a:rPr lang="en-IE" sz="1600" i="1">
                            <a:solidFill>
                              <a:schemeClr val="accent2">
                                <a:lumMod val="50000"/>
                              </a:schemeClr>
                            </a:solidFill>
                            <a:latin typeface="Cambria Math" panose="02040503050406030204" pitchFamily="18" charset="0"/>
                          </a:rPr>
                          <m:t>𝒕𝒓𝒖𝒄𝒌𝒍𝒐𝒂𝒅𝒔</m:t>
                        </m:r>
                      </m:den>
                    </m:f>
                    <m:r>
                      <a:rPr lang="en-IE" sz="1600" i="1">
                        <a:solidFill>
                          <a:schemeClr val="accent2">
                            <a:lumMod val="50000"/>
                          </a:schemeClr>
                        </a:solidFill>
                        <a:latin typeface="Cambria Math" panose="02040503050406030204" pitchFamily="18" charset="0"/>
                      </a:rPr>
                      <m:t> </m:t>
                    </m:r>
                  </m:oMath>
                </a14:m>
                <a:r>
                  <a:rPr lang="en-IE" sz="1600" dirty="0">
                    <a:solidFill>
                      <a:schemeClr val="accent2">
                        <a:lumMod val="50000"/>
                      </a:schemeClr>
                    </a:solidFill>
                  </a:rPr>
                  <a:t>* </a:t>
                </a:r>
                <a:r>
                  <a:rPr lang="en-IE" sz="1600" i="1" dirty="0">
                    <a:solidFill>
                      <a:schemeClr val="accent2">
                        <a:lumMod val="50000"/>
                      </a:schemeClr>
                    </a:solidFill>
                  </a:rPr>
                  <a:t>r </a:t>
                </a:r>
                <a:r>
                  <a:rPr lang="en-IE" sz="1600" dirty="0">
                    <a:solidFill>
                      <a:schemeClr val="accent2">
                        <a:lumMod val="50000"/>
                      </a:schemeClr>
                    </a:solidFill>
                  </a:rPr>
                  <a:t>truckloads ≤ 65 canisters</a:t>
                </a:r>
                <a:endParaRPr lang="en-IE" sz="1600" b="0" dirty="0"/>
              </a:p>
              <a:p>
                <a:pPr>
                  <a:spcBef>
                    <a:spcPts val="0"/>
                  </a:spcBef>
                </a:pPr>
                <a:r>
                  <a:rPr lang="en-IE" sz="1600" i="1" dirty="0">
                    <a:solidFill>
                      <a:schemeClr val="accent2">
                        <a:lumMod val="50000"/>
                      </a:schemeClr>
                    </a:solidFill>
                  </a:rPr>
                  <a:t>3b</a:t>
                </a:r>
                <a:r>
                  <a:rPr lang="en-IE" sz="1600" dirty="0">
                    <a:solidFill>
                      <a:schemeClr val="accent2">
                        <a:lumMod val="50000"/>
                      </a:schemeClr>
                    </a:solidFill>
                  </a:rPr>
                  <a:t> + </a:t>
                </a:r>
                <a:r>
                  <a:rPr lang="en-IE" sz="1600" i="1" dirty="0">
                    <a:solidFill>
                      <a:schemeClr val="accent2">
                        <a:lumMod val="50000"/>
                      </a:schemeClr>
                    </a:solidFill>
                  </a:rPr>
                  <a:t>r</a:t>
                </a:r>
                <a:r>
                  <a:rPr lang="en-IE" sz="1600" dirty="0">
                    <a:solidFill>
                      <a:schemeClr val="accent2">
                        <a:lumMod val="50000"/>
                      </a:schemeClr>
                    </a:solidFill>
                  </a:rPr>
                  <a:t> ≤ 65</a:t>
                </a:r>
                <a:endParaRPr lang="en-IE" sz="1600" dirty="0"/>
              </a:p>
              <a:p>
                <a:pPr>
                  <a:spcBef>
                    <a:spcPts val="0"/>
                  </a:spcBef>
                </a:pPr>
                <a:endParaRPr lang="en-IE" dirty="0"/>
              </a:p>
              <a:p>
                <a:endParaRPr lang="en-IE" b="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541867" y="1107006"/>
                <a:ext cx="8444089" cy="3766493"/>
              </a:xfrm>
              <a:blipFill>
                <a:blip r:embed="rId3"/>
                <a:stretch>
                  <a:fillRect l="-1877" t="-2107" b="-2755"/>
                </a:stretch>
              </a:blipFill>
            </p:spPr>
            <p:txBody>
              <a:bodyPr/>
              <a:lstStyle/>
              <a:p>
                <a:r>
                  <a:rPr lang="en-IE">
                    <a:noFill/>
                  </a:rPr>
                  <a:t> </a:t>
                </a:r>
              </a:p>
            </p:txBody>
          </p:sp>
        </mc:Fallback>
      </mc:AlternateContent>
      <p:sp>
        <p:nvSpPr>
          <p:cNvPr id="4" name="Text Placeholder 3"/>
          <p:cNvSpPr>
            <a:spLocks noGrp="1"/>
          </p:cNvSpPr>
          <p:nvPr>
            <p:ph type="body" sz="quarter" idx="11"/>
          </p:nvPr>
        </p:nvSpPr>
        <p:spPr/>
        <p:txBody>
          <a:bodyPr/>
          <a:lstStyle/>
          <a:p>
            <a:r>
              <a:rPr lang="en-GB" dirty="0"/>
              <a:t>Linear Programming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11</a:t>
            </a:fld>
            <a:endParaRPr lang="en-GB" dirty="0"/>
          </a:p>
        </p:txBody>
      </p:sp>
    </p:spTree>
    <p:extLst>
      <p:ext uri="{BB962C8B-B14F-4D97-AF65-F5344CB8AC3E}">
        <p14:creationId xmlns:p14="http://schemas.microsoft.com/office/powerpoint/2010/main" val="209606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p:sp>
        <p:nvSpPr>
          <p:cNvPr id="3" name="Text Placeholder 2"/>
          <p:cNvSpPr>
            <a:spLocks noGrp="1"/>
          </p:cNvSpPr>
          <p:nvPr>
            <p:ph type="body" sz="quarter" idx="10"/>
          </p:nvPr>
        </p:nvSpPr>
        <p:spPr>
          <a:xfrm>
            <a:off x="541867" y="1107006"/>
            <a:ext cx="8444089"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sz="1600" b="0" dirty="0"/>
              <a:t>Three stages of reading:</a:t>
            </a:r>
          </a:p>
          <a:p>
            <a:pPr>
              <a:spcBef>
                <a:spcPts val="0"/>
              </a:spcBef>
            </a:pPr>
            <a:r>
              <a:rPr lang="en-IE" sz="1600" b="0" dirty="0"/>
              <a:t>3) </a:t>
            </a:r>
          </a:p>
          <a:p>
            <a:pPr>
              <a:spcBef>
                <a:spcPts val="0"/>
              </a:spcBef>
            </a:pPr>
            <a:r>
              <a:rPr lang="en-IE" sz="1600" b="0" dirty="0"/>
              <a:t>Constraints: </a:t>
            </a:r>
          </a:p>
          <a:p>
            <a:pPr>
              <a:spcBef>
                <a:spcPts val="0"/>
              </a:spcBef>
            </a:pPr>
            <a:r>
              <a:rPr lang="en-IE" sz="1600" b="0" dirty="0"/>
              <a:t>Production amount cannot be negative</a:t>
            </a:r>
          </a:p>
          <a:p>
            <a:pPr>
              <a:spcBef>
                <a:spcPts val="0"/>
              </a:spcBef>
            </a:pPr>
            <a:r>
              <a:rPr lang="en-IE" sz="1600" i="1" dirty="0">
                <a:solidFill>
                  <a:schemeClr val="accent2">
                    <a:lumMod val="50000"/>
                  </a:schemeClr>
                </a:solidFill>
              </a:rPr>
              <a:t>b</a:t>
            </a:r>
            <a:r>
              <a:rPr lang="en-IE" sz="1600" dirty="0">
                <a:solidFill>
                  <a:schemeClr val="accent2">
                    <a:lumMod val="50000"/>
                  </a:schemeClr>
                </a:solidFill>
              </a:rPr>
              <a:t> ≥ 0</a:t>
            </a:r>
            <a:endParaRPr lang="en-IE" sz="1600" dirty="0"/>
          </a:p>
          <a:p>
            <a:pPr>
              <a:spcBef>
                <a:spcPts val="0"/>
              </a:spcBef>
            </a:pPr>
            <a:r>
              <a:rPr lang="en-IE" sz="1600" i="1" dirty="0">
                <a:solidFill>
                  <a:schemeClr val="accent2">
                    <a:lumMod val="50000"/>
                  </a:schemeClr>
                </a:solidFill>
              </a:rPr>
              <a:t>r</a:t>
            </a:r>
            <a:r>
              <a:rPr lang="en-IE" sz="1600" dirty="0">
                <a:solidFill>
                  <a:schemeClr val="accent2">
                    <a:lumMod val="50000"/>
                  </a:schemeClr>
                </a:solidFill>
              </a:rPr>
              <a:t> ≥ 0</a:t>
            </a:r>
          </a:p>
          <a:p>
            <a:pPr>
              <a:spcBef>
                <a:spcPts val="0"/>
              </a:spcBef>
            </a:pPr>
            <a:endParaRPr lang="en-IE" sz="1600" dirty="0">
              <a:solidFill>
                <a:schemeClr val="accent2">
                  <a:lumMod val="50000"/>
                </a:schemeClr>
              </a:solidFill>
            </a:endParaRPr>
          </a:p>
          <a:p>
            <a:pPr>
              <a:spcBef>
                <a:spcPts val="0"/>
              </a:spcBef>
            </a:pPr>
            <a:r>
              <a:rPr lang="en-IE" sz="1600" dirty="0">
                <a:solidFill>
                  <a:schemeClr val="accent2">
                    <a:lumMod val="50000"/>
                  </a:schemeClr>
                </a:solidFill>
              </a:rPr>
              <a:t>Maximize	950</a:t>
            </a:r>
            <a:r>
              <a:rPr lang="en-IE" sz="1600" i="1" dirty="0">
                <a:solidFill>
                  <a:schemeClr val="accent2">
                    <a:lumMod val="50000"/>
                  </a:schemeClr>
                </a:solidFill>
              </a:rPr>
              <a:t>b</a:t>
            </a:r>
            <a:r>
              <a:rPr lang="en-IE" sz="1600" dirty="0">
                <a:solidFill>
                  <a:schemeClr val="accent2">
                    <a:lumMod val="50000"/>
                  </a:schemeClr>
                </a:solidFill>
              </a:rPr>
              <a:t> + 1200</a:t>
            </a:r>
            <a:r>
              <a:rPr lang="en-IE" sz="1600" i="1" dirty="0">
                <a:solidFill>
                  <a:schemeClr val="accent2">
                    <a:lumMod val="50000"/>
                  </a:schemeClr>
                </a:solidFill>
              </a:rPr>
              <a:t>r</a:t>
            </a:r>
          </a:p>
          <a:p>
            <a:pPr>
              <a:spcBef>
                <a:spcPts val="0"/>
              </a:spcBef>
            </a:pPr>
            <a:r>
              <a:rPr lang="en-IE" sz="1600" dirty="0">
                <a:solidFill>
                  <a:schemeClr val="accent2">
                    <a:lumMod val="50000"/>
                  </a:schemeClr>
                </a:solidFill>
              </a:rPr>
              <a:t>subject to	1.4</a:t>
            </a:r>
            <a:r>
              <a:rPr lang="en-IE" sz="1600" i="1" dirty="0">
                <a:solidFill>
                  <a:schemeClr val="accent2">
                    <a:lumMod val="50000"/>
                  </a:schemeClr>
                </a:solidFill>
              </a:rPr>
              <a:t>b</a:t>
            </a:r>
            <a:r>
              <a:rPr lang="en-IE" sz="1600" dirty="0">
                <a:solidFill>
                  <a:schemeClr val="accent2">
                    <a:lumMod val="50000"/>
                  </a:schemeClr>
                </a:solidFill>
              </a:rPr>
              <a:t> + 2.8</a:t>
            </a:r>
            <a:r>
              <a:rPr lang="en-IE" sz="1600" i="1" dirty="0">
                <a:solidFill>
                  <a:schemeClr val="accent2">
                    <a:lumMod val="50000"/>
                  </a:schemeClr>
                </a:solidFill>
              </a:rPr>
              <a:t>r</a:t>
            </a:r>
            <a:r>
              <a:rPr lang="en-IE" sz="1600" dirty="0">
                <a:solidFill>
                  <a:schemeClr val="accent2">
                    <a:lumMod val="50000"/>
                  </a:schemeClr>
                </a:solidFill>
              </a:rPr>
              <a:t> ≤ 70</a:t>
            </a:r>
            <a:endParaRPr lang="en-IE" sz="1600" b="0" dirty="0"/>
          </a:p>
          <a:p>
            <a:pPr>
              <a:spcBef>
                <a:spcPts val="0"/>
              </a:spcBef>
            </a:pPr>
            <a:r>
              <a:rPr lang="en-IE" sz="1600" dirty="0">
                <a:solidFill>
                  <a:schemeClr val="accent2">
                    <a:lumMod val="50000"/>
                  </a:schemeClr>
                </a:solidFill>
              </a:rPr>
              <a:t> 	</a:t>
            </a:r>
            <a:r>
              <a:rPr lang="en-IE" sz="1600" i="1" dirty="0">
                <a:solidFill>
                  <a:schemeClr val="accent2">
                    <a:lumMod val="50000"/>
                  </a:schemeClr>
                </a:solidFill>
              </a:rPr>
              <a:t>b</a:t>
            </a:r>
            <a:r>
              <a:rPr lang="en-IE" sz="1600" dirty="0">
                <a:solidFill>
                  <a:schemeClr val="accent2">
                    <a:lumMod val="50000"/>
                  </a:schemeClr>
                </a:solidFill>
              </a:rPr>
              <a:t> + </a:t>
            </a:r>
            <a:r>
              <a:rPr lang="en-IE" sz="1600" i="1" dirty="0">
                <a:solidFill>
                  <a:schemeClr val="accent2">
                    <a:lumMod val="50000"/>
                  </a:schemeClr>
                </a:solidFill>
              </a:rPr>
              <a:t>r</a:t>
            </a:r>
            <a:r>
              <a:rPr lang="en-IE" sz="1600" dirty="0">
                <a:solidFill>
                  <a:schemeClr val="accent2">
                    <a:lumMod val="50000"/>
                  </a:schemeClr>
                </a:solidFill>
              </a:rPr>
              <a:t> 	≤ 30</a:t>
            </a:r>
            <a:endParaRPr lang="en-IE" sz="1600" dirty="0"/>
          </a:p>
          <a:p>
            <a:pPr>
              <a:spcBef>
                <a:spcPts val="0"/>
              </a:spcBef>
            </a:pPr>
            <a:r>
              <a:rPr lang="en-IE" sz="1600" dirty="0">
                <a:solidFill>
                  <a:schemeClr val="accent2">
                    <a:lumMod val="50000"/>
                  </a:schemeClr>
                </a:solidFill>
              </a:rPr>
              <a:t> 	</a:t>
            </a:r>
            <a:r>
              <a:rPr lang="en-IE" sz="1600" i="1" dirty="0">
                <a:solidFill>
                  <a:schemeClr val="accent2">
                    <a:lumMod val="50000"/>
                  </a:schemeClr>
                </a:solidFill>
              </a:rPr>
              <a:t>3b</a:t>
            </a:r>
            <a:r>
              <a:rPr lang="en-IE" sz="1600" dirty="0">
                <a:solidFill>
                  <a:schemeClr val="accent2">
                    <a:lumMod val="50000"/>
                  </a:schemeClr>
                </a:solidFill>
              </a:rPr>
              <a:t> + </a:t>
            </a:r>
            <a:r>
              <a:rPr lang="en-IE" sz="1600" i="1" dirty="0">
                <a:solidFill>
                  <a:schemeClr val="accent2">
                    <a:lumMod val="50000"/>
                  </a:schemeClr>
                </a:solidFill>
              </a:rPr>
              <a:t>r</a:t>
            </a:r>
            <a:r>
              <a:rPr lang="en-IE" sz="1600" dirty="0">
                <a:solidFill>
                  <a:schemeClr val="accent2">
                    <a:lumMod val="50000"/>
                  </a:schemeClr>
                </a:solidFill>
              </a:rPr>
              <a:t> 	≤ 65</a:t>
            </a:r>
            <a:endParaRPr lang="en-IE" sz="1600" dirty="0"/>
          </a:p>
          <a:p>
            <a:pPr>
              <a:spcBef>
                <a:spcPts val="0"/>
              </a:spcBef>
            </a:pPr>
            <a:r>
              <a:rPr lang="en-IE" sz="1600" dirty="0">
                <a:solidFill>
                  <a:schemeClr val="accent2">
                    <a:lumMod val="50000"/>
                  </a:schemeClr>
                </a:solidFill>
              </a:rPr>
              <a:t>	</a:t>
            </a:r>
            <a:r>
              <a:rPr lang="en-IE" sz="1600" i="1" dirty="0">
                <a:solidFill>
                  <a:schemeClr val="accent2">
                    <a:lumMod val="50000"/>
                  </a:schemeClr>
                </a:solidFill>
              </a:rPr>
              <a:t>b</a:t>
            </a:r>
            <a:r>
              <a:rPr lang="en-IE" sz="1600" dirty="0">
                <a:solidFill>
                  <a:schemeClr val="accent2">
                    <a:lumMod val="50000"/>
                  </a:schemeClr>
                </a:solidFill>
              </a:rPr>
              <a:t>	≥ 0</a:t>
            </a:r>
          </a:p>
          <a:p>
            <a:pPr>
              <a:spcBef>
                <a:spcPts val="0"/>
              </a:spcBef>
            </a:pPr>
            <a:r>
              <a:rPr lang="en-IE" sz="1600" dirty="0">
                <a:solidFill>
                  <a:schemeClr val="accent2">
                    <a:lumMod val="50000"/>
                  </a:schemeClr>
                </a:solidFill>
              </a:rPr>
              <a:t>	</a:t>
            </a:r>
            <a:r>
              <a:rPr lang="en-IE" sz="1600" i="1" dirty="0">
                <a:solidFill>
                  <a:schemeClr val="accent2">
                    <a:lumMod val="50000"/>
                  </a:schemeClr>
                </a:solidFill>
              </a:rPr>
              <a:t>         r	</a:t>
            </a:r>
            <a:r>
              <a:rPr lang="en-IE" sz="1600" dirty="0">
                <a:solidFill>
                  <a:schemeClr val="accent2">
                    <a:lumMod val="50000"/>
                  </a:schemeClr>
                </a:solidFill>
              </a:rPr>
              <a:t>≥ 0</a:t>
            </a:r>
          </a:p>
          <a:p>
            <a:pPr>
              <a:spcBef>
                <a:spcPts val="0"/>
              </a:spcBef>
            </a:pPr>
            <a:endParaRPr lang="en-IE" sz="1600" b="0" dirty="0"/>
          </a:p>
          <a:p>
            <a:pPr>
              <a:spcBef>
                <a:spcPts val="0"/>
              </a:spcBef>
            </a:pPr>
            <a:endParaRPr lang="en-IE" b="0" dirty="0"/>
          </a:p>
          <a:p>
            <a:pPr>
              <a:spcBef>
                <a:spcPts val="0"/>
              </a:spcBef>
            </a:pPr>
            <a:endParaRPr lang="en-IE" dirty="0"/>
          </a:p>
          <a:p>
            <a:endParaRPr lang="en-IE" b="0" dirty="0"/>
          </a:p>
        </p:txBody>
      </p:sp>
      <p:sp>
        <p:nvSpPr>
          <p:cNvPr id="4" name="Text Placeholder 3"/>
          <p:cNvSpPr>
            <a:spLocks noGrp="1"/>
          </p:cNvSpPr>
          <p:nvPr>
            <p:ph type="body" sz="quarter" idx="11"/>
          </p:nvPr>
        </p:nvSpPr>
        <p:spPr/>
        <p:txBody>
          <a:bodyPr/>
          <a:lstStyle/>
          <a:p>
            <a:r>
              <a:rPr lang="en-GB" dirty="0"/>
              <a:t>Linear Programming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12</a:t>
            </a:fld>
            <a:endParaRPr lang="en-GB" dirty="0"/>
          </a:p>
        </p:txBody>
      </p:sp>
    </p:spTree>
    <p:extLst>
      <p:ext uri="{BB962C8B-B14F-4D97-AF65-F5344CB8AC3E}">
        <p14:creationId xmlns:p14="http://schemas.microsoft.com/office/powerpoint/2010/main" val="210828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p:sp>
        <p:nvSpPr>
          <p:cNvPr id="3" name="Text Placeholder 2"/>
          <p:cNvSpPr>
            <a:spLocks noGrp="1"/>
          </p:cNvSpPr>
          <p:nvPr>
            <p:ph type="body" sz="quarter" idx="10"/>
          </p:nvPr>
        </p:nvSpPr>
        <p:spPr>
          <a:xfrm>
            <a:off x="541868" y="1107006"/>
            <a:ext cx="6231466"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sz="1600" b="0" dirty="0"/>
              <a:t>Solution via Excel Solver add-in				</a:t>
            </a:r>
          </a:p>
          <a:p>
            <a:pPr>
              <a:spcBef>
                <a:spcPts val="0"/>
              </a:spcBef>
            </a:pPr>
            <a:endParaRPr lang="en-IE" sz="1600" dirty="0">
              <a:solidFill>
                <a:schemeClr val="accent2">
                  <a:lumMod val="50000"/>
                </a:schemeClr>
              </a:solidFill>
            </a:endParaRPr>
          </a:p>
          <a:p>
            <a:pPr>
              <a:spcBef>
                <a:spcPts val="0"/>
              </a:spcBef>
            </a:pPr>
            <a:endParaRPr lang="en-IE" sz="1600" b="0" dirty="0"/>
          </a:p>
          <a:p>
            <a:pPr>
              <a:spcBef>
                <a:spcPts val="0"/>
              </a:spcBef>
            </a:pPr>
            <a:endParaRPr lang="en-IE" b="0" dirty="0"/>
          </a:p>
          <a:p>
            <a:pPr>
              <a:spcBef>
                <a:spcPts val="0"/>
              </a:spcBef>
            </a:pPr>
            <a:endParaRPr lang="en-IE" dirty="0"/>
          </a:p>
          <a:p>
            <a:endParaRPr lang="en-IE" b="0" dirty="0"/>
          </a:p>
        </p:txBody>
      </p:sp>
      <p:sp>
        <p:nvSpPr>
          <p:cNvPr id="4" name="Text Placeholder 3"/>
          <p:cNvSpPr>
            <a:spLocks noGrp="1"/>
          </p:cNvSpPr>
          <p:nvPr>
            <p:ph type="body" sz="quarter" idx="11"/>
          </p:nvPr>
        </p:nvSpPr>
        <p:spPr/>
        <p:txBody>
          <a:bodyPr/>
          <a:lstStyle/>
          <a:p>
            <a:r>
              <a:rPr lang="en-GB" dirty="0"/>
              <a:t>Linear Programming (LP)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13</a:t>
            </a:fld>
            <a:endParaRPr lang="en-GB" dirty="0"/>
          </a:p>
        </p:txBody>
      </p:sp>
      <p:pic>
        <p:nvPicPr>
          <p:cNvPr id="7" name="Picture 6" descr="Table&#10;&#10;Description automatically generated">
            <a:extLst>
              <a:ext uri="{FF2B5EF4-FFF2-40B4-BE49-F238E27FC236}">
                <a16:creationId xmlns:a16="http://schemas.microsoft.com/office/drawing/2014/main" id="{3B1AAF40-E1BD-4331-9F4E-EAA30993C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67" y="1963674"/>
            <a:ext cx="4839256" cy="2605225"/>
          </a:xfrm>
          <a:prstGeom prst="rect">
            <a:avLst/>
          </a:prstGeom>
        </p:spPr>
      </p:pic>
      <p:sp>
        <p:nvSpPr>
          <p:cNvPr id="8" name="TextBox 7">
            <a:extLst>
              <a:ext uri="{FF2B5EF4-FFF2-40B4-BE49-F238E27FC236}">
                <a16:creationId xmlns:a16="http://schemas.microsoft.com/office/drawing/2014/main" id="{D770792D-F831-446C-A54B-361788629D6E}"/>
              </a:ext>
            </a:extLst>
          </p:cNvPr>
          <p:cNvSpPr txBox="1"/>
          <p:nvPr/>
        </p:nvSpPr>
        <p:spPr>
          <a:xfrm>
            <a:off x="5520269" y="1836090"/>
            <a:ext cx="2923822" cy="2554545"/>
          </a:xfrm>
          <a:prstGeom prst="rect">
            <a:avLst/>
          </a:prstGeom>
          <a:noFill/>
        </p:spPr>
        <p:txBody>
          <a:bodyPr wrap="square" rtlCol="0">
            <a:spAutoFit/>
          </a:bodyPr>
          <a:lstStyle/>
          <a:p>
            <a:r>
              <a:rPr lang="en-IE" sz="1600" dirty="0"/>
              <a:t>Decision maker, Carla, the plant manager and her responsibilities and how LP can help do her job better:</a:t>
            </a:r>
          </a:p>
          <a:p>
            <a:r>
              <a:rPr lang="en-IE" sz="1600" dirty="0"/>
              <a:t>Ex: </a:t>
            </a:r>
            <a:r>
              <a:rPr lang="en-IE" sz="1600" dirty="0">
                <a:hlinkClick r:id="rId4"/>
              </a:rPr>
              <a:t>https://resources.workable.com/plant-manager-job-description</a:t>
            </a:r>
            <a:endParaRPr lang="en-IE" sz="1600" dirty="0"/>
          </a:p>
          <a:p>
            <a:endParaRPr lang="en-IE" sz="1600" dirty="0"/>
          </a:p>
          <a:p>
            <a:r>
              <a:rPr lang="en-IE" sz="1600" dirty="0">
                <a:hlinkClick r:id="rId5"/>
              </a:rPr>
              <a:t>https://www.indeed.com/hire/job-description/plant-manager</a:t>
            </a:r>
            <a:r>
              <a:rPr lang="en-IE" sz="1600" dirty="0"/>
              <a:t> </a:t>
            </a:r>
          </a:p>
        </p:txBody>
      </p:sp>
    </p:spTree>
    <p:extLst>
      <p:ext uri="{BB962C8B-B14F-4D97-AF65-F5344CB8AC3E}">
        <p14:creationId xmlns:p14="http://schemas.microsoft.com/office/powerpoint/2010/main" val="2661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p:sp>
        <p:nvSpPr>
          <p:cNvPr id="3" name="Text Placeholder 2"/>
          <p:cNvSpPr>
            <a:spLocks noGrp="1"/>
          </p:cNvSpPr>
          <p:nvPr>
            <p:ph type="body" sz="quarter" idx="10"/>
          </p:nvPr>
        </p:nvSpPr>
        <p:spPr>
          <a:xfrm>
            <a:off x="541868" y="1107006"/>
            <a:ext cx="6231466"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sz="1600" b="0" dirty="0"/>
              <a:t>Solution via Excel Solver add-in				</a:t>
            </a:r>
          </a:p>
          <a:p>
            <a:pPr>
              <a:spcBef>
                <a:spcPts val="0"/>
              </a:spcBef>
            </a:pPr>
            <a:endParaRPr lang="en-IE" sz="1600" dirty="0">
              <a:solidFill>
                <a:schemeClr val="accent2">
                  <a:lumMod val="50000"/>
                </a:schemeClr>
              </a:solidFill>
            </a:endParaRPr>
          </a:p>
          <a:p>
            <a:pPr>
              <a:spcBef>
                <a:spcPts val="0"/>
              </a:spcBef>
            </a:pPr>
            <a:endParaRPr lang="en-IE" sz="1600" b="0" dirty="0"/>
          </a:p>
          <a:p>
            <a:pPr>
              <a:spcBef>
                <a:spcPts val="0"/>
              </a:spcBef>
            </a:pPr>
            <a:endParaRPr lang="en-IE" b="0" dirty="0"/>
          </a:p>
          <a:p>
            <a:pPr>
              <a:spcBef>
                <a:spcPts val="0"/>
              </a:spcBef>
            </a:pPr>
            <a:endParaRPr lang="en-IE" dirty="0"/>
          </a:p>
          <a:p>
            <a:endParaRPr lang="en-IE" b="0" dirty="0"/>
          </a:p>
        </p:txBody>
      </p:sp>
      <p:sp>
        <p:nvSpPr>
          <p:cNvPr id="4" name="Text Placeholder 3"/>
          <p:cNvSpPr>
            <a:spLocks noGrp="1"/>
          </p:cNvSpPr>
          <p:nvPr>
            <p:ph type="body" sz="quarter" idx="11"/>
          </p:nvPr>
        </p:nvSpPr>
        <p:spPr/>
        <p:txBody>
          <a:bodyPr/>
          <a:lstStyle/>
          <a:p>
            <a:r>
              <a:rPr lang="en-GB" dirty="0"/>
              <a:t>Linear Programming (LP)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14</a:t>
            </a:fld>
            <a:endParaRPr lang="en-GB" dirty="0"/>
          </a:p>
        </p:txBody>
      </p:sp>
      <p:sp>
        <p:nvSpPr>
          <p:cNvPr id="8" name="TextBox 7">
            <a:extLst>
              <a:ext uri="{FF2B5EF4-FFF2-40B4-BE49-F238E27FC236}">
                <a16:creationId xmlns:a16="http://schemas.microsoft.com/office/drawing/2014/main" id="{D770792D-F831-446C-A54B-361788629D6E}"/>
              </a:ext>
            </a:extLst>
          </p:cNvPr>
          <p:cNvSpPr txBox="1"/>
          <p:nvPr/>
        </p:nvSpPr>
        <p:spPr>
          <a:xfrm>
            <a:off x="5520269" y="1836090"/>
            <a:ext cx="2923822" cy="2554545"/>
          </a:xfrm>
          <a:prstGeom prst="rect">
            <a:avLst/>
          </a:prstGeom>
          <a:noFill/>
        </p:spPr>
        <p:txBody>
          <a:bodyPr wrap="square" rtlCol="0">
            <a:spAutoFit/>
          </a:bodyPr>
          <a:lstStyle/>
          <a:p>
            <a:r>
              <a:rPr lang="en-IE" sz="1600" dirty="0"/>
              <a:t>Decision maker, Carla, the plant manager and her responsibilities and how LP can help do her job better:</a:t>
            </a:r>
          </a:p>
          <a:p>
            <a:endParaRPr lang="en-IE" sz="1600" dirty="0"/>
          </a:p>
          <a:p>
            <a:r>
              <a:rPr lang="en-IE" sz="1600" dirty="0"/>
              <a:t>What-if we have more production capacity?</a:t>
            </a:r>
          </a:p>
          <a:p>
            <a:endParaRPr lang="en-IE" sz="1600" dirty="0"/>
          </a:p>
          <a:p>
            <a:r>
              <a:rPr lang="en-IE" sz="1600" dirty="0"/>
              <a:t>What-if we have more loading capacity?</a:t>
            </a:r>
          </a:p>
        </p:txBody>
      </p:sp>
      <p:pic>
        <p:nvPicPr>
          <p:cNvPr id="9" name="Picture 8" descr="Table&#10;&#10;Description automatically generated">
            <a:extLst>
              <a:ext uri="{FF2B5EF4-FFF2-40B4-BE49-F238E27FC236}">
                <a16:creationId xmlns:a16="http://schemas.microsoft.com/office/drawing/2014/main" id="{8D7734A7-92FC-490B-89CA-CC35E2268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33" y="1966630"/>
            <a:ext cx="4149378" cy="2818556"/>
          </a:xfrm>
          <a:prstGeom prst="rect">
            <a:avLst/>
          </a:prstGeom>
        </p:spPr>
      </p:pic>
    </p:spTree>
    <p:extLst>
      <p:ext uri="{BB962C8B-B14F-4D97-AF65-F5344CB8AC3E}">
        <p14:creationId xmlns:p14="http://schemas.microsoft.com/office/powerpoint/2010/main" val="100422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Module-level Learning Outcomes </a:t>
            </a:r>
          </a:p>
        </p:txBody>
      </p:sp>
      <p:sp>
        <p:nvSpPr>
          <p:cNvPr id="3" name="Text Placeholder 2"/>
          <p:cNvSpPr>
            <a:spLocks noGrp="1"/>
          </p:cNvSpPr>
          <p:nvPr>
            <p:ph type="body" sz="quarter" idx="10"/>
          </p:nvPr>
        </p:nvSpPr>
        <p:spPr>
          <a:xfrm>
            <a:off x="496711" y="1302191"/>
            <a:ext cx="7832902" cy="3360120"/>
          </a:xfrm>
        </p:spPr>
        <p:txBody>
          <a:bodyPr/>
          <a:lstStyle/>
          <a:p>
            <a:pPr marL="0" lvl="1" indent="0">
              <a:buNone/>
            </a:pPr>
            <a:r>
              <a:rPr lang="en-IE" dirty="0"/>
              <a:t>1. Explain the concept of optimisation and multicriteria decision making</a:t>
            </a:r>
          </a:p>
          <a:p>
            <a:pPr marL="0" lvl="1" indent="0">
              <a:buNone/>
            </a:pPr>
            <a:r>
              <a:rPr lang="en-IE" dirty="0"/>
              <a:t>2. Structure optimization and simulation problems to analyse complex business environments and decisions</a:t>
            </a:r>
          </a:p>
          <a:p>
            <a:pPr marL="0" lvl="1" indent="0">
              <a:buNone/>
            </a:pPr>
            <a:r>
              <a:rPr lang="en-IE" dirty="0"/>
              <a:t>3. Develop spreadsheet models to represent optimization and simulation problems</a:t>
            </a:r>
          </a:p>
          <a:p>
            <a:pPr marL="0" lvl="1" indent="0">
              <a:buNone/>
            </a:pPr>
            <a:r>
              <a:rPr lang="en-IE" dirty="0"/>
              <a:t>4. Solve and interpret results of spreadsheet models to determine best courses of actions</a:t>
            </a:r>
          </a:p>
          <a:p>
            <a:pPr marL="0" lvl="1" indent="0">
              <a:buNone/>
            </a:pPr>
            <a:r>
              <a:rPr lang="en-IE" dirty="0"/>
              <a:t>5. Increase awareness of the scope of business environments and functions optimization and simulation could be applied as prescriptive analytics tools</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15</a:t>
            </a:fld>
            <a:endParaRPr lang="en-GB" dirty="0"/>
          </a:p>
        </p:txBody>
      </p:sp>
    </p:spTree>
    <p:extLst>
      <p:ext uri="{BB962C8B-B14F-4D97-AF65-F5344CB8AC3E}">
        <p14:creationId xmlns:p14="http://schemas.microsoft.com/office/powerpoint/2010/main" val="165484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Workload and Assessments</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16</a:t>
            </a:fld>
            <a:endParaRPr lang="en-GB" dirty="0"/>
          </a:p>
        </p:txBody>
      </p:sp>
      <p:sp>
        <p:nvSpPr>
          <p:cNvPr id="10" name="TextBox 9">
            <a:extLst>
              <a:ext uri="{FF2B5EF4-FFF2-40B4-BE49-F238E27FC236}">
                <a16:creationId xmlns:a16="http://schemas.microsoft.com/office/drawing/2014/main" id="{75002591-6E13-4A64-A2F8-09D476721E7A}"/>
              </a:ext>
            </a:extLst>
          </p:cNvPr>
          <p:cNvSpPr txBox="1"/>
          <p:nvPr/>
        </p:nvSpPr>
        <p:spPr>
          <a:xfrm>
            <a:off x="814387" y="2896171"/>
            <a:ext cx="7976647" cy="1384995"/>
          </a:xfrm>
          <a:prstGeom prst="rect">
            <a:avLst/>
          </a:prstGeom>
          <a:noFill/>
        </p:spPr>
        <p:txBody>
          <a:bodyPr wrap="square">
            <a:spAutoFit/>
          </a:bodyPr>
          <a:lstStyle/>
          <a:p>
            <a:r>
              <a:rPr lang="en-IE" sz="1400" dirty="0">
                <a:effectLst/>
                <a:latin typeface="Times New Roman" panose="02020603050405020304" pitchFamily="18" charset="0"/>
                <a:ea typeface="Times New Roman" panose="02020603050405020304" pitchFamily="18" charset="0"/>
              </a:rPr>
              <a:t>Final Exam 40%		- Multiple Choice, Problem, Open-ended (Tentative)</a:t>
            </a:r>
          </a:p>
          <a:p>
            <a:r>
              <a:rPr lang="en-IE" sz="1400" dirty="0">
                <a:effectLst/>
                <a:latin typeface="Times New Roman" panose="02020603050405020304" pitchFamily="18" charset="0"/>
                <a:ea typeface="Times New Roman" panose="02020603050405020304" pitchFamily="18" charset="0"/>
              </a:rPr>
              <a:t>Group Assignment 60%	    	- Two parts: mathematical programming, simulation</a:t>
            </a:r>
          </a:p>
          <a:p>
            <a:r>
              <a:rPr lang="en-IE" sz="1400" dirty="0">
                <a:latin typeface="Times New Roman" panose="02020603050405020304" pitchFamily="18" charset="0"/>
                <a:ea typeface="Times New Roman" panose="02020603050405020304" pitchFamily="18" charset="0"/>
              </a:rPr>
              <a:t>			</a:t>
            </a:r>
            <a:r>
              <a:rPr lang="en-IE" sz="1400" dirty="0">
                <a:effectLst/>
                <a:latin typeface="Times New Roman" panose="02020603050405020304" pitchFamily="18" charset="0"/>
                <a:ea typeface="Times New Roman" panose="02020603050405020304" pitchFamily="18" charset="0"/>
              </a:rPr>
              <a:t>- Problem/Case Study, Open-ended</a:t>
            </a:r>
          </a:p>
          <a:p>
            <a:pPr>
              <a:tabLst>
                <a:tab pos="2065338" algn="l"/>
              </a:tabLst>
            </a:pPr>
            <a:r>
              <a:rPr lang="en-IE" sz="1400" dirty="0">
                <a:latin typeface="Times New Roman" panose="02020603050405020304" pitchFamily="18" charset="0"/>
                <a:ea typeface="Times New Roman" panose="02020603050405020304" pitchFamily="18" charset="0"/>
              </a:rPr>
              <a:t>		- Ideally 5 members, and at least 1 PC user 		</a:t>
            </a:r>
          </a:p>
          <a:p>
            <a:pPr>
              <a:tabLst>
                <a:tab pos="2065338" algn="l"/>
              </a:tabLst>
            </a:pPr>
            <a:r>
              <a:rPr lang="en-IE" sz="1400" dirty="0">
                <a:latin typeface="Times New Roman" panose="02020603050405020304" pitchFamily="18" charset="0"/>
                <a:ea typeface="Times New Roman" panose="02020603050405020304" pitchFamily="18" charset="0"/>
              </a:rPr>
              <a:t>		Excel add-ins runs most efficiently in PCs</a:t>
            </a:r>
            <a:endParaRPr lang="en-IE" sz="1400" dirty="0">
              <a:effectLst/>
              <a:latin typeface="Times New Roman" panose="02020603050405020304" pitchFamily="18" charset="0"/>
              <a:ea typeface="Times New Roman" panose="02020603050405020304" pitchFamily="18" charset="0"/>
            </a:endParaRPr>
          </a:p>
          <a:p>
            <a:r>
              <a:rPr lang="en-IE" sz="1400" dirty="0">
                <a:effectLst/>
                <a:latin typeface="Times New Roman" panose="02020603050405020304" pitchFamily="18" charset="0"/>
                <a:ea typeface="Times New Roman" panose="02020603050405020304" pitchFamily="18" charset="0"/>
              </a:rPr>
              <a:t>Supplemental Assessment: 100%	</a:t>
            </a:r>
            <a:endParaRPr lang="en-IE" sz="1400" dirty="0"/>
          </a:p>
        </p:txBody>
      </p:sp>
      <p:sp>
        <p:nvSpPr>
          <p:cNvPr id="12" name="TextBox 11">
            <a:extLst>
              <a:ext uri="{FF2B5EF4-FFF2-40B4-BE49-F238E27FC236}">
                <a16:creationId xmlns:a16="http://schemas.microsoft.com/office/drawing/2014/main" id="{E755BD5C-7162-4F1B-945E-CD77653C6FAA}"/>
              </a:ext>
            </a:extLst>
          </p:cNvPr>
          <p:cNvSpPr txBox="1"/>
          <p:nvPr/>
        </p:nvSpPr>
        <p:spPr>
          <a:xfrm>
            <a:off x="828686" y="4158534"/>
            <a:ext cx="7053969" cy="738664"/>
          </a:xfrm>
          <a:prstGeom prst="rect">
            <a:avLst/>
          </a:prstGeom>
          <a:noFill/>
        </p:spPr>
        <p:txBody>
          <a:bodyPr wrap="square">
            <a:spAutoFit/>
          </a:bodyPr>
          <a:lstStyle/>
          <a:p>
            <a:r>
              <a:rPr lang="en-IE" sz="1400" dirty="0">
                <a:effectLst/>
                <a:latin typeface="Times New Roman" panose="02020603050405020304" pitchFamily="18" charset="0"/>
                <a:ea typeface="Times New Roman" panose="02020603050405020304" pitchFamily="18" charset="0"/>
              </a:rPr>
              <a:t>Are model elements correct and complete?</a:t>
            </a:r>
          </a:p>
          <a:p>
            <a:r>
              <a:rPr lang="en-IE" sz="1400" dirty="0">
                <a:latin typeface="Times New Roman" panose="02020603050405020304" pitchFamily="18" charset="0"/>
              </a:rPr>
              <a:t>Efficiency in using Excel</a:t>
            </a:r>
          </a:p>
          <a:p>
            <a:r>
              <a:rPr lang="en-IE" sz="1400" dirty="0">
                <a:latin typeface="Times New Roman" panose="02020603050405020304" pitchFamily="18" charset="0"/>
              </a:rPr>
              <a:t>Interpretation of the results, What-if scenario creation, arriving at solid recommendations</a:t>
            </a:r>
            <a:endParaRPr lang="en-IE" sz="1400" dirty="0"/>
          </a:p>
        </p:txBody>
      </p:sp>
      <p:pic>
        <p:nvPicPr>
          <p:cNvPr id="7" name="Picture 6">
            <a:extLst>
              <a:ext uri="{FF2B5EF4-FFF2-40B4-BE49-F238E27FC236}">
                <a16:creationId xmlns:a16="http://schemas.microsoft.com/office/drawing/2014/main" id="{B649904F-BE35-4933-0694-900FA673A47F}"/>
              </a:ext>
            </a:extLst>
          </p:cNvPr>
          <p:cNvPicPr>
            <a:picLocks noChangeAspect="1"/>
          </p:cNvPicPr>
          <p:nvPr/>
        </p:nvPicPr>
        <p:blipFill>
          <a:blip r:embed="rId2"/>
          <a:stretch>
            <a:fillRect/>
          </a:stretch>
        </p:blipFill>
        <p:spPr>
          <a:xfrm>
            <a:off x="926424" y="1116231"/>
            <a:ext cx="5733288" cy="1985772"/>
          </a:xfrm>
          <a:prstGeom prst="rect">
            <a:avLst/>
          </a:prstGeom>
        </p:spPr>
      </p:pic>
    </p:spTree>
    <p:extLst>
      <p:ext uri="{BB962C8B-B14F-4D97-AF65-F5344CB8AC3E}">
        <p14:creationId xmlns:p14="http://schemas.microsoft.com/office/powerpoint/2010/main" val="398373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Textbooks and Required Resources</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17</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1302191"/>
            <a:ext cx="7832902" cy="3360120"/>
          </a:xfrm>
        </p:spPr>
        <p:txBody>
          <a:bodyPr/>
          <a:lstStyle/>
          <a:p>
            <a:pPr marL="270510" indent="-270510">
              <a:tabLst>
                <a:tab pos="270510" algn="l"/>
              </a:tabLst>
            </a:pPr>
            <a:r>
              <a:rPr lang="en-IE" b="0" dirty="0"/>
              <a:t>Recommended textbooks:</a:t>
            </a:r>
          </a:p>
          <a:p>
            <a:pPr marL="270510" indent="-270510">
              <a:tabLst>
                <a:tab pos="270510" algn="l"/>
              </a:tabLst>
            </a:pPr>
            <a:r>
              <a:rPr lang="en-IE" b="0" dirty="0"/>
              <a:t>Taylor, B. W. III. (2019). Introduction to Management Science. 13th ed. Pearson.</a:t>
            </a:r>
          </a:p>
          <a:p>
            <a:pPr marL="270510" indent="-270510">
              <a:tabLst>
                <a:tab pos="270510" algn="l"/>
              </a:tabLst>
            </a:pPr>
            <a:r>
              <a:rPr lang="en-IE" b="0" dirty="0" err="1"/>
              <a:t>Asllani</a:t>
            </a:r>
            <a:r>
              <a:rPr lang="en-IE" b="0" dirty="0"/>
              <a:t>, A. (2014). Business Analytics with Management Science Models and Methods. FT Press.</a:t>
            </a:r>
          </a:p>
          <a:p>
            <a:pPr marL="270510" indent="-270510">
              <a:tabLst>
                <a:tab pos="270510" algn="l"/>
              </a:tabLst>
            </a:pPr>
            <a:r>
              <a:rPr lang="en-IE" b="0" dirty="0"/>
              <a:t>Albright, S. C., &amp; Winston, W. L. (2020). Business analytics: Data analysis &amp; decision making. Cengage Learning.</a:t>
            </a:r>
          </a:p>
          <a:p>
            <a:pPr marL="270510" indent="-270510">
              <a:tabLst>
                <a:tab pos="270510" algn="l"/>
              </a:tabLst>
            </a:pPr>
            <a:r>
              <a:rPr lang="en-IE" b="0" dirty="0"/>
              <a:t>Harvard Business Publishing Education cases and articles</a:t>
            </a:r>
          </a:p>
          <a:p>
            <a:pPr marL="0" lvl="1" indent="0">
              <a:buNone/>
            </a:pPr>
            <a:endParaRPr lang="en-IE" dirty="0"/>
          </a:p>
        </p:txBody>
      </p:sp>
    </p:spTree>
    <p:extLst>
      <p:ext uri="{BB962C8B-B14F-4D97-AF65-F5344CB8AC3E}">
        <p14:creationId xmlns:p14="http://schemas.microsoft.com/office/powerpoint/2010/main" val="51402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18</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500944" y="4385340"/>
            <a:ext cx="7832902" cy="687770"/>
          </a:xfrm>
        </p:spPr>
        <p:txBody>
          <a:bodyPr/>
          <a:lstStyle/>
          <a:p>
            <a:pPr marL="270510" indent="-270510">
              <a:spcBef>
                <a:spcPts val="0"/>
              </a:spcBef>
              <a:tabLst>
                <a:tab pos="270510" algn="l"/>
              </a:tabLst>
            </a:pPr>
            <a:r>
              <a:rPr lang="en-IE" sz="1600" b="0" dirty="0"/>
              <a:t>Chapter 4: Taylor, B. W. III. (2019). Introduction to Management Science. 13th ed. Pearson.</a:t>
            </a:r>
          </a:p>
          <a:p>
            <a:pPr marL="270510" indent="-270510">
              <a:spcBef>
                <a:spcPts val="0"/>
              </a:spcBef>
              <a:tabLst>
                <a:tab pos="270510" algn="l"/>
              </a:tabLst>
            </a:pPr>
            <a:r>
              <a:rPr lang="en-IE" sz="1600" b="0" dirty="0" err="1"/>
              <a:t>bbl</a:t>
            </a:r>
            <a:r>
              <a:rPr lang="en-IE" sz="1600" b="0" dirty="0"/>
              <a:t>: barrel of crude oil</a:t>
            </a:r>
          </a:p>
          <a:p>
            <a:pPr marL="0" lvl="1" indent="0">
              <a:buNone/>
            </a:pPr>
            <a:endParaRPr lang="en-IE" dirty="0"/>
          </a:p>
        </p:txBody>
      </p:sp>
      <p:graphicFrame>
        <p:nvGraphicFramePr>
          <p:cNvPr id="3" name="Object 26">
            <a:extLst>
              <a:ext uri="{FF2B5EF4-FFF2-40B4-BE49-F238E27FC236}">
                <a16:creationId xmlns:a16="http://schemas.microsoft.com/office/drawing/2014/main" id="{EC6298EF-CAF8-1366-95EB-ECFCC6866DA2}"/>
              </a:ext>
            </a:extLst>
          </p:cNvPr>
          <p:cNvGraphicFramePr>
            <a:graphicFrameLocks noChangeAspect="1"/>
          </p:cNvGraphicFramePr>
          <p:nvPr>
            <p:extLst>
              <p:ext uri="{D42A27DB-BD31-4B8C-83A1-F6EECF244321}">
                <p14:modId xmlns:p14="http://schemas.microsoft.com/office/powerpoint/2010/main" val="33001410"/>
              </p:ext>
            </p:extLst>
          </p:nvPr>
        </p:nvGraphicFramePr>
        <p:xfrm>
          <a:off x="1539522" y="1015515"/>
          <a:ext cx="4929011" cy="1554124"/>
        </p:xfrm>
        <a:graphic>
          <a:graphicData uri="http://schemas.openxmlformats.org/presentationml/2006/ole">
            <mc:AlternateContent xmlns:mc="http://schemas.openxmlformats.org/markup-compatibility/2006">
              <mc:Choice xmlns:v="urn:schemas-microsoft-com:vml" Requires="v">
                <p:oleObj name="Document" r:id="rId2" imgW="6206389" imgH="1952991" progId="Word.Document.8">
                  <p:embed/>
                </p:oleObj>
              </mc:Choice>
              <mc:Fallback>
                <p:oleObj name="Document" r:id="rId2" imgW="6206389" imgH="1952991" progId="Word.Document.8">
                  <p:embed/>
                  <p:pic>
                    <p:nvPicPr>
                      <p:cNvPr id="5146" name="Object 26">
                        <a:extLst>
                          <a:ext uri="{FF2B5EF4-FFF2-40B4-BE49-F238E27FC236}">
                            <a16:creationId xmlns:a16="http://schemas.microsoft.com/office/drawing/2014/main" id="{B5C5DEE3-59F4-F787-22A2-6FD622A41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522" y="1015515"/>
                        <a:ext cx="4929011" cy="1554124"/>
                      </a:xfrm>
                      <a:prstGeom prst="rect">
                        <a:avLst/>
                      </a:prstGeom>
                      <a:noFill/>
                    </p:spPr>
                  </p:pic>
                </p:oleObj>
              </mc:Fallback>
            </mc:AlternateContent>
          </a:graphicData>
        </a:graphic>
      </p:graphicFrame>
      <p:graphicFrame>
        <p:nvGraphicFramePr>
          <p:cNvPr id="4" name="Object 27">
            <a:extLst>
              <a:ext uri="{FF2B5EF4-FFF2-40B4-BE49-F238E27FC236}">
                <a16:creationId xmlns:a16="http://schemas.microsoft.com/office/drawing/2014/main" id="{0DDFBD0D-18DC-0F36-12AE-50AF36688924}"/>
              </a:ext>
            </a:extLst>
          </p:cNvPr>
          <p:cNvGraphicFramePr>
            <a:graphicFrameLocks noChangeAspect="1"/>
          </p:cNvGraphicFramePr>
          <p:nvPr>
            <p:extLst>
              <p:ext uri="{D42A27DB-BD31-4B8C-83A1-F6EECF244321}">
                <p14:modId xmlns:p14="http://schemas.microsoft.com/office/powerpoint/2010/main" val="847143600"/>
              </p:ext>
            </p:extLst>
          </p:nvPr>
        </p:nvGraphicFramePr>
        <p:xfrm>
          <a:off x="1223433" y="2501901"/>
          <a:ext cx="5399347" cy="2033520"/>
        </p:xfrm>
        <a:graphic>
          <a:graphicData uri="http://schemas.openxmlformats.org/presentationml/2006/ole">
            <mc:AlternateContent xmlns:mc="http://schemas.openxmlformats.org/markup-compatibility/2006">
              <mc:Choice xmlns:v="urn:schemas-microsoft-com:vml" Requires="v">
                <p:oleObj name="Document" r:id="rId4" imgW="6173236" imgH="2377696" progId="Word.Document.8">
                  <p:embed/>
                </p:oleObj>
              </mc:Choice>
              <mc:Fallback>
                <p:oleObj name="Document" r:id="rId4" imgW="6173236" imgH="2377696" progId="Word.Document.8">
                  <p:embed/>
                  <p:pic>
                    <p:nvPicPr>
                      <p:cNvPr id="5147" name="Object 27">
                        <a:extLst>
                          <a:ext uri="{FF2B5EF4-FFF2-40B4-BE49-F238E27FC236}">
                            <a16:creationId xmlns:a16="http://schemas.microsoft.com/office/drawing/2014/main" id="{5138EE3B-6ACF-600B-9A9A-D1F4555053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3433" y="2501901"/>
                        <a:ext cx="5399347" cy="2033520"/>
                      </a:xfrm>
                      <a:prstGeom prst="rect">
                        <a:avLst/>
                      </a:prstGeom>
                      <a:noFill/>
                    </p:spPr>
                  </p:pic>
                </p:oleObj>
              </mc:Fallback>
            </mc:AlternateContent>
          </a:graphicData>
        </a:graphic>
      </p:graphicFrame>
    </p:spTree>
    <p:extLst>
      <p:ext uri="{BB962C8B-B14F-4D97-AF65-F5344CB8AC3E}">
        <p14:creationId xmlns:p14="http://schemas.microsoft.com/office/powerpoint/2010/main" val="639833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19</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558254"/>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270667" y="1083253"/>
            <a:ext cx="8602663" cy="329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spcBef>
                <a:spcPct val="35000"/>
              </a:spcBef>
              <a:buClr>
                <a:schemeClr val="tx2"/>
              </a:buClr>
              <a:buSzPct val="70000"/>
              <a:buFont typeface="Garamond" panose="02020404030301010803" pitchFamily="18" charset="0"/>
              <a:buChar char="■"/>
            </a:pPr>
            <a:r>
              <a:rPr lang="en-US" altLang="en-US" sz="2400" dirty="0"/>
              <a:t>Determine the optimal mix of the three components in each grade of motor oil that will maximize profit.  Company wants to produce at least 3,000 barrels of each grade of motor oil.</a:t>
            </a:r>
          </a:p>
          <a:p>
            <a:pPr>
              <a:spcBef>
                <a:spcPct val="35000"/>
              </a:spcBef>
              <a:buClr>
                <a:schemeClr val="tx2"/>
              </a:buClr>
              <a:buSzPct val="70000"/>
              <a:buFont typeface="Garamond" panose="02020404030301010803" pitchFamily="18" charset="0"/>
              <a:buChar char="■"/>
            </a:pPr>
            <a:endParaRPr lang="en-US" altLang="en-US" sz="2400" dirty="0"/>
          </a:p>
          <a:p>
            <a:pPr eaLnBrk="0" hangingPunct="0">
              <a:spcBef>
                <a:spcPct val="35000"/>
              </a:spcBef>
              <a:buClr>
                <a:schemeClr val="tx2"/>
              </a:buClr>
              <a:buSzPct val="70000"/>
              <a:buFont typeface="Garamond" panose="02020404030301010803" pitchFamily="18" charset="0"/>
              <a:buChar char="■"/>
            </a:pPr>
            <a:r>
              <a:rPr lang="en-US" altLang="en-US" sz="2400" dirty="0"/>
              <a:t>Decision variables:  The quantity of each of the three components used in each grade of gasoline (9 decision variables); </a:t>
            </a:r>
            <a:r>
              <a:rPr lang="en-US" altLang="en-US" sz="2400" dirty="0" err="1"/>
              <a:t>x</a:t>
            </a:r>
            <a:r>
              <a:rPr lang="en-US" altLang="en-US" sz="2400" baseline="-25000" dirty="0" err="1"/>
              <a:t>ij</a:t>
            </a:r>
            <a:r>
              <a:rPr lang="en-US" altLang="en-US" sz="2400" dirty="0"/>
              <a:t> = barrels of component </a:t>
            </a:r>
            <a:r>
              <a:rPr lang="en-US" altLang="en-US" sz="2400" dirty="0" err="1"/>
              <a:t>i</a:t>
            </a:r>
            <a:r>
              <a:rPr lang="en-US" altLang="en-US" sz="2400" dirty="0"/>
              <a:t> used in motor oil grade j per day, where </a:t>
            </a:r>
            <a:r>
              <a:rPr lang="en-US" altLang="en-US" sz="2400" dirty="0" err="1"/>
              <a:t>i</a:t>
            </a:r>
            <a:r>
              <a:rPr lang="en-US" altLang="en-US" sz="2400" dirty="0"/>
              <a:t> = 1, 2, 3 and j = s (super), p (premium), and e (extra).</a:t>
            </a:r>
          </a:p>
        </p:txBody>
      </p:sp>
    </p:spTree>
    <p:extLst>
      <p:ext uri="{BB962C8B-B14F-4D97-AF65-F5344CB8AC3E}">
        <p14:creationId xmlns:p14="http://schemas.microsoft.com/office/powerpoint/2010/main" val="105656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Optimization</a:t>
            </a:r>
          </a:p>
        </p:txBody>
      </p:sp>
      <p:sp>
        <p:nvSpPr>
          <p:cNvPr id="3" name="Text Placeholder 2"/>
          <p:cNvSpPr>
            <a:spLocks noGrp="1"/>
          </p:cNvSpPr>
          <p:nvPr>
            <p:ph type="body" sz="quarter" idx="10"/>
          </p:nvPr>
        </p:nvSpPr>
        <p:spPr>
          <a:xfrm>
            <a:off x="4700763" y="1537839"/>
            <a:ext cx="3912658" cy="1147497"/>
          </a:xfrm>
        </p:spPr>
        <p:txBody>
          <a:bodyPr/>
          <a:lstStyle/>
          <a:p>
            <a:r>
              <a:rPr lang="en-GB" sz="2400" dirty="0"/>
              <a:t>Optimization</a:t>
            </a:r>
          </a:p>
          <a:p>
            <a:pPr lvl="1"/>
            <a:r>
              <a:rPr lang="en-GB" dirty="0"/>
              <a:t>Best</a:t>
            </a:r>
          </a:p>
          <a:p>
            <a:pPr lvl="1"/>
            <a:r>
              <a:rPr lang="en-GB" dirty="0"/>
              <a:t>Under limitations</a:t>
            </a:r>
            <a:br>
              <a:rPr lang="en-GB" dirty="0"/>
            </a:br>
            <a:endParaRPr lang="en-GB" dirty="0"/>
          </a:p>
        </p:txBody>
      </p:sp>
      <p:sp>
        <p:nvSpPr>
          <p:cNvPr id="4" name="Text Placeholder 3"/>
          <p:cNvSpPr>
            <a:spLocks noGrp="1"/>
          </p:cNvSpPr>
          <p:nvPr>
            <p:ph type="body" sz="quarter" idx="11"/>
          </p:nvPr>
        </p:nvSpPr>
        <p:spPr/>
        <p:txBody>
          <a:bodyPr/>
          <a:lstStyle/>
          <a:p>
            <a:r>
              <a:rPr lang="en-GB" dirty="0"/>
              <a:t>Optimization in a nutshell </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a:t>
            </a:fld>
            <a:endParaRPr lang="en-GB" dirty="0"/>
          </a:p>
        </p:txBody>
      </p:sp>
      <p:sp>
        <p:nvSpPr>
          <p:cNvPr id="6" name="Text Placeholder 2">
            <a:extLst>
              <a:ext uri="{FF2B5EF4-FFF2-40B4-BE49-F238E27FC236}">
                <a16:creationId xmlns:a16="http://schemas.microsoft.com/office/drawing/2014/main" id="{BF72FFB5-3D55-4621-8EFA-2738447C8D05}"/>
              </a:ext>
            </a:extLst>
          </p:cNvPr>
          <p:cNvSpPr txBox="1">
            <a:spLocks/>
          </p:cNvSpPr>
          <p:nvPr/>
        </p:nvSpPr>
        <p:spPr>
          <a:xfrm>
            <a:off x="2144889" y="1529100"/>
            <a:ext cx="2555874" cy="548055"/>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t>Business Decision </a:t>
            </a:r>
            <a:br>
              <a:rPr lang="en-GB" dirty="0"/>
            </a:br>
            <a:endParaRPr lang="en-GB" dirty="0"/>
          </a:p>
        </p:txBody>
      </p:sp>
    </p:spTree>
    <p:extLst>
      <p:ext uri="{BB962C8B-B14F-4D97-AF65-F5344CB8AC3E}">
        <p14:creationId xmlns:p14="http://schemas.microsoft.com/office/powerpoint/2010/main" val="311008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20</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558254"/>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270667" y="1083253"/>
            <a:ext cx="8602663" cy="329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400" dirty="0"/>
              <a:t>Decision variables:  The quantity of each of the three components used in each grade of gasoline (9 decision variables); </a:t>
            </a:r>
            <a:r>
              <a:rPr lang="en-US" altLang="en-US" sz="2400" dirty="0" err="1"/>
              <a:t>x</a:t>
            </a:r>
            <a:r>
              <a:rPr lang="en-US" altLang="en-US" sz="2400" baseline="-25000" dirty="0" err="1"/>
              <a:t>ij</a:t>
            </a:r>
            <a:r>
              <a:rPr lang="en-US" altLang="en-US" sz="2400" dirty="0"/>
              <a:t> = barrels of component </a:t>
            </a:r>
            <a:r>
              <a:rPr lang="en-US" altLang="en-US" sz="2400" dirty="0" err="1"/>
              <a:t>i</a:t>
            </a:r>
            <a:r>
              <a:rPr lang="en-US" altLang="en-US" sz="2400" dirty="0"/>
              <a:t> used in motor oil grade j per day, where </a:t>
            </a:r>
            <a:r>
              <a:rPr lang="en-US" altLang="en-US" sz="2400" dirty="0" err="1"/>
              <a:t>i</a:t>
            </a:r>
            <a:r>
              <a:rPr lang="en-US" altLang="en-US" sz="2400" dirty="0"/>
              <a:t> = 1, 2, 3 and j = s (super), p (premium), and e (extra).</a:t>
            </a:r>
          </a:p>
          <a:p>
            <a:pPr eaLnBrk="0" hangingPunct="0">
              <a:spcBef>
                <a:spcPct val="35000"/>
              </a:spcBef>
              <a:buClr>
                <a:schemeClr val="tx2"/>
              </a:buClr>
              <a:buSzPct val="70000"/>
              <a:buFont typeface="Garamond" panose="02020404030301010803" pitchFamily="18" charset="0"/>
              <a:buChar char="■"/>
            </a:pPr>
            <a:r>
              <a:rPr lang="en-US" altLang="en-US" sz="2400" dirty="0"/>
              <a:t>Super: x</a:t>
            </a:r>
            <a:r>
              <a:rPr lang="en-US" altLang="en-US" sz="2400" baseline="-25000" dirty="0"/>
              <a:t>1s</a:t>
            </a:r>
            <a:r>
              <a:rPr lang="en-US" altLang="en-US" sz="2400" dirty="0"/>
              <a:t> + x</a:t>
            </a:r>
            <a:r>
              <a:rPr lang="en-US" altLang="en-US" sz="2400" baseline="-25000" dirty="0"/>
              <a:t>2s</a:t>
            </a:r>
            <a:r>
              <a:rPr lang="en-US" altLang="en-US" sz="2400" dirty="0"/>
              <a:t> + x</a:t>
            </a:r>
            <a:r>
              <a:rPr lang="en-US" altLang="en-US" sz="2400" baseline="-25000" dirty="0"/>
              <a:t>3s </a:t>
            </a:r>
            <a:r>
              <a:rPr lang="en-US" altLang="en-US" sz="2400" dirty="0" err="1"/>
              <a:t>bbl</a:t>
            </a:r>
            <a:endParaRPr lang="en-US" altLang="en-US" sz="2400" dirty="0"/>
          </a:p>
          <a:p>
            <a:pPr eaLnBrk="0" hangingPunct="0">
              <a:spcBef>
                <a:spcPct val="35000"/>
              </a:spcBef>
              <a:buClr>
                <a:schemeClr val="tx2"/>
              </a:buClr>
              <a:buSzPct val="70000"/>
              <a:buFont typeface="Garamond" panose="02020404030301010803" pitchFamily="18" charset="0"/>
              <a:buChar char="■"/>
            </a:pPr>
            <a:r>
              <a:rPr lang="en-US" altLang="en-US" sz="2400" dirty="0"/>
              <a:t>Premium: x</a:t>
            </a:r>
            <a:r>
              <a:rPr lang="en-US" altLang="en-US" sz="2400" baseline="-25000" dirty="0"/>
              <a:t>1p</a:t>
            </a:r>
            <a:r>
              <a:rPr lang="en-US" altLang="en-US" sz="2400" dirty="0"/>
              <a:t> + x</a:t>
            </a:r>
            <a:r>
              <a:rPr lang="en-US" altLang="en-US" sz="2400" baseline="-25000" dirty="0"/>
              <a:t>2p</a:t>
            </a:r>
            <a:r>
              <a:rPr lang="en-US" altLang="en-US" sz="2400" dirty="0"/>
              <a:t> + x</a:t>
            </a:r>
            <a:r>
              <a:rPr lang="en-US" altLang="en-US" sz="2400" baseline="-25000" dirty="0"/>
              <a:t>3p </a:t>
            </a:r>
            <a:r>
              <a:rPr lang="en-US" altLang="en-US" sz="2400" dirty="0" err="1"/>
              <a:t>bbl</a:t>
            </a:r>
            <a:endParaRPr lang="en-US" altLang="en-US" sz="2400" dirty="0"/>
          </a:p>
          <a:p>
            <a:pPr eaLnBrk="0" hangingPunct="0">
              <a:spcBef>
                <a:spcPct val="35000"/>
              </a:spcBef>
              <a:buClr>
                <a:schemeClr val="tx2"/>
              </a:buClr>
              <a:buSzPct val="70000"/>
              <a:buFont typeface="Garamond" panose="02020404030301010803" pitchFamily="18" charset="0"/>
              <a:buChar char="■"/>
            </a:pPr>
            <a:r>
              <a:rPr lang="en-US" altLang="en-US" sz="2400" dirty="0"/>
              <a:t>Extra: x</a:t>
            </a:r>
            <a:r>
              <a:rPr lang="en-US" altLang="en-US" sz="2400" baseline="-25000" dirty="0"/>
              <a:t>1e</a:t>
            </a:r>
            <a:r>
              <a:rPr lang="en-US" altLang="en-US" sz="2400" dirty="0"/>
              <a:t> + x</a:t>
            </a:r>
            <a:r>
              <a:rPr lang="en-US" altLang="en-US" sz="2400" baseline="-25000" dirty="0"/>
              <a:t>2e</a:t>
            </a:r>
            <a:r>
              <a:rPr lang="en-US" altLang="en-US" sz="2400" dirty="0"/>
              <a:t> + x</a:t>
            </a:r>
            <a:r>
              <a:rPr lang="en-US" altLang="en-US" sz="2400" baseline="-25000" dirty="0"/>
              <a:t>3e </a:t>
            </a:r>
            <a:r>
              <a:rPr lang="en-US" altLang="en-US" sz="2400" dirty="0" err="1"/>
              <a:t>bbl</a:t>
            </a:r>
            <a:endParaRPr lang="en-US" altLang="en-US" sz="2400" dirty="0"/>
          </a:p>
        </p:txBody>
      </p:sp>
    </p:spTree>
    <p:extLst>
      <p:ext uri="{BB962C8B-B14F-4D97-AF65-F5344CB8AC3E}">
        <p14:creationId xmlns:p14="http://schemas.microsoft.com/office/powerpoint/2010/main" val="36669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21</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270668" y="1290422"/>
            <a:ext cx="8602663" cy="274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Objective function:  Maximize profit = Revenue - Cost</a:t>
            </a:r>
          </a:p>
          <a:p>
            <a:pPr eaLnBrk="0" hangingPunct="0">
              <a:spcBef>
                <a:spcPct val="35000"/>
              </a:spcBef>
              <a:buClr>
                <a:schemeClr val="tx2"/>
              </a:buClr>
              <a:buSzPct val="70000"/>
              <a:buFont typeface="Garamond" panose="02020404030301010803" pitchFamily="18" charset="0"/>
              <a:buChar char="■"/>
            </a:pPr>
            <a:r>
              <a:rPr lang="en-US" altLang="en-US" sz="2000" dirty="0"/>
              <a:t>Maximize Z = (Revenue from Super + Revenue from Premium + Revenue from Extra) – (Cost of Component 1 used + Cost of Component 2 used + Cost of Component 3 used)</a:t>
            </a:r>
          </a:p>
          <a:p>
            <a:pPr eaLnBrk="0" hangingPunct="0">
              <a:spcBef>
                <a:spcPct val="35000"/>
              </a:spcBef>
              <a:buClr>
                <a:schemeClr val="tx2"/>
              </a:buClr>
              <a:buSzPct val="70000"/>
              <a:buFont typeface="Garamond" panose="02020404030301010803" pitchFamily="18" charset="0"/>
              <a:buChar char="■"/>
            </a:pPr>
            <a:r>
              <a:rPr lang="en-US" altLang="en-US" sz="2000" dirty="0"/>
              <a:t>Maximize Z = 23 (x</a:t>
            </a:r>
            <a:r>
              <a:rPr lang="en-US" altLang="en-US" sz="2000" baseline="-25000" dirty="0"/>
              <a:t>1s</a:t>
            </a:r>
            <a:r>
              <a:rPr lang="en-US" altLang="en-US" sz="2000" dirty="0"/>
              <a:t> + x</a:t>
            </a:r>
            <a:r>
              <a:rPr lang="en-US" altLang="en-US" sz="2000" baseline="-25000" dirty="0"/>
              <a:t>2s</a:t>
            </a:r>
            <a:r>
              <a:rPr lang="en-US" altLang="en-US" sz="2000" dirty="0"/>
              <a:t> + x</a:t>
            </a:r>
            <a:r>
              <a:rPr lang="en-US" altLang="en-US" sz="2000" baseline="-25000" dirty="0"/>
              <a:t>3s</a:t>
            </a:r>
            <a:r>
              <a:rPr lang="en-US" altLang="en-US" sz="2000" dirty="0"/>
              <a:t>) + 20 (x</a:t>
            </a:r>
            <a:r>
              <a:rPr lang="en-US" altLang="en-US" sz="2000" baseline="-25000" dirty="0"/>
              <a:t>1p</a:t>
            </a:r>
            <a:r>
              <a:rPr lang="en-US" altLang="en-US" sz="2000" dirty="0"/>
              <a:t> + x</a:t>
            </a:r>
            <a:r>
              <a:rPr lang="en-US" altLang="en-US" sz="2000" baseline="-25000" dirty="0"/>
              <a:t>2p</a:t>
            </a:r>
            <a:r>
              <a:rPr lang="en-US" altLang="en-US" sz="2000" dirty="0"/>
              <a:t> + x</a:t>
            </a:r>
            <a:r>
              <a:rPr lang="en-US" altLang="en-US" sz="2000" baseline="-25000" dirty="0"/>
              <a:t>3p</a:t>
            </a:r>
            <a:r>
              <a:rPr lang="en-US" altLang="en-US" sz="2000" dirty="0"/>
              <a:t>) + 18 (x</a:t>
            </a:r>
            <a:r>
              <a:rPr lang="en-US" altLang="en-US" sz="2000" baseline="-25000" dirty="0"/>
              <a:t>1e</a:t>
            </a:r>
            <a:r>
              <a:rPr lang="en-US" altLang="en-US" sz="2000" dirty="0"/>
              <a:t> + x</a:t>
            </a:r>
            <a:r>
              <a:rPr lang="en-US" altLang="en-US" sz="2000" baseline="-25000" dirty="0"/>
              <a:t>2e</a:t>
            </a:r>
            <a:r>
              <a:rPr lang="en-US" altLang="en-US" sz="2000" dirty="0"/>
              <a:t> + x</a:t>
            </a:r>
            <a:r>
              <a:rPr lang="en-US" altLang="en-US" sz="2000" baseline="-25000" dirty="0"/>
              <a:t>3e </a:t>
            </a:r>
            <a:r>
              <a:rPr lang="en-US" altLang="en-US" sz="2000" dirty="0"/>
              <a:t>) – 12 (x</a:t>
            </a:r>
            <a:r>
              <a:rPr lang="en-US" altLang="en-US" sz="2000" baseline="-25000" dirty="0"/>
              <a:t>1s</a:t>
            </a:r>
            <a:r>
              <a:rPr lang="en-US" altLang="en-US" sz="2000" dirty="0"/>
              <a:t> + x</a:t>
            </a:r>
            <a:r>
              <a:rPr lang="en-US" altLang="en-US" sz="2000" baseline="-25000" dirty="0"/>
              <a:t>1p</a:t>
            </a:r>
            <a:r>
              <a:rPr lang="en-US" altLang="en-US" sz="2000" dirty="0"/>
              <a:t> + x</a:t>
            </a:r>
            <a:r>
              <a:rPr lang="en-US" altLang="en-US" sz="2000" baseline="-25000" dirty="0"/>
              <a:t>1e</a:t>
            </a:r>
            <a:r>
              <a:rPr lang="en-US" altLang="en-US" sz="2000" dirty="0"/>
              <a:t>) – 10 (x</a:t>
            </a:r>
            <a:r>
              <a:rPr lang="en-US" altLang="en-US" sz="2000" baseline="-25000" dirty="0"/>
              <a:t>2s</a:t>
            </a:r>
            <a:r>
              <a:rPr lang="en-US" altLang="en-US" sz="2000" dirty="0"/>
              <a:t> + x</a:t>
            </a:r>
            <a:r>
              <a:rPr lang="en-US" altLang="en-US" sz="2000" baseline="-25000" dirty="0"/>
              <a:t>2p</a:t>
            </a:r>
            <a:r>
              <a:rPr lang="en-US" altLang="en-US" sz="2000" dirty="0"/>
              <a:t> + x</a:t>
            </a:r>
            <a:r>
              <a:rPr lang="en-US" altLang="en-US" sz="2000" baseline="-25000" dirty="0"/>
              <a:t>2e</a:t>
            </a:r>
            <a:r>
              <a:rPr lang="en-US" altLang="en-US" sz="2000" dirty="0"/>
              <a:t>) – 14 (x</a:t>
            </a:r>
            <a:r>
              <a:rPr lang="en-US" altLang="en-US" sz="2000" baseline="-25000" dirty="0"/>
              <a:t>3s</a:t>
            </a:r>
            <a:r>
              <a:rPr lang="en-US" altLang="en-US" sz="2000" dirty="0"/>
              <a:t> + x</a:t>
            </a:r>
            <a:r>
              <a:rPr lang="en-US" altLang="en-US" sz="2000" baseline="-25000" dirty="0"/>
              <a:t>3p</a:t>
            </a:r>
            <a:r>
              <a:rPr lang="en-US" altLang="en-US" sz="2000" dirty="0"/>
              <a:t> + x</a:t>
            </a:r>
            <a:r>
              <a:rPr lang="en-US" altLang="en-US" sz="2000" baseline="-25000" dirty="0"/>
              <a:t>3e</a:t>
            </a:r>
            <a:r>
              <a:rPr lang="en-US" altLang="en-US" sz="2000" dirty="0"/>
              <a:t>)</a:t>
            </a:r>
          </a:p>
          <a:p>
            <a:pPr eaLnBrk="0" hangingPunct="0">
              <a:spcBef>
                <a:spcPct val="35000"/>
              </a:spcBef>
              <a:buClr>
                <a:schemeClr val="tx2"/>
              </a:buClr>
              <a:buSzPct val="70000"/>
              <a:buFont typeface="Garamond" panose="02020404030301010803" pitchFamily="18" charset="0"/>
              <a:buChar char="■"/>
            </a:pPr>
            <a:r>
              <a:rPr lang="en-US" altLang="en-US" sz="2000" dirty="0"/>
              <a:t>Maximize Z = 11x</a:t>
            </a:r>
            <a:r>
              <a:rPr lang="en-US" altLang="en-US" sz="2000" baseline="-25000" dirty="0"/>
              <a:t>1s</a:t>
            </a:r>
            <a:r>
              <a:rPr lang="en-US" altLang="en-US" sz="2000" dirty="0"/>
              <a:t> + 13x</a:t>
            </a:r>
            <a:r>
              <a:rPr lang="en-US" altLang="en-US" sz="2000" baseline="-25000" dirty="0"/>
              <a:t>2s</a:t>
            </a:r>
            <a:r>
              <a:rPr lang="en-US" altLang="en-US" sz="2000" dirty="0"/>
              <a:t> + 9x</a:t>
            </a:r>
            <a:r>
              <a:rPr lang="en-US" altLang="en-US" sz="2000" baseline="-25000" dirty="0"/>
              <a:t>3s </a:t>
            </a:r>
            <a:r>
              <a:rPr lang="en-US" altLang="en-US" sz="2000" dirty="0"/>
              <a:t>+ 8x</a:t>
            </a:r>
            <a:r>
              <a:rPr lang="en-US" altLang="en-US" sz="2000" baseline="-25000" dirty="0"/>
              <a:t>1p</a:t>
            </a:r>
            <a:r>
              <a:rPr lang="en-US" altLang="en-US" sz="2000" dirty="0"/>
              <a:t> + 10x</a:t>
            </a:r>
            <a:r>
              <a:rPr lang="en-US" altLang="en-US" sz="2000" baseline="-25000" dirty="0"/>
              <a:t>2p</a:t>
            </a:r>
            <a:r>
              <a:rPr lang="en-US" altLang="en-US" sz="2000" dirty="0"/>
              <a:t> + 6x</a:t>
            </a:r>
            <a:r>
              <a:rPr lang="en-US" altLang="en-US" sz="2000" baseline="-25000" dirty="0"/>
              <a:t>3p</a:t>
            </a:r>
            <a:r>
              <a:rPr lang="en-US" altLang="en-US" sz="2000" dirty="0"/>
              <a:t> + 6x</a:t>
            </a:r>
            <a:r>
              <a:rPr lang="en-US" altLang="en-US" sz="2000" baseline="-25000" dirty="0"/>
              <a:t>1e</a:t>
            </a:r>
            <a:r>
              <a:rPr lang="en-US" altLang="en-US" sz="2000" dirty="0"/>
              <a:t> + 8x</a:t>
            </a:r>
            <a:r>
              <a:rPr lang="en-US" altLang="en-US" sz="2000" baseline="-25000" dirty="0"/>
              <a:t>2e</a:t>
            </a:r>
            <a:r>
              <a:rPr lang="en-US" altLang="en-US" sz="2000" dirty="0"/>
              <a:t> + 4x</a:t>
            </a:r>
            <a:r>
              <a:rPr lang="en-US" altLang="en-US" sz="2000" baseline="-25000" dirty="0"/>
              <a:t>3e </a:t>
            </a:r>
            <a:endParaRPr lang="en-US" altLang="en-US" sz="2000" dirty="0"/>
          </a:p>
        </p:txBody>
      </p:sp>
    </p:spTree>
    <p:extLst>
      <p:ext uri="{BB962C8B-B14F-4D97-AF65-F5344CB8AC3E}">
        <p14:creationId xmlns:p14="http://schemas.microsoft.com/office/powerpoint/2010/main" val="338880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22</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270668" y="1083253"/>
            <a:ext cx="8602663" cy="359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Constraints:  </a:t>
            </a:r>
          </a:p>
          <a:p>
            <a:pPr lvl="1" eaLnBrk="0" hangingPunct="0">
              <a:spcBef>
                <a:spcPct val="35000"/>
              </a:spcBef>
              <a:buClr>
                <a:schemeClr val="tx2"/>
              </a:buClr>
              <a:buSzPct val="70000"/>
              <a:buFont typeface="Garamond" panose="02020404030301010803" pitchFamily="18" charset="0"/>
              <a:buChar char="■"/>
            </a:pPr>
            <a:r>
              <a:rPr lang="en-US" altLang="en-US" sz="2000" dirty="0"/>
              <a:t>Total # available barrels per day for each component</a:t>
            </a:r>
          </a:p>
          <a:p>
            <a:pPr lvl="1" eaLnBrk="0" hangingPunct="0">
              <a:spcBef>
                <a:spcPct val="35000"/>
              </a:spcBef>
              <a:buClr>
                <a:schemeClr val="tx2"/>
              </a:buClr>
              <a:buSzPct val="70000"/>
              <a:buFont typeface="Garamond" panose="02020404030301010803" pitchFamily="18" charset="0"/>
              <a:buChar char="■"/>
            </a:pPr>
            <a:r>
              <a:rPr lang="en-US" altLang="en-US" sz="2000" dirty="0"/>
              <a:t>Ratio constraints</a:t>
            </a:r>
          </a:p>
          <a:p>
            <a:pPr lvl="1" eaLnBrk="0" hangingPunct="0">
              <a:spcBef>
                <a:spcPct val="35000"/>
              </a:spcBef>
              <a:buClr>
                <a:schemeClr val="tx2"/>
              </a:buClr>
              <a:buSzPct val="70000"/>
              <a:buFont typeface="Garamond" panose="02020404030301010803" pitchFamily="18" charset="0"/>
              <a:buChar char="■"/>
            </a:pPr>
            <a:r>
              <a:rPr lang="en-US" altLang="en-US" sz="2000" dirty="0"/>
              <a:t>Minimum amount of production</a:t>
            </a:r>
          </a:p>
          <a:p>
            <a:pPr lvl="1" eaLnBrk="0" hangingPunct="0">
              <a:spcBef>
                <a:spcPct val="35000"/>
              </a:spcBef>
              <a:buClr>
                <a:schemeClr val="tx2"/>
              </a:buClr>
              <a:buSzPct val="70000"/>
              <a:buFont typeface="Garamond" panose="02020404030301010803" pitchFamily="18" charset="0"/>
              <a:buChar char="■"/>
            </a:pPr>
            <a:r>
              <a:rPr lang="en-US" altLang="en-US" sz="2000" dirty="0"/>
              <a:t>Nonnegativity Constraints</a:t>
            </a:r>
          </a:p>
          <a:p>
            <a:pPr eaLnBrk="0" hangingPunct="0">
              <a:spcBef>
                <a:spcPct val="35000"/>
              </a:spcBef>
              <a:buClr>
                <a:schemeClr val="tx2"/>
              </a:buClr>
              <a:buSzPct val="70000"/>
              <a:buFont typeface="Garamond" panose="02020404030301010803" pitchFamily="18" charset="0"/>
              <a:buChar char="■"/>
            </a:pPr>
            <a:r>
              <a:rPr lang="en-US" altLang="en-US" sz="2000" dirty="0"/>
              <a:t>Total # available barrels per day for each component</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1s</a:t>
            </a:r>
            <a:r>
              <a:rPr lang="en-US" altLang="en-US" sz="2000" dirty="0"/>
              <a:t> + x</a:t>
            </a:r>
            <a:r>
              <a:rPr lang="en-US" altLang="en-US" sz="2000" baseline="-25000" dirty="0"/>
              <a:t>1p </a:t>
            </a:r>
            <a:r>
              <a:rPr lang="en-US" altLang="en-US" sz="2000" dirty="0"/>
              <a:t>+ x</a:t>
            </a:r>
            <a:r>
              <a:rPr lang="en-US" altLang="en-US" sz="2000" baseline="-25000" dirty="0"/>
              <a:t>1e </a:t>
            </a:r>
            <a:r>
              <a:rPr lang="en-US" altLang="en-US" sz="2000" dirty="0"/>
              <a:t>≤ 4,500 bbl.</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2s </a:t>
            </a:r>
            <a:r>
              <a:rPr lang="en-US" altLang="en-US" sz="2000" dirty="0"/>
              <a:t>+ x</a:t>
            </a:r>
            <a:r>
              <a:rPr lang="en-US" altLang="en-US" sz="2000" baseline="-25000" dirty="0"/>
              <a:t>2p</a:t>
            </a:r>
            <a:r>
              <a:rPr lang="en-US" altLang="en-US" sz="2000" dirty="0"/>
              <a:t> + x</a:t>
            </a:r>
            <a:r>
              <a:rPr lang="en-US" altLang="en-US" sz="2000" baseline="-25000" dirty="0"/>
              <a:t>2e </a:t>
            </a:r>
            <a:r>
              <a:rPr lang="en-US" altLang="en-US" sz="2000" dirty="0"/>
              <a:t>≤ 2,700 bbl.</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3s </a:t>
            </a:r>
            <a:r>
              <a:rPr lang="en-US" altLang="en-US" sz="2000" dirty="0"/>
              <a:t>+ x</a:t>
            </a:r>
            <a:r>
              <a:rPr lang="en-US" altLang="en-US" sz="2000" baseline="-25000" dirty="0"/>
              <a:t>3p </a:t>
            </a:r>
            <a:r>
              <a:rPr lang="en-US" altLang="en-US" sz="2000" dirty="0"/>
              <a:t>+ x</a:t>
            </a:r>
            <a:r>
              <a:rPr lang="en-US" altLang="en-US" sz="2000" baseline="-25000" dirty="0"/>
              <a:t>3e </a:t>
            </a:r>
            <a:r>
              <a:rPr lang="en-US" altLang="en-US" sz="2000" dirty="0"/>
              <a:t>≤ 3,500 bbl.</a:t>
            </a:r>
          </a:p>
          <a:p>
            <a:pPr lvl="1" eaLnBrk="0" hangingPunct="0">
              <a:spcBef>
                <a:spcPct val="35000"/>
              </a:spcBef>
              <a:buClr>
                <a:schemeClr val="tx2"/>
              </a:buClr>
              <a:buSzPct val="70000"/>
              <a:buFont typeface="Garamond" panose="02020404030301010803" pitchFamily="18" charset="0"/>
              <a:buChar char="■"/>
            </a:pPr>
            <a:endParaRPr lang="en-US" altLang="en-US" sz="2000" dirty="0"/>
          </a:p>
        </p:txBody>
      </p:sp>
      <p:graphicFrame>
        <p:nvGraphicFramePr>
          <p:cNvPr id="3" name="Object 26">
            <a:extLst>
              <a:ext uri="{FF2B5EF4-FFF2-40B4-BE49-F238E27FC236}">
                <a16:creationId xmlns:a16="http://schemas.microsoft.com/office/drawing/2014/main" id="{8B05D117-C1F1-668C-4CEB-2EF371ADCF63}"/>
              </a:ext>
            </a:extLst>
          </p:cNvPr>
          <p:cNvGraphicFramePr>
            <a:graphicFrameLocks noChangeAspect="1"/>
          </p:cNvGraphicFramePr>
          <p:nvPr>
            <p:extLst>
              <p:ext uri="{D42A27DB-BD31-4B8C-83A1-F6EECF244321}">
                <p14:modId xmlns:p14="http://schemas.microsoft.com/office/powerpoint/2010/main" val="2600157847"/>
              </p:ext>
            </p:extLst>
          </p:nvPr>
        </p:nvGraphicFramePr>
        <p:xfrm>
          <a:off x="4413162" y="1794688"/>
          <a:ext cx="4929011" cy="1554124"/>
        </p:xfrm>
        <a:graphic>
          <a:graphicData uri="http://schemas.openxmlformats.org/presentationml/2006/ole">
            <mc:AlternateContent xmlns:mc="http://schemas.openxmlformats.org/markup-compatibility/2006">
              <mc:Choice xmlns:v="urn:schemas-microsoft-com:vml" Requires="v">
                <p:oleObj name="Document" r:id="rId2" imgW="6206389" imgH="1952991" progId="Word.Document.8">
                  <p:embed/>
                </p:oleObj>
              </mc:Choice>
              <mc:Fallback>
                <p:oleObj name="Document" r:id="rId2" imgW="6206389" imgH="1952991" progId="Word.Document.8">
                  <p:embed/>
                  <p:pic>
                    <p:nvPicPr>
                      <p:cNvPr id="3" name="Object 26">
                        <a:extLst>
                          <a:ext uri="{FF2B5EF4-FFF2-40B4-BE49-F238E27FC236}">
                            <a16:creationId xmlns:a16="http://schemas.microsoft.com/office/drawing/2014/main" id="{EC6298EF-CAF8-1366-95EB-ECFCC6866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162" y="1794688"/>
                        <a:ext cx="4929011" cy="1554124"/>
                      </a:xfrm>
                      <a:prstGeom prst="rect">
                        <a:avLst/>
                      </a:prstGeom>
                      <a:noFill/>
                    </p:spPr>
                  </p:pic>
                </p:oleObj>
              </mc:Fallback>
            </mc:AlternateContent>
          </a:graphicData>
        </a:graphic>
      </p:graphicFrame>
    </p:spTree>
    <p:extLst>
      <p:ext uri="{BB962C8B-B14F-4D97-AF65-F5344CB8AC3E}">
        <p14:creationId xmlns:p14="http://schemas.microsoft.com/office/powerpoint/2010/main" val="61219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23</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0" y="1083252"/>
                <a:ext cx="8602663" cy="35908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Ratio constraints (for Super)</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smtClean="0">
                            <a:latin typeface="Cambria Math" panose="02040503050406030204" pitchFamily="18" charset="0"/>
                          </a:rPr>
                        </m:ctrlPr>
                      </m:fPr>
                      <m:num>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𝑠</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i="1">
                                <a:latin typeface="Cambria Math" panose="02040503050406030204" pitchFamily="18" charset="0"/>
                              </a:rPr>
                              <m:t>𝑠</m:t>
                            </m:r>
                          </m:sub>
                        </m:sSub>
                        <m:r>
                          <a:rPr lang="en-IE"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i="1">
                                <a:latin typeface="Cambria Math" panose="02040503050406030204" pitchFamily="18" charset="0"/>
                              </a:rPr>
                              <m:t>𝑠</m:t>
                            </m:r>
                          </m:sub>
                        </m:sSub>
                        <m:r>
                          <a:rPr lang="en-IE"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3</m:t>
                            </m:r>
                            <m:r>
                              <a:rPr lang="en-IE" altLang="en-US" sz="2000" i="1">
                                <a:latin typeface="Cambria Math" panose="02040503050406030204" pitchFamily="18" charset="0"/>
                              </a:rPr>
                              <m:t>𝑠</m:t>
                            </m:r>
                          </m:sub>
                        </m:sSub>
                      </m:den>
                    </m:f>
                  </m:oMath>
                </a14:m>
                <a:r>
                  <a:rPr lang="en-US" altLang="en-US" sz="2000" dirty="0"/>
                  <a:t> ≥ 0.50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𝑠</m:t>
                        </m:r>
                      </m:sub>
                    </m:sSub>
                  </m:oMath>
                </a14:m>
                <a:r>
                  <a:rPr lang="en-US" altLang="en-US" sz="2000" dirty="0"/>
                  <a:t> ≥ 0.50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i="1">
                            <a:latin typeface="Cambria Math" panose="02040503050406030204" pitchFamily="18" charset="0"/>
                          </a:rPr>
                          <m:t>𝑠</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i="1">
                            <a:latin typeface="Cambria Math" panose="02040503050406030204" pitchFamily="18" charset="0"/>
                          </a:rPr>
                          <m:t>𝑠</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i="1">
                            <a:latin typeface="Cambria Math" panose="02040503050406030204" pitchFamily="18" charset="0"/>
                          </a:rPr>
                          <m:t>𝑠</m:t>
                        </m:r>
                      </m:sub>
                    </m:sSub>
                  </m:oMath>
                </a14:m>
                <a:r>
                  <a:rPr lang="en-US" altLang="en-US" sz="2000" dirty="0"/>
                  <a:t>)</a:t>
                </a:r>
              </a:p>
              <a:p>
                <a:pPr lvl="1" eaLnBrk="0" hangingPunct="0">
                  <a:spcBef>
                    <a:spcPct val="35000"/>
                  </a:spcBef>
                  <a:buClr>
                    <a:schemeClr val="tx2"/>
                  </a:buClr>
                  <a:buSzPct val="70000"/>
                  <a:buFont typeface="Garamond" panose="02020404030301010803" pitchFamily="18" charset="0"/>
                  <a:buChar char="■"/>
                </a:pPr>
                <a:endParaRPr lang="en-US" altLang="en-US" sz="2000" dirty="0"/>
              </a:p>
              <a:p>
                <a:pPr lvl="1" eaLnBrk="0" hangingPunct="0">
                  <a:spcBef>
                    <a:spcPct val="35000"/>
                  </a:spcBef>
                  <a:buClr>
                    <a:schemeClr val="tx2"/>
                  </a:buClr>
                  <a:buSzPct val="70000"/>
                  <a:buFont typeface="Garamond" panose="02020404030301010803" pitchFamily="18" charset="0"/>
                  <a:buChar char="■"/>
                </a:pPr>
                <a:r>
                  <a:rPr lang="en-US" altLang="en-US" sz="2000" dirty="0"/>
                  <a:t>0.50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𝑠</m:t>
                        </m:r>
                      </m:sub>
                    </m:sSub>
                  </m:oMath>
                </a14:m>
                <a:r>
                  <a:rPr lang="en-US" altLang="en-US" sz="2000" dirty="0"/>
                  <a:t> - 0.50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i="1">
                            <a:latin typeface="Cambria Math" panose="02040503050406030204" pitchFamily="18" charset="0"/>
                          </a:rPr>
                          <m:t>𝑠</m:t>
                        </m:r>
                      </m:sub>
                    </m:sSub>
                    <m:r>
                      <a:rPr lang="en-IE" altLang="en-US" sz="2000" i="1">
                        <a:latin typeface="Cambria Math" panose="02040503050406030204" pitchFamily="18" charset="0"/>
                      </a:rPr>
                      <m:t> </m:t>
                    </m:r>
                  </m:oMath>
                </a14:m>
                <a:r>
                  <a:rPr lang="en-US" altLang="en-US" sz="2000" dirty="0"/>
                  <a:t>- 0.50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i="1">
                            <a:latin typeface="Cambria Math" panose="02040503050406030204" pitchFamily="18" charset="0"/>
                          </a:rPr>
                          <m:t>𝑠</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smtClean="0">
                            <a:latin typeface="Cambria Math" panose="02040503050406030204" pitchFamily="18" charset="0"/>
                          </a:rPr>
                        </m:ctrlPr>
                      </m:fPr>
                      <m:num>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b="0" i="1" smtClean="0">
                                <a:latin typeface="Cambria Math" panose="02040503050406030204" pitchFamily="18" charset="0"/>
                              </a:rPr>
                              <m:t>𝑠</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i="1">
                                <a:latin typeface="Cambria Math" panose="02040503050406030204" pitchFamily="18" charset="0"/>
                              </a:rPr>
                              <m:t>𝑠</m:t>
                            </m:r>
                          </m:sub>
                        </m:sSub>
                        <m:r>
                          <a:rPr lang="en-IE"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i="1">
                                <a:latin typeface="Cambria Math" panose="02040503050406030204" pitchFamily="18" charset="0"/>
                              </a:rPr>
                              <m:t>𝑠</m:t>
                            </m:r>
                          </m:sub>
                        </m:sSub>
                        <m:r>
                          <a:rPr lang="en-IE"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3</m:t>
                            </m:r>
                            <m:r>
                              <a:rPr lang="en-IE" altLang="en-US" sz="2000" i="1">
                                <a:latin typeface="Cambria Math" panose="02040503050406030204" pitchFamily="18" charset="0"/>
                              </a:rPr>
                              <m:t>𝑠</m:t>
                            </m:r>
                          </m:sub>
                        </m:sSub>
                      </m:den>
                    </m:f>
                  </m:oMath>
                </a14:m>
                <a:r>
                  <a:rPr lang="en-US" altLang="en-US" sz="2000" dirty="0"/>
                  <a:t> ≤ 0.30</a:t>
                </a:r>
              </a:p>
              <a:p>
                <a:pPr lvl="1" eaLnBrk="0" hangingPunct="0">
                  <a:spcBef>
                    <a:spcPct val="35000"/>
                  </a:spcBef>
                  <a:buClr>
                    <a:schemeClr val="tx2"/>
                  </a:buClr>
                  <a:buSzPct val="70000"/>
                  <a:buFont typeface="Garamond" panose="02020404030301010803" pitchFamily="18" charset="0"/>
                  <a:buChar char="■"/>
                </a:pPr>
                <a:r>
                  <a:rPr lang="en-US" altLang="en-US" sz="2000" dirty="0"/>
                  <a:t>-0.30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𝑠</m:t>
                        </m:r>
                      </m:sub>
                    </m:sSub>
                  </m:oMath>
                </a14:m>
                <a:r>
                  <a:rPr lang="en-US" altLang="en-US" sz="2000" dirty="0"/>
                  <a:t> + 0.70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i="1">
                            <a:latin typeface="Cambria Math" panose="02040503050406030204" pitchFamily="18" charset="0"/>
                          </a:rPr>
                          <m:t>𝑠</m:t>
                        </m:r>
                      </m:sub>
                    </m:sSub>
                    <m:r>
                      <a:rPr lang="en-IE" altLang="en-US" sz="2000" i="1">
                        <a:latin typeface="Cambria Math" panose="02040503050406030204" pitchFamily="18" charset="0"/>
                      </a:rPr>
                      <m:t> </m:t>
                    </m:r>
                  </m:oMath>
                </a14:m>
                <a:r>
                  <a:rPr lang="en-US" altLang="en-US" sz="2000" dirty="0"/>
                  <a:t>- 0.30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i="1">
                            <a:latin typeface="Cambria Math" panose="02040503050406030204" pitchFamily="18" charset="0"/>
                          </a:rPr>
                          <m:t>𝑠</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endParaRPr lang="en-US" altLang="en-US" sz="2000" dirty="0"/>
              </a:p>
            </p:txBody>
          </p:sp>
        </mc:Choice>
        <mc:Fallback xmlns="">
          <p:sp>
            <p:nvSpPr>
              <p:cNvPr id="6" name="Rectangle 8">
                <a:extLst>
                  <a:ext uri="{FF2B5EF4-FFF2-40B4-BE49-F238E27FC236}">
                    <a16:creationId xmlns:a16="http://schemas.microsoft.com/office/drawing/2014/main" id="{2DD917F5-9F7B-D2AD-D213-6B8730C465F5}"/>
                  </a:ext>
                </a:extLst>
              </p:cNvPr>
              <p:cNvSpPr>
                <a:spLocks noRot="1" noChangeAspect="1" noMove="1" noResize="1" noEditPoints="1" noAdjustHandles="1" noChangeArrowheads="1" noChangeShapeType="1" noTextEdit="1"/>
              </p:cNvSpPr>
              <p:nvPr/>
            </p:nvSpPr>
            <p:spPr bwMode="auto">
              <a:xfrm>
                <a:off x="0" y="1083252"/>
                <a:ext cx="8602663" cy="3590827"/>
              </a:xfrm>
              <a:prstGeom prst="rect">
                <a:avLst/>
              </a:prstGeom>
              <a:blipFill>
                <a:blip r:embed="rId2"/>
                <a:stretch>
                  <a:fillRect l="-142" t="-1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noFill/>
                  </a:rPr>
                  <a:t> </a:t>
                </a:r>
              </a:p>
            </p:txBody>
          </p:sp>
        </mc:Fallback>
      </mc:AlternateContent>
      <p:graphicFrame>
        <p:nvGraphicFramePr>
          <p:cNvPr id="3" name="Object 27">
            <a:extLst>
              <a:ext uri="{FF2B5EF4-FFF2-40B4-BE49-F238E27FC236}">
                <a16:creationId xmlns:a16="http://schemas.microsoft.com/office/drawing/2014/main" id="{87569055-35EF-D955-379F-7C25732231A2}"/>
              </a:ext>
            </a:extLst>
          </p:cNvPr>
          <p:cNvGraphicFramePr>
            <a:graphicFrameLocks noChangeAspect="1"/>
          </p:cNvGraphicFramePr>
          <p:nvPr>
            <p:extLst>
              <p:ext uri="{D42A27DB-BD31-4B8C-83A1-F6EECF244321}">
                <p14:modId xmlns:p14="http://schemas.microsoft.com/office/powerpoint/2010/main" val="4003599594"/>
              </p:ext>
            </p:extLst>
          </p:nvPr>
        </p:nvGraphicFramePr>
        <p:xfrm>
          <a:off x="3834965" y="1083253"/>
          <a:ext cx="5399347" cy="2033520"/>
        </p:xfrm>
        <a:graphic>
          <a:graphicData uri="http://schemas.openxmlformats.org/presentationml/2006/ole">
            <mc:AlternateContent xmlns:mc="http://schemas.openxmlformats.org/markup-compatibility/2006">
              <mc:Choice xmlns:v="urn:schemas-microsoft-com:vml" Requires="v">
                <p:oleObj name="Document" r:id="rId3" imgW="6173236" imgH="2377696" progId="Word.Document.8">
                  <p:embed/>
                </p:oleObj>
              </mc:Choice>
              <mc:Fallback>
                <p:oleObj name="Document" r:id="rId3" imgW="6173236" imgH="2377696" progId="Word.Document.8">
                  <p:embed/>
                  <p:pic>
                    <p:nvPicPr>
                      <p:cNvPr id="4" name="Object 27">
                        <a:extLst>
                          <a:ext uri="{FF2B5EF4-FFF2-40B4-BE49-F238E27FC236}">
                            <a16:creationId xmlns:a16="http://schemas.microsoft.com/office/drawing/2014/main" id="{0DDFBD0D-18DC-0F36-12AE-50AF36688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965" y="1083253"/>
                        <a:ext cx="5399347" cy="2033520"/>
                      </a:xfrm>
                      <a:prstGeom prst="rect">
                        <a:avLst/>
                      </a:prstGeom>
                      <a:noFill/>
                    </p:spPr>
                  </p:pic>
                </p:oleObj>
              </mc:Fallback>
            </mc:AlternateContent>
          </a:graphicData>
        </a:graphic>
      </p:graphicFrame>
    </p:spTree>
    <p:extLst>
      <p:ext uri="{BB962C8B-B14F-4D97-AF65-F5344CB8AC3E}">
        <p14:creationId xmlns:p14="http://schemas.microsoft.com/office/powerpoint/2010/main" val="255232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24</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0" y="1083252"/>
                <a:ext cx="8602663" cy="35908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Ratio constraints (for Premium)</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smtClean="0">
                            <a:latin typeface="Cambria Math" panose="02040503050406030204" pitchFamily="18" charset="0"/>
                          </a:rPr>
                        </m:ctrlPr>
                      </m:fPr>
                      <m:num>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𝑝</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b="0" i="1" smtClean="0">
                                <a:latin typeface="Cambria Math" panose="02040503050406030204" pitchFamily="18" charset="0"/>
                              </a:rPr>
                              <m:t>𝑝</m:t>
                            </m:r>
                          </m:sub>
                        </m:sSub>
                        <m:r>
                          <a:rPr lang="en-IE" altLang="en-US" sz="2000" b="0" i="1" smtClean="0">
                            <a:latin typeface="Cambria Math" panose="02040503050406030204" pitchFamily="18" charset="0"/>
                          </a:rPr>
                          <m:t> +</m:t>
                        </m:r>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b="0" i="1" smtClean="0">
                                <a:latin typeface="Cambria Math" panose="02040503050406030204" pitchFamily="18" charset="0"/>
                              </a:rPr>
                              <m:t>𝑝</m:t>
                            </m:r>
                          </m:sub>
                        </m:sSub>
                        <m:r>
                          <a:rPr lang="en-IE"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3</m:t>
                            </m:r>
                            <m:r>
                              <a:rPr lang="en-IE" altLang="en-US" sz="2000" b="0" i="1" smtClean="0">
                                <a:latin typeface="Cambria Math" panose="02040503050406030204" pitchFamily="18" charset="0"/>
                              </a:rPr>
                              <m:t>𝑝</m:t>
                            </m:r>
                          </m:sub>
                        </m:sSub>
                      </m:den>
                    </m:f>
                  </m:oMath>
                </a14:m>
                <a:r>
                  <a:rPr lang="en-US" altLang="en-US" sz="2000" dirty="0"/>
                  <a:t> ≥ 0.40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𝑝</m:t>
                        </m:r>
                      </m:sub>
                    </m:sSub>
                  </m:oMath>
                </a14:m>
                <a:r>
                  <a:rPr lang="en-US" altLang="en-US" sz="2000" dirty="0"/>
                  <a:t> ≥ 0.40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b="0" i="1" smtClean="0">
                            <a:latin typeface="Cambria Math" panose="02040503050406030204" pitchFamily="18" charset="0"/>
                          </a:rPr>
                          <m:t>𝑝</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𝑝</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𝑝</m:t>
                        </m:r>
                      </m:sub>
                    </m:sSub>
                  </m:oMath>
                </a14:m>
                <a:r>
                  <a:rPr lang="en-US" altLang="en-US" sz="2000" dirty="0"/>
                  <a:t>)</a:t>
                </a:r>
              </a:p>
              <a:p>
                <a:pPr lvl="1" eaLnBrk="0" hangingPunct="0">
                  <a:spcBef>
                    <a:spcPct val="35000"/>
                  </a:spcBef>
                  <a:buClr>
                    <a:schemeClr val="tx2"/>
                  </a:buClr>
                  <a:buSzPct val="70000"/>
                  <a:buFont typeface="Garamond" panose="02020404030301010803" pitchFamily="18" charset="0"/>
                  <a:buChar char="■"/>
                </a:pPr>
                <a:endParaRPr lang="en-US" altLang="en-US" sz="2000" dirty="0"/>
              </a:p>
              <a:p>
                <a:pPr lvl="1" eaLnBrk="0" hangingPunct="0">
                  <a:spcBef>
                    <a:spcPct val="35000"/>
                  </a:spcBef>
                  <a:buClr>
                    <a:schemeClr val="tx2"/>
                  </a:buClr>
                  <a:buSzPct val="70000"/>
                  <a:buFont typeface="Garamond" panose="02020404030301010803" pitchFamily="18" charset="0"/>
                  <a:buChar char="■"/>
                </a:pPr>
                <a:r>
                  <a:rPr lang="en-US" altLang="en-US" sz="2000" dirty="0"/>
                  <a:t>0.60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𝑝</m:t>
                        </m:r>
                      </m:sub>
                    </m:sSub>
                  </m:oMath>
                </a14:m>
                <a:r>
                  <a:rPr lang="en-US" altLang="en-US" sz="2000" dirty="0"/>
                  <a:t> - 0.40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𝑝</m:t>
                        </m:r>
                      </m:sub>
                    </m:sSub>
                    <m:r>
                      <a:rPr lang="en-IE" altLang="en-US" sz="2000" i="1">
                        <a:latin typeface="Cambria Math" panose="02040503050406030204" pitchFamily="18" charset="0"/>
                      </a:rPr>
                      <m:t> </m:t>
                    </m:r>
                  </m:oMath>
                </a14:m>
                <a:r>
                  <a:rPr lang="en-US" altLang="en-US" sz="2000" dirty="0"/>
                  <a:t>- 0.40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𝑝</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a:latin typeface="Cambria Math" panose="02040503050406030204" pitchFamily="18" charset="0"/>
                          </a:rPr>
                        </m:ctrlPr>
                      </m:fPr>
                      <m:num>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3</m:t>
                            </m:r>
                            <m:r>
                              <a:rPr lang="en-IE" altLang="en-US" sz="2000" i="1">
                                <a:latin typeface="Cambria Math" panose="02040503050406030204" pitchFamily="18" charset="0"/>
                              </a:rPr>
                              <m:t>𝑝</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i="1">
                                <a:latin typeface="Cambria Math" panose="02040503050406030204" pitchFamily="18" charset="0"/>
                              </a:rPr>
                              <m:t>𝑝</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i="1">
                                <a:latin typeface="Cambria Math" panose="02040503050406030204" pitchFamily="18" charset="0"/>
                              </a:rPr>
                              <m:t>𝑝</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i="1">
                                <a:latin typeface="Cambria Math" panose="02040503050406030204" pitchFamily="18" charset="0"/>
                              </a:rPr>
                              <m:t>𝑝</m:t>
                            </m:r>
                          </m:sub>
                        </m:sSub>
                      </m:den>
                    </m:f>
                  </m:oMath>
                </a14:m>
                <a:r>
                  <a:rPr lang="en-US" altLang="en-US" sz="2000" dirty="0"/>
                  <a:t>≤ 0.25</a:t>
                </a:r>
              </a:p>
              <a:p>
                <a:pPr lvl="1" eaLnBrk="0" hangingPunct="0">
                  <a:spcBef>
                    <a:spcPct val="35000"/>
                  </a:spcBef>
                  <a:buClr>
                    <a:schemeClr val="tx2"/>
                  </a:buClr>
                  <a:buSzPct val="70000"/>
                  <a:buFont typeface="Garamond" panose="02020404030301010803" pitchFamily="18" charset="0"/>
                  <a:buChar char="■"/>
                </a:pPr>
                <a:r>
                  <a:rPr lang="en-US" altLang="en-US" sz="2000" dirty="0"/>
                  <a:t>-0.25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𝑝</m:t>
                        </m:r>
                      </m:sub>
                    </m:sSub>
                  </m:oMath>
                </a14:m>
                <a:r>
                  <a:rPr lang="en-US" altLang="en-US" sz="2000" dirty="0"/>
                  <a:t> - 0.25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𝑝</m:t>
                        </m:r>
                      </m:sub>
                    </m:sSub>
                    <m:r>
                      <a:rPr lang="en-IE" altLang="en-US" sz="2000" b="0" i="0" smtClean="0">
                        <a:latin typeface="Cambria Math" panose="02040503050406030204" pitchFamily="18" charset="0"/>
                      </a:rPr>
                      <m:t>+</m:t>
                    </m:r>
                  </m:oMath>
                </a14:m>
                <a:r>
                  <a:rPr lang="en-US" altLang="en-US" sz="2000" dirty="0"/>
                  <a:t> 0.75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𝑝</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endParaRPr lang="en-US" altLang="en-US" sz="2000" dirty="0"/>
              </a:p>
            </p:txBody>
          </p:sp>
        </mc:Choice>
        <mc:Fallback xmlns="">
          <p:sp>
            <p:nvSpPr>
              <p:cNvPr id="6" name="Rectangle 8">
                <a:extLst>
                  <a:ext uri="{FF2B5EF4-FFF2-40B4-BE49-F238E27FC236}">
                    <a16:creationId xmlns:a16="http://schemas.microsoft.com/office/drawing/2014/main" id="{2DD917F5-9F7B-D2AD-D213-6B8730C465F5}"/>
                  </a:ext>
                </a:extLst>
              </p:cNvPr>
              <p:cNvSpPr>
                <a:spLocks noRot="1" noChangeAspect="1" noMove="1" noResize="1" noEditPoints="1" noAdjustHandles="1" noChangeArrowheads="1" noChangeShapeType="1" noTextEdit="1"/>
              </p:cNvSpPr>
              <p:nvPr/>
            </p:nvSpPr>
            <p:spPr bwMode="auto">
              <a:xfrm>
                <a:off x="0" y="1083252"/>
                <a:ext cx="8602663" cy="3590827"/>
              </a:xfrm>
              <a:prstGeom prst="rect">
                <a:avLst/>
              </a:prstGeom>
              <a:blipFill>
                <a:blip r:embed="rId2"/>
                <a:stretch>
                  <a:fillRect l="-142" t="-1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noFill/>
                  </a:rPr>
                  <a:t> </a:t>
                </a:r>
              </a:p>
            </p:txBody>
          </p:sp>
        </mc:Fallback>
      </mc:AlternateContent>
      <p:graphicFrame>
        <p:nvGraphicFramePr>
          <p:cNvPr id="3" name="Object 27">
            <a:extLst>
              <a:ext uri="{FF2B5EF4-FFF2-40B4-BE49-F238E27FC236}">
                <a16:creationId xmlns:a16="http://schemas.microsoft.com/office/drawing/2014/main" id="{87569055-35EF-D955-379F-7C25732231A2}"/>
              </a:ext>
            </a:extLst>
          </p:cNvPr>
          <p:cNvGraphicFramePr>
            <a:graphicFrameLocks noChangeAspect="1"/>
          </p:cNvGraphicFramePr>
          <p:nvPr/>
        </p:nvGraphicFramePr>
        <p:xfrm>
          <a:off x="3834965" y="1083253"/>
          <a:ext cx="5399347" cy="2033520"/>
        </p:xfrm>
        <a:graphic>
          <a:graphicData uri="http://schemas.openxmlformats.org/presentationml/2006/ole">
            <mc:AlternateContent xmlns:mc="http://schemas.openxmlformats.org/markup-compatibility/2006">
              <mc:Choice xmlns:v="urn:schemas-microsoft-com:vml" Requires="v">
                <p:oleObj name="Document" r:id="rId3" imgW="6173236" imgH="2377696" progId="Word.Document.8">
                  <p:embed/>
                </p:oleObj>
              </mc:Choice>
              <mc:Fallback>
                <p:oleObj name="Document" r:id="rId3" imgW="6173236" imgH="2377696" progId="Word.Document.8">
                  <p:embed/>
                  <p:pic>
                    <p:nvPicPr>
                      <p:cNvPr id="3" name="Object 27">
                        <a:extLst>
                          <a:ext uri="{FF2B5EF4-FFF2-40B4-BE49-F238E27FC236}">
                            <a16:creationId xmlns:a16="http://schemas.microsoft.com/office/drawing/2014/main" id="{87569055-35EF-D955-379F-7C2573223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965" y="1083253"/>
                        <a:ext cx="5399347" cy="2033520"/>
                      </a:xfrm>
                      <a:prstGeom prst="rect">
                        <a:avLst/>
                      </a:prstGeom>
                      <a:noFill/>
                    </p:spPr>
                  </p:pic>
                </p:oleObj>
              </mc:Fallback>
            </mc:AlternateContent>
          </a:graphicData>
        </a:graphic>
      </p:graphicFrame>
    </p:spTree>
    <p:extLst>
      <p:ext uri="{BB962C8B-B14F-4D97-AF65-F5344CB8AC3E}">
        <p14:creationId xmlns:p14="http://schemas.microsoft.com/office/powerpoint/2010/main" val="375875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25</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0" y="1083252"/>
                <a:ext cx="8602663" cy="35908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Ratio constraints (for Extra)</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smtClean="0">
                            <a:latin typeface="Cambria Math" panose="02040503050406030204" pitchFamily="18" charset="0"/>
                          </a:rPr>
                        </m:ctrlPr>
                      </m:fPr>
                      <m:num>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𝑒</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b="0" i="1" smtClean="0">
                                <a:latin typeface="Cambria Math" panose="02040503050406030204" pitchFamily="18" charset="0"/>
                              </a:rPr>
                              <m:t>𝑒</m:t>
                            </m:r>
                          </m:sub>
                        </m:sSub>
                        <m:r>
                          <a:rPr lang="en-IE" altLang="en-US" sz="2000" b="0" i="1" smtClean="0">
                            <a:latin typeface="Cambria Math" panose="02040503050406030204" pitchFamily="18" charset="0"/>
                          </a:rPr>
                          <m:t> +</m:t>
                        </m:r>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b="0" i="1" smtClean="0">
                                <a:latin typeface="Cambria Math" panose="02040503050406030204" pitchFamily="18" charset="0"/>
                              </a:rPr>
                              <m:t>𝑒</m:t>
                            </m:r>
                          </m:sub>
                        </m:sSub>
                        <m:r>
                          <a:rPr lang="en-IE" altLang="en-US" sz="2000" b="0" i="1" smtClean="0">
                            <a:latin typeface="Cambria Math" panose="02040503050406030204" pitchFamily="18" charset="0"/>
                          </a:rPr>
                          <m:t> +</m:t>
                        </m:r>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 </m:t>
                            </m:r>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3</m:t>
                            </m:r>
                            <m:r>
                              <a:rPr lang="en-IE" altLang="en-US" sz="2000" b="0" i="1" smtClean="0">
                                <a:latin typeface="Cambria Math" panose="02040503050406030204" pitchFamily="18" charset="0"/>
                              </a:rPr>
                              <m:t>𝑒</m:t>
                            </m:r>
                          </m:sub>
                        </m:sSub>
                      </m:den>
                    </m:f>
                  </m:oMath>
                </a14:m>
                <a:r>
                  <a:rPr lang="en-US" altLang="en-US" sz="2000" dirty="0"/>
                  <a:t> ≥ 0.60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𝑒</m:t>
                        </m:r>
                      </m:sub>
                    </m:sSub>
                  </m:oMath>
                </a14:m>
                <a:r>
                  <a:rPr lang="en-US" altLang="en-US" sz="2000" dirty="0"/>
                  <a:t> ≥ 0.60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b="0" i="1" smtClean="0">
                            <a:latin typeface="Cambria Math" panose="02040503050406030204" pitchFamily="18" charset="0"/>
                          </a:rPr>
                          <m:t>𝑒</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𝑒</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𝑒</m:t>
                        </m:r>
                      </m:sub>
                    </m:sSub>
                  </m:oMath>
                </a14:m>
                <a:r>
                  <a:rPr lang="en-US" altLang="en-US" sz="2000" dirty="0"/>
                  <a:t>)</a:t>
                </a:r>
              </a:p>
              <a:p>
                <a:pPr lvl="1" eaLnBrk="0" hangingPunct="0">
                  <a:spcBef>
                    <a:spcPct val="35000"/>
                  </a:spcBef>
                  <a:buClr>
                    <a:schemeClr val="tx2"/>
                  </a:buClr>
                  <a:buSzPct val="70000"/>
                  <a:buFont typeface="Garamond" panose="02020404030301010803" pitchFamily="18" charset="0"/>
                  <a:buChar char="■"/>
                </a:pPr>
                <a:endParaRPr lang="en-US" altLang="en-US" sz="2000" dirty="0"/>
              </a:p>
              <a:p>
                <a:pPr lvl="1" eaLnBrk="0" hangingPunct="0">
                  <a:spcBef>
                    <a:spcPct val="35000"/>
                  </a:spcBef>
                  <a:buClr>
                    <a:schemeClr val="tx2"/>
                  </a:buClr>
                  <a:buSzPct val="70000"/>
                  <a:buFont typeface="Garamond" panose="02020404030301010803" pitchFamily="18" charset="0"/>
                  <a:buChar char="■"/>
                </a:pPr>
                <a:r>
                  <a:rPr lang="en-US" altLang="en-US" sz="2000" dirty="0"/>
                  <a:t>0.40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𝑒</m:t>
                        </m:r>
                      </m:sub>
                    </m:sSub>
                  </m:oMath>
                </a14:m>
                <a:r>
                  <a:rPr lang="en-US" altLang="en-US" sz="2000" dirty="0"/>
                  <a:t> - 0.60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𝑒</m:t>
                        </m:r>
                      </m:sub>
                    </m:sSub>
                    <m:r>
                      <a:rPr lang="en-IE" altLang="en-US" sz="2000" i="1">
                        <a:latin typeface="Cambria Math" panose="02040503050406030204" pitchFamily="18" charset="0"/>
                      </a:rPr>
                      <m:t> </m:t>
                    </m:r>
                  </m:oMath>
                </a14:m>
                <a:r>
                  <a:rPr lang="en-US" altLang="en-US" sz="2000" dirty="0"/>
                  <a:t>- 0.60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𝑒</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14:m>
                  <m:oMath xmlns:m="http://schemas.openxmlformats.org/officeDocument/2006/math">
                    <m:f>
                      <m:fPr>
                        <m:ctrlPr>
                          <a:rPr lang="en-US" altLang="en-US" sz="2000" i="1">
                            <a:latin typeface="Cambria Math" panose="02040503050406030204" pitchFamily="18" charset="0"/>
                          </a:rPr>
                        </m:ctrlPr>
                      </m:fPr>
                      <m:num>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b="0" i="1" smtClean="0">
                                <a:latin typeface="Cambria Math" panose="02040503050406030204" pitchFamily="18" charset="0"/>
                              </a:rPr>
                              <m:t>2</m:t>
                            </m:r>
                            <m:r>
                              <a:rPr lang="en-IE" altLang="en-US" sz="2000" b="0" i="1" smtClean="0">
                                <a:latin typeface="Cambria Math" panose="02040503050406030204" pitchFamily="18" charset="0"/>
                              </a:rPr>
                              <m:t>𝑒</m:t>
                            </m:r>
                          </m:sub>
                        </m:sSub>
                      </m:num>
                      <m:den>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𝑥</m:t>
                            </m:r>
                          </m:e>
                          <m:sub>
                            <m:r>
                              <a:rPr lang="en-IE" altLang="en-US" sz="2000" i="1">
                                <a:latin typeface="Cambria Math" panose="02040503050406030204" pitchFamily="18" charset="0"/>
                              </a:rPr>
                              <m:t>1</m:t>
                            </m:r>
                            <m:r>
                              <a:rPr lang="en-IE" altLang="en-US" sz="2000" i="1">
                                <a:latin typeface="Cambria Math" panose="02040503050406030204" pitchFamily="18" charset="0"/>
                              </a:rPr>
                              <m:t>𝑒</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i="1">
                                <a:latin typeface="Cambria Math" panose="02040503050406030204" pitchFamily="18" charset="0"/>
                              </a:rPr>
                              <m:t>𝑒</m:t>
                            </m:r>
                          </m:sub>
                        </m:sSub>
                        <m:r>
                          <a:rPr lang="en-IE"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i="1">
                                <a:latin typeface="Cambria Math" panose="02040503050406030204" pitchFamily="18" charset="0"/>
                              </a:rPr>
                              <m:t>𝑒</m:t>
                            </m:r>
                          </m:sub>
                        </m:sSub>
                      </m:den>
                    </m:f>
                  </m:oMath>
                </a14:m>
                <a:r>
                  <a:rPr lang="en-US" altLang="en-US" sz="2000" dirty="0"/>
                  <a:t> ≥ 0.10</a:t>
                </a:r>
              </a:p>
              <a:p>
                <a:pPr lvl="1" eaLnBrk="0" hangingPunct="0">
                  <a:spcBef>
                    <a:spcPct val="35000"/>
                  </a:spcBef>
                  <a:buClr>
                    <a:schemeClr val="tx2"/>
                  </a:buClr>
                  <a:buSzPct val="70000"/>
                  <a:buFont typeface="Garamond" panose="02020404030301010803" pitchFamily="18" charset="0"/>
                  <a:buChar char="■"/>
                </a:pPr>
                <a:r>
                  <a:rPr lang="en-US" altLang="en-US" sz="2000" dirty="0"/>
                  <a:t>-0.10 </a:t>
                </a:r>
                <a14:m>
                  <m:oMath xmlns:m="http://schemas.openxmlformats.org/officeDocument/2006/math">
                    <m:sSub>
                      <m:sSubPr>
                        <m:ctrlPr>
                          <a:rPr lang="en-US" altLang="en-US" sz="2000" i="1" smtClean="0">
                            <a:latin typeface="Cambria Math" panose="02040503050406030204" pitchFamily="18" charset="0"/>
                          </a:rPr>
                        </m:ctrlPr>
                      </m:sSubPr>
                      <m:e>
                        <m:r>
                          <a:rPr lang="en-IE" altLang="en-US" sz="2000" b="0" i="1" smtClean="0">
                            <a:latin typeface="Cambria Math" panose="02040503050406030204" pitchFamily="18" charset="0"/>
                          </a:rPr>
                          <m:t>𝑥</m:t>
                        </m:r>
                      </m:e>
                      <m:sub>
                        <m:r>
                          <a:rPr lang="en-IE" altLang="en-US" sz="2000" b="0" i="1" smtClean="0">
                            <a:latin typeface="Cambria Math" panose="02040503050406030204" pitchFamily="18" charset="0"/>
                          </a:rPr>
                          <m:t>1</m:t>
                        </m:r>
                        <m:r>
                          <a:rPr lang="en-IE" altLang="en-US" sz="2000" b="0" i="1" smtClean="0">
                            <a:latin typeface="Cambria Math" panose="02040503050406030204" pitchFamily="18" charset="0"/>
                          </a:rPr>
                          <m:t>𝑒</m:t>
                        </m:r>
                      </m:sub>
                    </m:sSub>
                  </m:oMath>
                </a14:m>
                <a:r>
                  <a:rPr lang="en-US" altLang="en-US" sz="2000" dirty="0"/>
                  <a:t> + 0.90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2</m:t>
                        </m:r>
                        <m:r>
                          <a:rPr lang="en-IE" altLang="en-US" sz="2000" b="0" i="1" smtClean="0">
                            <a:latin typeface="Cambria Math" panose="02040503050406030204" pitchFamily="18" charset="0"/>
                          </a:rPr>
                          <m:t>𝑒</m:t>
                        </m:r>
                      </m:sub>
                    </m:sSub>
                    <m:r>
                      <a:rPr lang="en-IE" altLang="en-US" sz="2000" b="0" i="0" smtClean="0">
                        <a:latin typeface="Cambria Math" panose="02040503050406030204" pitchFamily="18" charset="0"/>
                      </a:rPr>
                      <m:t>−</m:t>
                    </m:r>
                  </m:oMath>
                </a14:m>
                <a:r>
                  <a:rPr lang="en-US" altLang="en-US" sz="2000" dirty="0"/>
                  <a:t> 0.10 </a:t>
                </a:r>
                <a14:m>
                  <m:oMath xmlns:m="http://schemas.openxmlformats.org/officeDocument/2006/math">
                    <m:sSub>
                      <m:sSubPr>
                        <m:ctrlPr>
                          <a:rPr lang="en-US" altLang="en-US" sz="2000" i="1">
                            <a:latin typeface="Cambria Math" panose="02040503050406030204" pitchFamily="18" charset="0"/>
                          </a:rPr>
                        </m:ctrlPr>
                      </m:sSubPr>
                      <m:e>
                        <m:r>
                          <a:rPr lang="en-IE" altLang="en-US" sz="2000" i="1">
                            <a:latin typeface="Cambria Math" panose="02040503050406030204" pitchFamily="18" charset="0"/>
                          </a:rPr>
                          <m:t> </m:t>
                        </m:r>
                        <m:r>
                          <a:rPr lang="en-IE" altLang="en-US" sz="2000" i="1">
                            <a:latin typeface="Cambria Math" panose="02040503050406030204" pitchFamily="18" charset="0"/>
                          </a:rPr>
                          <m:t>𝑥</m:t>
                        </m:r>
                      </m:e>
                      <m:sub>
                        <m:r>
                          <a:rPr lang="en-IE" altLang="en-US" sz="2000" i="1">
                            <a:latin typeface="Cambria Math" panose="02040503050406030204" pitchFamily="18" charset="0"/>
                          </a:rPr>
                          <m:t>3</m:t>
                        </m:r>
                        <m:r>
                          <a:rPr lang="en-IE" altLang="en-US" sz="2000" b="0" i="1" smtClean="0">
                            <a:latin typeface="Cambria Math" panose="02040503050406030204" pitchFamily="18" charset="0"/>
                          </a:rPr>
                          <m:t>𝑒</m:t>
                        </m:r>
                      </m:sub>
                    </m:sSub>
                  </m:oMath>
                </a14:m>
                <a:r>
                  <a:rPr lang="en-US" altLang="en-US" sz="2000" dirty="0"/>
                  <a:t> ≥ 0</a:t>
                </a:r>
              </a:p>
              <a:p>
                <a:pPr lvl="1" eaLnBrk="0" hangingPunct="0">
                  <a:spcBef>
                    <a:spcPct val="35000"/>
                  </a:spcBef>
                  <a:buClr>
                    <a:schemeClr val="tx2"/>
                  </a:buClr>
                  <a:buSzPct val="70000"/>
                  <a:buFont typeface="Garamond" panose="02020404030301010803" pitchFamily="18" charset="0"/>
                  <a:buChar char="■"/>
                </a:pPr>
                <a:endParaRPr lang="en-US" altLang="en-US" sz="2000" dirty="0"/>
              </a:p>
            </p:txBody>
          </p:sp>
        </mc:Choice>
        <mc:Fallback xmlns="">
          <p:sp>
            <p:nvSpPr>
              <p:cNvPr id="6" name="Rectangle 8">
                <a:extLst>
                  <a:ext uri="{FF2B5EF4-FFF2-40B4-BE49-F238E27FC236}">
                    <a16:creationId xmlns:a16="http://schemas.microsoft.com/office/drawing/2014/main" id="{2DD917F5-9F7B-D2AD-D213-6B8730C465F5}"/>
                  </a:ext>
                </a:extLst>
              </p:cNvPr>
              <p:cNvSpPr>
                <a:spLocks noRot="1" noChangeAspect="1" noMove="1" noResize="1" noEditPoints="1" noAdjustHandles="1" noChangeArrowheads="1" noChangeShapeType="1" noTextEdit="1"/>
              </p:cNvSpPr>
              <p:nvPr/>
            </p:nvSpPr>
            <p:spPr bwMode="auto">
              <a:xfrm>
                <a:off x="0" y="1083252"/>
                <a:ext cx="8602663" cy="3590827"/>
              </a:xfrm>
              <a:prstGeom prst="rect">
                <a:avLst/>
              </a:prstGeom>
              <a:blipFill>
                <a:blip r:embed="rId2"/>
                <a:stretch>
                  <a:fillRect l="-142" t="-1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noFill/>
                  </a:rPr>
                  <a:t> </a:t>
                </a:r>
              </a:p>
            </p:txBody>
          </p:sp>
        </mc:Fallback>
      </mc:AlternateContent>
      <p:graphicFrame>
        <p:nvGraphicFramePr>
          <p:cNvPr id="3" name="Object 27">
            <a:extLst>
              <a:ext uri="{FF2B5EF4-FFF2-40B4-BE49-F238E27FC236}">
                <a16:creationId xmlns:a16="http://schemas.microsoft.com/office/drawing/2014/main" id="{87569055-35EF-D955-379F-7C25732231A2}"/>
              </a:ext>
            </a:extLst>
          </p:cNvPr>
          <p:cNvGraphicFramePr>
            <a:graphicFrameLocks noChangeAspect="1"/>
          </p:cNvGraphicFramePr>
          <p:nvPr/>
        </p:nvGraphicFramePr>
        <p:xfrm>
          <a:off x="3834965" y="1083253"/>
          <a:ext cx="5399347" cy="2033520"/>
        </p:xfrm>
        <a:graphic>
          <a:graphicData uri="http://schemas.openxmlformats.org/presentationml/2006/ole">
            <mc:AlternateContent xmlns:mc="http://schemas.openxmlformats.org/markup-compatibility/2006">
              <mc:Choice xmlns:v="urn:schemas-microsoft-com:vml" Requires="v">
                <p:oleObj name="Document" r:id="rId3" imgW="6173236" imgH="2377696" progId="Word.Document.8">
                  <p:embed/>
                </p:oleObj>
              </mc:Choice>
              <mc:Fallback>
                <p:oleObj name="Document" r:id="rId3" imgW="6173236" imgH="2377696" progId="Word.Document.8">
                  <p:embed/>
                  <p:pic>
                    <p:nvPicPr>
                      <p:cNvPr id="3" name="Object 27">
                        <a:extLst>
                          <a:ext uri="{FF2B5EF4-FFF2-40B4-BE49-F238E27FC236}">
                            <a16:creationId xmlns:a16="http://schemas.microsoft.com/office/drawing/2014/main" id="{87569055-35EF-D955-379F-7C2573223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965" y="1083253"/>
                        <a:ext cx="5399347" cy="2033520"/>
                      </a:xfrm>
                      <a:prstGeom prst="rect">
                        <a:avLst/>
                      </a:prstGeom>
                      <a:noFill/>
                    </p:spPr>
                  </p:pic>
                </p:oleObj>
              </mc:Fallback>
            </mc:AlternateContent>
          </a:graphicData>
        </a:graphic>
      </p:graphicFrame>
    </p:spTree>
    <p:extLst>
      <p:ext uri="{BB962C8B-B14F-4D97-AF65-F5344CB8AC3E}">
        <p14:creationId xmlns:p14="http://schemas.microsoft.com/office/powerpoint/2010/main" val="20006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26</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6" name="Rectangle 8">
            <a:extLst>
              <a:ext uri="{FF2B5EF4-FFF2-40B4-BE49-F238E27FC236}">
                <a16:creationId xmlns:a16="http://schemas.microsoft.com/office/drawing/2014/main" id="{2DD917F5-9F7B-D2AD-D213-6B8730C465F5}"/>
              </a:ext>
            </a:extLst>
          </p:cNvPr>
          <p:cNvSpPr>
            <a:spLocks noChangeArrowheads="1"/>
          </p:cNvSpPr>
          <p:nvPr/>
        </p:nvSpPr>
        <p:spPr bwMode="auto">
          <a:xfrm>
            <a:off x="270668" y="1083253"/>
            <a:ext cx="8602663" cy="359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0" hangingPunct="0">
              <a:spcBef>
                <a:spcPct val="35000"/>
              </a:spcBef>
              <a:buClr>
                <a:schemeClr val="tx2"/>
              </a:buClr>
              <a:buSzPct val="70000"/>
              <a:buFont typeface="Garamond" panose="02020404030301010803" pitchFamily="18" charset="0"/>
              <a:buChar char="■"/>
            </a:pPr>
            <a:r>
              <a:rPr lang="en-US" altLang="en-US" sz="2000" dirty="0"/>
              <a:t>Minimum amount of production</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1s</a:t>
            </a:r>
            <a:r>
              <a:rPr lang="en-US" altLang="en-US" sz="2000" dirty="0"/>
              <a:t> + x</a:t>
            </a:r>
            <a:r>
              <a:rPr lang="en-US" altLang="en-US" sz="2000" baseline="-25000" dirty="0"/>
              <a:t>2s</a:t>
            </a:r>
            <a:r>
              <a:rPr lang="en-US" altLang="en-US" sz="2000" dirty="0"/>
              <a:t> + x</a:t>
            </a:r>
            <a:r>
              <a:rPr lang="en-US" altLang="en-US" sz="2000" baseline="-25000" dirty="0"/>
              <a:t>3s </a:t>
            </a:r>
            <a:r>
              <a:rPr lang="en-US" altLang="en-US" sz="2000" dirty="0"/>
              <a:t> ≥ 3,000 bbl.</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1p</a:t>
            </a:r>
            <a:r>
              <a:rPr lang="en-US" altLang="en-US" sz="2000" dirty="0"/>
              <a:t> + x</a:t>
            </a:r>
            <a:r>
              <a:rPr lang="en-US" altLang="en-US" sz="2000" baseline="-25000" dirty="0"/>
              <a:t>2p</a:t>
            </a:r>
            <a:r>
              <a:rPr lang="en-US" altLang="en-US" sz="2000" dirty="0"/>
              <a:t> + x</a:t>
            </a:r>
            <a:r>
              <a:rPr lang="en-US" altLang="en-US" sz="2000" baseline="-25000" dirty="0"/>
              <a:t>3p </a:t>
            </a:r>
            <a:r>
              <a:rPr lang="en-US" altLang="en-US" sz="2000" dirty="0"/>
              <a:t>≥ 3,000 bbl.</a:t>
            </a:r>
          </a:p>
          <a:p>
            <a:pPr lvl="1" eaLnBrk="0" hangingPunct="0">
              <a:spcBef>
                <a:spcPct val="35000"/>
              </a:spcBef>
              <a:buClr>
                <a:schemeClr val="tx2"/>
              </a:buClr>
              <a:buSzPct val="70000"/>
              <a:buFont typeface="Garamond" panose="02020404030301010803" pitchFamily="18" charset="0"/>
              <a:buChar char="■"/>
            </a:pPr>
            <a:r>
              <a:rPr lang="en-US" altLang="en-US" sz="2000" dirty="0"/>
              <a:t>x</a:t>
            </a:r>
            <a:r>
              <a:rPr lang="en-US" altLang="en-US" sz="2000" baseline="-25000" dirty="0"/>
              <a:t>1e</a:t>
            </a:r>
            <a:r>
              <a:rPr lang="en-US" altLang="en-US" sz="2000" dirty="0"/>
              <a:t> + x</a:t>
            </a:r>
            <a:r>
              <a:rPr lang="en-US" altLang="en-US" sz="2000" baseline="-25000" dirty="0"/>
              <a:t>2e</a:t>
            </a:r>
            <a:r>
              <a:rPr lang="en-US" altLang="en-US" sz="2000" dirty="0"/>
              <a:t> + x</a:t>
            </a:r>
            <a:r>
              <a:rPr lang="en-US" altLang="en-US" sz="2000" baseline="-25000" dirty="0"/>
              <a:t>3e </a:t>
            </a:r>
            <a:r>
              <a:rPr lang="en-US" altLang="en-US" sz="2000" dirty="0"/>
              <a:t>≥ 3,000 bbl.</a:t>
            </a:r>
          </a:p>
          <a:p>
            <a:pPr eaLnBrk="0" hangingPunct="0">
              <a:spcBef>
                <a:spcPct val="35000"/>
              </a:spcBef>
              <a:buClr>
                <a:schemeClr val="tx2"/>
              </a:buClr>
              <a:buSzPct val="70000"/>
              <a:buFont typeface="Garamond" panose="02020404030301010803" pitchFamily="18" charset="0"/>
              <a:buChar char="■"/>
            </a:pPr>
            <a:r>
              <a:rPr lang="en-US" altLang="en-US" sz="2000" dirty="0"/>
              <a:t>Nonnegativity Constraints</a:t>
            </a:r>
          </a:p>
          <a:p>
            <a:pPr lvl="1" eaLnBrk="0" hangingPunct="0">
              <a:spcBef>
                <a:spcPct val="35000"/>
              </a:spcBef>
              <a:buClr>
                <a:schemeClr val="tx2"/>
              </a:buClr>
              <a:buSzPct val="70000"/>
              <a:buFont typeface="Garamond" panose="02020404030301010803" pitchFamily="18" charset="0"/>
              <a:buChar char="■"/>
            </a:pPr>
            <a:r>
              <a:rPr lang="en-US" altLang="en-US" sz="2000" dirty="0"/>
              <a:t>all </a:t>
            </a:r>
            <a:r>
              <a:rPr lang="en-US" altLang="en-US" sz="2000" dirty="0" err="1"/>
              <a:t>xij</a:t>
            </a:r>
            <a:r>
              <a:rPr lang="en-US" altLang="en-US" sz="2000" dirty="0"/>
              <a:t> ≥ 0</a:t>
            </a:r>
          </a:p>
          <a:p>
            <a:pPr lvl="1" eaLnBrk="0" hangingPunct="0">
              <a:spcBef>
                <a:spcPct val="35000"/>
              </a:spcBef>
              <a:buClr>
                <a:schemeClr val="tx2"/>
              </a:buClr>
              <a:buSzPct val="70000"/>
              <a:buFont typeface="Garamond" panose="02020404030301010803" pitchFamily="18" charset="0"/>
              <a:buChar char="■"/>
            </a:pPr>
            <a:endParaRPr lang="en-US" altLang="en-US" sz="2000" dirty="0"/>
          </a:p>
          <a:p>
            <a:pPr lvl="1" eaLnBrk="0" hangingPunct="0">
              <a:spcBef>
                <a:spcPct val="35000"/>
              </a:spcBef>
              <a:buClr>
                <a:schemeClr val="tx2"/>
              </a:buClr>
              <a:buSzPct val="70000"/>
              <a:buFont typeface="Garamond" panose="02020404030301010803" pitchFamily="18" charset="0"/>
              <a:buChar char="■"/>
            </a:pPr>
            <a:endParaRPr lang="en-US" altLang="en-US" sz="2000" dirty="0"/>
          </a:p>
        </p:txBody>
      </p:sp>
    </p:spTree>
    <p:extLst>
      <p:ext uri="{BB962C8B-B14F-4D97-AF65-F5344CB8AC3E}">
        <p14:creationId xmlns:p14="http://schemas.microsoft.com/office/powerpoint/2010/main" val="155044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27</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3" name="Text Box 3">
            <a:extLst>
              <a:ext uri="{FF2B5EF4-FFF2-40B4-BE49-F238E27FC236}">
                <a16:creationId xmlns:a16="http://schemas.microsoft.com/office/drawing/2014/main" id="{ECCB4735-B57E-62B3-363B-9C83E9428E2B}"/>
              </a:ext>
            </a:extLst>
          </p:cNvPr>
          <p:cNvSpPr txBox="1">
            <a:spLocks noChangeArrowheads="1"/>
          </p:cNvSpPr>
          <p:nvPr/>
        </p:nvSpPr>
        <p:spPr bwMode="auto">
          <a:xfrm>
            <a:off x="203200" y="1225550"/>
            <a:ext cx="8534400" cy="320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0" algn="l"/>
              </a:tabLst>
              <a:defRPr>
                <a:solidFill>
                  <a:schemeClr val="tx1"/>
                </a:solidFill>
                <a:latin typeface="Garamond" panose="02020404030301010803" pitchFamily="18" charset="0"/>
                <a:cs typeface="Arial" panose="020B0604020202020204" pitchFamily="34" charset="0"/>
              </a:defRPr>
            </a:lvl1pPr>
            <a:lvl2pPr marL="742950" indent="-285750">
              <a:tabLst>
                <a:tab pos="2286000" algn="l"/>
              </a:tabLst>
              <a:defRPr>
                <a:solidFill>
                  <a:schemeClr val="tx1"/>
                </a:solidFill>
                <a:latin typeface="Garamond" panose="02020404030301010803" pitchFamily="18" charset="0"/>
                <a:cs typeface="Arial" panose="020B0604020202020204" pitchFamily="34" charset="0"/>
              </a:defRPr>
            </a:lvl2pPr>
            <a:lvl3pPr marL="1143000" indent="-228600">
              <a:tabLst>
                <a:tab pos="2286000" algn="l"/>
              </a:tabLst>
              <a:defRPr>
                <a:solidFill>
                  <a:schemeClr val="tx1"/>
                </a:solidFill>
                <a:latin typeface="Garamond" panose="02020404030301010803" pitchFamily="18" charset="0"/>
                <a:cs typeface="Arial" panose="020B0604020202020204" pitchFamily="34" charset="0"/>
              </a:defRPr>
            </a:lvl3pPr>
            <a:lvl4pPr marL="1600200" indent="-228600">
              <a:tabLst>
                <a:tab pos="2286000" algn="l"/>
              </a:tabLst>
              <a:defRPr>
                <a:solidFill>
                  <a:schemeClr val="tx1"/>
                </a:solidFill>
                <a:latin typeface="Garamond" panose="02020404030301010803" pitchFamily="18" charset="0"/>
                <a:cs typeface="Arial" panose="020B0604020202020204" pitchFamily="34" charset="0"/>
              </a:defRPr>
            </a:lvl4pPr>
            <a:lvl5pPr marL="2057400" indent="-228600">
              <a:tabLst>
                <a:tab pos="2286000" algn="l"/>
              </a:tabLst>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9pPr>
          </a:lstStyle>
          <a:p>
            <a:pPr eaLnBrk="0" hangingPunct="0">
              <a:lnSpc>
                <a:spcPts val="2700"/>
              </a:lnSpc>
            </a:pPr>
            <a:r>
              <a:rPr lang="en-US" altLang="en-US" sz="2400" b="1" dirty="0"/>
              <a:t>Maximize Z = 11x</a:t>
            </a:r>
            <a:r>
              <a:rPr lang="en-US" altLang="en-US" sz="2400" b="1" baseline="-25000" dirty="0"/>
              <a:t>1s</a:t>
            </a:r>
            <a:r>
              <a:rPr lang="en-US" altLang="en-US" sz="2400" b="1" dirty="0"/>
              <a:t> + 13x</a:t>
            </a:r>
            <a:r>
              <a:rPr lang="en-US" altLang="en-US" sz="2400" b="1" baseline="-25000" dirty="0"/>
              <a:t>2s </a:t>
            </a:r>
            <a:r>
              <a:rPr lang="en-US" altLang="en-US" sz="2400" b="1" dirty="0"/>
              <a:t>+ 9x</a:t>
            </a:r>
            <a:r>
              <a:rPr lang="en-US" altLang="en-US" sz="2400" b="1" baseline="-25000" dirty="0"/>
              <a:t>3s</a:t>
            </a:r>
            <a:r>
              <a:rPr lang="en-US" altLang="en-US" sz="2400" b="1" dirty="0"/>
              <a:t> + 8x</a:t>
            </a:r>
            <a:r>
              <a:rPr lang="en-US" altLang="en-US" sz="2400" b="1" baseline="-25000" dirty="0"/>
              <a:t>1p</a:t>
            </a:r>
            <a:r>
              <a:rPr lang="en-US" altLang="en-US" sz="2400" b="1" dirty="0"/>
              <a:t> + 10x</a:t>
            </a:r>
            <a:r>
              <a:rPr lang="en-US" altLang="en-US" sz="2400" b="1" baseline="-25000" dirty="0"/>
              <a:t>2p</a:t>
            </a:r>
            <a:r>
              <a:rPr lang="en-US" altLang="en-US" sz="2400" b="1" dirty="0"/>
              <a:t> + 6x</a:t>
            </a:r>
            <a:r>
              <a:rPr lang="en-US" altLang="en-US" sz="2400" b="1" baseline="-25000" dirty="0"/>
              <a:t>3p</a:t>
            </a:r>
            <a:r>
              <a:rPr lang="en-US" altLang="en-US" sz="2400" b="1" dirty="0"/>
              <a:t> + 6x</a:t>
            </a:r>
            <a:r>
              <a:rPr lang="en-US" altLang="en-US" sz="2400" b="1" baseline="-25000" dirty="0"/>
              <a:t>1e</a:t>
            </a:r>
            <a:r>
              <a:rPr lang="en-US" altLang="en-US" sz="2400" b="1" dirty="0"/>
              <a:t>     	+ 8x</a:t>
            </a:r>
            <a:r>
              <a:rPr lang="en-US" altLang="en-US" sz="2400" b="1" baseline="-25000" dirty="0"/>
              <a:t>2e</a:t>
            </a:r>
            <a:r>
              <a:rPr lang="en-US" altLang="en-US" sz="2400" b="1" dirty="0"/>
              <a:t> + 4x</a:t>
            </a:r>
            <a:r>
              <a:rPr lang="en-US" altLang="en-US" sz="2400" b="1" baseline="-25000" dirty="0"/>
              <a:t>3e</a:t>
            </a:r>
            <a:endParaRPr lang="en-US" altLang="en-US" sz="2400" b="1" dirty="0"/>
          </a:p>
          <a:p>
            <a:pPr eaLnBrk="0" hangingPunct="0">
              <a:lnSpc>
                <a:spcPts val="2700"/>
              </a:lnSpc>
            </a:pPr>
            <a:r>
              <a:rPr lang="en-US" altLang="en-US" sz="2400" b="1" dirty="0"/>
              <a:t>subject to:</a:t>
            </a:r>
          </a:p>
          <a:p>
            <a:pPr eaLnBrk="0" hangingPunct="0">
              <a:lnSpc>
                <a:spcPts val="2700"/>
              </a:lnSpc>
            </a:pPr>
            <a:r>
              <a:rPr lang="en-US" altLang="en-US" sz="2400" b="1" dirty="0"/>
              <a:t>         x</a:t>
            </a:r>
            <a:r>
              <a:rPr lang="en-US" altLang="en-US" sz="2400" b="1" baseline="-25000" dirty="0"/>
              <a:t>1s</a:t>
            </a:r>
            <a:r>
              <a:rPr lang="en-US" altLang="en-US" sz="2400" b="1" dirty="0"/>
              <a:t> + x</a:t>
            </a:r>
            <a:r>
              <a:rPr lang="en-US" altLang="en-US" sz="2400" b="1" baseline="-25000" dirty="0"/>
              <a:t>1p</a:t>
            </a:r>
            <a:r>
              <a:rPr lang="en-US" altLang="en-US" sz="2400" b="1" dirty="0"/>
              <a:t> + x</a:t>
            </a:r>
            <a:r>
              <a:rPr lang="en-US" altLang="en-US" sz="2400" b="1" baseline="-25000" dirty="0"/>
              <a:t>1e</a:t>
            </a:r>
            <a:r>
              <a:rPr lang="en-US" altLang="en-US" sz="2400" b="1" dirty="0"/>
              <a:t> </a:t>
            </a:r>
            <a:r>
              <a:rPr lang="en-US" altLang="en-US" sz="2400" b="1" dirty="0">
                <a:sym typeface="Symbol" panose="05050102010706020507" pitchFamily="18" charset="2"/>
              </a:rPr>
              <a:t></a:t>
            </a:r>
            <a:r>
              <a:rPr lang="en-US" altLang="en-US" sz="2400" b="1" dirty="0"/>
              <a:t> 4,500 bbl.</a:t>
            </a:r>
          </a:p>
          <a:p>
            <a:pPr eaLnBrk="0" hangingPunct="0">
              <a:lnSpc>
                <a:spcPts val="2700"/>
              </a:lnSpc>
            </a:pPr>
            <a:r>
              <a:rPr lang="en-US" altLang="en-US" sz="2400" b="1" dirty="0"/>
              <a:t>         x</a:t>
            </a:r>
            <a:r>
              <a:rPr lang="en-US" altLang="en-US" sz="2400" b="1" baseline="-25000" dirty="0"/>
              <a:t>2s</a:t>
            </a:r>
            <a:r>
              <a:rPr lang="en-US" altLang="en-US" sz="2400" b="1" dirty="0"/>
              <a:t> + x</a:t>
            </a:r>
            <a:r>
              <a:rPr lang="en-US" altLang="en-US" sz="2400" b="1" baseline="-25000" dirty="0"/>
              <a:t>2p</a:t>
            </a:r>
            <a:r>
              <a:rPr lang="en-US" altLang="en-US" sz="2400" b="1" dirty="0"/>
              <a:t>  + x</a:t>
            </a:r>
            <a:r>
              <a:rPr lang="en-US" altLang="en-US" sz="2400" b="1" baseline="-25000" dirty="0"/>
              <a:t>2e</a:t>
            </a:r>
            <a:r>
              <a:rPr lang="en-US" altLang="en-US" sz="2400" b="1" dirty="0"/>
              <a:t> </a:t>
            </a:r>
            <a:r>
              <a:rPr lang="en-US" altLang="en-US" sz="2400" b="1" dirty="0">
                <a:sym typeface="Symbol" panose="05050102010706020507" pitchFamily="18" charset="2"/>
              </a:rPr>
              <a:t></a:t>
            </a:r>
            <a:r>
              <a:rPr lang="en-US" altLang="en-US" sz="2400" b="1" dirty="0"/>
              <a:t> 2,700 bbl.</a:t>
            </a:r>
          </a:p>
          <a:p>
            <a:pPr eaLnBrk="0" hangingPunct="0">
              <a:lnSpc>
                <a:spcPts val="2700"/>
              </a:lnSpc>
            </a:pPr>
            <a:r>
              <a:rPr lang="en-US" altLang="en-US" sz="2400" b="1" dirty="0"/>
              <a:t>         x</a:t>
            </a:r>
            <a:r>
              <a:rPr lang="en-US" altLang="en-US" sz="2400" b="1" baseline="-25000" dirty="0"/>
              <a:t>3s</a:t>
            </a:r>
            <a:r>
              <a:rPr lang="en-US" altLang="en-US" sz="2400" b="1" dirty="0"/>
              <a:t> + x</a:t>
            </a:r>
            <a:r>
              <a:rPr lang="en-US" altLang="en-US" sz="2400" b="1" baseline="-25000" dirty="0"/>
              <a:t>3p</a:t>
            </a:r>
            <a:r>
              <a:rPr lang="en-US" altLang="en-US" sz="2400" b="1" dirty="0"/>
              <a:t> + x</a:t>
            </a:r>
            <a:r>
              <a:rPr lang="en-US" altLang="en-US" sz="2400" b="1" baseline="-25000" dirty="0"/>
              <a:t>3e</a:t>
            </a:r>
            <a:r>
              <a:rPr lang="en-US" altLang="en-US" sz="2400" b="1" dirty="0"/>
              <a:t> </a:t>
            </a:r>
            <a:r>
              <a:rPr lang="en-US" altLang="en-US" sz="2400" b="1" dirty="0">
                <a:sym typeface="Symbol" panose="05050102010706020507" pitchFamily="18" charset="2"/>
              </a:rPr>
              <a:t></a:t>
            </a:r>
            <a:r>
              <a:rPr lang="en-US" altLang="en-US" sz="2400" b="1" dirty="0"/>
              <a:t> 3,500 bbl.</a:t>
            </a:r>
          </a:p>
          <a:p>
            <a:pPr eaLnBrk="0" hangingPunct="0">
              <a:lnSpc>
                <a:spcPts val="2700"/>
              </a:lnSpc>
            </a:pPr>
            <a:r>
              <a:rPr lang="en-US" altLang="en-US" sz="2400" b="1" dirty="0"/>
              <a:t>  0.50x</a:t>
            </a:r>
            <a:r>
              <a:rPr lang="en-US" altLang="en-US" sz="2400" b="1" baseline="-25000" dirty="0"/>
              <a:t>1s</a:t>
            </a:r>
            <a:r>
              <a:rPr lang="en-US" altLang="en-US" sz="2400" b="1" dirty="0"/>
              <a:t> - 0.50x</a:t>
            </a:r>
            <a:r>
              <a:rPr lang="en-US" altLang="en-US" sz="2400" b="1" baseline="-25000" dirty="0"/>
              <a:t>2s</a:t>
            </a:r>
            <a:r>
              <a:rPr lang="en-US" altLang="en-US" sz="2400" b="1" dirty="0"/>
              <a:t> - 0.50x</a:t>
            </a:r>
            <a:r>
              <a:rPr lang="en-US" altLang="en-US" sz="2400" b="1" baseline="-25000" dirty="0"/>
              <a:t>3s</a:t>
            </a:r>
            <a:r>
              <a:rPr lang="en-US" altLang="en-US" sz="2400" b="1" dirty="0"/>
              <a:t> </a:t>
            </a:r>
            <a:r>
              <a:rPr lang="en-US" altLang="en-US" sz="2400" b="1" dirty="0">
                <a:sym typeface="Symbol" panose="05050102010706020507" pitchFamily="18" charset="2"/>
              </a:rPr>
              <a:t></a:t>
            </a:r>
            <a:r>
              <a:rPr lang="en-US" altLang="en-US" sz="2400" b="1" dirty="0"/>
              <a:t> 0</a:t>
            </a:r>
          </a:p>
          <a:p>
            <a:pPr eaLnBrk="0" hangingPunct="0">
              <a:lnSpc>
                <a:spcPts val="2700"/>
              </a:lnSpc>
            </a:pPr>
            <a:r>
              <a:rPr lang="en-US" altLang="en-US" sz="2400" b="1" dirty="0"/>
              <a:t>  0.70x</a:t>
            </a:r>
            <a:r>
              <a:rPr lang="en-US" altLang="en-US" sz="2400" b="1" baseline="-25000" dirty="0"/>
              <a:t>2s</a:t>
            </a:r>
            <a:r>
              <a:rPr lang="en-US" altLang="en-US" sz="2400" b="1" dirty="0"/>
              <a:t> - 0.30x</a:t>
            </a:r>
            <a:r>
              <a:rPr lang="en-US" altLang="en-US" sz="2400" b="1" baseline="-25000" dirty="0"/>
              <a:t>1s</a:t>
            </a:r>
            <a:r>
              <a:rPr lang="en-US" altLang="en-US" sz="2400" b="1" dirty="0"/>
              <a:t> - 0.30x</a:t>
            </a:r>
            <a:r>
              <a:rPr lang="en-US" altLang="en-US" sz="2400" b="1" baseline="-25000" dirty="0"/>
              <a:t>3s</a:t>
            </a:r>
            <a:r>
              <a:rPr lang="en-US" altLang="en-US" sz="2400" b="1" dirty="0"/>
              <a:t> </a:t>
            </a:r>
            <a:r>
              <a:rPr lang="en-US" altLang="en-US" sz="2400" b="1" dirty="0">
                <a:sym typeface="Symbol" panose="05050102010706020507" pitchFamily="18" charset="2"/>
              </a:rPr>
              <a:t></a:t>
            </a:r>
            <a:r>
              <a:rPr lang="en-US" altLang="en-US" sz="2400" b="1" dirty="0"/>
              <a:t> 0</a:t>
            </a:r>
          </a:p>
          <a:p>
            <a:pPr eaLnBrk="0" hangingPunct="0">
              <a:lnSpc>
                <a:spcPts val="2700"/>
              </a:lnSpc>
            </a:pPr>
            <a:r>
              <a:rPr lang="en-US" altLang="en-US" sz="2400" b="1" dirty="0"/>
              <a:t>  0.60x</a:t>
            </a:r>
            <a:r>
              <a:rPr lang="en-US" altLang="en-US" sz="2400" b="1" baseline="-25000" dirty="0"/>
              <a:t>1p</a:t>
            </a:r>
            <a:r>
              <a:rPr lang="en-US" altLang="en-US" sz="2400" b="1" dirty="0"/>
              <a:t> - 0.40x</a:t>
            </a:r>
            <a:r>
              <a:rPr lang="en-US" altLang="en-US" sz="2400" b="1" baseline="-25000" dirty="0"/>
              <a:t>2p</a:t>
            </a:r>
            <a:r>
              <a:rPr lang="en-US" altLang="en-US" sz="2400" b="1" dirty="0"/>
              <a:t> - 0.40x</a:t>
            </a:r>
            <a:r>
              <a:rPr lang="en-US" altLang="en-US" sz="2400" b="1" baseline="-25000" dirty="0"/>
              <a:t>3p</a:t>
            </a:r>
            <a:r>
              <a:rPr lang="en-US" altLang="en-US" sz="2400" b="1" dirty="0"/>
              <a:t> </a:t>
            </a:r>
            <a:r>
              <a:rPr lang="en-US" altLang="en-US" sz="2400" b="1" dirty="0">
                <a:sym typeface="Symbol" panose="05050102010706020507" pitchFamily="18" charset="2"/>
              </a:rPr>
              <a:t></a:t>
            </a:r>
            <a:r>
              <a:rPr lang="en-US" altLang="en-US" sz="2400" b="1" dirty="0"/>
              <a:t> 0</a:t>
            </a:r>
          </a:p>
        </p:txBody>
      </p:sp>
    </p:spTree>
    <p:extLst>
      <p:ext uri="{BB962C8B-B14F-4D97-AF65-F5344CB8AC3E}">
        <p14:creationId xmlns:p14="http://schemas.microsoft.com/office/powerpoint/2010/main" val="873482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28</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sp>
        <p:nvSpPr>
          <p:cNvPr id="3" name="Text Box 3">
            <a:extLst>
              <a:ext uri="{FF2B5EF4-FFF2-40B4-BE49-F238E27FC236}">
                <a16:creationId xmlns:a16="http://schemas.microsoft.com/office/drawing/2014/main" id="{ECCB4735-B57E-62B3-363B-9C83E9428E2B}"/>
              </a:ext>
            </a:extLst>
          </p:cNvPr>
          <p:cNvSpPr txBox="1">
            <a:spLocks noChangeArrowheads="1"/>
          </p:cNvSpPr>
          <p:nvPr/>
        </p:nvSpPr>
        <p:spPr bwMode="auto">
          <a:xfrm>
            <a:off x="203200" y="1225550"/>
            <a:ext cx="85344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0" algn="l"/>
              </a:tabLst>
              <a:defRPr>
                <a:solidFill>
                  <a:schemeClr val="tx1"/>
                </a:solidFill>
                <a:latin typeface="Garamond" panose="02020404030301010803" pitchFamily="18" charset="0"/>
                <a:cs typeface="Arial" panose="020B0604020202020204" pitchFamily="34" charset="0"/>
              </a:defRPr>
            </a:lvl1pPr>
            <a:lvl2pPr marL="742950" indent="-285750">
              <a:tabLst>
                <a:tab pos="2286000" algn="l"/>
              </a:tabLst>
              <a:defRPr>
                <a:solidFill>
                  <a:schemeClr val="tx1"/>
                </a:solidFill>
                <a:latin typeface="Garamond" panose="02020404030301010803" pitchFamily="18" charset="0"/>
                <a:cs typeface="Arial" panose="020B0604020202020204" pitchFamily="34" charset="0"/>
              </a:defRPr>
            </a:lvl2pPr>
            <a:lvl3pPr marL="1143000" indent="-228600">
              <a:tabLst>
                <a:tab pos="2286000" algn="l"/>
              </a:tabLst>
              <a:defRPr>
                <a:solidFill>
                  <a:schemeClr val="tx1"/>
                </a:solidFill>
                <a:latin typeface="Garamond" panose="02020404030301010803" pitchFamily="18" charset="0"/>
                <a:cs typeface="Arial" panose="020B0604020202020204" pitchFamily="34" charset="0"/>
              </a:defRPr>
            </a:lvl3pPr>
            <a:lvl4pPr marL="1600200" indent="-228600">
              <a:tabLst>
                <a:tab pos="2286000" algn="l"/>
              </a:tabLst>
              <a:defRPr>
                <a:solidFill>
                  <a:schemeClr val="tx1"/>
                </a:solidFill>
                <a:latin typeface="Garamond" panose="02020404030301010803" pitchFamily="18" charset="0"/>
                <a:cs typeface="Arial" panose="020B0604020202020204" pitchFamily="34" charset="0"/>
              </a:defRPr>
            </a:lvl4pPr>
            <a:lvl5pPr marL="2057400" indent="-228600">
              <a:tabLst>
                <a:tab pos="2286000" algn="l"/>
              </a:tabLst>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9pPr>
          </a:lstStyle>
          <a:p>
            <a:pPr eaLnBrk="0" hangingPunct="0">
              <a:lnSpc>
                <a:spcPts val="2700"/>
              </a:lnSpc>
            </a:pPr>
            <a:r>
              <a:rPr lang="en-US" altLang="en-US" sz="2400" b="1" dirty="0"/>
              <a:t>0.75x</a:t>
            </a:r>
            <a:r>
              <a:rPr lang="en-US" altLang="en-US" sz="2400" b="1" baseline="-25000" dirty="0"/>
              <a:t>3p</a:t>
            </a:r>
            <a:r>
              <a:rPr lang="en-US" altLang="en-US" sz="2400" b="1" dirty="0"/>
              <a:t> - 0.25x</a:t>
            </a:r>
            <a:r>
              <a:rPr lang="en-US" altLang="en-US" sz="2400" b="1" baseline="-25000" dirty="0"/>
              <a:t>1p</a:t>
            </a:r>
            <a:r>
              <a:rPr lang="en-US" altLang="en-US" sz="2400" b="1" dirty="0"/>
              <a:t> - 0.25x</a:t>
            </a:r>
            <a:r>
              <a:rPr lang="en-US" altLang="en-US" sz="2400" b="1" baseline="-25000" dirty="0"/>
              <a:t>2p</a:t>
            </a:r>
            <a:r>
              <a:rPr lang="en-US" altLang="en-US" sz="2400" b="1" dirty="0"/>
              <a:t> </a:t>
            </a:r>
            <a:r>
              <a:rPr lang="en-US" altLang="en-US" sz="2400" b="1" dirty="0">
                <a:sym typeface="Symbol" panose="05050102010706020507" pitchFamily="18" charset="2"/>
              </a:rPr>
              <a:t></a:t>
            </a:r>
            <a:r>
              <a:rPr lang="en-US" altLang="en-US" sz="2400" b="1" dirty="0"/>
              <a:t> 0</a:t>
            </a:r>
          </a:p>
          <a:p>
            <a:pPr eaLnBrk="0" hangingPunct="0">
              <a:lnSpc>
                <a:spcPts val="2700"/>
              </a:lnSpc>
            </a:pPr>
            <a:r>
              <a:rPr lang="en-US" altLang="en-US" sz="2400" b="1" dirty="0"/>
              <a:t>  0.40x</a:t>
            </a:r>
            <a:r>
              <a:rPr lang="en-US" altLang="en-US" sz="2400" b="1" baseline="-25000" dirty="0"/>
              <a:t>1e</a:t>
            </a:r>
            <a:r>
              <a:rPr lang="en-US" altLang="en-US" sz="2400" b="1" dirty="0"/>
              <a:t>- 0.60x</a:t>
            </a:r>
            <a:r>
              <a:rPr lang="en-US" altLang="en-US" sz="2400" b="1" baseline="-25000" dirty="0"/>
              <a:t>2e-</a:t>
            </a:r>
            <a:r>
              <a:rPr lang="en-US" altLang="en-US" sz="2400" b="1" dirty="0"/>
              <a:t> - 0.60x</a:t>
            </a:r>
            <a:r>
              <a:rPr lang="en-US" altLang="en-US" sz="2400" b="1" baseline="-25000" dirty="0"/>
              <a:t>3e</a:t>
            </a:r>
            <a:r>
              <a:rPr lang="en-US" altLang="en-US" sz="2400" b="1" dirty="0"/>
              <a:t> </a:t>
            </a:r>
            <a:r>
              <a:rPr lang="en-US" altLang="en-US" sz="2400" b="1" dirty="0">
                <a:sym typeface="Symbol" panose="05050102010706020507" pitchFamily="18" charset="2"/>
              </a:rPr>
              <a:t></a:t>
            </a:r>
            <a:r>
              <a:rPr lang="en-US" altLang="en-US" sz="2400" b="1" dirty="0"/>
              <a:t> 0</a:t>
            </a:r>
          </a:p>
          <a:p>
            <a:pPr eaLnBrk="0" hangingPunct="0">
              <a:lnSpc>
                <a:spcPts val="2700"/>
              </a:lnSpc>
            </a:pPr>
            <a:r>
              <a:rPr lang="en-US" altLang="en-US" sz="2400" b="1" dirty="0"/>
              <a:t>  0.90x</a:t>
            </a:r>
            <a:r>
              <a:rPr lang="en-US" altLang="en-US" sz="2400" b="1" baseline="-25000" dirty="0"/>
              <a:t>2e</a:t>
            </a:r>
            <a:r>
              <a:rPr lang="en-US" altLang="en-US" sz="2400" b="1" dirty="0"/>
              <a:t> - 0.10x</a:t>
            </a:r>
            <a:r>
              <a:rPr lang="en-US" altLang="en-US" sz="2400" b="1" baseline="-25000" dirty="0"/>
              <a:t>1e</a:t>
            </a:r>
            <a:r>
              <a:rPr lang="en-US" altLang="en-US" sz="2400" b="1" dirty="0"/>
              <a:t> - 0.10x</a:t>
            </a:r>
            <a:r>
              <a:rPr lang="en-US" altLang="en-US" sz="2400" b="1" baseline="-25000" dirty="0"/>
              <a:t>3e</a:t>
            </a:r>
            <a:r>
              <a:rPr lang="en-US" altLang="en-US" sz="2400" b="1" dirty="0"/>
              <a:t> </a:t>
            </a:r>
            <a:r>
              <a:rPr lang="en-US" altLang="en-US" sz="2400" b="1" dirty="0">
                <a:sym typeface="Symbol" panose="05050102010706020507" pitchFamily="18" charset="2"/>
              </a:rPr>
              <a:t></a:t>
            </a:r>
            <a:r>
              <a:rPr lang="en-US" altLang="en-US" sz="2400" b="1" dirty="0"/>
              <a:t> 0</a:t>
            </a:r>
          </a:p>
          <a:p>
            <a:pPr eaLnBrk="0" hangingPunct="0">
              <a:lnSpc>
                <a:spcPts val="2700"/>
              </a:lnSpc>
            </a:pPr>
            <a:r>
              <a:rPr lang="en-US" altLang="en-US" sz="2400" b="1" dirty="0"/>
              <a:t>         x</a:t>
            </a:r>
            <a:r>
              <a:rPr lang="en-US" altLang="en-US" sz="2400" b="1" baseline="-25000" dirty="0"/>
              <a:t>1s</a:t>
            </a:r>
            <a:r>
              <a:rPr lang="en-US" altLang="en-US" sz="2400" b="1" dirty="0"/>
              <a:t> + x</a:t>
            </a:r>
            <a:r>
              <a:rPr lang="en-US" altLang="en-US" sz="2400" b="1" baseline="-25000" dirty="0"/>
              <a:t>2s</a:t>
            </a:r>
            <a:r>
              <a:rPr lang="en-US" altLang="en-US" sz="2400" b="1" dirty="0"/>
              <a:t> + x</a:t>
            </a:r>
            <a:r>
              <a:rPr lang="en-US" altLang="en-US" sz="2400" b="1" baseline="-25000" dirty="0"/>
              <a:t>3s</a:t>
            </a:r>
            <a:r>
              <a:rPr lang="en-US" altLang="en-US" sz="2400" b="1" dirty="0"/>
              <a:t> </a:t>
            </a:r>
            <a:r>
              <a:rPr lang="en-US" altLang="en-US" sz="2400" b="1" dirty="0">
                <a:sym typeface="Symbol" panose="05050102010706020507" pitchFamily="18" charset="2"/>
              </a:rPr>
              <a:t></a:t>
            </a:r>
            <a:r>
              <a:rPr lang="en-US" altLang="en-US" sz="2400" b="1" dirty="0"/>
              <a:t> 3,000 bbl.</a:t>
            </a:r>
          </a:p>
          <a:p>
            <a:pPr eaLnBrk="0" hangingPunct="0">
              <a:lnSpc>
                <a:spcPts val="2700"/>
              </a:lnSpc>
            </a:pPr>
            <a:r>
              <a:rPr lang="en-US" altLang="en-US" sz="2400" b="1" dirty="0"/>
              <a:t>         x</a:t>
            </a:r>
            <a:r>
              <a:rPr lang="en-US" altLang="en-US" sz="2400" b="1" baseline="-25000" dirty="0"/>
              <a:t>1p</a:t>
            </a:r>
            <a:r>
              <a:rPr lang="en-US" altLang="en-US" sz="2400" b="1" dirty="0"/>
              <a:t>+ x</a:t>
            </a:r>
            <a:r>
              <a:rPr lang="en-US" altLang="en-US" sz="2400" b="1" baseline="-25000" dirty="0"/>
              <a:t>2p</a:t>
            </a:r>
            <a:r>
              <a:rPr lang="en-US" altLang="en-US" sz="2400" b="1" dirty="0"/>
              <a:t> + x</a:t>
            </a:r>
            <a:r>
              <a:rPr lang="en-US" altLang="en-US" sz="2400" b="1" baseline="-25000" dirty="0"/>
              <a:t>3p</a:t>
            </a:r>
            <a:r>
              <a:rPr lang="en-US" altLang="en-US" sz="2400" b="1" dirty="0"/>
              <a:t> </a:t>
            </a:r>
            <a:r>
              <a:rPr lang="en-US" altLang="en-US" sz="2400" b="1" dirty="0">
                <a:sym typeface="Symbol" panose="05050102010706020507" pitchFamily="18" charset="2"/>
              </a:rPr>
              <a:t></a:t>
            </a:r>
            <a:r>
              <a:rPr lang="en-US" altLang="en-US" sz="2400" b="1" dirty="0"/>
              <a:t> 3,000 bbl.</a:t>
            </a:r>
          </a:p>
          <a:p>
            <a:pPr eaLnBrk="0" hangingPunct="0">
              <a:lnSpc>
                <a:spcPts val="2700"/>
              </a:lnSpc>
            </a:pPr>
            <a:r>
              <a:rPr lang="en-US" altLang="en-US" sz="2400" b="1" dirty="0"/>
              <a:t>         x</a:t>
            </a:r>
            <a:r>
              <a:rPr lang="en-US" altLang="en-US" sz="2400" b="1" baseline="-25000" dirty="0"/>
              <a:t>1e</a:t>
            </a:r>
            <a:r>
              <a:rPr lang="en-US" altLang="en-US" sz="2400" b="1" dirty="0"/>
              <a:t>+ x</a:t>
            </a:r>
            <a:r>
              <a:rPr lang="en-US" altLang="en-US" sz="2400" b="1" baseline="-25000" dirty="0"/>
              <a:t>2e</a:t>
            </a:r>
            <a:r>
              <a:rPr lang="en-US" altLang="en-US" sz="2400" b="1" dirty="0"/>
              <a:t> + x</a:t>
            </a:r>
            <a:r>
              <a:rPr lang="en-US" altLang="en-US" sz="2400" b="1" baseline="-25000" dirty="0"/>
              <a:t>3e</a:t>
            </a:r>
            <a:r>
              <a:rPr lang="en-US" altLang="en-US" sz="2400" b="1" dirty="0"/>
              <a:t> </a:t>
            </a:r>
            <a:r>
              <a:rPr lang="en-US" altLang="en-US" sz="2400" b="1" dirty="0">
                <a:sym typeface="Symbol" panose="05050102010706020507" pitchFamily="18" charset="2"/>
              </a:rPr>
              <a:t></a:t>
            </a:r>
            <a:r>
              <a:rPr lang="en-US" altLang="en-US" sz="2400" b="1" dirty="0"/>
              <a:t> 3,000 bbl.</a:t>
            </a:r>
          </a:p>
        </p:txBody>
      </p:sp>
      <p:sp>
        <p:nvSpPr>
          <p:cNvPr id="4" name="TextBox 7">
            <a:extLst>
              <a:ext uri="{FF2B5EF4-FFF2-40B4-BE49-F238E27FC236}">
                <a16:creationId xmlns:a16="http://schemas.microsoft.com/office/drawing/2014/main" id="{A42304B0-5CC3-BD9C-B1CC-2AF465F43C8B}"/>
              </a:ext>
            </a:extLst>
          </p:cNvPr>
          <p:cNvSpPr txBox="1">
            <a:spLocks noChangeArrowheads="1"/>
          </p:cNvSpPr>
          <p:nvPr/>
        </p:nvSpPr>
        <p:spPr bwMode="auto">
          <a:xfrm>
            <a:off x="5390563" y="2957225"/>
            <a:ext cx="279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0" algn="l"/>
              </a:tabLst>
              <a:defRPr>
                <a:solidFill>
                  <a:schemeClr val="tx1"/>
                </a:solidFill>
                <a:latin typeface="Garamond" panose="02020404030301010803" pitchFamily="18" charset="0"/>
                <a:cs typeface="Arial" panose="020B0604020202020204" pitchFamily="34" charset="0"/>
              </a:defRPr>
            </a:lvl1pPr>
            <a:lvl2pPr marL="742950" indent="-285750">
              <a:tabLst>
                <a:tab pos="2286000" algn="l"/>
              </a:tabLst>
              <a:defRPr>
                <a:solidFill>
                  <a:schemeClr val="tx1"/>
                </a:solidFill>
                <a:latin typeface="Garamond" panose="02020404030301010803" pitchFamily="18" charset="0"/>
                <a:cs typeface="Arial" panose="020B0604020202020204" pitchFamily="34" charset="0"/>
              </a:defRPr>
            </a:lvl2pPr>
            <a:lvl3pPr marL="1143000" indent="-228600">
              <a:tabLst>
                <a:tab pos="2286000" algn="l"/>
              </a:tabLst>
              <a:defRPr>
                <a:solidFill>
                  <a:schemeClr val="tx1"/>
                </a:solidFill>
                <a:latin typeface="Garamond" panose="02020404030301010803" pitchFamily="18" charset="0"/>
                <a:cs typeface="Arial" panose="020B0604020202020204" pitchFamily="34" charset="0"/>
              </a:defRPr>
            </a:lvl3pPr>
            <a:lvl4pPr marL="1600200" indent="-228600">
              <a:tabLst>
                <a:tab pos="2286000" algn="l"/>
              </a:tabLst>
              <a:defRPr>
                <a:solidFill>
                  <a:schemeClr val="tx1"/>
                </a:solidFill>
                <a:latin typeface="Garamond" panose="02020404030301010803" pitchFamily="18" charset="0"/>
                <a:cs typeface="Arial" panose="020B0604020202020204" pitchFamily="34" charset="0"/>
              </a:defRPr>
            </a:lvl4pPr>
            <a:lvl5pPr marL="2057400" indent="-228600">
              <a:tabLst>
                <a:tab pos="2286000" algn="l"/>
              </a:tabLst>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tabLst>
                <a:tab pos="2286000" algn="l"/>
              </a:tabLst>
              <a:defRPr>
                <a:solidFill>
                  <a:schemeClr val="tx1"/>
                </a:solidFill>
                <a:latin typeface="Garamond" panose="02020404030301010803" pitchFamily="18" charset="0"/>
                <a:cs typeface="Arial" panose="020B0604020202020204" pitchFamily="34" charset="0"/>
              </a:defRPr>
            </a:lvl9pPr>
          </a:lstStyle>
          <a:p>
            <a:pPr eaLnBrk="0" hangingPunct="0">
              <a:lnSpc>
                <a:spcPts val="2700"/>
              </a:lnSpc>
            </a:pPr>
            <a:r>
              <a:rPr lang="en-US" altLang="en-US" sz="2400" b="1" dirty="0"/>
              <a:t>all </a:t>
            </a:r>
            <a:r>
              <a:rPr lang="en-US" altLang="en-US" sz="2400" b="1" dirty="0" err="1"/>
              <a:t>x</a:t>
            </a:r>
            <a:r>
              <a:rPr lang="en-US" altLang="en-US" sz="2400" b="1" baseline="-25000" dirty="0" err="1"/>
              <a:t>ij</a:t>
            </a:r>
            <a:r>
              <a:rPr lang="en-US" altLang="en-US" sz="2400" b="1" dirty="0"/>
              <a:t> </a:t>
            </a:r>
            <a:r>
              <a:rPr lang="en-US" altLang="en-US" sz="2400" b="1" dirty="0">
                <a:sym typeface="Symbol" panose="05050102010706020507" pitchFamily="18" charset="2"/>
              </a:rPr>
              <a:t></a:t>
            </a:r>
            <a:r>
              <a:rPr lang="en-US" altLang="en-US" sz="2400" b="1" dirty="0"/>
              <a:t> 0</a:t>
            </a:r>
            <a:endParaRPr lang="en-US" altLang="en-US" sz="2400" dirty="0"/>
          </a:p>
        </p:txBody>
      </p:sp>
    </p:spTree>
    <p:extLst>
      <p:ext uri="{BB962C8B-B14F-4D97-AF65-F5344CB8AC3E}">
        <p14:creationId xmlns:p14="http://schemas.microsoft.com/office/powerpoint/2010/main" val="55056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29</a:t>
            </a:fld>
            <a:endParaRPr lang="en-GB" dirty="0"/>
          </a:p>
        </p:txBody>
      </p:sp>
      <p:pic>
        <p:nvPicPr>
          <p:cNvPr id="6" name="Picture 12" descr="Exhibit4">
            <a:extLst>
              <a:ext uri="{FF2B5EF4-FFF2-40B4-BE49-F238E27FC236}">
                <a16:creationId xmlns:a16="http://schemas.microsoft.com/office/drawing/2014/main" id="{CA59AAC8-26A6-ECAD-09C1-540DC333A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2873"/>
          <a:stretch>
            <a:fillRect/>
          </a:stretch>
        </p:blipFill>
        <p:spPr bwMode="auto">
          <a:xfrm>
            <a:off x="375264" y="914676"/>
            <a:ext cx="7500939" cy="3759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4">
            <a:extLst>
              <a:ext uri="{FF2B5EF4-FFF2-40B4-BE49-F238E27FC236}">
                <a16:creationId xmlns:a16="http://schemas.microsoft.com/office/drawing/2014/main" id="{04532811-8A20-0670-5ECC-3765E7B84577}"/>
              </a:ext>
            </a:extLst>
          </p:cNvPr>
          <p:cNvSpPr>
            <a:spLocks noChangeArrowheads="1"/>
          </p:cNvSpPr>
          <p:nvPr/>
        </p:nvSpPr>
        <p:spPr bwMode="auto">
          <a:xfrm>
            <a:off x="98955" y="4467100"/>
            <a:ext cx="2847975" cy="406400"/>
          </a:xfrm>
          <a:prstGeom prst="roundRect">
            <a:avLst>
              <a:gd name="adj" fmla="val 16667"/>
            </a:avLst>
          </a:prstGeom>
          <a:solidFill>
            <a:srgbClr val="CCFFFF"/>
          </a:solidFill>
          <a:ln w="9525">
            <a:solidFill>
              <a:schemeClr val="tx1"/>
            </a:solidFill>
            <a:round/>
            <a:headEnd/>
            <a:tailEnd/>
          </a:ln>
        </p:spPr>
        <p:txBody>
          <a:bodyPr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dirty="0"/>
              <a:t>Decision variables—B7:B15</a:t>
            </a:r>
          </a:p>
        </p:txBody>
      </p:sp>
      <p:sp>
        <p:nvSpPr>
          <p:cNvPr id="9" name="Line 18">
            <a:extLst>
              <a:ext uri="{FF2B5EF4-FFF2-40B4-BE49-F238E27FC236}">
                <a16:creationId xmlns:a16="http://schemas.microsoft.com/office/drawing/2014/main" id="{4BEA0C03-C1EA-9A68-0D29-DF31687BFE61}"/>
              </a:ext>
            </a:extLst>
          </p:cNvPr>
          <p:cNvSpPr>
            <a:spLocks noChangeShapeType="1"/>
          </p:cNvSpPr>
          <p:nvPr/>
        </p:nvSpPr>
        <p:spPr bwMode="auto">
          <a:xfrm flipH="1">
            <a:off x="618067" y="3817813"/>
            <a:ext cx="631825" cy="646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 name="Text Placeholder 10">
            <a:extLst>
              <a:ext uri="{FF2B5EF4-FFF2-40B4-BE49-F238E27FC236}">
                <a16:creationId xmlns:a16="http://schemas.microsoft.com/office/drawing/2014/main" id="{57D9A9B5-C763-A56E-369C-AAF6B86039E7}"/>
              </a:ext>
            </a:extLst>
          </p:cNvPr>
          <p:cNvSpPr>
            <a:spLocks noGrp="1"/>
          </p:cNvSpPr>
          <p:nvPr>
            <p:ph type="body" sz="quarter" idx="10"/>
          </p:nvPr>
        </p:nvSpPr>
        <p:spPr/>
        <p:txBody>
          <a:bodyPr/>
          <a:lstStyle/>
          <a:p>
            <a:endParaRPr lang="en-IE"/>
          </a:p>
        </p:txBody>
      </p:sp>
      <p:sp>
        <p:nvSpPr>
          <p:cNvPr id="12" name="AutoShape 15">
            <a:extLst>
              <a:ext uri="{FF2B5EF4-FFF2-40B4-BE49-F238E27FC236}">
                <a16:creationId xmlns:a16="http://schemas.microsoft.com/office/drawing/2014/main" id="{3192A73D-5290-C689-4001-9F9A8C40C11A}"/>
              </a:ext>
            </a:extLst>
          </p:cNvPr>
          <p:cNvSpPr>
            <a:spLocks noChangeArrowheads="1"/>
          </p:cNvSpPr>
          <p:nvPr/>
        </p:nvSpPr>
        <p:spPr bwMode="auto">
          <a:xfrm>
            <a:off x="3089847" y="4737100"/>
            <a:ext cx="1547813" cy="406400"/>
          </a:xfrm>
          <a:prstGeom prst="roundRect">
            <a:avLst>
              <a:gd name="adj" fmla="val 16667"/>
            </a:avLst>
          </a:prstGeom>
          <a:solidFill>
            <a:srgbClr val="CCFFFF"/>
          </a:solidFill>
          <a:ln w="9525">
            <a:solidFill>
              <a:schemeClr val="tx1"/>
            </a:solidFill>
            <a:round/>
            <a:headEnd/>
            <a:tailEnd/>
          </a:ln>
        </p:spPr>
        <p:txBody>
          <a:bodyPr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a:t>=B7+B8+B9</a:t>
            </a:r>
          </a:p>
        </p:txBody>
      </p:sp>
      <p:sp>
        <p:nvSpPr>
          <p:cNvPr id="13" name="Line 19">
            <a:extLst>
              <a:ext uri="{FF2B5EF4-FFF2-40B4-BE49-F238E27FC236}">
                <a16:creationId xmlns:a16="http://schemas.microsoft.com/office/drawing/2014/main" id="{3E9C043B-3974-57D0-556B-B607C76F8B71}"/>
              </a:ext>
            </a:extLst>
          </p:cNvPr>
          <p:cNvSpPr>
            <a:spLocks noChangeShapeType="1"/>
          </p:cNvSpPr>
          <p:nvPr/>
        </p:nvSpPr>
        <p:spPr bwMode="auto">
          <a:xfrm flipH="1">
            <a:off x="4096322" y="4162425"/>
            <a:ext cx="417513" cy="592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 name="AutoShape 16">
            <a:extLst>
              <a:ext uri="{FF2B5EF4-FFF2-40B4-BE49-F238E27FC236}">
                <a16:creationId xmlns:a16="http://schemas.microsoft.com/office/drawing/2014/main" id="{2639768C-C5EE-3719-23F0-3D4FCF8E1C71}"/>
              </a:ext>
            </a:extLst>
          </p:cNvPr>
          <p:cNvSpPr>
            <a:spLocks noChangeArrowheads="1"/>
          </p:cNvSpPr>
          <p:nvPr/>
        </p:nvSpPr>
        <p:spPr bwMode="auto">
          <a:xfrm>
            <a:off x="5520310" y="4678049"/>
            <a:ext cx="2486025" cy="406400"/>
          </a:xfrm>
          <a:prstGeom prst="roundRect">
            <a:avLst>
              <a:gd name="adj" fmla="val 16667"/>
            </a:avLst>
          </a:prstGeom>
          <a:solidFill>
            <a:srgbClr val="CCFFFF"/>
          </a:solidFill>
          <a:ln w="9525">
            <a:solidFill>
              <a:schemeClr val="tx1"/>
            </a:solidFill>
            <a:round/>
            <a:headEnd/>
            <a:tailEnd/>
          </a:ln>
        </p:spPr>
        <p:txBody>
          <a:bodyPr wrap="square"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dirty="0"/>
              <a:t>=0.5*B7-0.5*B8-0.5*B9</a:t>
            </a:r>
          </a:p>
        </p:txBody>
      </p:sp>
      <p:sp>
        <p:nvSpPr>
          <p:cNvPr id="15" name="Line 20">
            <a:extLst>
              <a:ext uri="{FF2B5EF4-FFF2-40B4-BE49-F238E27FC236}">
                <a16:creationId xmlns:a16="http://schemas.microsoft.com/office/drawing/2014/main" id="{BD9F23DF-F5BA-FFAE-4FCE-DB816EA4D665}"/>
              </a:ext>
            </a:extLst>
          </p:cNvPr>
          <p:cNvSpPr>
            <a:spLocks noChangeShapeType="1"/>
          </p:cNvSpPr>
          <p:nvPr/>
        </p:nvSpPr>
        <p:spPr bwMode="auto">
          <a:xfrm>
            <a:off x="4694641" y="3388773"/>
            <a:ext cx="1098720" cy="1285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 name="AutoShape 13">
            <a:extLst>
              <a:ext uri="{FF2B5EF4-FFF2-40B4-BE49-F238E27FC236}">
                <a16:creationId xmlns:a16="http://schemas.microsoft.com/office/drawing/2014/main" id="{E2A1BC23-6210-CE54-2295-368F89739A8B}"/>
              </a:ext>
            </a:extLst>
          </p:cNvPr>
          <p:cNvSpPr>
            <a:spLocks noChangeArrowheads="1"/>
          </p:cNvSpPr>
          <p:nvPr/>
        </p:nvSpPr>
        <p:spPr bwMode="auto">
          <a:xfrm>
            <a:off x="4921823" y="1636940"/>
            <a:ext cx="1743075" cy="406400"/>
          </a:xfrm>
          <a:prstGeom prst="roundRect">
            <a:avLst>
              <a:gd name="adj" fmla="val 16667"/>
            </a:avLst>
          </a:prstGeom>
          <a:solidFill>
            <a:srgbClr val="CCFFFF"/>
          </a:solidFill>
          <a:ln w="9525">
            <a:solidFill>
              <a:schemeClr val="tx1"/>
            </a:solidFill>
            <a:round/>
            <a:headEnd/>
            <a:tailEnd/>
          </a:ln>
        </p:spPr>
        <p:txBody>
          <a:bodyPr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a:t>=B7+B10+B13</a:t>
            </a:r>
          </a:p>
        </p:txBody>
      </p:sp>
      <p:sp>
        <p:nvSpPr>
          <p:cNvPr id="17" name="Line 17">
            <a:extLst>
              <a:ext uri="{FF2B5EF4-FFF2-40B4-BE49-F238E27FC236}">
                <a16:creationId xmlns:a16="http://schemas.microsoft.com/office/drawing/2014/main" id="{ED9529C6-AA7C-2825-0BAA-48A72CE90252}"/>
              </a:ext>
            </a:extLst>
          </p:cNvPr>
          <p:cNvSpPr>
            <a:spLocks noChangeShapeType="1"/>
          </p:cNvSpPr>
          <p:nvPr/>
        </p:nvSpPr>
        <p:spPr bwMode="auto">
          <a:xfrm flipV="1">
            <a:off x="4796411" y="2132240"/>
            <a:ext cx="1008062"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284736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Leader</a:t>
            </a:r>
          </a:p>
        </p:txBody>
      </p:sp>
      <p:sp>
        <p:nvSpPr>
          <p:cNvPr id="3" name="Text Placeholder 2"/>
          <p:cNvSpPr>
            <a:spLocks noGrp="1"/>
          </p:cNvSpPr>
          <p:nvPr>
            <p:ph type="body" sz="quarter" idx="10"/>
          </p:nvPr>
        </p:nvSpPr>
        <p:spPr>
          <a:xfrm>
            <a:off x="2330569" y="1131536"/>
            <a:ext cx="6693997" cy="3741964"/>
          </a:xfrm>
        </p:spPr>
        <p:txBody>
          <a:bodyPr/>
          <a:lstStyle/>
          <a:p>
            <a:pPr>
              <a:spcBef>
                <a:spcPts val="0"/>
              </a:spcBef>
            </a:pPr>
            <a:r>
              <a:rPr lang="en-GB" sz="1400" b="1" dirty="0"/>
              <a:t>Experience</a:t>
            </a:r>
          </a:p>
          <a:p>
            <a:pPr lvl="1">
              <a:spcAft>
                <a:spcPts val="0"/>
              </a:spcAft>
            </a:pPr>
            <a:r>
              <a:rPr lang="en-GB" sz="1200" dirty="0"/>
              <a:t>Trinity Business School </a:t>
            </a:r>
          </a:p>
          <a:p>
            <a:pPr marL="295275" lvl="1" indent="0">
              <a:spcAft>
                <a:spcPts val="0"/>
              </a:spcAft>
              <a:buNone/>
            </a:pPr>
            <a:r>
              <a:rPr lang="en-GB" sz="1200" dirty="0"/>
              <a:t>	Assistant Professor of Operations and Supply Chain Management</a:t>
            </a:r>
          </a:p>
          <a:p>
            <a:pPr marL="295275" lvl="1" indent="0">
              <a:spcAft>
                <a:spcPts val="0"/>
              </a:spcAft>
              <a:buNone/>
            </a:pPr>
            <a:r>
              <a:rPr lang="en-GB" sz="1200" dirty="0"/>
              <a:t>	Programme Co-Director for MSc OSCM</a:t>
            </a:r>
          </a:p>
          <a:p>
            <a:pPr lvl="1">
              <a:spcAft>
                <a:spcPts val="0"/>
              </a:spcAft>
            </a:pPr>
            <a:r>
              <a:rPr lang="en-GB" sz="1200" dirty="0"/>
              <a:t>School of Business and Social Sciences, Antalya </a:t>
            </a:r>
            <a:r>
              <a:rPr lang="en-GB" sz="1200" dirty="0" err="1"/>
              <a:t>Bilim</a:t>
            </a:r>
            <a:r>
              <a:rPr lang="en-GB" sz="1200" dirty="0"/>
              <a:t> University </a:t>
            </a:r>
          </a:p>
          <a:p>
            <a:pPr marL="295275" lvl="1" indent="0">
              <a:spcAft>
                <a:spcPts val="0"/>
              </a:spcAft>
              <a:buNone/>
            </a:pPr>
            <a:r>
              <a:rPr lang="en-GB" sz="1200" dirty="0"/>
              <a:t>	Assistant Professor of Business Administration</a:t>
            </a:r>
          </a:p>
          <a:p>
            <a:pPr marL="295275" lvl="1" indent="0">
              <a:spcAft>
                <a:spcPts val="0"/>
              </a:spcAft>
              <a:buNone/>
            </a:pPr>
            <a:r>
              <a:rPr lang="en-GB" sz="1200" dirty="0"/>
              <a:t>	Department Chair of Business Administration</a:t>
            </a:r>
          </a:p>
          <a:p>
            <a:pPr lvl="1">
              <a:spcAft>
                <a:spcPts val="0"/>
              </a:spcAft>
            </a:pPr>
            <a:r>
              <a:rPr lang="en-GB" sz="1200" dirty="0"/>
              <a:t>Duke University Medical Research </a:t>
            </a:r>
            <a:r>
              <a:rPr lang="en-GB" sz="1200" dirty="0" err="1"/>
              <a:t>Center</a:t>
            </a:r>
            <a:r>
              <a:rPr lang="en-GB" sz="1200" dirty="0"/>
              <a:t> </a:t>
            </a:r>
          </a:p>
          <a:p>
            <a:pPr marL="295275" lvl="1" indent="0">
              <a:spcAft>
                <a:spcPts val="0"/>
              </a:spcAft>
              <a:buNone/>
            </a:pPr>
            <a:r>
              <a:rPr lang="en-GB" sz="1200" dirty="0"/>
              <a:t>	Database Management and Healthcare Operations Project</a:t>
            </a:r>
          </a:p>
          <a:p>
            <a:pPr>
              <a:spcBef>
                <a:spcPts val="0"/>
              </a:spcBef>
            </a:pPr>
            <a:r>
              <a:rPr lang="en-GB" sz="1400" b="1" dirty="0"/>
              <a:t>Education</a:t>
            </a:r>
          </a:p>
          <a:p>
            <a:pPr lvl="1">
              <a:spcAft>
                <a:spcPts val="0"/>
              </a:spcAft>
            </a:pPr>
            <a:r>
              <a:rPr lang="en-GB" sz="1200" dirty="0"/>
              <a:t>Duke University Fuqua School of Business</a:t>
            </a:r>
          </a:p>
          <a:p>
            <a:pPr marL="295275" lvl="1" indent="0">
              <a:spcAft>
                <a:spcPts val="0"/>
              </a:spcAft>
              <a:buNone/>
            </a:pPr>
            <a:r>
              <a:rPr lang="en-GB" sz="1200" dirty="0"/>
              <a:t>	PhD in Operations Management</a:t>
            </a:r>
          </a:p>
          <a:p>
            <a:pPr lvl="1">
              <a:spcAft>
                <a:spcPts val="0"/>
              </a:spcAft>
            </a:pPr>
            <a:r>
              <a:rPr lang="en-GB" sz="1200" dirty="0" err="1"/>
              <a:t>Koc</a:t>
            </a:r>
            <a:r>
              <a:rPr lang="en-GB" sz="1200" dirty="0"/>
              <a:t> University</a:t>
            </a:r>
          </a:p>
          <a:p>
            <a:pPr marL="295275" lvl="1" indent="0">
              <a:spcAft>
                <a:spcPts val="0"/>
              </a:spcAft>
              <a:buNone/>
            </a:pPr>
            <a:r>
              <a:rPr lang="en-GB" sz="1200" dirty="0"/>
              <a:t>	MSc in Industrial Engineering</a:t>
            </a:r>
          </a:p>
          <a:p>
            <a:pPr lvl="1">
              <a:spcAft>
                <a:spcPts val="0"/>
              </a:spcAft>
            </a:pPr>
            <a:r>
              <a:rPr lang="en-GB" sz="1200" dirty="0"/>
              <a:t>Istanbul Technical University</a:t>
            </a:r>
          </a:p>
          <a:p>
            <a:pPr marL="295275" lvl="1" indent="0">
              <a:spcAft>
                <a:spcPts val="0"/>
              </a:spcAft>
              <a:buNone/>
            </a:pPr>
            <a:r>
              <a:rPr lang="en-GB" sz="1200" dirty="0"/>
              <a:t>	BSc in Industrial Engineering</a:t>
            </a:r>
          </a:p>
          <a:p>
            <a:pPr>
              <a:spcBef>
                <a:spcPts val="0"/>
              </a:spcBef>
            </a:pPr>
            <a:r>
              <a:rPr lang="en-GB" sz="1400" b="1" dirty="0"/>
              <a:t>Research Interests</a:t>
            </a:r>
          </a:p>
          <a:p>
            <a:pPr lvl="1">
              <a:spcAft>
                <a:spcPts val="0"/>
              </a:spcAft>
            </a:pPr>
            <a:r>
              <a:rPr lang="en-GB" sz="1200" dirty="0"/>
              <a:t>Optimal coordination of traditional and blockchain-based international fund transfer systems, supply chain finance with random yield and lead time, optimal staffing in specialized education</a:t>
            </a:r>
          </a:p>
          <a:p>
            <a:pPr lvl="1"/>
            <a:endParaRPr lang="en-GB" sz="1200" b="1" dirty="0"/>
          </a:p>
        </p:txBody>
      </p:sp>
      <p:sp>
        <p:nvSpPr>
          <p:cNvPr id="4" name="Text Placeholder 3"/>
          <p:cNvSpPr>
            <a:spLocks noGrp="1"/>
          </p:cNvSpPr>
          <p:nvPr>
            <p:ph type="body" sz="quarter" idx="11"/>
          </p:nvPr>
        </p:nvSpPr>
        <p:spPr/>
        <p:txBody>
          <a:bodyPr/>
          <a:lstStyle/>
          <a:p>
            <a:r>
              <a:rPr lang="en-GB" dirty="0" err="1"/>
              <a:t>Dr.</a:t>
            </a:r>
            <a:r>
              <a:rPr lang="en-GB" dirty="0"/>
              <a:t> Isilay Talay – talayi@tcd.ie </a:t>
            </a:r>
          </a:p>
        </p:txBody>
      </p:sp>
      <p:sp>
        <p:nvSpPr>
          <p:cNvPr id="5" name="Slide Number Placeholder 4">
            <a:extLst>
              <a:ext uri="{FF2B5EF4-FFF2-40B4-BE49-F238E27FC236}">
                <a16:creationId xmlns:a16="http://schemas.microsoft.com/office/drawing/2014/main" id="{528CD0D1-EDF3-0048-B2CC-87E57CD342B5}"/>
              </a:ext>
            </a:extLst>
          </p:cNvPr>
          <p:cNvSpPr>
            <a:spLocks noGrp="1"/>
          </p:cNvSpPr>
          <p:nvPr>
            <p:ph type="sldNum" sz="quarter" idx="4"/>
          </p:nvPr>
        </p:nvSpPr>
        <p:spPr/>
        <p:txBody>
          <a:bodyPr/>
          <a:lstStyle/>
          <a:p>
            <a:fld id="{DDBE135E-2566-4748-853C-8A3B78F0FB00}" type="slidenum">
              <a:rPr lang="en-GB" smtClean="0"/>
              <a:pPr/>
              <a:t>3</a:t>
            </a:fld>
            <a:endParaRPr lang="en-GB" dirty="0"/>
          </a:p>
        </p:txBody>
      </p:sp>
      <p:pic>
        <p:nvPicPr>
          <p:cNvPr id="6" name="Picture 5">
            <a:extLst>
              <a:ext uri="{FF2B5EF4-FFF2-40B4-BE49-F238E27FC236}">
                <a16:creationId xmlns:a16="http://schemas.microsoft.com/office/drawing/2014/main" id="{AA9C701B-337F-4726-9E4D-928EF3086EBE}"/>
              </a:ext>
            </a:extLst>
          </p:cNvPr>
          <p:cNvPicPr>
            <a:picLocks noChangeAspect="1"/>
          </p:cNvPicPr>
          <p:nvPr/>
        </p:nvPicPr>
        <p:blipFill>
          <a:blip r:embed="rId3"/>
          <a:stretch>
            <a:fillRect/>
          </a:stretch>
        </p:blipFill>
        <p:spPr>
          <a:xfrm>
            <a:off x="198456" y="1374406"/>
            <a:ext cx="2053090" cy="3083288"/>
          </a:xfrm>
          <a:prstGeom prst="rect">
            <a:avLst/>
          </a:prstGeom>
        </p:spPr>
      </p:pic>
    </p:spTree>
    <p:extLst>
      <p:ext uri="{BB962C8B-B14F-4D97-AF65-F5344CB8AC3E}">
        <p14:creationId xmlns:p14="http://schemas.microsoft.com/office/powerpoint/2010/main" val="1859924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270000"/>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30</a:t>
            </a:fld>
            <a:endParaRPr lang="en-GB" dirty="0"/>
          </a:p>
        </p:txBody>
      </p:sp>
      <p:pic>
        <p:nvPicPr>
          <p:cNvPr id="6" name="Picture 7" descr="Exhibit4">
            <a:extLst>
              <a:ext uri="{FF2B5EF4-FFF2-40B4-BE49-F238E27FC236}">
                <a16:creationId xmlns:a16="http://schemas.microsoft.com/office/drawing/2014/main" id="{A546ECBE-6D76-CFF1-029A-72ED84EBF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709" y="87610"/>
            <a:ext cx="4664957" cy="473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1258247A-59E8-DEAC-BE08-951439FB3729}"/>
              </a:ext>
            </a:extLst>
          </p:cNvPr>
          <p:cNvSpPr txBox="1">
            <a:spLocks noChangeArrowheads="1"/>
          </p:cNvSpPr>
          <p:nvPr/>
        </p:nvSpPr>
        <p:spPr bwMode="auto">
          <a:xfrm>
            <a:off x="619831" y="21097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eaLnBrk="0" fontAlgn="b" hangingPunct="0"/>
            <a:r>
              <a:rPr lang="en-US" altLang="en-US" sz="2400" b="1" dirty="0"/>
              <a:t>Exhibit 4.18</a:t>
            </a:r>
            <a:endParaRPr lang="en-US" altLang="en-US" sz="2400" dirty="0"/>
          </a:p>
        </p:txBody>
      </p:sp>
    </p:spTree>
    <p:extLst>
      <p:ext uri="{BB962C8B-B14F-4D97-AF65-F5344CB8AC3E}">
        <p14:creationId xmlns:p14="http://schemas.microsoft.com/office/powerpoint/2010/main" val="1297991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5" y="169258"/>
            <a:ext cx="7500939" cy="813253"/>
          </a:xfrm>
        </p:spPr>
        <p:txBody>
          <a:bodyPr/>
          <a:lstStyle/>
          <a:p>
            <a:r>
              <a:rPr lang="en-IE" dirty="0"/>
              <a:t>A Blend Example</a:t>
            </a:r>
            <a:br>
              <a:rPr lang="en-IE" dirty="0"/>
            </a:br>
            <a:endParaRPr lang="en-IE"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31</a:t>
            </a:fld>
            <a:endParaRPr lang="en-GB" dirty="0"/>
          </a:p>
        </p:txBody>
      </p:sp>
      <p:sp>
        <p:nvSpPr>
          <p:cNvPr id="7" name="Text Placeholder 2">
            <a:extLst>
              <a:ext uri="{FF2B5EF4-FFF2-40B4-BE49-F238E27FC236}">
                <a16:creationId xmlns:a16="http://schemas.microsoft.com/office/drawing/2014/main" id="{255FD074-B0A4-4CB0-92E9-F4B240D6E6B9}"/>
              </a:ext>
            </a:extLst>
          </p:cNvPr>
          <p:cNvSpPr>
            <a:spLocks noGrp="1"/>
          </p:cNvSpPr>
          <p:nvPr>
            <p:ph type="body" sz="quarter" idx="10"/>
          </p:nvPr>
        </p:nvSpPr>
        <p:spPr>
          <a:xfrm>
            <a:off x="496711" y="4674080"/>
            <a:ext cx="7832902" cy="300162"/>
          </a:xfrm>
        </p:spPr>
        <p:txBody>
          <a:bodyPr/>
          <a:lstStyle/>
          <a:p>
            <a:pPr marL="270510" indent="-270510">
              <a:tabLst>
                <a:tab pos="270510" algn="l"/>
              </a:tabLst>
            </a:pPr>
            <a:r>
              <a:rPr lang="en-IE" sz="1600" b="0" dirty="0"/>
              <a:t>Chapter 4: Taylor, B. W. III. (2019). Introduction to Management Science. 13th ed. Pearson.</a:t>
            </a:r>
          </a:p>
          <a:p>
            <a:pPr marL="0" lvl="1" indent="0">
              <a:buNone/>
            </a:pPr>
            <a:endParaRPr lang="en-IE" dirty="0"/>
          </a:p>
        </p:txBody>
      </p:sp>
      <p:pic>
        <p:nvPicPr>
          <p:cNvPr id="6" name="Picture 7" descr="Exhibit4">
            <a:extLst>
              <a:ext uri="{FF2B5EF4-FFF2-40B4-BE49-F238E27FC236}">
                <a16:creationId xmlns:a16="http://schemas.microsoft.com/office/drawing/2014/main" id="{AD791873-CBF9-421B-A241-BDD286D47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272" y="66424"/>
            <a:ext cx="63246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a:extLst>
              <a:ext uri="{FF2B5EF4-FFF2-40B4-BE49-F238E27FC236}">
                <a16:creationId xmlns:a16="http://schemas.microsoft.com/office/drawing/2014/main" id="{3AC26F48-35F2-B55E-6536-E0C5FBA2351D}"/>
              </a:ext>
            </a:extLst>
          </p:cNvPr>
          <p:cNvSpPr>
            <a:spLocks noChangeArrowheads="1"/>
          </p:cNvSpPr>
          <p:nvPr/>
        </p:nvSpPr>
        <p:spPr bwMode="auto">
          <a:xfrm>
            <a:off x="294922" y="2966309"/>
            <a:ext cx="2157412" cy="709613"/>
          </a:xfrm>
          <a:prstGeom prst="roundRect">
            <a:avLst>
              <a:gd name="adj" fmla="val 16667"/>
            </a:avLst>
          </a:prstGeom>
          <a:solidFill>
            <a:srgbClr val="CCFFFF"/>
          </a:solidFill>
          <a:ln w="9525">
            <a:solidFill>
              <a:schemeClr val="tx1"/>
            </a:solidFill>
            <a:round/>
            <a:headEnd/>
            <a:tailEnd/>
          </a:ln>
        </p:spPr>
        <p:txBody>
          <a:bodyPr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a:t>The shadow price for component 1 is $20.</a:t>
            </a:r>
          </a:p>
        </p:txBody>
      </p:sp>
      <p:sp>
        <p:nvSpPr>
          <p:cNvPr id="9" name="Line 10">
            <a:extLst>
              <a:ext uri="{FF2B5EF4-FFF2-40B4-BE49-F238E27FC236}">
                <a16:creationId xmlns:a16="http://schemas.microsoft.com/office/drawing/2014/main" id="{8B3C23F2-2A95-500D-75DD-79E98035E4C3}"/>
              </a:ext>
            </a:extLst>
          </p:cNvPr>
          <p:cNvSpPr>
            <a:spLocks noChangeShapeType="1"/>
          </p:cNvSpPr>
          <p:nvPr/>
        </p:nvSpPr>
        <p:spPr bwMode="auto">
          <a:xfrm flipH="1" flipV="1">
            <a:off x="2460272" y="3190528"/>
            <a:ext cx="3362678" cy="9618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 name="AutoShape 9">
            <a:extLst>
              <a:ext uri="{FF2B5EF4-FFF2-40B4-BE49-F238E27FC236}">
                <a16:creationId xmlns:a16="http://schemas.microsoft.com/office/drawing/2014/main" id="{7C8A5082-7F57-2BB4-49F5-D59648C55CEF}"/>
              </a:ext>
            </a:extLst>
          </p:cNvPr>
          <p:cNvSpPr>
            <a:spLocks noChangeArrowheads="1"/>
          </p:cNvSpPr>
          <p:nvPr/>
        </p:nvSpPr>
        <p:spPr bwMode="auto">
          <a:xfrm>
            <a:off x="65792" y="1410667"/>
            <a:ext cx="2519364" cy="1328023"/>
          </a:xfrm>
          <a:prstGeom prst="roundRect">
            <a:avLst>
              <a:gd name="adj" fmla="val 16667"/>
            </a:avLst>
          </a:prstGeom>
          <a:solidFill>
            <a:srgbClr val="CCFFFF"/>
          </a:solidFill>
          <a:ln w="9525">
            <a:solidFill>
              <a:schemeClr val="tx1"/>
            </a:solidFill>
            <a:round/>
            <a:headEnd/>
            <a:tailEnd/>
          </a:ln>
        </p:spPr>
        <p:txBody>
          <a:bodyPr wrap="square" anchor="ct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fontAlgn="base">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dirty="0"/>
              <a:t>The upper limit for the sensitivity range for component 1 is 4500+1700=6200.</a:t>
            </a:r>
          </a:p>
        </p:txBody>
      </p:sp>
      <p:sp>
        <p:nvSpPr>
          <p:cNvPr id="11" name="Line 11">
            <a:extLst>
              <a:ext uri="{FF2B5EF4-FFF2-40B4-BE49-F238E27FC236}">
                <a16:creationId xmlns:a16="http://schemas.microsoft.com/office/drawing/2014/main" id="{CD2B50EA-7317-A02B-AE63-BCE795BF326C}"/>
              </a:ext>
            </a:extLst>
          </p:cNvPr>
          <p:cNvSpPr>
            <a:spLocks noChangeShapeType="1"/>
          </p:cNvSpPr>
          <p:nvPr/>
        </p:nvSpPr>
        <p:spPr bwMode="auto">
          <a:xfrm flipH="1" flipV="1">
            <a:off x="2593094" y="2101170"/>
            <a:ext cx="4496328" cy="20512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1415166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Programming (LP)</a:t>
            </a:r>
          </a:p>
        </p:txBody>
      </p:sp>
      <p:sp>
        <p:nvSpPr>
          <p:cNvPr id="3" name="Text Placeholder 2"/>
          <p:cNvSpPr>
            <a:spLocks noGrp="1"/>
          </p:cNvSpPr>
          <p:nvPr>
            <p:ph type="body" sz="quarter" idx="10"/>
          </p:nvPr>
        </p:nvSpPr>
        <p:spPr>
          <a:xfrm>
            <a:off x="632178" y="1302191"/>
            <a:ext cx="7890933" cy="3377283"/>
          </a:xfrm>
        </p:spPr>
        <p:txBody>
          <a:bodyPr/>
          <a:lstStyle/>
          <a:p>
            <a:r>
              <a:rPr lang="en-GB" b="0" dirty="0"/>
              <a:t>*Weekly production mix of 48 different paint primers (in gallons)</a:t>
            </a:r>
          </a:p>
          <a:p>
            <a:r>
              <a:rPr lang="en-GB" b="0" dirty="0"/>
              <a:t>*Aim to maximize contribution</a:t>
            </a:r>
          </a:p>
          <a:p>
            <a:r>
              <a:rPr lang="en-GB" b="0" dirty="0"/>
              <a:t>*Weekly available machine hours (8,500)</a:t>
            </a:r>
          </a:p>
          <a:p>
            <a:pPr>
              <a:tabLst>
                <a:tab pos="90488" algn="l"/>
              </a:tabLst>
            </a:pPr>
            <a:r>
              <a:rPr lang="en-GB" b="0" dirty="0"/>
              <a:t> 	Contractual agreements imposing min (200 gallons) and max (1200 	gallons) amounts for each primer</a:t>
            </a:r>
          </a:p>
          <a:p>
            <a:pPr>
              <a:tabLst>
                <a:tab pos="90488" algn="l"/>
              </a:tabLst>
            </a:pPr>
            <a:r>
              <a:rPr lang="en-GB" b="0" dirty="0"/>
              <a:t>	Budget limitation for raw materials ($90,000)</a:t>
            </a:r>
          </a:p>
          <a:p>
            <a:pPr>
              <a:tabLst>
                <a:tab pos="90488" algn="l"/>
              </a:tabLst>
            </a:pPr>
            <a:r>
              <a:rPr lang="en-GB" b="0" dirty="0"/>
              <a:t>This problem has a broader scope such that some parameters need to be calculated, which is more realistic. ‘ch3_PaintPrimer – Data.xlsx’</a:t>
            </a:r>
          </a:p>
        </p:txBody>
      </p:sp>
      <p:sp>
        <p:nvSpPr>
          <p:cNvPr id="4" name="Text Placeholder 3"/>
          <p:cNvSpPr>
            <a:spLocks noGrp="1"/>
          </p:cNvSpPr>
          <p:nvPr>
            <p:ph type="body" sz="quarter" idx="11"/>
          </p:nvPr>
        </p:nvSpPr>
        <p:spPr/>
        <p:txBody>
          <a:bodyPr/>
          <a:lstStyle/>
          <a:p>
            <a:r>
              <a:rPr lang="en-GB" dirty="0"/>
              <a:t>Example — Primer Manufacturer Inc. Production Mix </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32</a:t>
            </a:fld>
            <a:endParaRPr lang="en-GB" dirty="0"/>
          </a:p>
        </p:txBody>
      </p:sp>
      <p:sp>
        <p:nvSpPr>
          <p:cNvPr id="6" name="TextBox 5">
            <a:extLst>
              <a:ext uri="{FF2B5EF4-FFF2-40B4-BE49-F238E27FC236}">
                <a16:creationId xmlns:a16="http://schemas.microsoft.com/office/drawing/2014/main" id="{E908F76A-13E9-48F9-AB69-3EE1B05FC1C4}"/>
              </a:ext>
            </a:extLst>
          </p:cNvPr>
          <p:cNvSpPr txBox="1"/>
          <p:nvPr/>
        </p:nvSpPr>
        <p:spPr>
          <a:xfrm>
            <a:off x="541866" y="4565723"/>
            <a:ext cx="8398933" cy="307777"/>
          </a:xfrm>
          <a:prstGeom prst="rect">
            <a:avLst/>
          </a:prstGeom>
          <a:noFill/>
        </p:spPr>
        <p:txBody>
          <a:bodyPr wrap="square" rtlCol="0">
            <a:spAutoFit/>
          </a:bodyPr>
          <a:lstStyle/>
          <a:p>
            <a:r>
              <a:rPr lang="en-IE" sz="1400" dirty="0" err="1"/>
              <a:t>Asllani</a:t>
            </a:r>
            <a:r>
              <a:rPr lang="en-IE" sz="1400" dirty="0"/>
              <a:t>, A. Business Analytics with Management Science Models and Methods, Chapter 3</a:t>
            </a:r>
          </a:p>
        </p:txBody>
      </p:sp>
    </p:spTree>
    <p:extLst>
      <p:ext uri="{BB962C8B-B14F-4D97-AF65-F5344CB8AC3E}">
        <p14:creationId xmlns:p14="http://schemas.microsoft.com/office/powerpoint/2010/main" val="3324518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Post-Lecture Practice</a:t>
            </a:r>
          </a:p>
        </p:txBody>
      </p:sp>
      <p:sp>
        <p:nvSpPr>
          <p:cNvPr id="3" name="Text Placeholder 2"/>
          <p:cNvSpPr>
            <a:spLocks noGrp="1"/>
          </p:cNvSpPr>
          <p:nvPr>
            <p:ph type="body" sz="quarter" idx="10"/>
          </p:nvPr>
        </p:nvSpPr>
        <p:spPr/>
        <p:txBody>
          <a:bodyPr/>
          <a:lstStyle/>
          <a:p>
            <a:r>
              <a:rPr lang="en-GB" dirty="0"/>
              <a:t>Rolls Bakery Production Runs</a:t>
            </a:r>
          </a:p>
          <a:p>
            <a:r>
              <a:rPr lang="en-GB" dirty="0"/>
              <a:t>Political Advertisement Agency</a:t>
            </a:r>
          </a:p>
          <a:p>
            <a:r>
              <a:rPr lang="en-GB" dirty="0" err="1"/>
              <a:t>Landhills</a:t>
            </a:r>
            <a:r>
              <a:rPr lang="en-GB" dirty="0"/>
              <a:t> Winery (as a first step, assume the decision variables do not need to be integer, we will refer to this case in the later weeks, too)</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33</a:t>
            </a:fld>
            <a:endParaRPr lang="en-GB" dirty="0"/>
          </a:p>
        </p:txBody>
      </p:sp>
    </p:spTree>
    <p:extLst>
      <p:ext uri="{BB962C8B-B14F-4D97-AF65-F5344CB8AC3E}">
        <p14:creationId xmlns:p14="http://schemas.microsoft.com/office/powerpoint/2010/main" val="251126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optimization?</a:t>
            </a:r>
          </a:p>
        </p:txBody>
      </p:sp>
      <p:sp>
        <p:nvSpPr>
          <p:cNvPr id="3" name="Text Placeholder 2"/>
          <p:cNvSpPr>
            <a:spLocks noGrp="1"/>
          </p:cNvSpPr>
          <p:nvPr>
            <p:ph type="body" sz="quarter" idx="10"/>
          </p:nvPr>
        </p:nvSpPr>
        <p:spPr>
          <a:xfrm>
            <a:off x="828675" y="1107006"/>
            <a:ext cx="7500938" cy="3030141"/>
          </a:xfrm>
        </p:spPr>
        <p:txBody>
          <a:bodyPr/>
          <a:lstStyle/>
          <a:p>
            <a:pPr marL="722313" algn="just"/>
            <a:r>
              <a:rPr lang="en-IE" sz="1800" b="0" i="1" dirty="0"/>
              <a:t>“optimization, also known as mathematical programming, collection of mathematical principles and methods used for solving quantitative problems in many disciplines, including physics, biology, engineering, economics, and business. </a:t>
            </a:r>
            <a:r>
              <a:rPr lang="en-IE" sz="1800" i="1" dirty="0"/>
              <a:t>The subject grew from a realization that quantitative problems in manifestly different disciplines have important mathematical elements in common</a:t>
            </a:r>
            <a:r>
              <a:rPr lang="en-IE" sz="1800" b="0" i="1" dirty="0"/>
              <a:t>. </a:t>
            </a:r>
            <a:r>
              <a:rPr lang="en-IE" sz="1800" i="1" dirty="0"/>
              <a:t>Because of this commonality, many problems can be formulated and solved by using the unified set of ideas and methods that make up the field of optimization.</a:t>
            </a:r>
            <a:r>
              <a:rPr lang="en-GB" sz="1800" b="0" i="1" dirty="0"/>
              <a:t>” </a:t>
            </a:r>
            <a:r>
              <a:rPr lang="en-GB" sz="1400" dirty="0"/>
              <a:t>Stephen J. Wright, https://www.britannica.com/science/optimization</a:t>
            </a:r>
            <a:endParaRPr lang="en-GB" sz="1400" b="0" i="1" dirty="0"/>
          </a:p>
          <a:p>
            <a:pPr algn="just"/>
            <a:endParaRPr lang="en-GB" sz="1800" i="1" dirty="0"/>
          </a:p>
        </p:txBody>
      </p:sp>
      <p:sp>
        <p:nvSpPr>
          <p:cNvPr id="4" name="Text Placeholder 3"/>
          <p:cNvSpPr>
            <a:spLocks noGrp="1"/>
          </p:cNvSpPr>
          <p:nvPr>
            <p:ph type="body" sz="quarter" idx="11"/>
          </p:nvPr>
        </p:nvSpPr>
        <p:spPr/>
        <p:txBody>
          <a:bodyPr/>
          <a:lstStyle/>
          <a:p>
            <a:r>
              <a:rPr lang="en-GB" dirty="0"/>
              <a:t>and the perspective of the practitioner</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4</a:t>
            </a:fld>
            <a:endParaRPr lang="en-GB" dirty="0"/>
          </a:p>
        </p:txBody>
      </p:sp>
      <p:sp>
        <p:nvSpPr>
          <p:cNvPr id="6" name="TextBox 5">
            <a:extLst>
              <a:ext uri="{FF2B5EF4-FFF2-40B4-BE49-F238E27FC236}">
                <a16:creationId xmlns:a16="http://schemas.microsoft.com/office/drawing/2014/main" id="{0F09E329-30ED-429B-A5F1-28C15BC3682F}"/>
              </a:ext>
            </a:extLst>
          </p:cNvPr>
          <p:cNvSpPr txBox="1"/>
          <p:nvPr/>
        </p:nvSpPr>
        <p:spPr>
          <a:xfrm>
            <a:off x="417690" y="4323343"/>
            <a:ext cx="3206044" cy="584775"/>
          </a:xfrm>
          <a:prstGeom prst="rect">
            <a:avLst/>
          </a:prstGeom>
          <a:noFill/>
        </p:spPr>
        <p:txBody>
          <a:bodyPr wrap="square" rtlCol="0">
            <a:spAutoFit/>
          </a:bodyPr>
          <a:lstStyle/>
          <a:p>
            <a:r>
              <a:rPr lang="en-IE" sz="1600" dirty="0"/>
              <a:t>Specific problems in different contexts and the solutions found</a:t>
            </a:r>
          </a:p>
        </p:txBody>
      </p:sp>
      <p:sp>
        <p:nvSpPr>
          <p:cNvPr id="7" name="TextBox 6">
            <a:extLst>
              <a:ext uri="{FF2B5EF4-FFF2-40B4-BE49-F238E27FC236}">
                <a16:creationId xmlns:a16="http://schemas.microsoft.com/office/drawing/2014/main" id="{396096A2-0FC6-434B-ABE0-E5F9934309DD}"/>
              </a:ext>
            </a:extLst>
          </p:cNvPr>
          <p:cNvSpPr txBox="1"/>
          <p:nvPr/>
        </p:nvSpPr>
        <p:spPr>
          <a:xfrm>
            <a:off x="3403601" y="3536793"/>
            <a:ext cx="3206044" cy="584775"/>
          </a:xfrm>
          <a:prstGeom prst="rect">
            <a:avLst/>
          </a:prstGeom>
          <a:noFill/>
        </p:spPr>
        <p:txBody>
          <a:bodyPr wrap="square" rtlCol="0">
            <a:spAutoFit/>
          </a:bodyPr>
          <a:lstStyle/>
          <a:p>
            <a:r>
              <a:rPr lang="en-IE" sz="1600" dirty="0"/>
              <a:t>General principles and solution methods</a:t>
            </a:r>
          </a:p>
        </p:txBody>
      </p:sp>
      <p:sp>
        <p:nvSpPr>
          <p:cNvPr id="8" name="Arrow: Bent 7">
            <a:extLst>
              <a:ext uri="{FF2B5EF4-FFF2-40B4-BE49-F238E27FC236}">
                <a16:creationId xmlns:a16="http://schemas.microsoft.com/office/drawing/2014/main" id="{10F146A2-15CD-40F5-BE95-7A4E569999EA}"/>
              </a:ext>
            </a:extLst>
          </p:cNvPr>
          <p:cNvSpPr/>
          <p:nvPr/>
        </p:nvSpPr>
        <p:spPr>
          <a:xfrm>
            <a:off x="2020712" y="3738568"/>
            <a:ext cx="1382889" cy="584775"/>
          </a:xfrm>
          <a:prstGeom prst="ben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9" name="TextBox 8">
            <a:extLst>
              <a:ext uri="{FF2B5EF4-FFF2-40B4-BE49-F238E27FC236}">
                <a16:creationId xmlns:a16="http://schemas.microsoft.com/office/drawing/2014/main" id="{B3C9C1A2-2908-4101-88FD-E2E619C4CCB0}"/>
              </a:ext>
            </a:extLst>
          </p:cNvPr>
          <p:cNvSpPr txBox="1"/>
          <p:nvPr/>
        </p:nvSpPr>
        <p:spPr>
          <a:xfrm>
            <a:off x="1019527" y="3645470"/>
            <a:ext cx="1192037" cy="584775"/>
          </a:xfrm>
          <a:prstGeom prst="rect">
            <a:avLst/>
          </a:prstGeom>
          <a:noFill/>
        </p:spPr>
        <p:txBody>
          <a:bodyPr wrap="square" rtlCol="0">
            <a:spAutoFit/>
          </a:bodyPr>
          <a:lstStyle/>
          <a:p>
            <a:r>
              <a:rPr lang="en-IE" sz="1600" dirty="0"/>
              <a:t>Evolved via Induction</a:t>
            </a:r>
          </a:p>
        </p:txBody>
      </p:sp>
      <p:sp>
        <p:nvSpPr>
          <p:cNvPr id="10" name="TextBox 9">
            <a:extLst>
              <a:ext uri="{FF2B5EF4-FFF2-40B4-BE49-F238E27FC236}">
                <a16:creationId xmlns:a16="http://schemas.microsoft.com/office/drawing/2014/main" id="{56D35EF4-25D8-4FB7-90A4-93E1463C65A6}"/>
              </a:ext>
            </a:extLst>
          </p:cNvPr>
          <p:cNvSpPr txBox="1"/>
          <p:nvPr/>
        </p:nvSpPr>
        <p:spPr>
          <a:xfrm>
            <a:off x="5520268" y="4323342"/>
            <a:ext cx="3426177" cy="584775"/>
          </a:xfrm>
          <a:prstGeom prst="rect">
            <a:avLst/>
          </a:prstGeom>
          <a:noFill/>
        </p:spPr>
        <p:txBody>
          <a:bodyPr wrap="square" rtlCol="0">
            <a:spAutoFit/>
          </a:bodyPr>
          <a:lstStyle/>
          <a:p>
            <a:r>
              <a:rPr lang="en-IE" sz="1600" dirty="0"/>
              <a:t>Specific problems in need of solutions and following business decisions </a:t>
            </a:r>
          </a:p>
        </p:txBody>
      </p:sp>
      <p:sp>
        <p:nvSpPr>
          <p:cNvPr id="11" name="Arrow: Bent 10">
            <a:extLst>
              <a:ext uri="{FF2B5EF4-FFF2-40B4-BE49-F238E27FC236}">
                <a16:creationId xmlns:a16="http://schemas.microsoft.com/office/drawing/2014/main" id="{AADBAFCD-6A8A-4AEE-8E48-9CD6C6195277}"/>
              </a:ext>
            </a:extLst>
          </p:cNvPr>
          <p:cNvSpPr/>
          <p:nvPr/>
        </p:nvSpPr>
        <p:spPr>
          <a:xfrm rot="5400000">
            <a:off x="6500333" y="3492899"/>
            <a:ext cx="513192" cy="1116540"/>
          </a:xfrm>
          <a:prstGeom prst="bentArrow">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2" name="TextBox 11">
            <a:extLst>
              <a:ext uri="{FF2B5EF4-FFF2-40B4-BE49-F238E27FC236}">
                <a16:creationId xmlns:a16="http://schemas.microsoft.com/office/drawing/2014/main" id="{AA36CC9E-E972-4B83-AE81-BE9A31822A6A}"/>
              </a:ext>
            </a:extLst>
          </p:cNvPr>
          <p:cNvSpPr txBox="1"/>
          <p:nvPr/>
        </p:nvSpPr>
        <p:spPr>
          <a:xfrm>
            <a:off x="7304352" y="3536793"/>
            <a:ext cx="1421958" cy="830997"/>
          </a:xfrm>
          <a:prstGeom prst="rect">
            <a:avLst/>
          </a:prstGeom>
          <a:noFill/>
        </p:spPr>
        <p:txBody>
          <a:bodyPr wrap="square" rtlCol="0">
            <a:spAutoFit/>
          </a:bodyPr>
          <a:lstStyle/>
          <a:p>
            <a:r>
              <a:rPr lang="en-IE" sz="1600" b="1" dirty="0">
                <a:solidFill>
                  <a:srgbClr val="00B050"/>
                </a:solidFill>
              </a:rPr>
              <a:t>Being practiced via deduction</a:t>
            </a:r>
          </a:p>
        </p:txBody>
      </p:sp>
    </p:spTree>
    <p:extLst>
      <p:ext uri="{BB962C8B-B14F-4D97-AF65-F5344CB8AC3E}">
        <p14:creationId xmlns:p14="http://schemas.microsoft.com/office/powerpoint/2010/main" val="107709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GB" dirty="0"/>
              <a:t>Use of optimization</a:t>
            </a:r>
          </a:p>
        </p:txBody>
      </p:sp>
      <p:sp>
        <p:nvSpPr>
          <p:cNvPr id="3" name="Text Placeholder 2"/>
          <p:cNvSpPr>
            <a:spLocks noGrp="1"/>
          </p:cNvSpPr>
          <p:nvPr>
            <p:ph type="body" sz="quarter" idx="11"/>
          </p:nvPr>
        </p:nvSpPr>
        <p:spPr/>
        <p:txBody>
          <a:bodyPr/>
          <a:lstStyle/>
          <a:p>
            <a:r>
              <a:rPr lang="en-GB" dirty="0"/>
              <a:t>Examples of use in business functions as well as other contexts</a:t>
            </a:r>
          </a:p>
        </p:txBody>
      </p:sp>
      <p:sp>
        <p:nvSpPr>
          <p:cNvPr id="2" name="Text Placeholder 1"/>
          <p:cNvSpPr>
            <a:spLocks noGrp="1"/>
          </p:cNvSpPr>
          <p:nvPr>
            <p:ph type="body" sz="quarter" idx="12"/>
          </p:nvPr>
        </p:nvSpPr>
        <p:spPr>
          <a:xfrm>
            <a:off x="2856524" y="1196475"/>
            <a:ext cx="5971034" cy="2856235"/>
          </a:xfrm>
        </p:spPr>
        <p:txBody>
          <a:bodyPr/>
          <a:lstStyle/>
          <a:p>
            <a:pPr marL="0" indent="0">
              <a:buNone/>
            </a:pPr>
            <a:r>
              <a:rPr lang="en-GB" b="1" dirty="0"/>
              <a:t>Examples</a:t>
            </a:r>
          </a:p>
          <a:p>
            <a:r>
              <a:rPr lang="en-GB" dirty="0"/>
              <a:t>Context: Consumer products, Entertainment Industry, Healthcare, Fast Food, Social Media, Banking, Services, Government</a:t>
            </a:r>
          </a:p>
          <a:p>
            <a:r>
              <a:rPr lang="en-GB" dirty="0"/>
              <a:t>Business Functions: Customer Service, Supply Chains, Operations, Transportation</a:t>
            </a:r>
            <a:r>
              <a:rPr lang="en-GB"/>
              <a:t>, Manufacturing</a:t>
            </a:r>
            <a:endParaRPr lang="en-GB" dirty="0"/>
          </a:p>
        </p:txBody>
      </p:sp>
      <p:sp>
        <p:nvSpPr>
          <p:cNvPr id="4" name="Slide Number Placeholder 3">
            <a:extLst>
              <a:ext uri="{FF2B5EF4-FFF2-40B4-BE49-F238E27FC236}">
                <a16:creationId xmlns:a16="http://schemas.microsoft.com/office/drawing/2014/main" id="{BA240437-8D18-A943-80DC-4F1123AE6242}"/>
              </a:ext>
            </a:extLst>
          </p:cNvPr>
          <p:cNvSpPr>
            <a:spLocks noGrp="1"/>
          </p:cNvSpPr>
          <p:nvPr>
            <p:ph type="sldNum" sz="quarter" idx="4"/>
          </p:nvPr>
        </p:nvSpPr>
        <p:spPr/>
        <p:txBody>
          <a:bodyPr/>
          <a:lstStyle/>
          <a:p>
            <a:fld id="{DDBE135E-2566-4748-853C-8A3B78F0FB00}" type="slidenum">
              <a:rPr lang="en-GB" smtClean="0"/>
              <a:pPr/>
              <a:t>5</a:t>
            </a:fld>
            <a:endParaRPr lang="en-GB" dirty="0"/>
          </a:p>
        </p:txBody>
      </p:sp>
      <p:sp>
        <p:nvSpPr>
          <p:cNvPr id="9" name="Text Placeholder 2">
            <a:extLst>
              <a:ext uri="{FF2B5EF4-FFF2-40B4-BE49-F238E27FC236}">
                <a16:creationId xmlns:a16="http://schemas.microsoft.com/office/drawing/2014/main" id="{2A999F60-7C68-4BD3-AC4B-0F8F16AE41B3}"/>
              </a:ext>
            </a:extLst>
          </p:cNvPr>
          <p:cNvSpPr txBox="1">
            <a:spLocks/>
          </p:cNvSpPr>
          <p:nvPr/>
        </p:nvSpPr>
        <p:spPr>
          <a:xfrm>
            <a:off x="316442" y="1196475"/>
            <a:ext cx="1828447" cy="273205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t>Optimization</a:t>
            </a:r>
          </a:p>
          <a:p>
            <a:pPr lvl="1"/>
            <a:r>
              <a:rPr lang="en-GB" sz="1600" dirty="0"/>
              <a:t>Decisions</a:t>
            </a:r>
          </a:p>
          <a:p>
            <a:pPr lvl="1"/>
            <a:r>
              <a:rPr lang="en-GB" sz="1600" dirty="0"/>
              <a:t>Best (e.g. to achieve the maximum or to consume the minimum)</a:t>
            </a:r>
          </a:p>
          <a:p>
            <a:pPr lvl="1"/>
            <a:r>
              <a:rPr lang="en-GB" sz="1600" dirty="0"/>
              <a:t>Under limitations (or constraints)</a:t>
            </a:r>
            <a:br>
              <a:rPr lang="en-GB" dirty="0"/>
            </a:br>
            <a:endParaRPr lang="en-GB" dirty="0"/>
          </a:p>
        </p:txBody>
      </p:sp>
    </p:spTree>
    <p:extLst>
      <p:ext uri="{BB962C8B-B14F-4D97-AF65-F5344CB8AC3E}">
        <p14:creationId xmlns:p14="http://schemas.microsoft.com/office/powerpoint/2010/main" val="232144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GB" dirty="0"/>
              <a:t>Optimization in Business Analytics</a:t>
            </a:r>
          </a:p>
        </p:txBody>
      </p:sp>
      <p:sp>
        <p:nvSpPr>
          <p:cNvPr id="3" name="Text Placeholder 2"/>
          <p:cNvSpPr>
            <a:spLocks noGrp="1"/>
          </p:cNvSpPr>
          <p:nvPr>
            <p:ph type="body" sz="quarter" idx="11"/>
          </p:nvPr>
        </p:nvSpPr>
        <p:spPr/>
        <p:txBody>
          <a:bodyPr/>
          <a:lstStyle/>
          <a:p>
            <a:r>
              <a:rPr lang="en-GB" dirty="0"/>
              <a:t>Optimization in Prescriptive Analytics </a:t>
            </a:r>
          </a:p>
        </p:txBody>
      </p:sp>
      <p:sp>
        <p:nvSpPr>
          <p:cNvPr id="2" name="Slide Number Placeholder 1">
            <a:extLst>
              <a:ext uri="{FF2B5EF4-FFF2-40B4-BE49-F238E27FC236}">
                <a16:creationId xmlns:a16="http://schemas.microsoft.com/office/drawing/2014/main" id="{6E2B226A-4E49-A04A-863A-F24E35D1D00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6</a:t>
            </a:fld>
            <a:endParaRPr lang="en-GB" dirty="0"/>
          </a:p>
        </p:txBody>
      </p:sp>
      <p:sp>
        <p:nvSpPr>
          <p:cNvPr id="7" name="Rectangle 6">
            <a:extLst>
              <a:ext uri="{FF2B5EF4-FFF2-40B4-BE49-F238E27FC236}">
                <a16:creationId xmlns:a16="http://schemas.microsoft.com/office/drawing/2014/main" id="{C4B91A35-2A0F-4647-9F0C-9C5001A61AB8}"/>
              </a:ext>
            </a:extLst>
          </p:cNvPr>
          <p:cNvSpPr/>
          <p:nvPr/>
        </p:nvSpPr>
        <p:spPr>
          <a:xfrm>
            <a:off x="745067" y="1253067"/>
            <a:ext cx="2957689" cy="29012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Databases and Data Warehousing</a:t>
            </a:r>
          </a:p>
          <a:p>
            <a:pPr algn="ctr"/>
            <a:r>
              <a:rPr lang="en-IE" sz="1600" dirty="0">
                <a:solidFill>
                  <a:srgbClr val="FF0000"/>
                </a:solidFill>
              </a:rPr>
              <a:t>In-depth understanding of company and products</a:t>
            </a:r>
          </a:p>
          <a:p>
            <a:pPr algn="ctr"/>
            <a:r>
              <a:rPr lang="en-IE" sz="1600" dirty="0">
                <a:solidFill>
                  <a:srgbClr val="FF0000"/>
                </a:solidFill>
              </a:rPr>
              <a:t>Data retrieving and deploying </a:t>
            </a:r>
          </a:p>
        </p:txBody>
      </p:sp>
      <p:sp>
        <p:nvSpPr>
          <p:cNvPr id="10" name="Rectangle 9">
            <a:extLst>
              <a:ext uri="{FF2B5EF4-FFF2-40B4-BE49-F238E27FC236}">
                <a16:creationId xmlns:a16="http://schemas.microsoft.com/office/drawing/2014/main" id="{DAE85957-C8BC-4D7D-85BE-92FB3848EE34}"/>
              </a:ext>
            </a:extLst>
          </p:cNvPr>
          <p:cNvSpPr/>
          <p:nvPr/>
        </p:nvSpPr>
        <p:spPr>
          <a:xfrm>
            <a:off x="3702756" y="1253067"/>
            <a:ext cx="2957689" cy="8466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Descriptive Analytics</a:t>
            </a:r>
          </a:p>
          <a:p>
            <a:pPr algn="ctr"/>
            <a:r>
              <a:rPr lang="en-IE" sz="1600" dirty="0">
                <a:solidFill>
                  <a:schemeClr val="tx1"/>
                </a:solidFill>
              </a:rPr>
              <a:t>Descriptive Statistics</a:t>
            </a:r>
          </a:p>
          <a:p>
            <a:pPr algn="ctr"/>
            <a:r>
              <a:rPr lang="en-IE" sz="1600" dirty="0">
                <a:solidFill>
                  <a:srgbClr val="FF0000"/>
                </a:solidFill>
              </a:rPr>
              <a:t>Real-time analysis and reporting</a:t>
            </a:r>
          </a:p>
        </p:txBody>
      </p:sp>
      <p:sp>
        <p:nvSpPr>
          <p:cNvPr id="11" name="Rectangle 10">
            <a:extLst>
              <a:ext uri="{FF2B5EF4-FFF2-40B4-BE49-F238E27FC236}">
                <a16:creationId xmlns:a16="http://schemas.microsoft.com/office/drawing/2014/main" id="{B5929674-3953-4A98-B7DF-6B321C4FA67E}"/>
              </a:ext>
            </a:extLst>
          </p:cNvPr>
          <p:cNvSpPr/>
          <p:nvPr/>
        </p:nvSpPr>
        <p:spPr>
          <a:xfrm>
            <a:off x="3702755" y="2099733"/>
            <a:ext cx="2957689" cy="120560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Predictive Analytics</a:t>
            </a:r>
          </a:p>
          <a:p>
            <a:pPr algn="ctr"/>
            <a:r>
              <a:rPr lang="en-IE" sz="1600" dirty="0">
                <a:solidFill>
                  <a:schemeClr val="tx1"/>
                </a:solidFill>
              </a:rPr>
              <a:t>Forecasting</a:t>
            </a:r>
          </a:p>
          <a:p>
            <a:pPr algn="ctr"/>
            <a:r>
              <a:rPr lang="en-IE" sz="1600" dirty="0">
                <a:solidFill>
                  <a:schemeClr val="tx1"/>
                </a:solidFill>
              </a:rPr>
              <a:t>Data Mining</a:t>
            </a:r>
          </a:p>
          <a:p>
            <a:pPr algn="ctr"/>
            <a:r>
              <a:rPr lang="en-IE" sz="1600" dirty="0">
                <a:solidFill>
                  <a:srgbClr val="FF0000"/>
                </a:solidFill>
              </a:rPr>
              <a:t>Discovering patterns and extract knowledge</a:t>
            </a:r>
          </a:p>
        </p:txBody>
      </p:sp>
      <p:sp>
        <p:nvSpPr>
          <p:cNvPr id="12" name="Rectangle 11">
            <a:extLst>
              <a:ext uri="{FF2B5EF4-FFF2-40B4-BE49-F238E27FC236}">
                <a16:creationId xmlns:a16="http://schemas.microsoft.com/office/drawing/2014/main" id="{F388D272-5422-4361-BA82-C0F751CDF24A}"/>
              </a:ext>
            </a:extLst>
          </p:cNvPr>
          <p:cNvSpPr/>
          <p:nvPr/>
        </p:nvSpPr>
        <p:spPr>
          <a:xfrm>
            <a:off x="3702755" y="3306491"/>
            <a:ext cx="2957689" cy="8466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Prescriptive Analytics</a:t>
            </a:r>
          </a:p>
          <a:p>
            <a:pPr algn="ctr"/>
            <a:r>
              <a:rPr lang="en-IE" sz="1600" b="1" dirty="0">
                <a:solidFill>
                  <a:schemeClr val="tx1"/>
                </a:solidFill>
              </a:rPr>
              <a:t>Optimization</a:t>
            </a:r>
          </a:p>
          <a:p>
            <a:pPr algn="ctr"/>
            <a:r>
              <a:rPr lang="en-IE" sz="1600" b="1" dirty="0">
                <a:solidFill>
                  <a:srgbClr val="FF0000"/>
                </a:solidFill>
              </a:rPr>
              <a:t>Make decisions</a:t>
            </a:r>
          </a:p>
        </p:txBody>
      </p:sp>
      <p:sp>
        <p:nvSpPr>
          <p:cNvPr id="8" name="Arrow: Right 7">
            <a:extLst>
              <a:ext uri="{FF2B5EF4-FFF2-40B4-BE49-F238E27FC236}">
                <a16:creationId xmlns:a16="http://schemas.microsoft.com/office/drawing/2014/main" id="{9380DE3C-14EF-482A-9194-71615D38F836}"/>
              </a:ext>
            </a:extLst>
          </p:cNvPr>
          <p:cNvSpPr/>
          <p:nvPr/>
        </p:nvSpPr>
        <p:spPr>
          <a:xfrm>
            <a:off x="3307644" y="1648178"/>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Right 13">
            <a:extLst>
              <a:ext uri="{FF2B5EF4-FFF2-40B4-BE49-F238E27FC236}">
                <a16:creationId xmlns:a16="http://schemas.microsoft.com/office/drawing/2014/main" id="{95E2AC3D-4B85-48C3-AFC2-BBA2502465E8}"/>
              </a:ext>
            </a:extLst>
          </p:cNvPr>
          <p:cNvSpPr/>
          <p:nvPr/>
        </p:nvSpPr>
        <p:spPr>
          <a:xfrm>
            <a:off x="3330223" y="2676431"/>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Arrow: Right 14">
            <a:extLst>
              <a:ext uri="{FF2B5EF4-FFF2-40B4-BE49-F238E27FC236}">
                <a16:creationId xmlns:a16="http://schemas.microsoft.com/office/drawing/2014/main" id="{D3A50D57-ED6E-4713-81A7-6E1D85E9E537}"/>
              </a:ext>
            </a:extLst>
          </p:cNvPr>
          <p:cNvSpPr/>
          <p:nvPr/>
        </p:nvSpPr>
        <p:spPr>
          <a:xfrm>
            <a:off x="3330223" y="3571013"/>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6FCCE43-004B-4B25-966B-F37B37EA6779}"/>
              </a:ext>
            </a:extLst>
          </p:cNvPr>
          <p:cNvSpPr txBox="1"/>
          <p:nvPr/>
        </p:nvSpPr>
        <p:spPr>
          <a:xfrm>
            <a:off x="745067" y="4179831"/>
            <a:ext cx="8398933" cy="307777"/>
          </a:xfrm>
          <a:prstGeom prst="rect">
            <a:avLst/>
          </a:prstGeom>
          <a:noFill/>
        </p:spPr>
        <p:txBody>
          <a:bodyPr wrap="square" rtlCol="0">
            <a:spAutoFit/>
          </a:bodyPr>
          <a:lstStyle/>
          <a:p>
            <a:r>
              <a:rPr lang="en-IE" sz="1400" dirty="0" err="1"/>
              <a:t>Asllani</a:t>
            </a:r>
            <a:r>
              <a:rPr lang="en-IE" sz="1400" dirty="0"/>
              <a:t>, A. Business Analytics with Management Science Models and Methods, Chapter 1 , Figure 1-1</a:t>
            </a:r>
          </a:p>
        </p:txBody>
      </p:sp>
    </p:spTree>
    <p:extLst>
      <p:ext uri="{BB962C8B-B14F-4D97-AF65-F5344CB8AC3E}">
        <p14:creationId xmlns:p14="http://schemas.microsoft.com/office/powerpoint/2010/main" val="89493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GB" dirty="0"/>
              <a:t>Optimization in Business Analytics</a:t>
            </a:r>
          </a:p>
        </p:txBody>
      </p:sp>
      <p:sp>
        <p:nvSpPr>
          <p:cNvPr id="3" name="Text Placeholder 2"/>
          <p:cNvSpPr>
            <a:spLocks noGrp="1"/>
          </p:cNvSpPr>
          <p:nvPr>
            <p:ph type="body" sz="quarter" idx="11"/>
          </p:nvPr>
        </p:nvSpPr>
        <p:spPr>
          <a:xfrm>
            <a:off x="828674" y="685806"/>
            <a:ext cx="7886347" cy="268118"/>
          </a:xfrm>
        </p:spPr>
        <p:txBody>
          <a:bodyPr/>
          <a:lstStyle/>
          <a:p>
            <a:r>
              <a:rPr lang="en-GB" dirty="0"/>
              <a:t>Optimization in Prescriptive Analytics – </a:t>
            </a:r>
            <a:r>
              <a:rPr lang="en-GB" dirty="0">
                <a:solidFill>
                  <a:srgbClr val="FF0000"/>
                </a:solidFill>
              </a:rPr>
              <a:t>Example: Online movie ticket seller</a:t>
            </a:r>
          </a:p>
        </p:txBody>
      </p:sp>
      <p:sp>
        <p:nvSpPr>
          <p:cNvPr id="2" name="Slide Number Placeholder 1">
            <a:extLst>
              <a:ext uri="{FF2B5EF4-FFF2-40B4-BE49-F238E27FC236}">
                <a16:creationId xmlns:a16="http://schemas.microsoft.com/office/drawing/2014/main" id="{6E2B226A-4E49-A04A-863A-F24E35D1D00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7</a:t>
            </a:fld>
            <a:endParaRPr lang="en-GB" dirty="0"/>
          </a:p>
        </p:txBody>
      </p:sp>
      <p:sp>
        <p:nvSpPr>
          <p:cNvPr id="7" name="Rectangle 6">
            <a:extLst>
              <a:ext uri="{FF2B5EF4-FFF2-40B4-BE49-F238E27FC236}">
                <a16:creationId xmlns:a16="http://schemas.microsoft.com/office/drawing/2014/main" id="{C4B91A35-2A0F-4647-9F0C-9C5001A61AB8}"/>
              </a:ext>
            </a:extLst>
          </p:cNvPr>
          <p:cNvSpPr/>
          <p:nvPr/>
        </p:nvSpPr>
        <p:spPr>
          <a:xfrm>
            <a:off x="745067" y="1253067"/>
            <a:ext cx="2957689" cy="29012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Databases and Data Warehousing</a:t>
            </a:r>
          </a:p>
          <a:p>
            <a:pPr algn="ctr"/>
            <a:r>
              <a:rPr lang="en-IE" sz="1600" dirty="0">
                <a:solidFill>
                  <a:srgbClr val="FF0000"/>
                </a:solidFill>
              </a:rPr>
              <a:t>Capturing information about customers, movie theatres, ticket sales, and show times; then extract, transform, and load into data warehouses </a:t>
            </a:r>
          </a:p>
        </p:txBody>
      </p:sp>
      <p:sp>
        <p:nvSpPr>
          <p:cNvPr id="10" name="Rectangle 9">
            <a:extLst>
              <a:ext uri="{FF2B5EF4-FFF2-40B4-BE49-F238E27FC236}">
                <a16:creationId xmlns:a16="http://schemas.microsoft.com/office/drawing/2014/main" id="{DAE85957-C8BC-4D7D-85BE-92FB3848EE34}"/>
              </a:ext>
            </a:extLst>
          </p:cNvPr>
          <p:cNvSpPr/>
          <p:nvPr/>
        </p:nvSpPr>
        <p:spPr>
          <a:xfrm>
            <a:off x="3702756" y="1253067"/>
            <a:ext cx="3973688" cy="8466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Descriptive Analytics</a:t>
            </a:r>
          </a:p>
          <a:p>
            <a:pPr algn="ctr"/>
            <a:r>
              <a:rPr lang="en-IE" sz="1600" dirty="0">
                <a:solidFill>
                  <a:schemeClr val="tx1"/>
                </a:solidFill>
              </a:rPr>
              <a:t>Descriptive Statistics</a:t>
            </a:r>
          </a:p>
          <a:p>
            <a:pPr algn="ctr"/>
            <a:r>
              <a:rPr lang="en-IE" sz="1600" dirty="0">
                <a:solidFill>
                  <a:srgbClr val="FF0000"/>
                </a:solidFill>
              </a:rPr>
              <a:t>Correlation among sales for different movies</a:t>
            </a:r>
          </a:p>
        </p:txBody>
      </p:sp>
      <p:sp>
        <p:nvSpPr>
          <p:cNvPr id="11" name="Rectangle 10">
            <a:extLst>
              <a:ext uri="{FF2B5EF4-FFF2-40B4-BE49-F238E27FC236}">
                <a16:creationId xmlns:a16="http://schemas.microsoft.com/office/drawing/2014/main" id="{B5929674-3953-4A98-B7DF-6B321C4FA67E}"/>
              </a:ext>
            </a:extLst>
          </p:cNvPr>
          <p:cNvSpPr/>
          <p:nvPr/>
        </p:nvSpPr>
        <p:spPr>
          <a:xfrm>
            <a:off x="3702755" y="2099733"/>
            <a:ext cx="3973688" cy="120560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Predictive Analytics</a:t>
            </a:r>
          </a:p>
          <a:p>
            <a:pPr algn="ctr"/>
            <a:r>
              <a:rPr lang="en-IE" sz="1600" dirty="0">
                <a:solidFill>
                  <a:schemeClr val="tx1"/>
                </a:solidFill>
              </a:rPr>
              <a:t>Forecasting</a:t>
            </a:r>
          </a:p>
          <a:p>
            <a:pPr algn="ctr"/>
            <a:r>
              <a:rPr lang="en-IE" sz="1600" dirty="0">
                <a:solidFill>
                  <a:schemeClr val="tx1"/>
                </a:solidFill>
              </a:rPr>
              <a:t>Data Mining</a:t>
            </a:r>
          </a:p>
          <a:p>
            <a:pPr algn="ctr"/>
            <a:r>
              <a:rPr lang="en-IE" sz="1600" dirty="0">
                <a:solidFill>
                  <a:srgbClr val="FF0000"/>
                </a:solidFill>
              </a:rPr>
              <a:t>Which customers more likely to buy the ticket and when</a:t>
            </a:r>
          </a:p>
        </p:txBody>
      </p:sp>
      <p:sp>
        <p:nvSpPr>
          <p:cNvPr id="12" name="Rectangle 11">
            <a:extLst>
              <a:ext uri="{FF2B5EF4-FFF2-40B4-BE49-F238E27FC236}">
                <a16:creationId xmlns:a16="http://schemas.microsoft.com/office/drawing/2014/main" id="{F388D272-5422-4361-BA82-C0F751CDF24A}"/>
              </a:ext>
            </a:extLst>
          </p:cNvPr>
          <p:cNvSpPr/>
          <p:nvPr/>
        </p:nvSpPr>
        <p:spPr>
          <a:xfrm>
            <a:off x="3702755" y="3306491"/>
            <a:ext cx="3973688" cy="8466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Prescriptive Analytics</a:t>
            </a:r>
          </a:p>
          <a:p>
            <a:pPr algn="ctr"/>
            <a:r>
              <a:rPr lang="en-IE" sz="1600" b="1" dirty="0">
                <a:solidFill>
                  <a:schemeClr val="tx1"/>
                </a:solidFill>
              </a:rPr>
              <a:t>Optimization</a:t>
            </a:r>
          </a:p>
          <a:p>
            <a:pPr algn="ctr"/>
            <a:r>
              <a:rPr lang="en-IE" sz="1600" b="1" dirty="0">
                <a:solidFill>
                  <a:srgbClr val="FF0000"/>
                </a:solidFill>
              </a:rPr>
              <a:t>Optimal price, updated dynamically</a:t>
            </a:r>
          </a:p>
        </p:txBody>
      </p:sp>
      <p:sp>
        <p:nvSpPr>
          <p:cNvPr id="8" name="Arrow: Right 7">
            <a:extLst>
              <a:ext uri="{FF2B5EF4-FFF2-40B4-BE49-F238E27FC236}">
                <a16:creationId xmlns:a16="http://schemas.microsoft.com/office/drawing/2014/main" id="{9380DE3C-14EF-482A-9194-71615D38F836}"/>
              </a:ext>
            </a:extLst>
          </p:cNvPr>
          <p:cNvSpPr/>
          <p:nvPr/>
        </p:nvSpPr>
        <p:spPr>
          <a:xfrm>
            <a:off x="3307644" y="1648178"/>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Right 13">
            <a:extLst>
              <a:ext uri="{FF2B5EF4-FFF2-40B4-BE49-F238E27FC236}">
                <a16:creationId xmlns:a16="http://schemas.microsoft.com/office/drawing/2014/main" id="{95E2AC3D-4B85-48C3-AFC2-BBA2502465E8}"/>
              </a:ext>
            </a:extLst>
          </p:cNvPr>
          <p:cNvSpPr/>
          <p:nvPr/>
        </p:nvSpPr>
        <p:spPr>
          <a:xfrm>
            <a:off x="3330223" y="2676431"/>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Arrow: Right 14">
            <a:extLst>
              <a:ext uri="{FF2B5EF4-FFF2-40B4-BE49-F238E27FC236}">
                <a16:creationId xmlns:a16="http://schemas.microsoft.com/office/drawing/2014/main" id="{D3A50D57-ED6E-4713-81A7-6E1D85E9E537}"/>
              </a:ext>
            </a:extLst>
          </p:cNvPr>
          <p:cNvSpPr/>
          <p:nvPr/>
        </p:nvSpPr>
        <p:spPr>
          <a:xfrm>
            <a:off x="3330223" y="3571013"/>
            <a:ext cx="745067" cy="188831"/>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6FCCE43-004B-4B25-966B-F37B37EA6779}"/>
              </a:ext>
            </a:extLst>
          </p:cNvPr>
          <p:cNvSpPr txBox="1"/>
          <p:nvPr/>
        </p:nvSpPr>
        <p:spPr>
          <a:xfrm>
            <a:off x="745067" y="4179831"/>
            <a:ext cx="8398933" cy="307777"/>
          </a:xfrm>
          <a:prstGeom prst="rect">
            <a:avLst/>
          </a:prstGeom>
          <a:noFill/>
        </p:spPr>
        <p:txBody>
          <a:bodyPr wrap="square" rtlCol="0">
            <a:spAutoFit/>
          </a:bodyPr>
          <a:lstStyle/>
          <a:p>
            <a:r>
              <a:rPr lang="en-IE" sz="1400" dirty="0" err="1"/>
              <a:t>Asllani</a:t>
            </a:r>
            <a:r>
              <a:rPr lang="en-IE" sz="1400" dirty="0"/>
              <a:t>, A. Business Analytics with Management Science Models and Methods, Chapter 1 , Figure 1-1</a:t>
            </a:r>
          </a:p>
        </p:txBody>
      </p:sp>
    </p:spTree>
    <p:extLst>
      <p:ext uri="{BB962C8B-B14F-4D97-AF65-F5344CB8AC3E}">
        <p14:creationId xmlns:p14="http://schemas.microsoft.com/office/powerpoint/2010/main" val="21298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p:sp>
        <p:nvSpPr>
          <p:cNvPr id="3" name="Text Placeholder 2"/>
          <p:cNvSpPr>
            <a:spLocks noGrp="1"/>
          </p:cNvSpPr>
          <p:nvPr>
            <p:ph type="body" sz="quarter" idx="10"/>
          </p:nvPr>
        </p:nvSpPr>
        <p:spPr>
          <a:xfrm>
            <a:off x="565237" y="1107006"/>
            <a:ext cx="8240095" cy="3766493"/>
          </a:xfrm>
        </p:spPr>
        <p:txBody>
          <a:bodyPr/>
          <a:lstStyle/>
          <a:p>
            <a:pPr>
              <a:spcBef>
                <a:spcPts val="0"/>
              </a:spcBef>
            </a:pPr>
            <a:r>
              <a:rPr lang="en-GB" b="0" dirty="0"/>
              <a:t>From Lecture Reading ‘Note on Linear Programming’, p. 1-2:</a:t>
            </a:r>
          </a:p>
          <a:p>
            <a:pPr>
              <a:spcBef>
                <a:spcPts val="0"/>
              </a:spcBef>
            </a:pPr>
            <a:r>
              <a:rPr lang="en-IE" b="0" dirty="0">
                <a:hlinkClick r:id="rId2"/>
              </a:rPr>
              <a:t>https://hbsp.harvard.edu/tu/eb9a4c2d</a:t>
            </a:r>
            <a:r>
              <a:rPr lang="en-IE" b="0" dirty="0"/>
              <a:t> </a:t>
            </a:r>
            <a:endParaRPr lang="en-IE" b="0" dirty="0">
              <a:latin typeface="Helvetica" panose="020B0604020202020204" pitchFamily="34" charset="0"/>
            </a:endParaRPr>
          </a:p>
          <a:p>
            <a:pPr>
              <a:spcBef>
                <a:spcPts val="0"/>
              </a:spcBef>
            </a:pPr>
            <a:r>
              <a:rPr lang="en-IE" b="0" dirty="0"/>
              <a:t>Three stages of reading:</a:t>
            </a:r>
          </a:p>
          <a:p>
            <a:pPr>
              <a:spcBef>
                <a:spcPts val="0"/>
              </a:spcBef>
            </a:pPr>
            <a:r>
              <a:rPr lang="en-IE" b="0" dirty="0"/>
              <a:t>1) What is the business function and context of application? What is the role of the decision maker?</a:t>
            </a:r>
          </a:p>
          <a:p>
            <a:pPr>
              <a:spcBef>
                <a:spcPts val="0"/>
              </a:spcBef>
            </a:pPr>
            <a:r>
              <a:rPr lang="en-IE" dirty="0">
                <a:solidFill>
                  <a:schemeClr val="accent2">
                    <a:lumMod val="50000"/>
                  </a:schemeClr>
                </a:solidFill>
              </a:rPr>
              <a:t>Daily production planning by the plant manager in a manufacturing environment (insulation production)</a:t>
            </a:r>
          </a:p>
          <a:p>
            <a:pPr>
              <a:spcBef>
                <a:spcPts val="0"/>
              </a:spcBef>
            </a:pPr>
            <a:r>
              <a:rPr lang="en-IE" b="0" dirty="0"/>
              <a:t>2) What is the ‘best’ we are trying to achieve? What are our limitations? What do we need to decide to create our production plan?</a:t>
            </a:r>
          </a:p>
          <a:p>
            <a:pPr>
              <a:spcBef>
                <a:spcPts val="0"/>
              </a:spcBef>
            </a:pPr>
            <a:r>
              <a:rPr lang="en-IE" dirty="0">
                <a:solidFill>
                  <a:schemeClr val="accent2">
                    <a:lumMod val="50000"/>
                  </a:schemeClr>
                </a:solidFill>
              </a:rPr>
              <a:t>We are trying to maximize the total contribution from the production plan, under limited production capacity, loading capacity, and raw material availability. How much to produce from each product, i.e. </a:t>
            </a:r>
            <a:r>
              <a:rPr lang="en-IE" i="1" dirty="0">
                <a:solidFill>
                  <a:schemeClr val="accent2">
                    <a:lumMod val="50000"/>
                  </a:schemeClr>
                </a:solidFill>
              </a:rPr>
              <a:t>type B</a:t>
            </a:r>
            <a:r>
              <a:rPr lang="en-IE" dirty="0">
                <a:solidFill>
                  <a:schemeClr val="accent2">
                    <a:lumMod val="50000"/>
                  </a:schemeClr>
                </a:solidFill>
              </a:rPr>
              <a:t> and </a:t>
            </a:r>
            <a:r>
              <a:rPr lang="en-IE" i="1" dirty="0">
                <a:solidFill>
                  <a:schemeClr val="accent2">
                    <a:lumMod val="50000"/>
                  </a:schemeClr>
                </a:solidFill>
              </a:rPr>
              <a:t>type R</a:t>
            </a:r>
            <a:r>
              <a:rPr lang="en-IE" dirty="0">
                <a:solidFill>
                  <a:schemeClr val="accent2">
                    <a:lumMod val="50000"/>
                  </a:schemeClr>
                </a:solidFill>
              </a:rPr>
              <a:t>?</a:t>
            </a:r>
          </a:p>
          <a:p>
            <a:pPr>
              <a:spcBef>
                <a:spcPts val="0"/>
              </a:spcBef>
            </a:pPr>
            <a:r>
              <a:rPr lang="en-IE" b="0" dirty="0"/>
              <a:t> </a:t>
            </a:r>
          </a:p>
          <a:p>
            <a:endParaRPr lang="en-IE" b="0" dirty="0"/>
          </a:p>
          <a:p>
            <a:endParaRPr lang="en-IE" b="0" dirty="0"/>
          </a:p>
        </p:txBody>
      </p:sp>
      <p:sp>
        <p:nvSpPr>
          <p:cNvPr id="4" name="Text Placeholder 3"/>
          <p:cNvSpPr>
            <a:spLocks noGrp="1"/>
          </p:cNvSpPr>
          <p:nvPr>
            <p:ph type="body" sz="quarter" idx="11"/>
          </p:nvPr>
        </p:nvSpPr>
        <p:spPr/>
        <p:txBody>
          <a:bodyPr/>
          <a:lstStyle/>
          <a:p>
            <a:r>
              <a:rPr lang="en-GB" dirty="0"/>
              <a:t>Linear Programming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8</a:t>
            </a:fld>
            <a:endParaRPr lang="en-GB" dirty="0"/>
          </a:p>
        </p:txBody>
      </p:sp>
    </p:spTree>
    <p:extLst>
      <p:ext uri="{BB962C8B-B14F-4D97-AF65-F5344CB8AC3E}">
        <p14:creationId xmlns:p14="http://schemas.microsoft.com/office/powerpoint/2010/main" val="26958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Optimization Methods</a:t>
            </a:r>
          </a:p>
        </p:txBody>
      </p:sp>
      <p:sp>
        <p:nvSpPr>
          <p:cNvPr id="3" name="Text Placeholder 2"/>
          <p:cNvSpPr>
            <a:spLocks noGrp="1"/>
          </p:cNvSpPr>
          <p:nvPr>
            <p:ph type="body" sz="quarter" idx="10"/>
          </p:nvPr>
        </p:nvSpPr>
        <p:spPr>
          <a:xfrm>
            <a:off x="565237" y="1107006"/>
            <a:ext cx="8240095" cy="3766493"/>
          </a:xfrm>
        </p:spPr>
        <p:txBody>
          <a:bodyPr/>
          <a:lstStyle/>
          <a:p>
            <a:r>
              <a:rPr lang="en-GB" b="0" dirty="0"/>
              <a:t>From Lecture Reading ‘Note on Linear Programming’, p. 1-2: </a:t>
            </a:r>
            <a:r>
              <a:rPr lang="en-IE" b="0" dirty="0">
                <a:hlinkClick r:id="rId2">
                  <a:extLst>
                    <a:ext uri="{A12FA001-AC4F-418D-AE19-62706E023703}">
                      <ahyp:hlinkClr xmlns:ahyp="http://schemas.microsoft.com/office/drawing/2018/hyperlinkcolor" val="tx"/>
                    </a:ext>
                  </a:extLst>
                </a:hlinkClick>
              </a:rPr>
              <a:t>https://hbsp.harvard.edu/tu/f37a6266</a:t>
            </a:r>
            <a:endParaRPr lang="en-IE" b="0" dirty="0">
              <a:latin typeface="Helvetica" panose="020B0604020202020204" pitchFamily="34" charset="0"/>
            </a:endParaRPr>
          </a:p>
          <a:p>
            <a:pPr>
              <a:spcBef>
                <a:spcPts val="0"/>
              </a:spcBef>
            </a:pPr>
            <a:r>
              <a:rPr lang="en-IE" b="0" dirty="0"/>
              <a:t>Three stages of reading:</a:t>
            </a:r>
          </a:p>
          <a:p>
            <a:pPr>
              <a:spcBef>
                <a:spcPts val="0"/>
              </a:spcBef>
            </a:pPr>
            <a:r>
              <a:rPr lang="en-IE" b="0" dirty="0"/>
              <a:t>3) How can we express these descriptions in stage 2 mathematically so that we can enter them into an optimization software and solve our production planning problem?</a:t>
            </a:r>
          </a:p>
          <a:p>
            <a:pPr>
              <a:spcBef>
                <a:spcPts val="0"/>
              </a:spcBef>
            </a:pPr>
            <a:r>
              <a:rPr lang="en-IE" b="0" dirty="0"/>
              <a:t>Decisions: How can I quantify my decision on how much </a:t>
            </a:r>
            <a:r>
              <a:rPr lang="en-IE" b="0" i="1" dirty="0"/>
              <a:t>type B</a:t>
            </a:r>
            <a:r>
              <a:rPr lang="en-IE" b="0" dirty="0"/>
              <a:t> and </a:t>
            </a:r>
            <a:r>
              <a:rPr lang="en-IE" b="0" i="1" dirty="0"/>
              <a:t>type R</a:t>
            </a:r>
            <a:r>
              <a:rPr lang="en-IE" b="0" dirty="0"/>
              <a:t> to produce? Need to use symbolic notation since I do not know the answer yet, and I need to choose my unit of quantification carefully (e. g. in tons or truckloads?)</a:t>
            </a:r>
          </a:p>
          <a:p>
            <a:pPr>
              <a:spcBef>
                <a:spcPts val="0"/>
              </a:spcBef>
            </a:pPr>
            <a:r>
              <a:rPr lang="en-IE" i="1" dirty="0">
                <a:solidFill>
                  <a:schemeClr val="accent2">
                    <a:lumMod val="50000"/>
                  </a:schemeClr>
                </a:solidFill>
              </a:rPr>
              <a:t>b</a:t>
            </a:r>
            <a:r>
              <a:rPr lang="en-IE" dirty="0">
                <a:solidFill>
                  <a:schemeClr val="accent2">
                    <a:lumMod val="50000"/>
                  </a:schemeClr>
                </a:solidFill>
              </a:rPr>
              <a:t> truckloads of type B</a:t>
            </a:r>
          </a:p>
          <a:p>
            <a:pPr>
              <a:spcBef>
                <a:spcPts val="0"/>
              </a:spcBef>
            </a:pPr>
            <a:r>
              <a:rPr lang="en-IE" i="1" dirty="0">
                <a:solidFill>
                  <a:schemeClr val="accent2">
                    <a:lumMod val="50000"/>
                  </a:schemeClr>
                </a:solidFill>
              </a:rPr>
              <a:t>r</a:t>
            </a:r>
            <a:r>
              <a:rPr lang="en-IE" dirty="0">
                <a:solidFill>
                  <a:schemeClr val="accent2">
                    <a:lumMod val="50000"/>
                  </a:schemeClr>
                </a:solidFill>
              </a:rPr>
              <a:t> truckloads of type R</a:t>
            </a:r>
          </a:p>
          <a:p>
            <a:endParaRPr lang="en-IE" b="0" dirty="0"/>
          </a:p>
          <a:p>
            <a:endParaRPr lang="en-IE" b="0" dirty="0"/>
          </a:p>
        </p:txBody>
      </p:sp>
      <p:sp>
        <p:nvSpPr>
          <p:cNvPr id="4" name="Text Placeholder 3"/>
          <p:cNvSpPr>
            <a:spLocks noGrp="1"/>
          </p:cNvSpPr>
          <p:nvPr>
            <p:ph type="body" sz="quarter" idx="11"/>
          </p:nvPr>
        </p:nvSpPr>
        <p:spPr/>
        <p:txBody>
          <a:bodyPr/>
          <a:lstStyle/>
          <a:p>
            <a:r>
              <a:rPr lang="en-GB" dirty="0"/>
              <a:t>Linear Programming – Example: Insulation Production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9</a:t>
            </a:fld>
            <a:endParaRPr lang="en-GB" dirty="0"/>
          </a:p>
        </p:txBody>
      </p:sp>
    </p:spTree>
    <p:extLst>
      <p:ext uri="{BB962C8B-B14F-4D97-AF65-F5344CB8AC3E}">
        <p14:creationId xmlns:p14="http://schemas.microsoft.com/office/powerpoint/2010/main" val="113787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PrenHall1">
  <a:themeElements>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renHall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TCD_PPT_Calibri_Option1a.potx</Template>
  <TotalTime>1110</TotalTime>
  <Words>2811</Words>
  <Application>Microsoft Office PowerPoint</Application>
  <PresentationFormat>On-screen Show (16:9)</PresentationFormat>
  <Paragraphs>329</Paragraphs>
  <Slides>33</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4" baseType="lpstr">
      <vt:lpstr>Arial</vt:lpstr>
      <vt:lpstr>Calibri</vt:lpstr>
      <vt:lpstr>Cambria Math</vt:lpstr>
      <vt:lpstr>Garamond</vt:lpstr>
      <vt:lpstr>Helvetica</vt:lpstr>
      <vt:lpstr>Minion Pro</vt:lpstr>
      <vt:lpstr>Times New Roman</vt:lpstr>
      <vt:lpstr>Wingdings</vt:lpstr>
      <vt:lpstr>TCD_PPT_Calibri_Option1a</vt:lpstr>
      <vt:lpstr>1_PrenHall1</vt:lpstr>
      <vt:lpstr>Document</vt:lpstr>
      <vt:lpstr>BU7150 — Business Decision Optimization</vt:lpstr>
      <vt:lpstr>Introduction to Optimization</vt:lpstr>
      <vt:lpstr>Module Leader</vt:lpstr>
      <vt:lpstr>What is optimization?</vt:lpstr>
      <vt:lpstr>Use of optimization</vt:lpstr>
      <vt:lpstr>Optimization in Business Analytics</vt:lpstr>
      <vt:lpstr>Optimization in Business Analytics</vt:lpstr>
      <vt:lpstr>Optimization Methods</vt:lpstr>
      <vt:lpstr>Optimization Methods</vt:lpstr>
      <vt:lpstr>Optimization Methods</vt:lpstr>
      <vt:lpstr>Optimization Methods</vt:lpstr>
      <vt:lpstr>Optimization Methods</vt:lpstr>
      <vt:lpstr>Optimization Methods</vt:lpstr>
      <vt:lpstr>Optimization Methods</vt:lpstr>
      <vt:lpstr>Module-level Learning Outcomes </vt:lpstr>
      <vt:lpstr>Workload and Assessments</vt:lpstr>
      <vt:lpstr>Textbooks and Required Resources</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A Blend Example </vt:lpstr>
      <vt:lpstr>Linear Programming (LP)</vt:lpstr>
      <vt:lpstr>Post-Lecture Practice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Isilay Talay</cp:lastModifiedBy>
  <cp:revision>160</cp:revision>
  <cp:lastPrinted>2014-12-16T10:33:11Z</cp:lastPrinted>
  <dcterms:created xsi:type="dcterms:W3CDTF">2013-07-29T09:34:50Z</dcterms:created>
  <dcterms:modified xsi:type="dcterms:W3CDTF">2023-01-31T05:45:39Z</dcterms:modified>
</cp:coreProperties>
</file>