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74" r:id="rId2"/>
    <p:sldId id="275" r:id="rId3"/>
    <p:sldId id="294" r:id="rId4"/>
    <p:sldId id="293" r:id="rId5"/>
    <p:sldId id="284" r:id="rId6"/>
    <p:sldId id="277" r:id="rId7"/>
    <p:sldId id="278" r:id="rId8"/>
    <p:sldId id="279" r:id="rId9"/>
    <p:sldId id="285" r:id="rId10"/>
    <p:sldId id="281" r:id="rId11"/>
    <p:sldId id="288" r:id="rId12"/>
    <p:sldId id="286" r:id="rId13"/>
    <p:sldId id="287" r:id="rId14"/>
    <p:sldId id="291" r:id="rId15"/>
    <p:sldId id="290" r:id="rId16"/>
    <p:sldId id="283" r:id="rId17"/>
    <p:sldId id="273" r:id="rId18"/>
  </p:sldIdLst>
  <p:sldSz cx="12192000" cy="6858000"/>
  <p:notesSz cx="6858000" cy="9144000"/>
  <p:custShowLst>
    <p:custShow name="Custom Show 1" id="0">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79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7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135687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312508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790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218894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8742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218813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27407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17097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416551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B15C2-540C-4C1B-993B-9F53BA217BE6}"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421839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B15C2-540C-4C1B-993B-9F53BA217BE6}"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175338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B15C2-540C-4C1B-993B-9F53BA217BE6}"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300563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5B15C2-540C-4C1B-993B-9F53BA217BE6}"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167413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B15C2-540C-4C1B-993B-9F53BA217BE6}"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59073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5B15C2-540C-4C1B-993B-9F53BA217BE6}"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349876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B15C2-540C-4C1B-993B-9F53BA217BE6}"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8FEA89-C9B0-470A-8894-F19F433E698B}" type="slidenum">
              <a:rPr lang="en-US" smtClean="0"/>
              <a:t>‹#›</a:t>
            </a:fld>
            <a:endParaRPr lang="en-US"/>
          </a:p>
        </p:txBody>
      </p:sp>
    </p:spTree>
    <p:extLst>
      <p:ext uri="{BB962C8B-B14F-4D97-AF65-F5344CB8AC3E}">
        <p14:creationId xmlns:p14="http://schemas.microsoft.com/office/powerpoint/2010/main" val="415544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5B15C2-540C-4C1B-993B-9F53BA217BE6}" type="datetimeFigureOut">
              <a:rPr lang="en-US" smtClean="0"/>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8FEA89-C9B0-470A-8894-F19F433E698B}" type="slidenum">
              <a:rPr lang="en-US" smtClean="0"/>
              <a:t>‹#›</a:t>
            </a:fld>
            <a:endParaRPr lang="en-US"/>
          </a:p>
        </p:txBody>
      </p:sp>
    </p:spTree>
    <p:extLst>
      <p:ext uri="{BB962C8B-B14F-4D97-AF65-F5344CB8AC3E}">
        <p14:creationId xmlns:p14="http://schemas.microsoft.com/office/powerpoint/2010/main" val="26868261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17" y="2865161"/>
            <a:ext cx="5183436" cy="4704202"/>
          </a:xfrm>
          <a:prstGeom prst="rect">
            <a:avLst/>
          </a:prstGeom>
        </p:spPr>
      </p:pic>
      <p:sp>
        <p:nvSpPr>
          <p:cNvPr id="2" name="Title 1">
            <a:extLst>
              <a:ext uri="{FF2B5EF4-FFF2-40B4-BE49-F238E27FC236}">
                <a16:creationId xmlns:a16="http://schemas.microsoft.com/office/drawing/2014/main" xmlns="" id="{A43D1E11-DCAC-4FC9-944B-0D212788177B}"/>
              </a:ext>
            </a:extLst>
          </p:cNvPr>
          <p:cNvSpPr>
            <a:spLocks noGrp="1"/>
          </p:cNvSpPr>
          <p:nvPr>
            <p:ph type="title"/>
          </p:nvPr>
        </p:nvSpPr>
        <p:spPr>
          <a:xfrm>
            <a:off x="868253" y="639745"/>
            <a:ext cx="8596668" cy="1320800"/>
          </a:xfrm>
          <a:ln w="38100">
            <a:solidFill>
              <a:schemeClr val="accent2">
                <a:lumMod val="75000"/>
              </a:schemeClr>
            </a:solidFill>
          </a:ln>
        </p:spPr>
        <p:txBody>
          <a:bodyPr>
            <a:noAutofit/>
          </a:bodyPr>
          <a:lstStyle/>
          <a:p>
            <a:r>
              <a:rPr lang="en-US" sz="6900" dirty="0">
                <a:solidFill>
                  <a:schemeClr val="accent2">
                    <a:lumMod val="75000"/>
                  </a:schemeClr>
                </a:solidFill>
                <a:latin typeface="Comic Sans MS" panose="030F0702030302020204" pitchFamily="66" charset="0"/>
              </a:rPr>
              <a:t>        WELCOME</a:t>
            </a:r>
          </a:p>
        </p:txBody>
      </p:sp>
      <p:sp>
        <p:nvSpPr>
          <p:cNvPr id="3" name="Content Placeholder 2"/>
          <p:cNvSpPr>
            <a:spLocks noGrp="1"/>
          </p:cNvSpPr>
          <p:nvPr>
            <p:ph idx="1"/>
          </p:nvPr>
        </p:nvSpPr>
        <p:spPr>
          <a:xfrm>
            <a:off x="588886" y="2066267"/>
            <a:ext cx="10144743" cy="3810628"/>
          </a:xfrm>
          <a:ln w="38100">
            <a:noFill/>
          </a:ln>
        </p:spPr>
        <p:txBody>
          <a:bodyPr>
            <a:normAutofit/>
          </a:bodyPr>
          <a:lstStyle/>
          <a:p>
            <a:r>
              <a:rPr lang="en-US" sz="2800" dirty="0">
                <a:solidFill>
                  <a:schemeClr val="accent1">
                    <a:lumMod val="75000"/>
                  </a:schemeClr>
                </a:solidFill>
              </a:rPr>
              <a:t> C  PROGRAMMING  GROUP  PROJECT  PRESENTATION</a:t>
            </a:r>
          </a:p>
          <a:p>
            <a:r>
              <a:rPr lang="en-US" sz="2800" dirty="0">
                <a:solidFill>
                  <a:schemeClr val="accent1">
                    <a:lumMod val="75000"/>
                  </a:schemeClr>
                </a:solidFill>
              </a:rPr>
              <a:t>Course no: EE1222</a:t>
            </a:r>
          </a:p>
          <a:p>
            <a:r>
              <a:rPr lang="en-US" sz="2800" dirty="0">
                <a:solidFill>
                  <a:schemeClr val="accent1">
                    <a:lumMod val="75000"/>
                  </a:schemeClr>
                </a:solidFill>
              </a:rPr>
              <a:t>Group no: 02</a:t>
            </a:r>
          </a:p>
          <a:p>
            <a:pPr marL="0" indent="0">
              <a:buNone/>
            </a:pPr>
            <a:endParaRPr lang="en-US" sz="2800" dirty="0">
              <a:solidFill>
                <a:schemeClr val="accent1">
                  <a:lumMod val="75000"/>
                </a:schemeClr>
              </a:solidFill>
            </a:endParaRPr>
          </a:p>
          <a:p>
            <a:pPr marL="0" indent="0">
              <a:buNone/>
            </a:pPr>
            <a:endParaRPr lang="en-US" sz="2800" dirty="0">
              <a:solidFill>
                <a:schemeClr val="accent1">
                  <a:lumMod val="75000"/>
                </a:schemeClr>
              </a:solidFill>
            </a:endParaRPr>
          </a:p>
          <a:p>
            <a:pPr marL="0" indent="0">
              <a:buNone/>
            </a:pPr>
            <a:endParaRPr lang="en-US" sz="2800" dirty="0">
              <a:solidFill>
                <a:schemeClr val="accent1">
                  <a:lumMod val="75000"/>
                </a:schemeClr>
              </a:solidFill>
            </a:endParaRPr>
          </a:p>
          <a:p>
            <a:pPr marL="0" indent="0">
              <a:buNone/>
            </a:pPr>
            <a:endParaRPr lang="en-US" sz="2800" dirty="0">
              <a:solidFill>
                <a:schemeClr val="accent1">
                  <a:lumMod val="7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590" y="4105333"/>
            <a:ext cx="2969563" cy="2223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92276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fltVal val="0"/>
                                          </p:val>
                                        </p:tav>
                                        <p:tav tm="100000">
                                          <p:val>
                                            <p:strVal val="#ppt_w"/>
                                          </p:val>
                                        </p:tav>
                                      </p:tavLst>
                                    </p:anim>
                                    <p:anim calcmode="lin" valueType="num">
                                      <p:cBhvr>
                                        <p:cTn id="30" dur="500" fill="hold"/>
                                        <p:tgtEl>
                                          <p:spTgt spid="4"/>
                                        </p:tgtEl>
                                        <p:attrNameLst>
                                          <p:attrName>ppt_h</p:attrName>
                                        </p:attrNameLst>
                                      </p:cBhvr>
                                      <p:tavLst>
                                        <p:tav tm="0">
                                          <p:val>
                                            <p:fltVal val="0"/>
                                          </p:val>
                                        </p:tav>
                                        <p:tav tm="100000">
                                          <p:val>
                                            <p:strVal val="#ppt_h"/>
                                          </p:val>
                                        </p:tav>
                                      </p:tavLst>
                                    </p:anim>
                                    <p:animEffect transition="in" filter="fade">
                                      <p:cBhvr>
                                        <p:cTn id="31" dur="500"/>
                                        <p:tgtEl>
                                          <p:spTgt spid="4"/>
                                        </p:tgtEl>
                                      </p:cBhvr>
                                    </p:animEffect>
                                  </p:childTnLst>
                                </p:cTn>
                              </p:par>
                              <p:par>
                                <p:cTn id="32" presetID="53" presetClass="entr" presetSubtype="16"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9AE8F8B-9FE5-5272-93FC-21616289773E}"/>
              </a:ext>
            </a:extLst>
          </p:cNvPr>
          <p:cNvSpPr>
            <a:spLocks noGrp="1"/>
          </p:cNvSpPr>
          <p:nvPr>
            <p:ph type="title"/>
          </p:nvPr>
        </p:nvSpPr>
        <p:spPr>
          <a:xfrm>
            <a:off x="523098" y="598583"/>
            <a:ext cx="8596668" cy="1320800"/>
          </a:xfrm>
        </p:spPr>
        <p:txBody>
          <a:bodyPr>
            <a:normAutofit/>
          </a:bodyPr>
          <a:lstStyle/>
          <a:p>
            <a:r>
              <a:rPr lang="en-US" sz="4400" dirty="0">
                <a:solidFill>
                  <a:schemeClr val="accent2">
                    <a:lumMod val="75000"/>
                  </a:schemeClr>
                </a:solidFill>
              </a:rPr>
              <a:t>Main Menu Workflow</a:t>
            </a:r>
          </a:p>
        </p:txBody>
      </p:sp>
      <p:sp>
        <p:nvSpPr>
          <p:cNvPr id="2" name="Content Placeholder 1">
            <a:extLst>
              <a:ext uri="{FF2B5EF4-FFF2-40B4-BE49-F238E27FC236}">
                <a16:creationId xmlns:a16="http://schemas.microsoft.com/office/drawing/2014/main" xmlns="" id="{60FD208E-FD57-C004-6F96-CBDFBE758668}"/>
              </a:ext>
            </a:extLst>
          </p:cNvPr>
          <p:cNvSpPr>
            <a:spLocks noGrp="1"/>
          </p:cNvSpPr>
          <p:nvPr>
            <p:ph idx="1"/>
          </p:nvPr>
        </p:nvSpPr>
        <p:spPr>
          <a:xfrm>
            <a:off x="192591" y="2215725"/>
            <a:ext cx="7813217" cy="3880773"/>
          </a:xfrm>
        </p:spPr>
        <p:txBody>
          <a:bodyPr>
            <a:noAutofit/>
          </a:bodyPr>
          <a:lstStyle/>
          <a:p>
            <a:r>
              <a:rPr lang="en-US" dirty="0"/>
              <a:t>Upon launching the program, the user interacts with the following tasks :</a:t>
            </a:r>
          </a:p>
          <a:p>
            <a:pPr>
              <a:buFont typeface="Wingdings" panose="05000000000000000000" pitchFamily="2" charset="2"/>
              <a:buChar char="Ø"/>
            </a:pPr>
            <a:r>
              <a:rPr lang="en-US" dirty="0"/>
              <a:t>Hall Selection : The user is asked to select a hall.</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dirty="0"/>
              <a:t>The user can select his /her hall by entering the co responding</a:t>
            </a:r>
          </a:p>
          <a:p>
            <a:pPr marL="0" indent="0">
              <a:buNone/>
            </a:pPr>
            <a:r>
              <a:rPr lang="en-US" dirty="0"/>
              <a:t> number beside the hall name.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277" y="3264541"/>
            <a:ext cx="3720240" cy="1783142"/>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4455" y="3264541"/>
            <a:ext cx="3429479" cy="22769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7887600" y="2600326"/>
            <a:ext cx="1880900" cy="369332"/>
          </a:xfrm>
          <a:prstGeom prst="rect">
            <a:avLst/>
          </a:prstGeom>
        </p:spPr>
        <p:txBody>
          <a:bodyPr wrap="none">
            <a:spAutoFit/>
          </a:bodyPr>
          <a:lstStyle/>
          <a:p>
            <a:pPr lvl="0"/>
            <a:r>
              <a:rPr lang="en-US" dirty="0">
                <a:solidFill>
                  <a:srgbClr val="C42F1A">
                    <a:lumMod val="75000"/>
                  </a:srgbClr>
                </a:solidFill>
              </a:rPr>
              <a:t>Respective Code</a:t>
            </a:r>
          </a:p>
        </p:txBody>
      </p:sp>
      <p:sp>
        <p:nvSpPr>
          <p:cNvPr id="11" name="Down Arrow 10"/>
          <p:cNvSpPr/>
          <p:nvPr/>
        </p:nvSpPr>
        <p:spPr>
          <a:xfrm>
            <a:off x="8727167" y="2969658"/>
            <a:ext cx="201765" cy="198649"/>
          </a:xfrm>
          <a:prstGeom prst="downArrow">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731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wipe(down)">
                                      <p:cBhvr>
                                        <p:cTn id="26" dur="500"/>
                                        <p:tgtEl>
                                          <p:spTgt spid="2">
                                            <p:txEl>
                                              <p:pRg st="8" end="8"/>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0"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lumMod val="75000"/>
                  </a:schemeClr>
                </a:solidFill>
              </a:rPr>
              <a:t>Main Menu Workflow</a:t>
            </a:r>
          </a:p>
        </p:txBody>
      </p:sp>
      <p:sp>
        <p:nvSpPr>
          <p:cNvPr id="3" name="Content Placeholder 2"/>
          <p:cNvSpPr>
            <a:spLocks noGrp="1"/>
          </p:cNvSpPr>
          <p:nvPr>
            <p:ph idx="1"/>
          </p:nvPr>
        </p:nvSpPr>
        <p:spPr>
          <a:xfrm>
            <a:off x="517231" y="1640093"/>
            <a:ext cx="8596668" cy="3880773"/>
          </a:xfrm>
        </p:spPr>
        <p:txBody>
          <a:bodyPr/>
          <a:lstStyle/>
          <a:p>
            <a:r>
              <a:rPr lang="en-US" dirty="0"/>
              <a:t>Login or Forgot Password : This options are presented if the user is not logged in.  The user inputs a username and password to log in. If the password is forgotten, the user can reset it by answering a security question.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341" y="4119411"/>
            <a:ext cx="3248897" cy="24032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231" y="3580480"/>
            <a:ext cx="6523736" cy="29421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649994" y="3011267"/>
            <a:ext cx="2313856" cy="646331"/>
          </a:xfrm>
          <a:prstGeom prst="rect">
            <a:avLst/>
          </a:prstGeom>
          <a:noFill/>
        </p:spPr>
        <p:txBody>
          <a:bodyPr wrap="square" rtlCol="0">
            <a:spAutoFit/>
          </a:bodyPr>
          <a:lstStyle/>
          <a:p>
            <a:pPr lvl="0"/>
            <a:r>
              <a:rPr lang="en-US" dirty="0">
                <a:solidFill>
                  <a:srgbClr val="C42F1A">
                    <a:lumMod val="75000"/>
                  </a:srgbClr>
                </a:solidFill>
              </a:rPr>
              <a:t>Respective Code</a:t>
            </a:r>
          </a:p>
          <a:p>
            <a:endParaRPr lang="en-US" dirty="0"/>
          </a:p>
        </p:txBody>
      </p:sp>
      <p:sp>
        <p:nvSpPr>
          <p:cNvPr id="8" name="TextBox 7"/>
          <p:cNvSpPr txBox="1"/>
          <p:nvPr/>
        </p:nvSpPr>
        <p:spPr>
          <a:xfrm>
            <a:off x="8075364" y="3657598"/>
            <a:ext cx="1520328" cy="369332"/>
          </a:xfrm>
          <a:prstGeom prst="rect">
            <a:avLst/>
          </a:prstGeom>
          <a:noFill/>
        </p:spPr>
        <p:txBody>
          <a:bodyPr wrap="square" rtlCol="0">
            <a:spAutoFit/>
          </a:bodyPr>
          <a:lstStyle/>
          <a:p>
            <a:r>
              <a:rPr lang="en-US" dirty="0">
                <a:solidFill>
                  <a:srgbClr val="FF0000"/>
                </a:solidFill>
              </a:rPr>
              <a:t>Output</a:t>
            </a:r>
          </a:p>
        </p:txBody>
      </p:sp>
    </p:spTree>
    <p:extLst>
      <p:ext uri="{BB962C8B-B14F-4D97-AF65-F5344CB8AC3E}">
        <p14:creationId xmlns:p14="http://schemas.microsoft.com/office/powerpoint/2010/main" val="669933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381" y="1821092"/>
            <a:ext cx="2124371" cy="2753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normAutofit/>
          </a:bodyPr>
          <a:lstStyle/>
          <a:p>
            <a:r>
              <a:rPr lang="en-US" sz="4400" dirty="0">
                <a:solidFill>
                  <a:schemeClr val="accent2">
                    <a:lumMod val="75000"/>
                  </a:schemeClr>
                </a:solidFill>
              </a:rPr>
              <a:t>Main Menu Workflow</a:t>
            </a:r>
          </a:p>
        </p:txBody>
      </p:sp>
      <p:sp>
        <p:nvSpPr>
          <p:cNvPr id="3" name="Content Placeholder 2"/>
          <p:cNvSpPr>
            <a:spLocks noGrp="1"/>
          </p:cNvSpPr>
          <p:nvPr>
            <p:ph idx="1"/>
          </p:nvPr>
        </p:nvSpPr>
        <p:spPr>
          <a:xfrm>
            <a:off x="412930" y="2061437"/>
            <a:ext cx="7176797" cy="3880773"/>
          </a:xfrm>
        </p:spPr>
        <p:txBody>
          <a:bodyPr/>
          <a:lstStyle/>
          <a:p>
            <a:pPr>
              <a:buFont typeface="Wingdings" panose="05000000000000000000" pitchFamily="2" charset="2"/>
              <a:buChar char="Ø"/>
            </a:pPr>
            <a:r>
              <a:rPr lang="en-US" dirty="0"/>
              <a:t>Once logged in, the following options are displayed : Personal Details, View name, date of birth, meal status etc.   </a:t>
            </a:r>
          </a:p>
          <a:p>
            <a:pPr>
              <a:buFont typeface="Wingdings" panose="05000000000000000000" pitchFamily="2" charset="2"/>
              <a:buChar char="Ø"/>
            </a:pPr>
            <a:endParaRPr lang="en-US" dirty="0"/>
          </a:p>
          <a:p>
            <a:pPr marL="0" indent="0">
              <a:buNone/>
            </a:pPr>
            <a:endParaRPr lang="en-US" dirty="0"/>
          </a:p>
          <a:p>
            <a:pPr>
              <a:buClr>
                <a:schemeClr val="accent2">
                  <a:lumMod val="75000"/>
                </a:schemeClr>
              </a:buClr>
            </a:pPr>
            <a:endParaRPr lang="en-US" dirty="0">
              <a:solidFill>
                <a:schemeClr val="accent5">
                  <a:lumMod val="75000"/>
                </a:schemeClr>
              </a:solidFill>
            </a:endParaRPr>
          </a:p>
          <a:p>
            <a:pPr>
              <a:buFont typeface="Wingdings" panose="05000000000000000000" pitchFamily="2" charset="2"/>
              <a:buChar char="Ø"/>
            </a:pPr>
            <a:r>
              <a:rPr lang="en-US" dirty="0"/>
              <a:t>Meal On/Off : Toggle the status of the meal plan.   </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30" y="4571404"/>
            <a:ext cx="4773108" cy="1113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585591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2">
                    <a:lumMod val="75000"/>
                  </a:schemeClr>
                </a:solidFill>
              </a:rPr>
              <a:t>Main Menu Workflow</a:t>
            </a:r>
          </a:p>
        </p:txBody>
      </p:sp>
      <p:sp>
        <p:nvSpPr>
          <p:cNvPr id="3" name="Content Placeholder 2"/>
          <p:cNvSpPr>
            <a:spLocks noGrp="1"/>
          </p:cNvSpPr>
          <p:nvPr>
            <p:ph idx="1"/>
          </p:nvPr>
        </p:nvSpPr>
        <p:spPr>
          <a:xfrm>
            <a:off x="258693" y="2544897"/>
            <a:ext cx="5690415" cy="3926123"/>
          </a:xfrm>
        </p:spPr>
        <p:txBody>
          <a:bodyPr/>
          <a:lstStyle/>
          <a:p>
            <a:pPr>
              <a:buFont typeface="Wingdings" panose="05000000000000000000" pitchFamily="2" charset="2"/>
              <a:buChar char="Ø"/>
            </a:pPr>
            <a:r>
              <a:rPr lang="en-US" dirty="0"/>
              <a:t>Payment Details : View how much payment is due.   </a:t>
            </a:r>
          </a:p>
          <a:p>
            <a:pPr>
              <a:buFont typeface="Wingdings" panose="05000000000000000000" pitchFamily="2" charset="2"/>
              <a:buChar char="Ø"/>
            </a:pPr>
            <a:r>
              <a:rPr lang="en-US" dirty="0"/>
              <a:t>Change Password : Change the login password.   </a:t>
            </a:r>
          </a:p>
          <a:p>
            <a:pPr>
              <a:buFont typeface="Wingdings" panose="05000000000000000000" pitchFamily="2" charset="2"/>
              <a:buChar char="Ø"/>
            </a:pPr>
            <a:r>
              <a:rPr lang="en-US" dirty="0"/>
              <a:t>Logout : Exit from the current session.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103" y="2415447"/>
            <a:ext cx="3561351" cy="3261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99275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199" y="312145"/>
            <a:ext cx="8596668" cy="1320800"/>
          </a:xfrm>
        </p:spPr>
        <p:txBody>
          <a:bodyPr/>
          <a:lstStyle/>
          <a:p>
            <a:r>
              <a:rPr lang="en-US" dirty="0">
                <a:solidFill>
                  <a:schemeClr val="accent2">
                    <a:lumMod val="75000"/>
                  </a:schemeClr>
                </a:solidFill>
              </a:rPr>
              <a:t>Respective code for payment details and change of password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947" y="2108780"/>
            <a:ext cx="7668940" cy="4164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7314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2">
                    <a:lumMod val="75000"/>
                  </a:schemeClr>
                </a:solidFill>
              </a:rPr>
              <a:t>Code for containing all the details of user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200" y="2078148"/>
            <a:ext cx="8596312" cy="1093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661011" y="3428343"/>
            <a:ext cx="6874526" cy="646331"/>
          </a:xfrm>
          <a:prstGeom prst="rect">
            <a:avLst/>
          </a:prstGeom>
          <a:noFill/>
        </p:spPr>
        <p:txBody>
          <a:bodyPr wrap="square" rtlCol="0">
            <a:spAutoFit/>
          </a:bodyPr>
          <a:lstStyle/>
          <a:p>
            <a:r>
              <a:rPr lang="en-US" sz="3600" dirty="0">
                <a:solidFill>
                  <a:schemeClr val="accent2"/>
                </a:solidFill>
              </a:rPr>
              <a:t>Forget password option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937" y="4371527"/>
            <a:ext cx="4250378" cy="1985206"/>
          </a:xfrm>
          <a:prstGeom prst="rect">
            <a:avLst/>
          </a:prstGeom>
          <a:effectLst>
            <a:glow rad="228600">
              <a:schemeClr val="accent2">
                <a:satMod val="175000"/>
                <a:alpha val="40000"/>
              </a:schemeClr>
            </a:glow>
          </a:effectLst>
        </p:spPr>
      </p:pic>
      <p:sp>
        <p:nvSpPr>
          <p:cNvPr id="7" name="TextBox 6"/>
          <p:cNvSpPr txBox="1"/>
          <p:nvPr/>
        </p:nvSpPr>
        <p:spPr>
          <a:xfrm>
            <a:off x="7392318" y="5452826"/>
            <a:ext cx="2445744" cy="461665"/>
          </a:xfrm>
          <a:prstGeom prst="rect">
            <a:avLst/>
          </a:prstGeom>
          <a:noFill/>
        </p:spPr>
        <p:txBody>
          <a:bodyPr wrap="square" rtlCol="0">
            <a:spAutoFit/>
          </a:bodyPr>
          <a:lstStyle/>
          <a:p>
            <a:r>
              <a:rPr lang="en-US" sz="2400" dirty="0">
                <a:solidFill>
                  <a:srgbClr val="FF0000"/>
                </a:solidFill>
              </a:rPr>
              <a:t>Security </a:t>
            </a:r>
            <a:r>
              <a:rPr lang="en-US" sz="2400" dirty="0" err="1">
                <a:solidFill>
                  <a:srgbClr val="FF0000"/>
                </a:solidFill>
              </a:rPr>
              <a:t>QnA</a:t>
            </a:r>
            <a:endParaRPr lang="en-US" sz="2400" dirty="0">
              <a:solidFill>
                <a:srgbClr val="FF0000"/>
              </a:solidFill>
            </a:endParaRPr>
          </a:p>
        </p:txBody>
      </p:sp>
      <p:sp>
        <p:nvSpPr>
          <p:cNvPr id="11" name="Left Arrow 10"/>
          <p:cNvSpPr/>
          <p:nvPr/>
        </p:nvSpPr>
        <p:spPr>
          <a:xfrm>
            <a:off x="5651652" y="5603405"/>
            <a:ext cx="1740666" cy="186243"/>
          </a:xfrm>
          <a:prstGeom prst="left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661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anim calcmode="lin" valueType="num">
                                      <p:cBhvr>
                                        <p:cTn id="24" dur="500" fill="hold"/>
                                        <p:tgtEl>
                                          <p:spTgt spid="7"/>
                                        </p:tgtEl>
                                        <p:attrNameLst>
                                          <p:attrName>ppt_x</p:attrName>
                                        </p:attrNameLst>
                                      </p:cBhvr>
                                      <p:tavLst>
                                        <p:tav tm="0">
                                          <p:val>
                                            <p:strVal val="#ppt_x"/>
                                          </p:val>
                                        </p:tav>
                                        <p:tav tm="100000">
                                          <p:val>
                                            <p:strVal val="#ppt_x"/>
                                          </p:val>
                                        </p:tav>
                                      </p:tavLst>
                                    </p:anim>
                                    <p:anim calcmode="lin" valueType="num">
                                      <p:cBhvr>
                                        <p:cTn id="25" dur="5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anim calcmode="lin" valueType="num">
                                      <p:cBhvr>
                                        <p:cTn id="29" dur="500" fill="hold"/>
                                        <p:tgtEl>
                                          <p:spTgt spid="11"/>
                                        </p:tgtEl>
                                        <p:attrNameLst>
                                          <p:attrName>ppt_x</p:attrName>
                                        </p:attrNameLst>
                                      </p:cBhvr>
                                      <p:tavLst>
                                        <p:tav tm="0">
                                          <p:val>
                                            <p:strVal val="#ppt_x"/>
                                          </p:val>
                                        </p:tav>
                                        <p:tav tm="100000">
                                          <p:val>
                                            <p:strVal val="#ppt_x"/>
                                          </p:val>
                                        </p:tav>
                                      </p:tavLst>
                                    </p:anim>
                                    <p:anim calcmode="lin" valueType="num">
                                      <p:cBhvr>
                                        <p:cTn id="3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E15C3C6-D03C-CC8B-5CD6-9556C61437AC}"/>
              </a:ext>
            </a:extLst>
          </p:cNvPr>
          <p:cNvSpPr>
            <a:spLocks noGrp="1"/>
          </p:cNvSpPr>
          <p:nvPr>
            <p:ph type="title"/>
          </p:nvPr>
        </p:nvSpPr>
        <p:spPr>
          <a:xfrm>
            <a:off x="699368" y="763837"/>
            <a:ext cx="8596668" cy="1320800"/>
          </a:xfrm>
        </p:spPr>
        <p:txBody>
          <a:bodyPr>
            <a:normAutofit/>
          </a:bodyPr>
          <a:lstStyle/>
          <a:p>
            <a:r>
              <a:rPr lang="en-US" sz="4400" dirty="0">
                <a:solidFill>
                  <a:schemeClr val="accent2">
                    <a:lumMod val="75000"/>
                  </a:schemeClr>
                </a:solidFill>
              </a:rPr>
              <a:t>Conclusion</a:t>
            </a:r>
          </a:p>
        </p:txBody>
      </p:sp>
      <p:sp>
        <p:nvSpPr>
          <p:cNvPr id="2" name="Content Placeholder 1">
            <a:extLst>
              <a:ext uri="{FF2B5EF4-FFF2-40B4-BE49-F238E27FC236}">
                <a16:creationId xmlns:a16="http://schemas.microsoft.com/office/drawing/2014/main" xmlns="" id="{F6F95268-0551-F363-F8EA-1A75836DD83D}"/>
              </a:ext>
            </a:extLst>
          </p:cNvPr>
          <p:cNvSpPr>
            <a:spLocks noGrp="1"/>
          </p:cNvSpPr>
          <p:nvPr>
            <p:ph idx="1"/>
          </p:nvPr>
        </p:nvSpPr>
        <p:spPr>
          <a:xfrm>
            <a:off x="677334" y="1940252"/>
            <a:ext cx="8596668" cy="4119025"/>
          </a:xfrm>
        </p:spPr>
        <p:txBody>
          <a:bodyPr>
            <a:normAutofit lnSpcReduction="10000"/>
          </a:bodyPr>
          <a:lstStyle/>
          <a:p>
            <a:pPr marL="0" indent="0">
              <a:buNone/>
            </a:pPr>
            <a:r>
              <a:rPr lang="en-US" dirty="0"/>
              <a:t>The program starts by asking the user to select a </a:t>
            </a:r>
            <a:r>
              <a:rPr lang="en-US" dirty="0" err="1"/>
              <a:t>hall.Users</a:t>
            </a:r>
            <a:r>
              <a:rPr lang="en-US" dirty="0"/>
              <a:t> then log in using their username and password. If it is successful, the menu with the following options are displayed :</a:t>
            </a:r>
          </a:p>
          <a:p>
            <a:pPr>
              <a:buFont typeface="Wingdings" panose="05000000000000000000" pitchFamily="2" charset="2"/>
              <a:buChar char="Ø"/>
            </a:pPr>
            <a:r>
              <a:rPr lang="en-US" dirty="0"/>
              <a:t>View personal details</a:t>
            </a:r>
          </a:p>
          <a:p>
            <a:pPr>
              <a:buFont typeface="Wingdings" panose="05000000000000000000" pitchFamily="2" charset="2"/>
              <a:buChar char="Ø"/>
            </a:pPr>
            <a:r>
              <a:rPr lang="en-US" dirty="0"/>
              <a:t>Toggle meal status     </a:t>
            </a:r>
          </a:p>
          <a:p>
            <a:pPr>
              <a:buFont typeface="Wingdings" panose="05000000000000000000" pitchFamily="2" charset="2"/>
              <a:buChar char="Ø"/>
            </a:pPr>
            <a:r>
              <a:rPr lang="en-US" dirty="0"/>
              <a:t>View payment details</a:t>
            </a:r>
          </a:p>
          <a:p>
            <a:pPr>
              <a:buFont typeface="Wingdings" panose="05000000000000000000" pitchFamily="2" charset="2"/>
              <a:buChar char="Ø"/>
            </a:pPr>
            <a:r>
              <a:rPr lang="en-US" dirty="0"/>
              <a:t>Change password.  </a:t>
            </a:r>
          </a:p>
          <a:p>
            <a:pPr>
              <a:buFont typeface="Wingdings" panose="05000000000000000000" pitchFamily="2" charset="2"/>
              <a:buChar char="Ø"/>
            </a:pPr>
            <a:r>
              <a:rPr lang="en-US" dirty="0"/>
              <a:t>Logout</a:t>
            </a:r>
          </a:p>
          <a:p>
            <a:pPr marL="0" indent="0">
              <a:buNone/>
            </a:pPr>
            <a:r>
              <a:rPr lang="en-US" dirty="0"/>
              <a:t>There are options of upgrading this program such as we can also add seat allocation in student hall and automatic meal status tracking by collaborating the program with biometric scanning devices. Thus the program will be very </a:t>
            </a:r>
            <a:r>
              <a:rPr lang="en-US" dirty="0" err="1"/>
              <a:t>helpfull</a:t>
            </a:r>
            <a:r>
              <a:rPr lang="en-US" dirty="0"/>
              <a:t> for smart hall management system.</a:t>
            </a:r>
          </a:p>
        </p:txBody>
      </p:sp>
    </p:spTree>
    <p:extLst>
      <p:ext uri="{BB962C8B-B14F-4D97-AF65-F5344CB8AC3E}">
        <p14:creationId xmlns:p14="http://schemas.microsoft.com/office/powerpoint/2010/main" val="19039831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E0431-9F8A-4505-BC6C-B829E635B668}"/>
              </a:ext>
            </a:extLst>
          </p:cNvPr>
          <p:cNvSpPr>
            <a:spLocks noGrp="1"/>
          </p:cNvSpPr>
          <p:nvPr>
            <p:ph type="title"/>
          </p:nvPr>
        </p:nvSpPr>
        <p:spPr>
          <a:xfrm>
            <a:off x="2857500" y="2575560"/>
            <a:ext cx="8527902" cy="1859797"/>
          </a:xfrm>
        </p:spPr>
        <p:txBody>
          <a:bodyPr>
            <a:noAutofit/>
          </a:bodyPr>
          <a:lstStyle/>
          <a:p>
            <a:r>
              <a:rPr lang="en-US" sz="9600" dirty="0">
                <a:latin typeface="Comic Sans MS" panose="030F0702030302020204" pitchFamily="66" charset="0"/>
              </a:rPr>
              <a:t>THE END</a:t>
            </a:r>
            <a:br>
              <a:rPr lang="en-US" sz="9600" dirty="0">
                <a:latin typeface="Comic Sans MS" panose="030F0702030302020204" pitchFamily="66" charset="0"/>
              </a:rPr>
            </a:br>
            <a:endParaRPr lang="en-US" sz="9600" dirty="0">
              <a:latin typeface="Comic Sans MS" panose="030F0702030302020204" pitchFamily="66" charset="0"/>
            </a:endParaRPr>
          </a:p>
        </p:txBody>
      </p:sp>
      <p:cxnSp>
        <p:nvCxnSpPr>
          <p:cNvPr id="4" name="Straight Connector 3"/>
          <p:cNvCxnSpPr/>
          <p:nvPr/>
        </p:nvCxnSpPr>
        <p:spPr>
          <a:xfrm>
            <a:off x="1654629" y="4223658"/>
            <a:ext cx="8926285" cy="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840111"/>
      </p:ext>
    </p:extLst>
  </p:cSld>
  <p:clrMapOvr>
    <a:masterClrMapping/>
  </p:clrMapOvr>
  <mc:AlternateContent xmlns:mc="http://schemas.openxmlformats.org/markup-compatibility/2006" xmlns:p14="http://schemas.microsoft.com/office/powerpoint/2010/main">
    <mc:Choice Requires="p14">
      <p:transition spd="slow" p14:dur="1500">
        <p14:window dir="vert"/>
        <p:sndAc>
          <p:stSnd>
            <p:snd r:embed="rId2" name="chimes.wav"/>
          </p:stSnd>
        </p:sndAc>
      </p:transition>
    </mc:Choice>
    <mc:Fallback xmlns="">
      <p:transition spd="slow">
        <p:fade/>
        <p:sndAc>
          <p:stSnd>
            <p:snd r:embed="rId3" name="chimes.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843" y="1939241"/>
            <a:ext cx="2243343" cy="2338132"/>
          </a:xfrm>
          <a:prstGeom prst="rect">
            <a:avLst/>
          </a:prstGeom>
        </p:spPr>
      </p:pic>
      <p:sp>
        <p:nvSpPr>
          <p:cNvPr id="2" name="Title 1"/>
          <p:cNvSpPr>
            <a:spLocks noGrp="1"/>
          </p:cNvSpPr>
          <p:nvPr>
            <p:ph type="title"/>
          </p:nvPr>
        </p:nvSpPr>
        <p:spPr>
          <a:xfrm>
            <a:off x="82424" y="110169"/>
            <a:ext cx="8596668" cy="827314"/>
          </a:xfrm>
          <a:noFill/>
          <a:ln w="28575">
            <a:noFill/>
          </a:ln>
        </p:spPr>
        <p:txBody>
          <a:bodyPr/>
          <a:lstStyle/>
          <a:p>
            <a:r>
              <a:rPr lang="en-US" dirty="0">
                <a:solidFill>
                  <a:schemeClr val="accent2">
                    <a:lumMod val="75000"/>
                  </a:schemeClr>
                </a:solidFill>
              </a:rPr>
              <a:t>Project Details</a:t>
            </a:r>
          </a:p>
        </p:txBody>
      </p:sp>
      <p:sp>
        <p:nvSpPr>
          <p:cNvPr id="3" name="Content Placeholder 2"/>
          <p:cNvSpPr>
            <a:spLocks noGrp="1"/>
          </p:cNvSpPr>
          <p:nvPr>
            <p:ph idx="1"/>
          </p:nvPr>
        </p:nvSpPr>
        <p:spPr>
          <a:xfrm>
            <a:off x="462708" y="991241"/>
            <a:ext cx="9193779" cy="5332442"/>
          </a:xfrm>
        </p:spPr>
        <p:txBody>
          <a:bodyPr anchor="ctr">
            <a:normAutofit fontScale="85000" lnSpcReduction="10000"/>
          </a:bodyPr>
          <a:lstStyle/>
          <a:p>
            <a:pPr marL="0" indent="0" algn="ctr">
              <a:buNone/>
            </a:pPr>
            <a:r>
              <a:rPr lang="en-US" sz="7700" b="1" dirty="0">
                <a:solidFill>
                  <a:schemeClr val="tx1">
                    <a:lumMod val="95000"/>
                    <a:lumOff val="5000"/>
                  </a:schemeClr>
                </a:solidFill>
                <a:latin typeface="Baskerville Old Face" pitchFamily="18" charset="0"/>
              </a:rPr>
              <a:t>Hall Management System </a:t>
            </a:r>
          </a:p>
          <a:p>
            <a:pPr marL="0" indent="0">
              <a:buNone/>
            </a:pPr>
            <a:endParaRPr lang="en-US" sz="2800" dirty="0">
              <a:solidFill>
                <a:schemeClr val="tx1">
                  <a:lumMod val="95000"/>
                  <a:lumOff val="5000"/>
                </a:schemeClr>
              </a:solidFill>
            </a:endParaRPr>
          </a:p>
          <a:p>
            <a:pPr marL="0" indent="0">
              <a:buNone/>
            </a:pPr>
            <a:endParaRPr lang="en-US" sz="2800" dirty="0">
              <a:solidFill>
                <a:schemeClr val="tx1">
                  <a:lumMod val="95000"/>
                  <a:lumOff val="5000"/>
                </a:schemeClr>
              </a:solidFill>
            </a:endParaRPr>
          </a:p>
          <a:p>
            <a:pPr marL="0" indent="0">
              <a:buNone/>
            </a:pPr>
            <a:endParaRPr lang="en-US" sz="2800" dirty="0">
              <a:solidFill>
                <a:schemeClr val="tx1">
                  <a:lumMod val="95000"/>
                  <a:lumOff val="5000"/>
                </a:schemeClr>
              </a:solidFill>
            </a:endParaRPr>
          </a:p>
          <a:p>
            <a:pPr marL="0" indent="0">
              <a:buNone/>
            </a:pPr>
            <a:endParaRPr lang="en-US" sz="2800" dirty="0">
              <a:solidFill>
                <a:schemeClr val="tx1">
                  <a:lumMod val="95000"/>
                  <a:lumOff val="5000"/>
                </a:schemeClr>
              </a:solidFill>
            </a:endParaRPr>
          </a:p>
          <a:p>
            <a:pPr marL="0" indent="0">
              <a:buNone/>
            </a:pPr>
            <a:endParaRPr lang="en-US" sz="2800" dirty="0">
              <a:solidFill>
                <a:schemeClr val="tx1">
                  <a:lumMod val="95000"/>
                  <a:lumOff val="5000"/>
                </a:schemeClr>
              </a:solidFill>
            </a:endParaRPr>
          </a:p>
          <a:p>
            <a:pPr marL="0" indent="0">
              <a:buNone/>
            </a:pPr>
            <a:r>
              <a:rPr lang="en-US" sz="2800" dirty="0">
                <a:solidFill>
                  <a:schemeClr val="tx1">
                    <a:lumMod val="95000"/>
                    <a:lumOff val="5000"/>
                  </a:schemeClr>
                </a:solidFill>
              </a:rPr>
              <a:t>Objectives :</a:t>
            </a:r>
          </a:p>
          <a:p>
            <a:pPr>
              <a:buFont typeface="Wingdings" panose="05000000000000000000" pitchFamily="2" charset="2"/>
              <a:buChar char="Ø"/>
            </a:pPr>
            <a:r>
              <a:rPr lang="en-US" sz="2800" dirty="0">
                <a:solidFill>
                  <a:schemeClr val="tx1">
                    <a:lumMod val="95000"/>
                    <a:lumOff val="5000"/>
                  </a:schemeClr>
                </a:solidFill>
              </a:rPr>
              <a:t>To create smart hall management system.</a:t>
            </a:r>
          </a:p>
          <a:p>
            <a:pPr>
              <a:buFont typeface="Wingdings" panose="05000000000000000000" pitchFamily="2" charset="2"/>
              <a:buChar char="Ø"/>
            </a:pPr>
            <a:r>
              <a:rPr lang="en-US" sz="2800" dirty="0">
                <a:solidFill>
                  <a:schemeClr val="tx1">
                    <a:lumMod val="95000"/>
                    <a:lumOff val="5000"/>
                  </a:schemeClr>
                </a:solidFill>
              </a:rPr>
              <a:t>To ensure digital security and access control.</a:t>
            </a:r>
          </a:p>
          <a:p>
            <a:pPr>
              <a:buFont typeface="Wingdings" panose="05000000000000000000" pitchFamily="2" charset="2"/>
              <a:buChar char="Ø"/>
            </a:pPr>
            <a:r>
              <a:rPr lang="en-US" sz="2800" dirty="0">
                <a:solidFill>
                  <a:schemeClr val="tx1">
                    <a:lumMod val="95000"/>
                    <a:lumOff val="5000"/>
                  </a:schemeClr>
                </a:solidFill>
              </a:rPr>
              <a:t>To enhance automatic meal tracking .</a:t>
            </a:r>
          </a:p>
          <a:p>
            <a:pPr marL="0" indent="0">
              <a:buNone/>
            </a:pPr>
            <a:endParaRPr lang="en-US" sz="2800" dirty="0">
              <a:solidFill>
                <a:schemeClr val="accent2">
                  <a:lumMod val="75000"/>
                </a:schemeClr>
              </a:solidFill>
            </a:endParaRPr>
          </a:p>
        </p:txBody>
      </p:sp>
      <p:sp>
        <p:nvSpPr>
          <p:cNvPr id="4" name="TextBox 3"/>
          <p:cNvSpPr txBox="1"/>
          <p:nvPr/>
        </p:nvSpPr>
        <p:spPr>
          <a:xfrm>
            <a:off x="4799084" y="1939241"/>
            <a:ext cx="848299" cy="338554"/>
          </a:xfrm>
          <a:prstGeom prst="rect">
            <a:avLst/>
          </a:prstGeom>
          <a:noFill/>
          <a:ln>
            <a:noFill/>
            <a:prstDash val="solid"/>
          </a:ln>
        </p:spPr>
        <p:txBody>
          <a:bodyPr wrap="square" rtlCol="0">
            <a:spAutoFit/>
          </a:bodyPr>
          <a:lstStyle/>
          <a:p>
            <a:r>
              <a:rPr lang="en-US" sz="1600" dirty="0"/>
              <a:t>HALL</a:t>
            </a:r>
          </a:p>
        </p:txBody>
      </p:sp>
    </p:spTree>
    <p:extLst>
      <p:ext uri="{BB962C8B-B14F-4D97-AF65-F5344CB8AC3E}">
        <p14:creationId xmlns:p14="http://schemas.microsoft.com/office/powerpoint/2010/main" val="8204943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anim calcmode="lin" valueType="num">
                                      <p:cBhvr>
                                        <p:cTn id="15" dur="250" fill="hold"/>
                                        <p:tgtEl>
                                          <p:spTgt spid="5"/>
                                        </p:tgtEl>
                                        <p:attrNameLst>
                                          <p:attrName>ppt_x</p:attrName>
                                        </p:attrNameLst>
                                      </p:cBhvr>
                                      <p:tavLst>
                                        <p:tav tm="0">
                                          <p:val>
                                            <p:strVal val="#ppt_x"/>
                                          </p:val>
                                        </p:tav>
                                        <p:tav tm="100000">
                                          <p:val>
                                            <p:strVal val="#ppt_x"/>
                                          </p:val>
                                        </p:tav>
                                      </p:tavLst>
                                    </p:anim>
                                    <p:anim calcmode="lin" valueType="num">
                                      <p:cBhvr>
                                        <p:cTn id="16" dur="25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1000"/>
                                        <p:tgtEl>
                                          <p:spTgt spid="3">
                                            <p:txEl>
                                              <p:pRg st="9" end="9"/>
                                            </p:txEl>
                                          </p:spTgt>
                                        </p:tgtEl>
                                      </p:cBhvr>
                                    </p:animEffect>
                                    <p:anim calcmode="lin" valueType="num">
                                      <p:cBhvr>
                                        <p:cTn id="3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 sz="4000" dirty="0">
                <a:solidFill>
                  <a:schemeClr val="accent2"/>
                </a:solidFill>
              </a:rPr>
              <a:t>This </a:t>
            </a:r>
            <a:r>
              <a:rPr lang="es" sz="4000" dirty="0" smtClean="0">
                <a:solidFill>
                  <a:schemeClr val="accent2"/>
                </a:solidFill>
              </a:rPr>
              <a:t>Project is</a:t>
            </a:r>
            <a:endParaRPr lang="en-US" sz="4000" dirty="0">
              <a:solidFill>
                <a:schemeClr val="accent2"/>
              </a:solidFill>
            </a:endParaRPr>
          </a:p>
        </p:txBody>
      </p:sp>
      <p:sp>
        <p:nvSpPr>
          <p:cNvPr id="3" name="Content Placeholder 2"/>
          <p:cNvSpPr>
            <a:spLocks noGrp="1"/>
          </p:cNvSpPr>
          <p:nvPr>
            <p:ph sz="half" idx="1"/>
          </p:nvPr>
        </p:nvSpPr>
        <p:spPr/>
        <p:txBody>
          <a:bodyPr>
            <a:normAutofit fontScale="62500" lnSpcReduction="20000"/>
          </a:bodyPr>
          <a:lstStyle/>
          <a:p>
            <a:pPr marL="0" indent="0">
              <a:buNone/>
            </a:pPr>
            <a:r>
              <a:rPr lang="en-US" b="1" dirty="0" err="1">
                <a:latin typeface="Catamaran Light" panose="020B0604020202020204" charset="0"/>
                <a:cs typeface="Catamaran Light" panose="020B0604020202020204" charset="0"/>
              </a:rPr>
              <a:t>Anis</a:t>
            </a:r>
            <a:r>
              <a:rPr lang="en-US" b="1" dirty="0">
                <a:latin typeface="Catamaran Light" panose="020B0604020202020204" charset="0"/>
                <a:cs typeface="Catamaran Light" panose="020B0604020202020204" charset="0"/>
              </a:rPr>
              <a:t> Ahmed</a:t>
            </a:r>
          </a:p>
          <a:p>
            <a:pPr marL="0" indent="0">
              <a:buNone/>
            </a:pPr>
            <a:r>
              <a:rPr lang="en-US" dirty="0">
                <a:solidFill>
                  <a:schemeClr val="accent1"/>
                </a:solidFill>
                <a:latin typeface="Catamaran Light" panose="020B0604020202020204" charset="0"/>
                <a:cs typeface="Catamaran Light" panose="020B0604020202020204" charset="0"/>
              </a:rPr>
              <a:t>Lecturer</a:t>
            </a:r>
            <a:r>
              <a:rPr lang="en-US" dirty="0">
                <a:latin typeface="Catamaran Light" panose="020B0604020202020204" charset="0"/>
                <a:cs typeface="Catamaran Light" panose="020B0604020202020204" charset="0"/>
              </a:rPr>
              <a:t> </a:t>
            </a:r>
          </a:p>
          <a:p>
            <a:pPr marL="0" indent="0">
              <a:buNone/>
            </a:pPr>
            <a:r>
              <a:rPr lang="en-US" dirty="0">
                <a:latin typeface="Catamaran Light" panose="020B0604020202020204" charset="0"/>
                <a:cs typeface="Catamaran Light" panose="020B0604020202020204" charset="0"/>
              </a:rPr>
              <a:t>Department of Electrical &amp; Electronic Engineering Khulna university of engineering &amp; Technology</a:t>
            </a:r>
          </a:p>
          <a:p>
            <a:pPr marL="0" indent="0">
              <a:buNone/>
            </a:pPr>
            <a:endParaRPr lang="en-US" dirty="0">
              <a:latin typeface="Catamaran Light" panose="020B0604020202020204" charset="0"/>
              <a:cs typeface="Catamaran Light" panose="020B0604020202020204" charset="0"/>
            </a:endParaRPr>
          </a:p>
          <a:p>
            <a:pPr marL="0" indent="0">
              <a:buNone/>
            </a:pPr>
            <a:endParaRPr lang="en-US" dirty="0">
              <a:latin typeface="Catamaran Light" panose="020B0604020202020204" charset="0"/>
              <a:cs typeface="Catamaran Light" panose="020B0604020202020204" charset="0"/>
            </a:endParaRPr>
          </a:p>
          <a:p>
            <a:pPr marL="0" indent="0">
              <a:buNone/>
            </a:pPr>
            <a:endParaRPr lang="en-US" b="1" dirty="0">
              <a:latin typeface="Catamaran Light" panose="020B0604020202020204" charset="0"/>
              <a:cs typeface="Catamaran Light" panose="020B0604020202020204" charset="0"/>
            </a:endParaRPr>
          </a:p>
          <a:p>
            <a:pPr marL="0" indent="0">
              <a:buNone/>
            </a:pPr>
            <a:r>
              <a:rPr lang="en-US" b="1" dirty="0">
                <a:latin typeface="Catamaran Light" panose="020B0604020202020204" charset="0"/>
                <a:cs typeface="Catamaran Light" panose="020B0604020202020204" charset="0"/>
              </a:rPr>
              <a:t>Md. </a:t>
            </a:r>
            <a:r>
              <a:rPr lang="en-US" b="1" dirty="0" err="1">
                <a:latin typeface="Catamaran Light" panose="020B0604020202020204" charset="0"/>
                <a:cs typeface="Catamaran Light" panose="020B0604020202020204" charset="0"/>
              </a:rPr>
              <a:t>Sajjad</a:t>
            </a:r>
            <a:r>
              <a:rPr lang="en-US" b="1" dirty="0">
                <a:latin typeface="Catamaran Light" panose="020B0604020202020204" charset="0"/>
                <a:cs typeface="Catamaran Light" panose="020B0604020202020204" charset="0"/>
              </a:rPr>
              <a:t> </a:t>
            </a:r>
            <a:r>
              <a:rPr lang="en-US" b="1" dirty="0" err="1">
                <a:latin typeface="Catamaran Light" panose="020B0604020202020204" charset="0"/>
                <a:cs typeface="Catamaran Light" panose="020B0604020202020204" charset="0"/>
              </a:rPr>
              <a:t>Hossain</a:t>
            </a:r>
            <a:r>
              <a:rPr lang="en-US" b="1" dirty="0">
                <a:latin typeface="Catamaran Light" panose="020B0604020202020204" charset="0"/>
                <a:cs typeface="Catamaran Light" panose="020B0604020202020204" charset="0"/>
              </a:rPr>
              <a:t> </a:t>
            </a:r>
          </a:p>
          <a:p>
            <a:pPr marL="0" indent="0">
              <a:buNone/>
            </a:pPr>
            <a:r>
              <a:rPr lang="en-US" dirty="0">
                <a:solidFill>
                  <a:schemeClr val="accent1"/>
                </a:solidFill>
                <a:latin typeface="Catamaran Light" panose="020B0604020202020204" charset="0"/>
                <a:cs typeface="Catamaran Light" panose="020B0604020202020204" charset="0"/>
              </a:rPr>
              <a:t>Lecturer</a:t>
            </a:r>
            <a:r>
              <a:rPr lang="en-US" dirty="0">
                <a:latin typeface="Catamaran Light" panose="020B0604020202020204" charset="0"/>
                <a:cs typeface="Catamaran Light" panose="020B0604020202020204" charset="0"/>
              </a:rPr>
              <a:t> </a:t>
            </a:r>
          </a:p>
          <a:p>
            <a:pPr marL="0" indent="0">
              <a:buNone/>
            </a:pPr>
            <a:r>
              <a:rPr lang="en-US" dirty="0">
                <a:latin typeface="Catamaran Light" panose="020B0604020202020204" charset="0"/>
                <a:cs typeface="Catamaran Light" panose="020B0604020202020204" charset="0"/>
              </a:rPr>
              <a:t>Department of Electrical &amp; Electronic Engineering Khulna university of engineering &amp; Technology</a:t>
            </a:r>
          </a:p>
          <a:p>
            <a:pPr marL="0" indent="0">
              <a:buNone/>
            </a:pPr>
            <a:endParaRPr lang="en-US" dirty="0"/>
          </a:p>
        </p:txBody>
      </p:sp>
      <p:sp>
        <p:nvSpPr>
          <p:cNvPr id="4" name="Content Placeholder 3"/>
          <p:cNvSpPr>
            <a:spLocks noGrp="1"/>
          </p:cNvSpPr>
          <p:nvPr>
            <p:ph sz="half" idx="2"/>
          </p:nvPr>
        </p:nvSpPr>
        <p:spPr>
          <a:xfrm>
            <a:off x="5328095" y="2151064"/>
            <a:ext cx="4184034" cy="3880773"/>
          </a:xfrm>
        </p:spPr>
        <p:txBody>
          <a:bodyPr>
            <a:normAutofit fontScale="62500" lnSpcReduction="20000"/>
          </a:bodyPr>
          <a:lstStyle/>
          <a:p>
            <a:pPr marL="0" indent="0">
              <a:buNone/>
            </a:pPr>
            <a:r>
              <a:rPr lang="en-US" b="1" dirty="0" smtClean="0">
                <a:latin typeface="Catamaran Light" panose="020B0604020202020204" charset="0"/>
                <a:cs typeface="Catamaran Light" panose="020B0604020202020204" charset="0"/>
              </a:rPr>
              <a:t>Md. Sadat </a:t>
            </a:r>
            <a:r>
              <a:rPr lang="en-US" b="1" dirty="0" err="1" smtClean="0">
                <a:latin typeface="Catamaran Light" panose="020B0604020202020204" charset="0"/>
                <a:cs typeface="Catamaran Light" panose="020B0604020202020204" charset="0"/>
              </a:rPr>
              <a:t>Hossain</a:t>
            </a:r>
            <a:endParaRPr lang="en-US" b="1" dirty="0">
              <a:latin typeface="Catamaran Light" panose="020B060402020202020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Roll: </a:t>
            </a:r>
            <a:r>
              <a:rPr lang="en-US" dirty="0" smtClean="0">
                <a:solidFill>
                  <a:schemeClr val="accent1"/>
                </a:solidFill>
                <a:latin typeface="Arial Rounded MT Bold" panose="020F0704030504030204" pitchFamily="34" charset="0"/>
                <a:cs typeface="Catamaran Light" panose="020B0604020202020204" charset="0"/>
              </a:rPr>
              <a:t>2203001</a:t>
            </a:r>
            <a:endParaRPr lang="en-US" dirty="0">
              <a:solidFill>
                <a:schemeClr val="accent1"/>
              </a:solidFill>
              <a:latin typeface="Arial Rounded MT Bold" panose="020F0704030504030204" pitchFamily="3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Department of Electrical and Electronic Engineering</a:t>
            </a:r>
          </a:p>
          <a:p>
            <a:pPr marL="0" indent="0">
              <a:buNone/>
            </a:pPr>
            <a:r>
              <a:rPr lang="en-US" dirty="0">
                <a:latin typeface="Catamaran Light" panose="020B0604020202020204" charset="0"/>
                <a:cs typeface="Catamaran Light" panose="020B0604020202020204" charset="0"/>
              </a:rPr>
              <a:t>Khulna University of Engineering and Technology</a:t>
            </a:r>
          </a:p>
          <a:p>
            <a:pPr marL="0" indent="0">
              <a:buNone/>
            </a:pPr>
            <a:endParaRPr lang="en-US" dirty="0">
              <a:latin typeface="Catamaran Light" panose="020B0604020202020204" charset="0"/>
              <a:cs typeface="Catamaran Light" panose="020B0604020202020204" charset="0"/>
            </a:endParaRPr>
          </a:p>
          <a:p>
            <a:pPr marL="0" indent="0">
              <a:buNone/>
            </a:pPr>
            <a:r>
              <a:rPr lang="en-US" b="1" dirty="0" smtClean="0">
                <a:latin typeface="Catamaran Light" panose="020B0604020202020204" charset="0"/>
                <a:cs typeface="Catamaran Light" panose="020B0604020202020204" charset="0"/>
              </a:rPr>
              <a:t>Md. </a:t>
            </a:r>
            <a:r>
              <a:rPr lang="en-US" b="1" dirty="0" err="1" smtClean="0">
                <a:latin typeface="Catamaran Light" panose="020B0604020202020204" charset="0"/>
                <a:cs typeface="Catamaran Light" panose="020B0604020202020204" charset="0"/>
              </a:rPr>
              <a:t>Junayad</a:t>
            </a:r>
            <a:endParaRPr lang="en-US" b="1" dirty="0">
              <a:latin typeface="Catamaran Light" panose="020B060402020202020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Roll: </a:t>
            </a:r>
            <a:r>
              <a:rPr lang="en-US" dirty="0" smtClean="0">
                <a:solidFill>
                  <a:schemeClr val="accent1"/>
                </a:solidFill>
                <a:latin typeface="Arial Rounded MT Bold" panose="020F0704030504030204" pitchFamily="34" charset="0"/>
                <a:cs typeface="Catamaran Light" panose="020B0604020202020204" charset="0"/>
              </a:rPr>
              <a:t>2203003</a:t>
            </a:r>
            <a:endParaRPr lang="en-US" dirty="0">
              <a:solidFill>
                <a:schemeClr val="accent1"/>
              </a:solidFill>
              <a:latin typeface="Arial Rounded MT Bold" panose="020F0704030504030204" pitchFamily="3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Department of Electrical and Electronic Engineering</a:t>
            </a:r>
          </a:p>
          <a:p>
            <a:pPr marL="0" indent="0">
              <a:buNone/>
            </a:pPr>
            <a:r>
              <a:rPr lang="en-US" dirty="0">
                <a:latin typeface="Catamaran Light" panose="020B0604020202020204" charset="0"/>
                <a:cs typeface="Catamaran Light" panose="020B0604020202020204" charset="0"/>
              </a:rPr>
              <a:t>Khulna University of Engineering and Technology</a:t>
            </a:r>
          </a:p>
          <a:p>
            <a:pPr marL="0" indent="0">
              <a:buNone/>
            </a:pPr>
            <a:endParaRPr lang="en-US" dirty="0">
              <a:latin typeface="Catamaran Light" panose="020B0604020202020204" charset="0"/>
              <a:cs typeface="Catamaran Light" panose="020B0604020202020204" charset="0"/>
            </a:endParaRPr>
          </a:p>
          <a:p>
            <a:pPr marL="0" indent="0">
              <a:buNone/>
            </a:pPr>
            <a:r>
              <a:rPr lang="en-US" b="1" dirty="0" err="1" smtClean="0">
                <a:latin typeface="Catamaran Light" panose="020B0604020202020204" charset="0"/>
                <a:cs typeface="Catamaran Light" panose="020B0604020202020204" charset="0"/>
              </a:rPr>
              <a:t>Rezoan</a:t>
            </a:r>
            <a:r>
              <a:rPr lang="en-US" b="1" dirty="0" smtClean="0">
                <a:latin typeface="Catamaran Light" panose="020B0604020202020204" charset="0"/>
                <a:cs typeface="Catamaran Light" panose="020B0604020202020204" charset="0"/>
              </a:rPr>
              <a:t> Ahmed </a:t>
            </a:r>
            <a:r>
              <a:rPr lang="en-US" b="1" dirty="0" err="1" smtClean="0">
                <a:latin typeface="Catamaran Light" panose="020B0604020202020204" charset="0"/>
                <a:cs typeface="Catamaran Light" panose="020B0604020202020204" charset="0"/>
              </a:rPr>
              <a:t>Riam</a:t>
            </a:r>
            <a:endParaRPr lang="en-US" b="1" dirty="0">
              <a:latin typeface="Catamaran Light" panose="020B060402020202020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Roll: </a:t>
            </a:r>
            <a:r>
              <a:rPr lang="en-US" dirty="0" smtClean="0">
                <a:solidFill>
                  <a:schemeClr val="accent1"/>
                </a:solidFill>
                <a:latin typeface="Arial Rounded MT Bold" panose="020F0704030504030204" pitchFamily="34" charset="0"/>
                <a:cs typeface="Catamaran Light" panose="020B0604020202020204" charset="0"/>
              </a:rPr>
              <a:t>2203004</a:t>
            </a:r>
            <a:endParaRPr lang="en-US" dirty="0">
              <a:solidFill>
                <a:schemeClr val="accent1"/>
              </a:solidFill>
              <a:latin typeface="Arial Rounded MT Bold" panose="020F0704030504030204" pitchFamily="34" charset="0"/>
              <a:cs typeface="Catamaran Light" panose="020B0604020202020204" charset="0"/>
            </a:endParaRPr>
          </a:p>
          <a:p>
            <a:pPr marL="0" indent="0">
              <a:buNone/>
            </a:pPr>
            <a:r>
              <a:rPr lang="en-US" dirty="0">
                <a:latin typeface="Catamaran Light" panose="020B0604020202020204" charset="0"/>
                <a:cs typeface="Catamaran Light" panose="020B0604020202020204" charset="0"/>
              </a:rPr>
              <a:t>Department of Electrical and Electronic Engineering</a:t>
            </a:r>
          </a:p>
          <a:p>
            <a:pPr marL="0" indent="0">
              <a:buNone/>
            </a:pPr>
            <a:r>
              <a:rPr lang="en-US" dirty="0">
                <a:latin typeface="Catamaran Light" panose="020B0604020202020204" charset="0"/>
                <a:cs typeface="Catamaran Light" panose="020B0604020202020204" charset="0"/>
              </a:rPr>
              <a:t>Khulna University of Engineering and Technology</a:t>
            </a:r>
          </a:p>
          <a:p>
            <a:endParaRPr lang="en-US" dirty="0">
              <a:latin typeface="Catamaran Light" panose="020B0604020202020204" charset="0"/>
              <a:cs typeface="Catamaran Light" panose="020B0604020202020204" charset="0"/>
            </a:endParaRPr>
          </a:p>
          <a:p>
            <a:endParaRPr lang="en-US" dirty="0">
              <a:latin typeface="Catamaran Light" panose="020B0604020202020204" charset="0"/>
              <a:cs typeface="Catamaran Light" panose="020B0604020202020204" charset="0"/>
            </a:endParaRPr>
          </a:p>
          <a:p>
            <a:endParaRPr lang="en-US" dirty="0"/>
          </a:p>
        </p:txBody>
      </p:sp>
      <p:sp>
        <p:nvSpPr>
          <p:cNvPr id="5" name="TextBox 4">
            <a:extLst>
              <a:ext uri="{FF2B5EF4-FFF2-40B4-BE49-F238E27FC236}">
                <a16:creationId xmlns:a16="http://schemas.microsoft.com/office/drawing/2014/main" xmlns="" id="{8264651E-392B-76BE-70BA-FC0B002AB3B3}"/>
              </a:ext>
            </a:extLst>
          </p:cNvPr>
          <p:cNvSpPr txBox="1"/>
          <p:nvPr/>
        </p:nvSpPr>
        <p:spPr>
          <a:xfrm>
            <a:off x="647700" y="1648837"/>
            <a:ext cx="2133600" cy="400110"/>
          </a:xfrm>
          <a:prstGeom prst="rect">
            <a:avLst/>
          </a:prstGeom>
          <a:noFill/>
        </p:spPr>
        <p:txBody>
          <a:bodyPr wrap="square" rtlCol="0" anchor="b">
            <a:spAutoFit/>
          </a:bodyPr>
          <a:lstStyle/>
          <a:p>
            <a:r>
              <a:rPr lang="en-US" sz="2000" b="1" dirty="0">
                <a:latin typeface="Catamaran Light" panose="020B0604020202020204" charset="0"/>
                <a:cs typeface="Catamaran Light" panose="020B0604020202020204" charset="0"/>
              </a:rPr>
              <a:t>Submitted to</a:t>
            </a:r>
          </a:p>
        </p:txBody>
      </p:sp>
      <p:sp>
        <p:nvSpPr>
          <p:cNvPr id="6" name="TextBox 5">
            <a:extLst>
              <a:ext uri="{FF2B5EF4-FFF2-40B4-BE49-F238E27FC236}">
                <a16:creationId xmlns:a16="http://schemas.microsoft.com/office/drawing/2014/main" xmlns="" id="{E439B20F-A9E8-3BB6-EFD9-4141C3EACD07}"/>
              </a:ext>
            </a:extLst>
          </p:cNvPr>
          <p:cNvSpPr txBox="1"/>
          <p:nvPr/>
        </p:nvSpPr>
        <p:spPr>
          <a:xfrm>
            <a:off x="5314950" y="1679615"/>
            <a:ext cx="2133600" cy="369332"/>
          </a:xfrm>
          <a:prstGeom prst="rect">
            <a:avLst/>
          </a:prstGeom>
          <a:noFill/>
        </p:spPr>
        <p:txBody>
          <a:bodyPr wrap="square" rtlCol="0">
            <a:spAutoFit/>
          </a:bodyPr>
          <a:lstStyle/>
          <a:p>
            <a:r>
              <a:rPr lang="en-US" sz="1800" b="1" dirty="0">
                <a:latin typeface="Catamaran Light" panose="020B0604020202020204" charset="0"/>
                <a:cs typeface="Catamaran Light" panose="020B0604020202020204" charset="0"/>
              </a:rPr>
              <a:t>Submitted By</a:t>
            </a:r>
          </a:p>
        </p:txBody>
      </p:sp>
      <p:cxnSp>
        <p:nvCxnSpPr>
          <p:cNvPr id="8" name="Straight Connector 7"/>
          <p:cNvCxnSpPr/>
          <p:nvPr/>
        </p:nvCxnSpPr>
        <p:spPr>
          <a:xfrm>
            <a:off x="4867275" y="1848892"/>
            <a:ext cx="0" cy="399945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6308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7AF96F-5602-67BE-8166-EA81A710FC49}"/>
              </a:ext>
            </a:extLst>
          </p:cNvPr>
          <p:cNvSpPr>
            <a:spLocks noGrp="1"/>
          </p:cNvSpPr>
          <p:nvPr>
            <p:ph type="title"/>
          </p:nvPr>
        </p:nvSpPr>
        <p:spPr/>
        <p:txBody>
          <a:bodyPr>
            <a:normAutofit/>
          </a:bodyPr>
          <a:lstStyle/>
          <a:p>
            <a:r>
              <a:rPr lang="en-US" sz="4400" dirty="0">
                <a:solidFill>
                  <a:schemeClr val="accent2"/>
                </a:solidFill>
              </a:rPr>
              <a:t>About the project</a:t>
            </a:r>
          </a:p>
        </p:txBody>
      </p:sp>
      <p:sp>
        <p:nvSpPr>
          <p:cNvPr id="3" name="Content Placeholder 2">
            <a:extLst>
              <a:ext uri="{FF2B5EF4-FFF2-40B4-BE49-F238E27FC236}">
                <a16:creationId xmlns:a16="http://schemas.microsoft.com/office/drawing/2014/main" xmlns="" id="{1F7D8FA0-3C36-811A-DCE6-22F8DD7CA098}"/>
              </a:ext>
            </a:extLst>
          </p:cNvPr>
          <p:cNvSpPr>
            <a:spLocks noGrp="1"/>
          </p:cNvSpPr>
          <p:nvPr>
            <p:ph idx="1"/>
          </p:nvPr>
        </p:nvSpPr>
        <p:spPr/>
        <p:txBody>
          <a:bodyPr/>
          <a:lstStyle/>
          <a:p>
            <a:r>
              <a:rPr lang="en-US" dirty="0"/>
              <a:t>The Hall Management System is a user-friendly software application designed to help students easily manage their personal details and essential services associated with their stay in university halls. It streamlines several important tasks, such as logging in securely, viewing personal information, managing meal preferences, and checking payment dues. In addition, the system provides features to help students change their passwords or reset them if forgotten, making the process efficient and hassle-free. The goal of this system is to make it easier for students to manage their day-to-day hall-related tasks in a secure and convenient way.</a:t>
            </a:r>
          </a:p>
        </p:txBody>
      </p:sp>
    </p:spTree>
    <p:extLst>
      <p:ext uri="{BB962C8B-B14F-4D97-AF65-F5344CB8AC3E}">
        <p14:creationId xmlns:p14="http://schemas.microsoft.com/office/powerpoint/2010/main" val="15330418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DE65DC-1FF4-4D67-978E-B6A4D75DA69D}"/>
              </a:ext>
            </a:extLst>
          </p:cNvPr>
          <p:cNvSpPr>
            <a:spLocks noGrp="1"/>
          </p:cNvSpPr>
          <p:nvPr>
            <p:ph type="title"/>
          </p:nvPr>
        </p:nvSpPr>
        <p:spPr>
          <a:xfrm>
            <a:off x="633046" y="609600"/>
            <a:ext cx="8640956" cy="1320800"/>
          </a:xfrm>
        </p:spPr>
        <p:txBody>
          <a:bodyPr>
            <a:normAutofit/>
          </a:bodyPr>
          <a:lstStyle/>
          <a:p>
            <a:r>
              <a:rPr lang="en-US" sz="4400" dirty="0">
                <a:solidFill>
                  <a:schemeClr val="accent2">
                    <a:lumMod val="75000"/>
                  </a:schemeClr>
                </a:solidFill>
              </a:rPr>
              <a:t>Overview of code</a:t>
            </a:r>
          </a:p>
        </p:txBody>
      </p:sp>
      <p:sp>
        <p:nvSpPr>
          <p:cNvPr id="3" name="Content Placeholder 2">
            <a:extLst>
              <a:ext uri="{FF2B5EF4-FFF2-40B4-BE49-F238E27FC236}">
                <a16:creationId xmlns:a16="http://schemas.microsoft.com/office/drawing/2014/main" xmlns="" id="{B11320FC-C855-4A0D-AC94-E0CA17751440}"/>
              </a:ext>
            </a:extLst>
          </p:cNvPr>
          <p:cNvSpPr>
            <a:spLocks noGrp="1"/>
          </p:cNvSpPr>
          <p:nvPr>
            <p:ph idx="1"/>
          </p:nvPr>
        </p:nvSpPr>
        <p:spPr>
          <a:xfrm>
            <a:off x="633046" y="1818945"/>
            <a:ext cx="8596668" cy="3880773"/>
          </a:xfrm>
        </p:spPr>
        <p:txBody>
          <a:bodyPr/>
          <a:lstStyle/>
          <a:p>
            <a:pPr>
              <a:buFont typeface="Wingdings" panose="05000000000000000000" pitchFamily="2" charset="2"/>
              <a:buChar char="Ø"/>
            </a:pPr>
            <a:r>
              <a:rPr lang="en-US" sz="2400" dirty="0"/>
              <a:t>Allows students to :</a:t>
            </a:r>
          </a:p>
          <a:p>
            <a:pPr marL="742950" lvl="1" indent="-285750">
              <a:buFont typeface="Arial" panose="020B0604020202020204" pitchFamily="34" charset="0"/>
              <a:buChar char="•"/>
            </a:pPr>
            <a:r>
              <a:rPr lang="en-US" sz="2400" b="1" dirty="0"/>
              <a:t>Log in</a:t>
            </a:r>
            <a:r>
              <a:rPr lang="en-US" sz="2400" dirty="0"/>
              <a:t> using a username and password.</a:t>
            </a:r>
          </a:p>
          <a:p>
            <a:pPr marL="742950" lvl="1" indent="-285750">
              <a:buFont typeface="Arial" panose="020B0604020202020204" pitchFamily="34" charset="0"/>
              <a:buChar char="•"/>
            </a:pPr>
            <a:r>
              <a:rPr lang="en-US" sz="2400" b="1" dirty="0"/>
              <a:t>View personal details</a:t>
            </a:r>
            <a:r>
              <a:rPr lang="en-US" sz="2400" dirty="0"/>
              <a:t> such as name, date of birth, and blood group.</a:t>
            </a:r>
          </a:p>
          <a:p>
            <a:pPr marL="742950" lvl="1" indent="-285750">
              <a:buFont typeface="Arial" panose="020B0604020202020204" pitchFamily="34" charset="0"/>
              <a:buChar char="•"/>
            </a:pPr>
            <a:r>
              <a:rPr lang="en-US" sz="2400" b="1" dirty="0"/>
              <a:t>Toggle meal status</a:t>
            </a:r>
            <a:r>
              <a:rPr lang="en-US" sz="2400" dirty="0"/>
              <a:t> to on or off the user’s meal plan.</a:t>
            </a:r>
          </a:p>
          <a:p>
            <a:pPr marL="742950" lvl="1" indent="-285750">
              <a:buFont typeface="Arial" panose="020B0604020202020204" pitchFamily="34" charset="0"/>
              <a:buChar char="•"/>
            </a:pPr>
            <a:r>
              <a:rPr lang="en-US" sz="2400" b="1" dirty="0"/>
              <a:t>Check payment dues</a:t>
            </a:r>
            <a:r>
              <a:rPr lang="en-US" sz="2400" dirty="0"/>
              <a:t> for hall-related charges.</a:t>
            </a:r>
          </a:p>
          <a:p>
            <a:pPr marL="742950" lvl="1" indent="-285750">
              <a:buFont typeface="Arial" panose="020B0604020202020204" pitchFamily="34" charset="0"/>
              <a:buChar char="•"/>
            </a:pPr>
            <a:r>
              <a:rPr lang="en-US" sz="2400" b="1" dirty="0"/>
              <a:t>Change their password</a:t>
            </a:r>
            <a:r>
              <a:rPr lang="en-US" sz="2400" dirty="0"/>
              <a:t>.</a:t>
            </a:r>
          </a:p>
          <a:p>
            <a:endParaRPr lang="en-US" dirty="0"/>
          </a:p>
        </p:txBody>
      </p:sp>
    </p:spTree>
    <p:extLst>
      <p:ext uri="{BB962C8B-B14F-4D97-AF65-F5344CB8AC3E}">
        <p14:creationId xmlns:p14="http://schemas.microsoft.com/office/powerpoint/2010/main" val="3902062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423D1DA-EE48-37D9-9A95-2C258F770A63}"/>
              </a:ext>
            </a:extLst>
          </p:cNvPr>
          <p:cNvSpPr>
            <a:spLocks noGrp="1"/>
          </p:cNvSpPr>
          <p:nvPr>
            <p:ph type="title"/>
          </p:nvPr>
        </p:nvSpPr>
        <p:spPr>
          <a:xfrm>
            <a:off x="602901" y="582804"/>
            <a:ext cx="8671101" cy="1366674"/>
          </a:xfrm>
        </p:spPr>
        <p:txBody>
          <a:bodyPr>
            <a:normAutofit/>
          </a:bodyPr>
          <a:lstStyle/>
          <a:p>
            <a:r>
              <a:rPr lang="en-US" sz="4400" dirty="0">
                <a:solidFill>
                  <a:schemeClr val="accent2">
                    <a:lumMod val="75000"/>
                  </a:schemeClr>
                </a:solidFill>
              </a:rPr>
              <a:t>Overview of code</a:t>
            </a:r>
          </a:p>
        </p:txBody>
      </p:sp>
      <p:sp>
        <p:nvSpPr>
          <p:cNvPr id="2" name="Content Placeholder 1">
            <a:extLst>
              <a:ext uri="{FF2B5EF4-FFF2-40B4-BE49-F238E27FC236}">
                <a16:creationId xmlns:a16="http://schemas.microsoft.com/office/drawing/2014/main" xmlns="" id="{2063AD82-AE33-39E4-694C-6D7ABF936A1D}"/>
              </a:ext>
            </a:extLst>
          </p:cNvPr>
          <p:cNvSpPr>
            <a:spLocks noGrp="1"/>
          </p:cNvSpPr>
          <p:nvPr>
            <p:ph idx="1"/>
          </p:nvPr>
        </p:nvSpPr>
        <p:spPr>
          <a:xfrm>
            <a:off x="677334" y="1688149"/>
            <a:ext cx="8596668" cy="3880773"/>
          </a:xfrm>
        </p:spPr>
        <p:txBody>
          <a:bodyPr>
            <a:normAutofit/>
          </a:bodyPr>
          <a:lstStyle/>
          <a:p>
            <a:pPr>
              <a:buFont typeface="Wingdings" panose="05000000000000000000" pitchFamily="2" charset="2"/>
              <a:buChar char="Ø"/>
            </a:pPr>
            <a:r>
              <a:rPr lang="en-US" sz="2000" dirty="0"/>
              <a:t>Features a password recovery system using a security question and answer.</a:t>
            </a:r>
          </a:p>
          <a:p>
            <a:pPr>
              <a:buFont typeface="Wingdings" panose="05000000000000000000" pitchFamily="2" charset="2"/>
              <a:buChar char="Ø"/>
            </a:pPr>
            <a:r>
              <a:rPr lang="en-US" sz="2000" dirty="0"/>
              <a:t>Utilizes </a:t>
            </a:r>
            <a:r>
              <a:rPr lang="en-US" sz="2000"/>
              <a:t>a structure </a:t>
            </a:r>
            <a:r>
              <a:rPr lang="en-US" sz="2000" dirty="0"/>
              <a:t>to store student details.</a:t>
            </a:r>
          </a:p>
          <a:p>
            <a:pPr>
              <a:buFont typeface="Wingdings" panose="05000000000000000000" pitchFamily="2" charset="2"/>
              <a:buChar char="Ø"/>
            </a:pPr>
            <a:r>
              <a:rPr lang="en-US" sz="2000" dirty="0"/>
              <a:t>Includes several functions to manage:</a:t>
            </a:r>
          </a:p>
          <a:p>
            <a:pPr marL="742950" lvl="1" indent="-285750">
              <a:buFont typeface="Arial" panose="020B0604020202020204" pitchFamily="34" charset="0"/>
              <a:buChar char="•"/>
            </a:pPr>
            <a:r>
              <a:rPr lang="en-US" sz="2000" dirty="0"/>
              <a:t>Login and logout.</a:t>
            </a:r>
          </a:p>
          <a:p>
            <a:pPr marL="742950" lvl="1" indent="-285750">
              <a:buFont typeface="Arial" panose="020B0604020202020204" pitchFamily="34" charset="0"/>
              <a:buChar char="•"/>
            </a:pPr>
            <a:r>
              <a:rPr lang="en-US" sz="2000" dirty="0"/>
              <a:t>Meal status changes.</a:t>
            </a:r>
          </a:p>
          <a:p>
            <a:pPr marL="742950" lvl="1" indent="-285750">
              <a:buFont typeface="Arial" panose="020B0604020202020204" pitchFamily="34" charset="0"/>
              <a:buChar char="•"/>
            </a:pPr>
            <a:r>
              <a:rPr lang="en-US" sz="2000" dirty="0"/>
              <a:t>Payment details.</a:t>
            </a:r>
          </a:p>
          <a:p>
            <a:pPr marL="742950" lvl="1" indent="-285750">
              <a:buFont typeface="Arial" panose="020B0604020202020204" pitchFamily="34" charset="0"/>
              <a:buChar char="•"/>
            </a:pPr>
            <a:r>
              <a:rPr lang="en-US" sz="2000" dirty="0"/>
              <a:t>Password changes and recovery.</a:t>
            </a:r>
          </a:p>
          <a:p>
            <a:endParaRPr lang="en-US" dirty="0"/>
          </a:p>
        </p:txBody>
      </p:sp>
    </p:spTree>
    <p:extLst>
      <p:ext uri="{BB962C8B-B14F-4D97-AF65-F5344CB8AC3E}">
        <p14:creationId xmlns:p14="http://schemas.microsoft.com/office/powerpoint/2010/main" val="40199024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BDFF82A-DD11-C67F-0A03-02DD23A048C8}"/>
              </a:ext>
            </a:extLst>
          </p:cNvPr>
          <p:cNvSpPr>
            <a:spLocks noGrp="1"/>
          </p:cNvSpPr>
          <p:nvPr>
            <p:ph type="title"/>
          </p:nvPr>
        </p:nvSpPr>
        <p:spPr>
          <a:xfrm>
            <a:off x="236660" y="378246"/>
            <a:ext cx="8596668" cy="1320800"/>
          </a:xfrm>
        </p:spPr>
        <p:txBody>
          <a:bodyPr>
            <a:normAutofit/>
          </a:bodyPr>
          <a:lstStyle/>
          <a:p>
            <a:r>
              <a:rPr lang="en-US" sz="4400" dirty="0">
                <a:solidFill>
                  <a:schemeClr val="accent2">
                    <a:lumMod val="75000"/>
                  </a:schemeClr>
                </a:solidFill>
              </a:rPr>
              <a:t>Structure definition</a:t>
            </a:r>
          </a:p>
        </p:txBody>
      </p:sp>
      <p:sp>
        <p:nvSpPr>
          <p:cNvPr id="2" name="Content Placeholder 1">
            <a:extLst>
              <a:ext uri="{FF2B5EF4-FFF2-40B4-BE49-F238E27FC236}">
                <a16:creationId xmlns:a16="http://schemas.microsoft.com/office/drawing/2014/main" xmlns="" id="{70192914-0460-2634-C3BF-F5DBF77F55A5}"/>
              </a:ext>
            </a:extLst>
          </p:cNvPr>
          <p:cNvSpPr>
            <a:spLocks noGrp="1"/>
          </p:cNvSpPr>
          <p:nvPr>
            <p:ph idx="1"/>
          </p:nvPr>
        </p:nvSpPr>
        <p:spPr>
          <a:xfrm>
            <a:off x="137507" y="2119635"/>
            <a:ext cx="8596668" cy="4110963"/>
          </a:xfrm>
        </p:spPr>
        <p:txBody>
          <a:bodyPr/>
          <a:lstStyle/>
          <a:p>
            <a:r>
              <a:rPr lang="en-US" dirty="0"/>
              <a:t>The core data of the program is managed using a structure that holds student details.</a:t>
            </a:r>
          </a:p>
          <a:p>
            <a:r>
              <a:rPr lang="en-US" dirty="0"/>
              <a:t>This structure contains fields like : </a:t>
            </a:r>
          </a:p>
          <a:p>
            <a:endParaRPr lang="en-US" dirty="0"/>
          </a:p>
          <a:p>
            <a:pPr marR="0" lvl="0">
              <a:lnSpc>
                <a:spcPct val="107000"/>
              </a:lnSpc>
              <a:spcBef>
                <a:spcPts val="0"/>
              </a:spcBef>
              <a:spcAft>
                <a:spcPts val="800"/>
              </a:spcAft>
              <a:buFont typeface="Wingdings" panose="05000000000000000000" pitchFamily="2" charset="2"/>
              <a:buChar char="Ø"/>
              <a:tabLst>
                <a:tab pos="457200" algn="l"/>
              </a:tabLst>
            </a:pPr>
            <a:r>
              <a:rPr lang="en-US" sz="2000" dirty="0"/>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Personal Information : Name, username, password, etc.</a:t>
            </a:r>
          </a:p>
          <a:p>
            <a:pPr marR="0" lvl="0">
              <a:lnSpc>
                <a:spcPct val="107000"/>
              </a:lnSpc>
              <a:spcBef>
                <a:spcPts val="0"/>
              </a:spcBef>
              <a:spcAft>
                <a:spcPts val="800"/>
              </a:spcAft>
              <a:buFont typeface="Wingdings" panose="05000000000000000000" pitchFamily="2" charset="2"/>
              <a:buChar char="Ø"/>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 Meal Status                  : Tracks whether the meal plan is active.</a:t>
            </a:r>
          </a:p>
          <a:p>
            <a:pPr marR="0" lvl="0">
              <a:lnSpc>
                <a:spcPct val="107000"/>
              </a:lnSpc>
              <a:spcBef>
                <a:spcPts val="0"/>
              </a:spcBef>
              <a:spcAft>
                <a:spcPts val="800"/>
              </a:spcAft>
              <a:buFont typeface="Wingdings" panose="05000000000000000000" pitchFamily="2" charset="2"/>
              <a:buChar char="Ø"/>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Payment Due                : Stores the outstanding balance for hall dues. </a:t>
            </a:r>
          </a:p>
          <a:p>
            <a:pPr marR="0" lvl="0">
              <a:lnSpc>
                <a:spcPct val="107000"/>
              </a:lnSpc>
              <a:spcBef>
                <a:spcPts val="0"/>
              </a:spcBef>
              <a:spcAft>
                <a:spcPts val="800"/>
              </a:spcAft>
              <a:buFont typeface="Wingdings" panose="05000000000000000000" pitchFamily="2" charset="2"/>
              <a:buChar char="Ø"/>
              <a:tabLst>
                <a:tab pos="457200"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Security Question        : For password recovery purposes.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641" y="2522313"/>
            <a:ext cx="3467584" cy="33056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622581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1000"/>
                                        <p:tgtEl>
                                          <p:spTgt spid="2">
                                            <p:txEl>
                                              <p:pRg st="5" end="5"/>
                                            </p:txEl>
                                          </p:spTgt>
                                        </p:tgtEl>
                                      </p:cBhvr>
                                    </p:animEffect>
                                    <p:anim calcmode="lin" valueType="num">
                                      <p:cBhvr>
                                        <p:cTn id="2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1000"/>
                                        <p:tgtEl>
                                          <p:spTgt spid="2">
                                            <p:txEl>
                                              <p:pRg st="6" end="6"/>
                                            </p:txEl>
                                          </p:spTgt>
                                        </p:tgtEl>
                                      </p:cBhvr>
                                    </p:animEffect>
                                    <p:anim calcmode="lin" valueType="num">
                                      <p:cBhvr>
                                        <p:cTn id="3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D669164-7553-FE64-E675-98C35C9DB700}"/>
              </a:ext>
            </a:extLst>
          </p:cNvPr>
          <p:cNvSpPr>
            <a:spLocks noGrp="1"/>
          </p:cNvSpPr>
          <p:nvPr>
            <p:ph type="title"/>
          </p:nvPr>
        </p:nvSpPr>
        <p:spPr>
          <a:xfrm>
            <a:off x="379878" y="400280"/>
            <a:ext cx="8596668" cy="1320800"/>
          </a:xfrm>
        </p:spPr>
        <p:txBody>
          <a:bodyPr>
            <a:normAutofit/>
          </a:bodyPr>
          <a:lstStyle/>
          <a:p>
            <a:r>
              <a:rPr lang="en-US" sz="4400" dirty="0">
                <a:solidFill>
                  <a:schemeClr val="accent2">
                    <a:lumMod val="75000"/>
                  </a:schemeClr>
                </a:solidFill>
              </a:rPr>
              <a:t>Key function and features</a:t>
            </a:r>
          </a:p>
        </p:txBody>
      </p:sp>
      <p:sp>
        <p:nvSpPr>
          <p:cNvPr id="2" name="Content Placeholder 1">
            <a:extLst>
              <a:ext uri="{FF2B5EF4-FFF2-40B4-BE49-F238E27FC236}">
                <a16:creationId xmlns:a16="http://schemas.microsoft.com/office/drawing/2014/main" xmlns="" id="{37907556-EEBF-17C5-49E9-ACD3B332B9F4}"/>
              </a:ext>
            </a:extLst>
          </p:cNvPr>
          <p:cNvSpPr>
            <a:spLocks noGrp="1"/>
          </p:cNvSpPr>
          <p:nvPr>
            <p:ph idx="1"/>
          </p:nvPr>
        </p:nvSpPr>
        <p:spPr>
          <a:xfrm>
            <a:off x="495758" y="1627905"/>
            <a:ext cx="8596668" cy="3880773"/>
          </a:xfrm>
        </p:spPr>
        <p:txBody>
          <a:bodyPr>
            <a:normAutofit/>
          </a:bodyPr>
          <a:lstStyle/>
          <a:p>
            <a:r>
              <a:rPr lang="en-US" sz="2000" dirty="0"/>
              <a:t>The program is made with several important functions:</a:t>
            </a:r>
          </a:p>
          <a:p>
            <a:endParaRPr lang="en-US" sz="2000" dirty="0"/>
          </a:p>
          <a:p>
            <a:pPr>
              <a:buFont typeface="Wingdings" panose="05000000000000000000" pitchFamily="2" charset="2"/>
              <a:buChar char="Ø"/>
            </a:pPr>
            <a:r>
              <a:rPr lang="en-US" sz="2000" dirty="0"/>
              <a:t> </a:t>
            </a:r>
            <a:r>
              <a:rPr lang="en-US" sz="2000" dirty="0" err="1"/>
              <a:t>selectHall</a:t>
            </a:r>
            <a:r>
              <a:rPr lang="en-US" sz="2000" dirty="0"/>
              <a:t>() :  Allows users to select a hall.</a:t>
            </a:r>
          </a:p>
          <a:p>
            <a:pPr>
              <a:buFont typeface="Wingdings" panose="05000000000000000000" pitchFamily="2" charset="2"/>
              <a:buChar char="Ø"/>
            </a:pPr>
            <a:r>
              <a:rPr lang="en-US" sz="2000" dirty="0"/>
              <a:t> login() : Handles user login by comparing stored username and password. </a:t>
            </a:r>
          </a:p>
          <a:p>
            <a:pPr>
              <a:buFont typeface="Wingdings" panose="05000000000000000000" pitchFamily="2" charset="2"/>
              <a:buChar char="Ø"/>
            </a:pPr>
            <a:r>
              <a:rPr lang="en-US" sz="2000" dirty="0" err="1"/>
              <a:t>showPersonalDetails</a:t>
            </a:r>
            <a:r>
              <a:rPr lang="en-US" sz="2000" dirty="0"/>
              <a:t>() : Displays personal information, meal status, and payment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05" y="4721701"/>
            <a:ext cx="6163535" cy="1667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53161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6782C-C0FA-4DF8-857F-E2B9E2AC994F}"/>
              </a:ext>
            </a:extLst>
          </p:cNvPr>
          <p:cNvSpPr>
            <a:spLocks noGrp="1"/>
          </p:cNvSpPr>
          <p:nvPr>
            <p:ph type="title"/>
          </p:nvPr>
        </p:nvSpPr>
        <p:spPr/>
        <p:txBody>
          <a:bodyPr>
            <a:normAutofit/>
          </a:bodyPr>
          <a:lstStyle/>
          <a:p>
            <a:r>
              <a:rPr lang="en-US" sz="4400" dirty="0">
                <a:solidFill>
                  <a:schemeClr val="accent2">
                    <a:lumMod val="75000"/>
                  </a:schemeClr>
                </a:solidFill>
              </a:rPr>
              <a:t>Key function and features</a:t>
            </a:r>
          </a:p>
        </p:txBody>
      </p:sp>
      <p:sp>
        <p:nvSpPr>
          <p:cNvPr id="3" name="Content Placeholder 2">
            <a:extLst>
              <a:ext uri="{FF2B5EF4-FFF2-40B4-BE49-F238E27FC236}">
                <a16:creationId xmlns:a16="http://schemas.microsoft.com/office/drawing/2014/main" xmlns="" id="{4D5928FB-614D-4059-A46F-3C1CC1F1A7E9}"/>
              </a:ext>
            </a:extLst>
          </p:cNvPr>
          <p:cNvSpPr>
            <a:spLocks noGrp="1"/>
          </p:cNvSpPr>
          <p:nvPr>
            <p:ph idx="1"/>
          </p:nvPr>
        </p:nvSpPr>
        <p:spPr>
          <a:xfrm>
            <a:off x="545132" y="2150962"/>
            <a:ext cx="8596668" cy="3880773"/>
          </a:xfrm>
        </p:spPr>
        <p:txBody>
          <a:bodyPr/>
          <a:lstStyle/>
          <a:p>
            <a:pPr>
              <a:buFont typeface="Wingdings" panose="05000000000000000000" pitchFamily="2" charset="2"/>
              <a:buChar char="Ø"/>
            </a:pPr>
            <a:r>
              <a:rPr lang="en-US" sz="2000" dirty="0" err="1"/>
              <a:t>toggleMealStatus</a:t>
            </a:r>
            <a:r>
              <a:rPr lang="en-US" sz="2000" dirty="0"/>
              <a:t>()      : Lets the user turn their meal plan on or off.</a:t>
            </a:r>
          </a:p>
          <a:p>
            <a:pPr>
              <a:buFont typeface="Wingdings" panose="05000000000000000000" pitchFamily="2" charset="2"/>
              <a:buChar char="Ø"/>
            </a:pPr>
            <a:r>
              <a:rPr lang="en-US" sz="2000" dirty="0" err="1"/>
              <a:t>showPaymentDetails</a:t>
            </a:r>
            <a:r>
              <a:rPr lang="en-US" sz="2000" dirty="0"/>
              <a:t>() : Displays the total outstanding payments due.</a:t>
            </a:r>
          </a:p>
          <a:p>
            <a:pPr>
              <a:buFont typeface="Wingdings" panose="05000000000000000000" pitchFamily="2" charset="2"/>
              <a:buChar char="Ø"/>
            </a:pPr>
            <a:r>
              <a:rPr lang="en-US" sz="2000" dirty="0" err="1"/>
              <a:t>changePassword</a:t>
            </a:r>
            <a:r>
              <a:rPr lang="en-US" sz="2000" dirty="0"/>
              <a:t>()       : Allows the user to change their password.</a:t>
            </a:r>
          </a:p>
          <a:p>
            <a:pPr>
              <a:buFont typeface="Wingdings" panose="05000000000000000000" pitchFamily="2" charset="2"/>
              <a:buChar char="Ø"/>
            </a:pPr>
            <a:r>
              <a:rPr lang="en-US" sz="2000" dirty="0" err="1"/>
              <a:t>forgotPassword</a:t>
            </a:r>
            <a:r>
              <a:rPr lang="en-US" sz="2000" dirty="0"/>
              <a:t>()         : If the user forgets their password, they can                                   #                                 reset it by answering a security question.</a:t>
            </a:r>
          </a:p>
          <a:p>
            <a:pPr>
              <a:buFont typeface="Wingdings" panose="05000000000000000000" pitchFamily="2" charset="2"/>
              <a:buChar char="Ø"/>
            </a:pPr>
            <a:r>
              <a:rPr lang="en-US" sz="2000" dirty="0"/>
              <a:t>logout()                      : Logs out the user.</a:t>
            </a:r>
          </a:p>
          <a:p>
            <a:endParaRPr lang="en-US" dirty="0"/>
          </a:p>
        </p:txBody>
      </p:sp>
    </p:spTree>
    <p:extLst>
      <p:ext uri="{BB962C8B-B14F-4D97-AF65-F5344CB8AC3E}">
        <p14:creationId xmlns:p14="http://schemas.microsoft.com/office/powerpoint/2010/main" val="1916611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2511</TotalTime>
  <Words>798</Words>
  <Application>Microsoft Office PowerPoint</Application>
  <PresentationFormat>Custom</PresentationFormat>
  <Paragraphs>120</Paragraphs>
  <Slides>17</Slides>
  <Notes>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Facet</vt:lpstr>
      <vt:lpstr>        WELCOME</vt:lpstr>
      <vt:lpstr>Project Details</vt:lpstr>
      <vt:lpstr>This Project is</vt:lpstr>
      <vt:lpstr>About the project</vt:lpstr>
      <vt:lpstr>Overview of code</vt:lpstr>
      <vt:lpstr>Overview of code</vt:lpstr>
      <vt:lpstr>Structure definition</vt:lpstr>
      <vt:lpstr>Key function and features</vt:lpstr>
      <vt:lpstr>Key function and features</vt:lpstr>
      <vt:lpstr>Main Menu Workflow</vt:lpstr>
      <vt:lpstr>Main Menu Workflow</vt:lpstr>
      <vt:lpstr>Main Menu Workflow</vt:lpstr>
      <vt:lpstr>Main Menu Workflow</vt:lpstr>
      <vt:lpstr>Respective code for payment details and change of password</vt:lpstr>
      <vt:lpstr>Code for containing all the details of user</vt:lpstr>
      <vt:lpstr>Conclusion</vt:lpstr>
      <vt:lpstr>THE END </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 MANAGEMENT SYSTEM</dc:title>
  <dc:creator>Md</dc:creator>
  <cp:lastModifiedBy>hp</cp:lastModifiedBy>
  <cp:revision>58</cp:revision>
  <dcterms:created xsi:type="dcterms:W3CDTF">2024-06-30T10:36:33Z</dcterms:created>
  <dcterms:modified xsi:type="dcterms:W3CDTF">2024-09-09T03:21:29Z</dcterms:modified>
</cp:coreProperties>
</file>