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93" d="100"/>
          <a:sy n="93" d="100"/>
        </p:scale>
        <p:origin x="52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0485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31267"/>
          </a:xfrm>
          <a:prstGeom prst="rect">
            <a:avLst/>
          </a:prstGeom>
          <a:solidFill>
            <a:srgbClr val="0A0A0A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7620" y="0"/>
            <a:ext cx="5486400" cy="8231267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302216" y="598289"/>
            <a:ext cx="7512367" cy="469106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388"/>
              </a:lnSpc>
              <a:buNone/>
            </a:pPr>
            <a:r>
              <a:rPr lang="en-US" sz="5910" dirty="0">
                <a:solidFill>
                  <a:srgbClr val="FAEBEB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Extintor Automático Contra Incêndio em Quadros Elétricos</a:t>
            </a:r>
            <a:endParaRPr lang="en-US" sz="5910" dirty="0"/>
          </a:p>
        </p:txBody>
      </p:sp>
      <p:sp>
        <p:nvSpPr>
          <p:cNvPr id="6" name="Text 2"/>
          <p:cNvSpPr/>
          <p:nvPr/>
        </p:nvSpPr>
        <p:spPr>
          <a:xfrm>
            <a:off x="6302216" y="5615583"/>
            <a:ext cx="7512367" cy="139207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41"/>
              </a:lnSpc>
              <a:buNone/>
            </a:pPr>
            <a:r>
              <a:rPr lang="en-US" sz="1713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Um extintor de incêndio automático específico para quadros elétricos é um dispositivo que detecta fogo ou calor excessivo dentro de painéis elétricos e ativa automaticamente um sistema de extinção apropriado para apagar o incêndio, sem causar danos aos componentes elétricos.</a:t>
            </a:r>
            <a:endParaRPr lang="en-US" sz="1713" dirty="0"/>
          </a:p>
        </p:txBody>
      </p:sp>
      <p:sp>
        <p:nvSpPr>
          <p:cNvPr id="7" name="Shape 3"/>
          <p:cNvSpPr/>
          <p:nvPr/>
        </p:nvSpPr>
        <p:spPr>
          <a:xfrm>
            <a:off x="6302216" y="7268647"/>
            <a:ext cx="348020" cy="348020"/>
          </a:xfrm>
          <a:prstGeom prst="roundRect">
            <a:avLst>
              <a:gd name="adj" fmla="val 26271725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9836" y="7276267"/>
            <a:ext cx="332780" cy="332780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6758940" y="7252335"/>
            <a:ext cx="1718191" cy="3806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998"/>
              </a:lnSpc>
              <a:buNone/>
            </a:pPr>
            <a:r>
              <a:rPr lang="en-US" sz="2141" b="1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by rian rasch</a:t>
            </a:r>
            <a:endParaRPr lang="en-US" sz="214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A0A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80420" y="0"/>
            <a:ext cx="36576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33199" y="990719"/>
            <a:ext cx="93064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AEBEB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Por que Usar um </a:t>
            </a:r>
            <a:r>
              <a:rPr lang="en-US" sz="4374" dirty="0" err="1">
                <a:solidFill>
                  <a:srgbClr val="FAEBEB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Extintor</a:t>
            </a:r>
            <a:r>
              <a:rPr lang="en-US" sz="4374" dirty="0">
                <a:solidFill>
                  <a:srgbClr val="FAEBEB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 </a:t>
            </a:r>
            <a:r>
              <a:rPr lang="en-US" sz="4374" dirty="0" err="1">
                <a:solidFill>
                  <a:srgbClr val="FAEBEB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Automático</a:t>
            </a:r>
            <a:r>
              <a:rPr lang="en-US" sz="4374" dirty="0">
                <a:solidFill>
                  <a:srgbClr val="FAEBEB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?</a:t>
            </a:r>
            <a:endParaRPr lang="en-US" sz="4374" dirty="0"/>
          </a:p>
        </p:txBody>
      </p:sp>
      <p:sp>
        <p:nvSpPr>
          <p:cNvPr id="6" name="Shape 2"/>
          <p:cNvSpPr/>
          <p:nvPr/>
        </p:nvSpPr>
        <p:spPr>
          <a:xfrm>
            <a:off x="833199" y="2886313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740B0B"/>
          </a:solidFill>
          <a:ln w="7620">
            <a:solidFill>
              <a:srgbClr val="8D2424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985123" y="2927985"/>
            <a:ext cx="195977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4"/>
          <p:cNvSpPr/>
          <p:nvPr/>
        </p:nvSpPr>
        <p:spPr>
          <a:xfrm>
            <a:off x="1555313" y="2962632"/>
            <a:ext cx="3176707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Resposta Imediata</a:t>
            </a:r>
            <a:endParaRPr lang="en-US" sz="2187" dirty="0"/>
          </a:p>
        </p:txBody>
      </p:sp>
      <p:sp>
        <p:nvSpPr>
          <p:cNvPr id="9" name="Text 5"/>
          <p:cNvSpPr/>
          <p:nvPr/>
        </p:nvSpPr>
        <p:spPr>
          <a:xfrm>
            <a:off x="1555313" y="3443049"/>
            <a:ext cx="38200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O extintor automático garante uma resposta imediata a incêndios, minimizando os danos e garantindo a segurança.</a:t>
            </a:r>
            <a:endParaRPr lang="en-US" sz="1750" dirty="0"/>
          </a:p>
        </p:txBody>
      </p:sp>
      <p:sp>
        <p:nvSpPr>
          <p:cNvPr id="10" name="Shape 6"/>
          <p:cNvSpPr/>
          <p:nvPr/>
        </p:nvSpPr>
        <p:spPr>
          <a:xfrm>
            <a:off x="5597485" y="2886313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740B0B"/>
          </a:solidFill>
          <a:ln w="7620">
            <a:solidFill>
              <a:srgbClr val="8D2424"/>
            </a:solidFill>
            <a:prstDash val="solid"/>
          </a:ln>
        </p:spPr>
      </p:sp>
      <p:sp>
        <p:nvSpPr>
          <p:cNvPr id="11" name="Text 7"/>
          <p:cNvSpPr/>
          <p:nvPr/>
        </p:nvSpPr>
        <p:spPr>
          <a:xfrm>
            <a:off x="5708213" y="2927985"/>
            <a:ext cx="27836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2</a:t>
            </a:r>
            <a:endParaRPr lang="en-US" sz="2624" dirty="0"/>
          </a:p>
        </p:txBody>
      </p:sp>
      <p:sp>
        <p:nvSpPr>
          <p:cNvPr id="12" name="Text 8"/>
          <p:cNvSpPr/>
          <p:nvPr/>
        </p:nvSpPr>
        <p:spPr>
          <a:xfrm>
            <a:off x="6319599" y="296263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Proteção Crítica</a:t>
            </a:r>
            <a:endParaRPr lang="en-US" sz="2187" dirty="0"/>
          </a:p>
        </p:txBody>
      </p:sp>
      <p:sp>
        <p:nvSpPr>
          <p:cNvPr id="13" name="Text 9"/>
          <p:cNvSpPr/>
          <p:nvPr/>
        </p:nvSpPr>
        <p:spPr>
          <a:xfrm>
            <a:off x="6319599" y="3443049"/>
            <a:ext cx="3820001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Quadros elétricos são pontos críticos em qualquer infraestrutura, e um incêndio neles pode causar interrupções graves no fornecimento de energia e danos significativos aos equipamentos.</a:t>
            </a:r>
            <a:endParaRPr lang="en-US" sz="1750" dirty="0"/>
          </a:p>
        </p:txBody>
      </p:sp>
      <p:sp>
        <p:nvSpPr>
          <p:cNvPr id="14" name="Shape 10"/>
          <p:cNvSpPr/>
          <p:nvPr/>
        </p:nvSpPr>
        <p:spPr>
          <a:xfrm>
            <a:off x="833199" y="5971223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740B0B"/>
          </a:solidFill>
          <a:ln w="7620">
            <a:solidFill>
              <a:srgbClr val="8D2424"/>
            </a:solidFill>
            <a:prstDash val="solid"/>
          </a:ln>
        </p:spPr>
      </p:sp>
      <p:sp>
        <p:nvSpPr>
          <p:cNvPr id="15" name="Text 11"/>
          <p:cNvSpPr/>
          <p:nvPr/>
        </p:nvSpPr>
        <p:spPr>
          <a:xfrm>
            <a:off x="936308" y="6012894"/>
            <a:ext cx="29360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3</a:t>
            </a:r>
            <a:endParaRPr lang="en-US" sz="2624" dirty="0"/>
          </a:p>
        </p:txBody>
      </p:sp>
      <p:sp>
        <p:nvSpPr>
          <p:cNvPr id="16" name="Text 12"/>
          <p:cNvSpPr/>
          <p:nvPr/>
        </p:nvSpPr>
        <p:spPr>
          <a:xfrm>
            <a:off x="1555313" y="6047542"/>
            <a:ext cx="474928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Prevenção de Danos Maiores</a:t>
            </a:r>
            <a:endParaRPr lang="en-US" sz="2187" dirty="0"/>
          </a:p>
        </p:txBody>
      </p:sp>
      <p:sp>
        <p:nvSpPr>
          <p:cNvPr id="17" name="Text 13"/>
          <p:cNvSpPr/>
          <p:nvPr/>
        </p:nvSpPr>
        <p:spPr>
          <a:xfrm>
            <a:off x="1555313" y="6527959"/>
            <a:ext cx="85842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O sistema de extinção automática evita que o incêndio se espalhe e cause danos ainda mais graves.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-17026" y="-714"/>
            <a:ext cx="14630400" cy="8230314"/>
          </a:xfrm>
          <a:prstGeom prst="rect">
            <a:avLst/>
          </a:prstGeom>
          <a:solidFill>
            <a:srgbClr val="0A0A0A">
              <a:alpha val="75000"/>
            </a:srgbClr>
          </a:solidFill>
          <a:ln/>
        </p:spPr>
        <p:txBody>
          <a:bodyPr/>
          <a:lstStyle/>
          <a:p>
            <a:endParaRPr lang="pt-BR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211383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3087291" y="2578894"/>
            <a:ext cx="8455700" cy="10567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4161"/>
              </a:lnSpc>
              <a:buNone/>
            </a:pPr>
            <a:r>
              <a:rPr lang="en-US" sz="3329" dirty="0">
                <a:solidFill>
                  <a:srgbClr val="FAEBEB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Como Funciona o Extintor Automático?</a:t>
            </a:r>
            <a:endParaRPr lang="en-US" sz="3329" dirty="0"/>
          </a:p>
        </p:txBody>
      </p:sp>
      <p:sp>
        <p:nvSpPr>
          <p:cNvPr id="6" name="Shape 2"/>
          <p:cNvSpPr/>
          <p:nvPr/>
        </p:nvSpPr>
        <p:spPr>
          <a:xfrm>
            <a:off x="3087291" y="5827276"/>
            <a:ext cx="8455700" cy="33814"/>
          </a:xfrm>
          <a:prstGeom prst="roundRect">
            <a:avLst>
              <a:gd name="adj" fmla="val 225061"/>
            </a:avLst>
          </a:prstGeom>
          <a:solidFill>
            <a:srgbClr val="8D2424"/>
          </a:solidFill>
          <a:ln/>
        </p:spPr>
      </p:sp>
      <p:sp>
        <p:nvSpPr>
          <p:cNvPr id="7" name="Shape 3"/>
          <p:cNvSpPr/>
          <p:nvPr/>
        </p:nvSpPr>
        <p:spPr>
          <a:xfrm>
            <a:off x="5141952" y="5235476"/>
            <a:ext cx="33814" cy="591860"/>
          </a:xfrm>
          <a:prstGeom prst="roundRect">
            <a:avLst>
              <a:gd name="adj" fmla="val 225061"/>
            </a:avLst>
          </a:prstGeom>
          <a:solidFill>
            <a:srgbClr val="8D2424"/>
          </a:solidFill>
          <a:ln/>
        </p:spPr>
      </p:sp>
      <p:sp>
        <p:nvSpPr>
          <p:cNvPr id="8" name="Shape 4"/>
          <p:cNvSpPr/>
          <p:nvPr/>
        </p:nvSpPr>
        <p:spPr>
          <a:xfrm>
            <a:off x="4968716" y="5637074"/>
            <a:ext cx="380405" cy="380405"/>
          </a:xfrm>
          <a:prstGeom prst="roundRect">
            <a:avLst>
              <a:gd name="adj" fmla="val 20006"/>
            </a:avLst>
          </a:prstGeom>
          <a:solidFill>
            <a:srgbClr val="740B0B"/>
          </a:solidFill>
          <a:ln w="7620">
            <a:solidFill>
              <a:srgbClr val="8D2424"/>
            </a:solidFill>
            <a:prstDash val="solid"/>
          </a:ln>
        </p:spPr>
      </p:sp>
      <p:sp>
        <p:nvSpPr>
          <p:cNvPr id="9" name="Text 5"/>
          <p:cNvSpPr/>
          <p:nvPr/>
        </p:nvSpPr>
        <p:spPr>
          <a:xfrm>
            <a:off x="5084326" y="5626447"/>
            <a:ext cx="149185" cy="3170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497"/>
              </a:lnSpc>
              <a:buNone/>
            </a:pPr>
            <a:r>
              <a:rPr lang="en-US" sz="1997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1</a:t>
            </a:r>
            <a:endParaRPr lang="en-US" sz="1997" dirty="0"/>
          </a:p>
        </p:txBody>
      </p:sp>
      <p:sp>
        <p:nvSpPr>
          <p:cNvPr id="10" name="Text 6"/>
          <p:cNvSpPr/>
          <p:nvPr/>
        </p:nvSpPr>
        <p:spPr>
          <a:xfrm>
            <a:off x="4101941" y="3889296"/>
            <a:ext cx="2113836" cy="2640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081"/>
              </a:lnSpc>
              <a:buNone/>
            </a:pPr>
            <a:r>
              <a:rPr lang="en-US" sz="1665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Detecção</a:t>
            </a:r>
            <a:endParaRPr lang="en-US" sz="1665" dirty="0"/>
          </a:p>
        </p:txBody>
      </p:sp>
      <p:sp>
        <p:nvSpPr>
          <p:cNvPr id="11" name="Text 7"/>
          <p:cNvSpPr/>
          <p:nvPr/>
        </p:nvSpPr>
        <p:spPr>
          <a:xfrm>
            <a:off x="3256359" y="4254818"/>
            <a:ext cx="3805118" cy="81153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131"/>
              </a:lnSpc>
              <a:buNone/>
            </a:pPr>
            <a:r>
              <a:rPr lang="en-US" sz="1332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Sensores de calor e infravermelho monitoram constantemente o ambiente interno do quadro elétrico para sinais de incêndio.</a:t>
            </a:r>
            <a:endParaRPr lang="en-US" sz="1332" dirty="0"/>
          </a:p>
        </p:txBody>
      </p:sp>
      <p:sp>
        <p:nvSpPr>
          <p:cNvPr id="12" name="Shape 8"/>
          <p:cNvSpPr/>
          <p:nvPr/>
        </p:nvSpPr>
        <p:spPr>
          <a:xfrm>
            <a:off x="7298174" y="5827216"/>
            <a:ext cx="33814" cy="591860"/>
          </a:xfrm>
          <a:prstGeom prst="roundRect">
            <a:avLst>
              <a:gd name="adj" fmla="val 225061"/>
            </a:avLst>
          </a:prstGeom>
          <a:solidFill>
            <a:srgbClr val="8D2424"/>
          </a:solidFill>
          <a:ln/>
        </p:spPr>
      </p:sp>
      <p:sp>
        <p:nvSpPr>
          <p:cNvPr id="13" name="Shape 9"/>
          <p:cNvSpPr/>
          <p:nvPr/>
        </p:nvSpPr>
        <p:spPr>
          <a:xfrm>
            <a:off x="7124938" y="5637074"/>
            <a:ext cx="380405" cy="380405"/>
          </a:xfrm>
          <a:prstGeom prst="roundRect">
            <a:avLst>
              <a:gd name="adj" fmla="val 20006"/>
            </a:avLst>
          </a:prstGeom>
          <a:solidFill>
            <a:srgbClr val="740B0B"/>
          </a:solidFill>
          <a:ln w="7620">
            <a:solidFill>
              <a:srgbClr val="8D2424"/>
            </a:solidFill>
            <a:prstDash val="solid"/>
          </a:ln>
        </p:spPr>
      </p:sp>
      <p:sp>
        <p:nvSpPr>
          <p:cNvPr id="14" name="Text 10"/>
          <p:cNvSpPr/>
          <p:nvPr/>
        </p:nvSpPr>
        <p:spPr>
          <a:xfrm>
            <a:off x="7209234" y="5626449"/>
            <a:ext cx="211812" cy="3170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497"/>
              </a:lnSpc>
              <a:buNone/>
            </a:pPr>
            <a:r>
              <a:rPr lang="en-US" sz="1997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2</a:t>
            </a:r>
            <a:endParaRPr lang="en-US" sz="1997" dirty="0"/>
          </a:p>
        </p:txBody>
      </p:sp>
      <p:sp>
        <p:nvSpPr>
          <p:cNvPr id="15" name="Text 11"/>
          <p:cNvSpPr/>
          <p:nvPr/>
        </p:nvSpPr>
        <p:spPr>
          <a:xfrm>
            <a:off x="6258163" y="6588204"/>
            <a:ext cx="2113836" cy="2640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081"/>
              </a:lnSpc>
              <a:buNone/>
            </a:pPr>
            <a:r>
              <a:rPr lang="en-US" sz="1665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Ativação</a:t>
            </a:r>
            <a:endParaRPr lang="en-US" sz="1665" dirty="0"/>
          </a:p>
        </p:txBody>
      </p:sp>
      <p:sp>
        <p:nvSpPr>
          <p:cNvPr id="16" name="Text 12"/>
          <p:cNvSpPr/>
          <p:nvPr/>
        </p:nvSpPr>
        <p:spPr>
          <a:xfrm>
            <a:off x="5412462" y="6953726"/>
            <a:ext cx="3805237" cy="81153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131"/>
              </a:lnSpc>
              <a:buNone/>
            </a:pPr>
            <a:r>
              <a:rPr lang="en-US" sz="1332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Quando os sensores detectam condições indicativas de um incêndio, enviam um sinal para ativar o sistema de extinção.</a:t>
            </a:r>
            <a:endParaRPr lang="en-US" sz="1332" dirty="0"/>
          </a:p>
        </p:txBody>
      </p:sp>
      <p:sp>
        <p:nvSpPr>
          <p:cNvPr id="17" name="Shape 13"/>
          <p:cNvSpPr/>
          <p:nvPr/>
        </p:nvSpPr>
        <p:spPr>
          <a:xfrm>
            <a:off x="9454395" y="5331618"/>
            <a:ext cx="45719" cy="495717"/>
          </a:xfrm>
          <a:prstGeom prst="roundRect">
            <a:avLst>
              <a:gd name="adj" fmla="val 225061"/>
            </a:avLst>
          </a:prstGeom>
          <a:solidFill>
            <a:srgbClr val="8D2424"/>
          </a:solidFill>
          <a:ln/>
        </p:spPr>
      </p:sp>
      <p:sp>
        <p:nvSpPr>
          <p:cNvPr id="18" name="Shape 14"/>
          <p:cNvSpPr/>
          <p:nvPr/>
        </p:nvSpPr>
        <p:spPr>
          <a:xfrm>
            <a:off x="9281160" y="5637074"/>
            <a:ext cx="380405" cy="380405"/>
          </a:xfrm>
          <a:prstGeom prst="roundRect">
            <a:avLst>
              <a:gd name="adj" fmla="val 20006"/>
            </a:avLst>
          </a:prstGeom>
          <a:solidFill>
            <a:srgbClr val="740B0B"/>
          </a:solidFill>
          <a:ln w="7620">
            <a:solidFill>
              <a:srgbClr val="8D2424"/>
            </a:solidFill>
            <a:prstDash val="solid"/>
          </a:ln>
        </p:spPr>
      </p:sp>
      <p:sp>
        <p:nvSpPr>
          <p:cNvPr id="19" name="Text 15"/>
          <p:cNvSpPr/>
          <p:nvPr/>
        </p:nvSpPr>
        <p:spPr>
          <a:xfrm>
            <a:off x="9365456" y="5626448"/>
            <a:ext cx="223480" cy="3170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497"/>
              </a:lnSpc>
              <a:buNone/>
            </a:pPr>
            <a:r>
              <a:rPr lang="en-US" sz="1997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3</a:t>
            </a:r>
            <a:endParaRPr lang="en-US" sz="1997" dirty="0"/>
          </a:p>
        </p:txBody>
      </p:sp>
      <p:sp>
        <p:nvSpPr>
          <p:cNvPr id="20" name="Text 16"/>
          <p:cNvSpPr/>
          <p:nvPr/>
        </p:nvSpPr>
        <p:spPr>
          <a:xfrm>
            <a:off x="8414385" y="3889296"/>
            <a:ext cx="2113836" cy="2640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081"/>
              </a:lnSpc>
              <a:buNone/>
            </a:pPr>
            <a:r>
              <a:rPr lang="en-US" sz="1665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Extinção</a:t>
            </a:r>
            <a:endParaRPr lang="en-US" sz="1665" dirty="0"/>
          </a:p>
        </p:txBody>
      </p:sp>
      <p:sp>
        <p:nvSpPr>
          <p:cNvPr id="21" name="Text 17"/>
          <p:cNvSpPr/>
          <p:nvPr/>
        </p:nvSpPr>
        <p:spPr>
          <a:xfrm>
            <a:off x="7568684" y="4254818"/>
            <a:ext cx="3805237" cy="81153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131"/>
              </a:lnSpc>
              <a:buNone/>
            </a:pPr>
            <a:r>
              <a:rPr lang="en-US" sz="1332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O extintor libera um agente extintor apropriado, geralmente CO2, que não conduz eletricidade e não danifica os componentes elétricos.</a:t>
            </a:r>
            <a:endParaRPr lang="en-US" sz="1332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A0A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242494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465308" y="2959775"/>
            <a:ext cx="9699784" cy="121229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4774"/>
              </a:lnSpc>
              <a:buNone/>
            </a:pPr>
            <a:r>
              <a:rPr lang="en-US" sz="3819" dirty="0">
                <a:solidFill>
                  <a:srgbClr val="FAEBEB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Quando e Como o Extintor é Ativado?</a:t>
            </a:r>
            <a:endParaRPr lang="en-US" sz="3819" dirty="0"/>
          </a:p>
        </p:txBody>
      </p:sp>
      <p:pic>
        <p:nvPicPr>
          <p:cNvPr id="6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65308" y="4463058"/>
            <a:ext cx="3233261" cy="775930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2659261" y="5529977"/>
            <a:ext cx="2455188" cy="30313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387"/>
              </a:lnSpc>
              <a:buNone/>
            </a:pPr>
            <a:r>
              <a:rPr lang="en-US" sz="1909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Detecção Rápida</a:t>
            </a:r>
            <a:endParaRPr lang="en-US" sz="1909" dirty="0"/>
          </a:p>
        </p:txBody>
      </p:sp>
      <p:sp>
        <p:nvSpPr>
          <p:cNvPr id="8" name="Text 3"/>
          <p:cNvSpPr/>
          <p:nvPr/>
        </p:nvSpPr>
        <p:spPr>
          <a:xfrm>
            <a:off x="2659261" y="5949434"/>
            <a:ext cx="2845356" cy="155138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444"/>
              </a:lnSpc>
              <a:buNone/>
            </a:pPr>
            <a:r>
              <a:rPr lang="en-US" sz="1528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O sistema de detecção reage rapidamente, ativando o extintor em poucos segundos após a detecção de um incêndio.</a:t>
            </a:r>
            <a:endParaRPr lang="en-US" sz="1528" dirty="0"/>
          </a:p>
        </p:txBody>
      </p:sp>
      <p:pic>
        <p:nvPicPr>
          <p:cNvPr id="9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98569" y="4463058"/>
            <a:ext cx="3233261" cy="775930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5892522" y="5529977"/>
            <a:ext cx="2845356" cy="60626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387"/>
              </a:lnSpc>
              <a:buNone/>
            </a:pPr>
            <a:r>
              <a:rPr lang="en-US" sz="1909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Contenção Imediata</a:t>
            </a:r>
            <a:endParaRPr lang="en-US" sz="1909" dirty="0"/>
          </a:p>
        </p:txBody>
      </p:sp>
      <p:sp>
        <p:nvSpPr>
          <p:cNvPr id="11" name="Text 5"/>
          <p:cNvSpPr/>
          <p:nvPr/>
        </p:nvSpPr>
        <p:spPr>
          <a:xfrm>
            <a:off x="5892522" y="6252567"/>
            <a:ext cx="2845356" cy="12411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444"/>
              </a:lnSpc>
              <a:buNone/>
            </a:pPr>
            <a:r>
              <a:rPr lang="en-US" sz="1528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A resposta rápida do extintor contém o incêndio antes que ele cause danos significativos ao quadro elétrico.</a:t>
            </a:r>
            <a:endParaRPr lang="en-US" sz="1528" dirty="0"/>
          </a:p>
        </p:txBody>
      </p:sp>
      <p:pic>
        <p:nvPicPr>
          <p:cNvPr id="12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31831" y="4463058"/>
            <a:ext cx="3233261" cy="775930"/>
          </a:xfrm>
          <a:prstGeom prst="rect">
            <a:avLst/>
          </a:prstGeom>
        </p:spPr>
      </p:pic>
      <p:sp>
        <p:nvSpPr>
          <p:cNvPr id="13" name="Text 6"/>
          <p:cNvSpPr/>
          <p:nvPr/>
        </p:nvSpPr>
        <p:spPr>
          <a:xfrm>
            <a:off x="9125783" y="5529977"/>
            <a:ext cx="2845356" cy="60626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387"/>
              </a:lnSpc>
              <a:buNone/>
            </a:pPr>
            <a:r>
              <a:rPr lang="en-US" sz="1909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Prevenção de Danos</a:t>
            </a:r>
            <a:endParaRPr lang="en-US" sz="1909" dirty="0"/>
          </a:p>
        </p:txBody>
      </p:sp>
      <p:sp>
        <p:nvSpPr>
          <p:cNvPr id="14" name="Text 7"/>
          <p:cNvSpPr/>
          <p:nvPr/>
        </p:nvSpPr>
        <p:spPr>
          <a:xfrm>
            <a:off x="9125783" y="6252567"/>
            <a:ext cx="2845356" cy="12411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444"/>
              </a:lnSpc>
              <a:buNone/>
            </a:pPr>
            <a:r>
              <a:rPr lang="en-US" sz="1528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O extintor automático evita que o incêndio se espalhe e cause interrupções graves no fornecimento de energia.</a:t>
            </a:r>
            <a:endParaRPr lang="en-US" sz="1528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A0A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1760220" y="1869519"/>
            <a:ext cx="11109960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AEBEB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Componentes do Extintor Automático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1760220" y="381369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AEBEB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Sensores</a:t>
            </a:r>
            <a:endParaRPr lang="en-US" sz="2187" dirty="0"/>
          </a:p>
        </p:txBody>
      </p:sp>
      <p:sp>
        <p:nvSpPr>
          <p:cNvPr id="6" name="Text 3"/>
          <p:cNvSpPr/>
          <p:nvPr/>
        </p:nvSpPr>
        <p:spPr>
          <a:xfrm>
            <a:off x="1760220" y="4383048"/>
            <a:ext cx="3341608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Sensores de calor e infravermelho específicos para ambientes elétricos, que monitoram constantemente o quadro.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5651421" y="381369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AEBEB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Ativação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5651421" y="4383048"/>
            <a:ext cx="334160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 err="1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Mecanismo</a:t>
            </a:r>
            <a:r>
              <a:rPr lang="en-US" sz="175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 </a:t>
            </a:r>
            <a:r>
              <a:rPr lang="en-US" sz="1750" dirty="0" err="1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eletromecânico</a:t>
            </a:r>
            <a:r>
              <a:rPr lang="en-US" sz="175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 que libera o agente extintor quando os sensores detectam um incêndio.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9542621" y="381369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AEBEB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Agente Extintor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9542621" y="4383048"/>
            <a:ext cx="334160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Gases como CO2, que são eficazes na extinção de incêndios e não causam danos aos componentes elétricos.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338</Words>
  <Application>Microsoft Office PowerPoint</Application>
  <PresentationFormat>Personalizar</PresentationFormat>
  <Paragraphs>42</Paragraphs>
  <Slides>5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Dela Gothic One</vt:lpstr>
      <vt:lpstr>DM Sans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Rian Pereira</cp:lastModifiedBy>
  <cp:revision>7</cp:revision>
  <dcterms:created xsi:type="dcterms:W3CDTF">2024-05-27T16:31:48Z</dcterms:created>
  <dcterms:modified xsi:type="dcterms:W3CDTF">2024-05-27T19:07:12Z</dcterms:modified>
</cp:coreProperties>
</file>