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96" r:id="rId3"/>
    <p:sldId id="301" r:id="rId4"/>
    <p:sldId id="356" r:id="rId5"/>
    <p:sldId id="345" r:id="rId6"/>
    <p:sldId id="346" r:id="rId7"/>
    <p:sldId id="357" r:id="rId8"/>
    <p:sldId id="378" r:id="rId9"/>
    <p:sldId id="315" r:id="rId10"/>
    <p:sldId id="339" r:id="rId11"/>
    <p:sldId id="347" r:id="rId12"/>
    <p:sldId id="350" r:id="rId13"/>
    <p:sldId id="351" r:id="rId14"/>
    <p:sldId id="352" r:id="rId15"/>
    <p:sldId id="377" r:id="rId16"/>
    <p:sldId id="354" r:id="rId17"/>
    <p:sldId id="355" r:id="rId18"/>
    <p:sldId id="332" r:id="rId19"/>
    <p:sldId id="361" r:id="rId20"/>
    <p:sldId id="363" r:id="rId21"/>
    <p:sldId id="362" r:id="rId22"/>
    <p:sldId id="360" r:id="rId23"/>
    <p:sldId id="320" r:id="rId24"/>
    <p:sldId id="326" r:id="rId25"/>
    <p:sldId id="364" r:id="rId26"/>
    <p:sldId id="340" r:id="rId27"/>
    <p:sldId id="358" r:id="rId28"/>
    <p:sldId id="379" r:id="rId29"/>
    <p:sldId id="32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99"/>
    <a:srgbClr val="CC0066"/>
    <a:srgbClr val="D60093"/>
    <a:srgbClr val="B660CE"/>
    <a:srgbClr val="FFCCFF"/>
    <a:srgbClr val="822A9E"/>
    <a:srgbClr val="FBD1F3"/>
    <a:srgbClr val="660033"/>
    <a:srgbClr val="E3A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116" autoAdjust="0"/>
  </p:normalViewPr>
  <p:slideViewPr>
    <p:cSldViewPr>
      <p:cViewPr>
        <p:scale>
          <a:sx n="90" d="100"/>
          <a:sy n="90" d="100"/>
        </p:scale>
        <p:origin x="-59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578076039835415E-2"/>
          <c:y val="6.715127718679488E-2"/>
          <c:w val="0.93637031570680651"/>
          <c:h val="0.8560723227777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Result 0.0 mil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dLbls>
            <c:txPr>
              <a:bodyPr rot="-5400000" vert="horz"/>
              <a:lstStyle/>
              <a:p>
                <a:pPr>
                  <a:defRPr sz="13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Q1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  <c:pt idx="4">
                  <c:v>Q1 </c:v>
                </c:pt>
                <c:pt idx="5">
                  <c:v>Q2 </c:v>
                </c:pt>
                <c:pt idx="6">
                  <c:v>Q3 </c:v>
                </c:pt>
                <c:pt idx="7">
                  <c:v>Q4 </c:v>
                </c:pt>
                <c:pt idx="8">
                  <c:v>Q1 @ Mar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208.11420000000001</c:v>
                </c:pt>
                <c:pt idx="1">
                  <c:v>210.29509999999999</c:v>
                </c:pt>
                <c:pt idx="2">
                  <c:v>247.13290000000001</c:v>
                </c:pt>
                <c:pt idx="3">
                  <c:v>221.80119999999999</c:v>
                </c:pt>
                <c:pt idx="4">
                  <c:v>240.19210000000001</c:v>
                </c:pt>
                <c:pt idx="5">
                  <c:v>234.98089999999999</c:v>
                </c:pt>
                <c:pt idx="6">
                  <c:v>203.79939999999999</c:v>
                </c:pt>
                <c:pt idx="7">
                  <c:v>183.32059000000001</c:v>
                </c:pt>
                <c:pt idx="8">
                  <c:v>69.777500000000003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116901376"/>
        <c:axId val="116902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QTQ%</c:v>
                </c:pt>
              </c:strCache>
            </c:strRef>
          </c:tx>
          <c:spPr>
            <a:ln>
              <a:solidFill>
                <a:srgbClr val="CD85D5"/>
              </a:solidFill>
            </a:ln>
          </c:spPr>
          <c:marker>
            <c:spPr>
              <a:solidFill>
                <a:srgbClr val="CD85D5"/>
              </a:solidFill>
              <a:ln>
                <a:solidFill>
                  <a:srgbClr val="CD85D5"/>
                </a:solidFill>
              </a:ln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Q1</c:v>
                </c:pt>
                <c:pt idx="1">
                  <c:v>Q2 </c:v>
                </c:pt>
                <c:pt idx="2">
                  <c:v>Q3 </c:v>
                </c:pt>
                <c:pt idx="3">
                  <c:v>Q4 </c:v>
                </c:pt>
                <c:pt idx="4">
                  <c:v>Q1 </c:v>
                </c:pt>
                <c:pt idx="5">
                  <c:v>Q2 </c:v>
                </c:pt>
                <c:pt idx="6">
                  <c:v>Q3 </c:v>
                </c:pt>
                <c:pt idx="7">
                  <c:v>Q4 </c:v>
                </c:pt>
                <c:pt idx="8">
                  <c:v>Q1 @ Mar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161.078104779537</c:v>
                </c:pt>
                <c:pt idx="1">
                  <c:v>125.21925789635083</c:v>
                </c:pt>
                <c:pt idx="2">
                  <c:v>128.63385196428089</c:v>
                </c:pt>
                <c:pt idx="3">
                  <c:v>119.52105617674795</c:v>
                </c:pt>
                <c:pt idx="4">
                  <c:v>115.41360464591075</c:v>
                </c:pt>
                <c:pt idx="5">
                  <c:v>111.73864726282258</c:v>
                </c:pt>
                <c:pt idx="6">
                  <c:v>82.465507425356961</c:v>
                </c:pt>
                <c:pt idx="7">
                  <c:v>82.650855811420314</c:v>
                </c:pt>
                <c:pt idx="8">
                  <c:v>81.628773477302104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729536"/>
        <c:axId val="117728000"/>
      </c:lineChart>
      <c:catAx>
        <c:axId val="11690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16902912"/>
        <c:crosses val="autoZero"/>
        <c:auto val="1"/>
        <c:lblAlgn val="ctr"/>
        <c:lblOffset val="100"/>
        <c:noMultiLvlLbl val="0"/>
      </c:catAx>
      <c:valAx>
        <c:axId val="11690291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16901376"/>
        <c:crosses val="autoZero"/>
        <c:crossBetween val="between"/>
      </c:valAx>
      <c:valAx>
        <c:axId val="117728000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117729536"/>
        <c:crosses val="max"/>
        <c:crossBetween val="between"/>
      </c:valAx>
      <c:catAx>
        <c:axId val="117729536"/>
        <c:scaling>
          <c:orientation val="minMax"/>
        </c:scaling>
        <c:delete val="1"/>
        <c:axPos val="b"/>
        <c:majorTickMark val="out"/>
        <c:minorTickMark val="none"/>
        <c:tickLblPos val="nextTo"/>
        <c:crossAx val="117728000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t"/>
      <c:layout>
        <c:manualLayout>
          <c:xMode val="edge"/>
          <c:yMode val="edge"/>
          <c:x val="0.30013387114593643"/>
          <c:y val="4.7407075599354219E-2"/>
          <c:w val="0.40355527686220727"/>
          <c:h val="5.405638455723844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="1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76941062110853E-2"/>
          <c:y val="6.1340650698456373E-2"/>
          <c:w val="0.92253534998521081"/>
          <c:h val="0.660595865107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NRO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0.84239362623405112</c:v>
                </c:pt>
                <c:pt idx="1">
                  <c:v>0.77166479820627798</c:v>
                </c:pt>
                <c:pt idx="2">
                  <c:v>0.66777713625866053</c:v>
                </c:pt>
                <c:pt idx="3">
                  <c:v>0.83714203233256346</c:v>
                </c:pt>
                <c:pt idx="4">
                  <c:v>0.83986630203585533</c:v>
                </c:pt>
                <c:pt idx="5">
                  <c:v>0.74761473684210455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CRO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0.58975960346964063</c:v>
                </c:pt>
                <c:pt idx="1">
                  <c:v>0.52983566324198161</c:v>
                </c:pt>
                <c:pt idx="2">
                  <c:v>0.47260538772273303</c:v>
                </c:pt>
                <c:pt idx="3">
                  <c:v>0.56358206735892546</c:v>
                </c:pt>
                <c:pt idx="4">
                  <c:v>0.53214024835646456</c:v>
                </c:pt>
                <c:pt idx="5">
                  <c:v>0.65379772972973016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SRO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0.64333084695192244</c:v>
                </c:pt>
                <c:pt idx="1">
                  <c:v>0.65101382488479265</c:v>
                </c:pt>
                <c:pt idx="2">
                  <c:v>0.5254017766325354</c:v>
                </c:pt>
                <c:pt idx="3">
                  <c:v>0.58902827693768223</c:v>
                </c:pt>
                <c:pt idx="4">
                  <c:v>0.58501070663811561</c:v>
                </c:pt>
                <c:pt idx="5">
                  <c:v>0.57429105263158131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ERO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Sheet1!$E$2:$E$7</c:f>
              <c:numCache>
                <c:formatCode>0.0%</c:formatCode>
                <c:ptCount val="6"/>
                <c:pt idx="0">
                  <c:v>0.61039260969976905</c:v>
                </c:pt>
                <c:pt idx="1">
                  <c:v>0.59327414581651872</c:v>
                </c:pt>
                <c:pt idx="2">
                  <c:v>0.48544245335303898</c:v>
                </c:pt>
                <c:pt idx="3">
                  <c:v>0.62986329207463509</c:v>
                </c:pt>
                <c:pt idx="4">
                  <c:v>0.6193485658726301</c:v>
                </c:pt>
                <c:pt idx="5">
                  <c:v>0.54231083333333141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S'wak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Sheet1!$F$2:$F$7</c:f>
              <c:numCache>
                <c:formatCode>0.0%</c:formatCode>
                <c:ptCount val="6"/>
                <c:pt idx="0">
                  <c:v>1.0198033231603933</c:v>
                </c:pt>
                <c:pt idx="1">
                  <c:v>0.92006914718472177</c:v>
                </c:pt>
                <c:pt idx="2">
                  <c:v>0.7179213292641573</c:v>
                </c:pt>
                <c:pt idx="3">
                  <c:v>0.71035944387928107</c:v>
                </c:pt>
                <c:pt idx="4">
                  <c:v>0.68082827561585146</c:v>
                </c:pt>
                <c:pt idx="5">
                  <c:v>0.5725290948275864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Sabah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Sheet1!$G$2:$G$7</c:f>
              <c:numCache>
                <c:formatCode>0.0%</c:formatCode>
                <c:ptCount val="6"/>
                <c:pt idx="0">
                  <c:v>0.91341294084976399</c:v>
                </c:pt>
                <c:pt idx="1">
                  <c:v>0.92024258760107813</c:v>
                </c:pt>
                <c:pt idx="2">
                  <c:v>0.62838100527631213</c:v>
                </c:pt>
                <c:pt idx="3">
                  <c:v>0.70735906692585393</c:v>
                </c:pt>
                <c:pt idx="4">
                  <c:v>0.61268634902075414</c:v>
                </c:pt>
                <c:pt idx="5">
                  <c:v>0.49762412587412591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HQ TMK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Sheet1!$H$2:$H$7</c:f>
              <c:numCache>
                <c:formatCode>0.0%</c:formatCode>
                <c:ptCount val="6"/>
                <c:pt idx="0">
                  <c:v>0.42481580184981971</c:v>
                </c:pt>
                <c:pt idx="1">
                  <c:v>0.432130898021309</c:v>
                </c:pt>
                <c:pt idx="2">
                  <c:v>0.35264147985577676</c:v>
                </c:pt>
                <c:pt idx="3">
                  <c:v>0.58286565292365577</c:v>
                </c:pt>
                <c:pt idx="4">
                  <c:v>0.50165016501650161</c:v>
                </c:pt>
                <c:pt idx="5">
                  <c:v>0.50868740000000012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HQ WEB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Sheet1!$I$2:$I$7</c:f>
              <c:numCache>
                <c:formatCode>0.0%</c:formatCode>
                <c:ptCount val="6"/>
                <c:pt idx="0">
                  <c:v>1.8026399155227033</c:v>
                </c:pt>
                <c:pt idx="1">
                  <c:v>2.2193779904306221</c:v>
                </c:pt>
                <c:pt idx="2">
                  <c:v>1.7288028169014085</c:v>
                </c:pt>
                <c:pt idx="3">
                  <c:v>2.169894366197183</c:v>
                </c:pt>
                <c:pt idx="4">
                  <c:v>1.8580955909596146</c:v>
                </c:pt>
                <c:pt idx="5">
                  <c:v>0.81682357142857132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HQ DIRECT MAIL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Sheet1!$J$2:$J$7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HQ OTHERS</c:v>
                </c:pt>
              </c:strCache>
            </c:strRef>
          </c:tx>
          <c:spPr>
            <a:solidFill>
              <a:srgbClr val="D60093"/>
            </a:solidFill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Sheet1!$K$2:$K$7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46144"/>
        <c:axId val="31448064"/>
      </c:barChart>
      <c:dateAx>
        <c:axId val="314461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1448064"/>
        <c:crosses val="autoZero"/>
        <c:auto val="1"/>
        <c:lblOffset val="100"/>
        <c:baseTimeUnit val="months"/>
      </c:dateAx>
      <c:valAx>
        <c:axId val="3144806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1446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4237855026993288E-3"/>
          <c:y val="0.88352876350575038"/>
          <c:w val="0.9800989232994759"/>
          <c:h val="9.3272676762917894E-2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48272090988623E-2"/>
          <c:y val="0.10374106600694764"/>
          <c:w val="0.81443744531933449"/>
          <c:h val="0.71442298545742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Submitted FA</c:v>
                </c:pt>
              </c:strCache>
            </c:strRef>
          </c:tx>
          <c:spPr>
            <a:solidFill>
              <a:srgbClr val="D60093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Sheet1!$A$2:$A$14</c:f>
              <c:numCache>
                <c:formatCode>mmm\-yy</c:formatCode>
                <c:ptCount val="13"/>
                <c:pt idx="0">
                  <c:v>42795</c:v>
                </c:pt>
                <c:pt idx="1">
                  <c:v>42826</c:v>
                </c:pt>
                <c:pt idx="2">
                  <c:v>42856</c:v>
                </c:pt>
                <c:pt idx="3">
                  <c:v>42887</c:v>
                </c:pt>
                <c:pt idx="4">
                  <c:v>42917</c:v>
                </c:pt>
                <c:pt idx="5">
                  <c:v>42948</c:v>
                </c:pt>
                <c:pt idx="6">
                  <c:v>42979</c:v>
                </c:pt>
                <c:pt idx="7">
                  <c:v>43009</c:v>
                </c:pt>
                <c:pt idx="8">
                  <c:v>43040</c:v>
                </c:pt>
                <c:pt idx="9">
                  <c:v>43070</c:v>
                </c:pt>
                <c:pt idx="10">
                  <c:v>43101</c:v>
                </c:pt>
                <c:pt idx="11">
                  <c:v>43132</c:v>
                </c:pt>
                <c:pt idx="12">
                  <c:v>43160</c:v>
                </c:pt>
              </c:numCache>
            </c:numRef>
          </c:cat>
          <c:val>
            <c:numRef>
              <c:f>Sheet1!$B$2:$B$14</c:f>
              <c:numCache>
                <c:formatCode>#,##0</c:formatCode>
                <c:ptCount val="13"/>
                <c:pt idx="0">
                  <c:v>13222</c:v>
                </c:pt>
                <c:pt idx="1">
                  <c:v>12869</c:v>
                </c:pt>
                <c:pt idx="2">
                  <c:v>12990</c:v>
                </c:pt>
                <c:pt idx="3">
                  <c:v>12925</c:v>
                </c:pt>
                <c:pt idx="4">
                  <c:v>13482</c:v>
                </c:pt>
                <c:pt idx="5">
                  <c:v>13202</c:v>
                </c:pt>
                <c:pt idx="6">
                  <c:v>13059</c:v>
                </c:pt>
                <c:pt idx="7">
                  <c:v>13148</c:v>
                </c:pt>
                <c:pt idx="8">
                  <c:v>12738</c:v>
                </c:pt>
                <c:pt idx="9">
                  <c:v>12908.762605614609</c:v>
                </c:pt>
                <c:pt idx="10">
                  <c:v>13199</c:v>
                </c:pt>
                <c:pt idx="11">
                  <c:v>13266</c:v>
                </c:pt>
                <c:pt idx="12">
                  <c:v>13161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 S&amp;P FA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Sheet1!$A$2:$A$14</c:f>
              <c:numCache>
                <c:formatCode>mmm\-yy</c:formatCode>
                <c:ptCount val="13"/>
                <c:pt idx="0">
                  <c:v>42795</c:v>
                </c:pt>
                <c:pt idx="1">
                  <c:v>42826</c:v>
                </c:pt>
                <c:pt idx="2">
                  <c:v>42856</c:v>
                </c:pt>
                <c:pt idx="3">
                  <c:v>42887</c:v>
                </c:pt>
                <c:pt idx="4">
                  <c:v>42917</c:v>
                </c:pt>
                <c:pt idx="5">
                  <c:v>42948</c:v>
                </c:pt>
                <c:pt idx="6">
                  <c:v>42979</c:v>
                </c:pt>
                <c:pt idx="7">
                  <c:v>43009</c:v>
                </c:pt>
                <c:pt idx="8">
                  <c:v>43040</c:v>
                </c:pt>
                <c:pt idx="9">
                  <c:v>43070</c:v>
                </c:pt>
                <c:pt idx="10">
                  <c:v>43101</c:v>
                </c:pt>
                <c:pt idx="11">
                  <c:v>43132</c:v>
                </c:pt>
                <c:pt idx="12">
                  <c:v>43160</c:v>
                </c:pt>
              </c:numCache>
            </c:numRef>
          </c:cat>
          <c:val>
            <c:numRef>
              <c:f>Sheet1!$C$2:$C$14</c:f>
              <c:numCache>
                <c:formatCode>#,##0</c:formatCode>
                <c:ptCount val="13"/>
                <c:pt idx="0">
                  <c:v>11000</c:v>
                </c:pt>
                <c:pt idx="1">
                  <c:v>10760</c:v>
                </c:pt>
                <c:pt idx="2">
                  <c:v>10705</c:v>
                </c:pt>
                <c:pt idx="3">
                  <c:v>10860</c:v>
                </c:pt>
                <c:pt idx="4">
                  <c:v>11175</c:v>
                </c:pt>
                <c:pt idx="5">
                  <c:v>10793</c:v>
                </c:pt>
                <c:pt idx="6">
                  <c:v>10603</c:v>
                </c:pt>
                <c:pt idx="7">
                  <c:v>10467</c:v>
                </c:pt>
                <c:pt idx="8">
                  <c:v>10621</c:v>
                </c:pt>
                <c:pt idx="9">
                  <c:v>10799.563058589871</c:v>
                </c:pt>
                <c:pt idx="10">
                  <c:v>11432</c:v>
                </c:pt>
                <c:pt idx="11">
                  <c:v>11515</c:v>
                </c:pt>
                <c:pt idx="12">
                  <c:v>11000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axId val="156020096"/>
        <c:axId val="1545473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Approval Ratio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Sheet1!$A$2:$A$14</c:f>
              <c:numCache>
                <c:formatCode>mmm\-yy</c:formatCode>
                <c:ptCount val="13"/>
                <c:pt idx="0">
                  <c:v>42795</c:v>
                </c:pt>
                <c:pt idx="1">
                  <c:v>42826</c:v>
                </c:pt>
                <c:pt idx="2">
                  <c:v>42856</c:v>
                </c:pt>
                <c:pt idx="3">
                  <c:v>42887</c:v>
                </c:pt>
                <c:pt idx="4">
                  <c:v>42917</c:v>
                </c:pt>
                <c:pt idx="5">
                  <c:v>42948</c:v>
                </c:pt>
                <c:pt idx="6">
                  <c:v>42979</c:v>
                </c:pt>
                <c:pt idx="7">
                  <c:v>43009</c:v>
                </c:pt>
                <c:pt idx="8">
                  <c:v>43040</c:v>
                </c:pt>
                <c:pt idx="9">
                  <c:v>43070</c:v>
                </c:pt>
                <c:pt idx="10">
                  <c:v>43101</c:v>
                </c:pt>
                <c:pt idx="11">
                  <c:v>43132</c:v>
                </c:pt>
                <c:pt idx="12">
                  <c:v>43160</c:v>
                </c:pt>
              </c:numCache>
            </c:numRef>
          </c:cat>
          <c:val>
            <c:numRef>
              <c:f>Sheet1!$D$2:$D$14</c:f>
              <c:numCache>
                <c:formatCode>0.0%</c:formatCode>
                <c:ptCount val="13"/>
                <c:pt idx="0">
                  <c:v>0.254</c:v>
                </c:pt>
                <c:pt idx="1">
                  <c:v>0.24299999999999999</c:v>
                </c:pt>
                <c:pt idx="2">
                  <c:v>0.248</c:v>
                </c:pt>
                <c:pt idx="3">
                  <c:v>0.249</c:v>
                </c:pt>
                <c:pt idx="4">
                  <c:v>0.23449999999999999</c:v>
                </c:pt>
                <c:pt idx="5">
                  <c:v>0.23200000000000001</c:v>
                </c:pt>
                <c:pt idx="6">
                  <c:v>0.25850000000000001</c:v>
                </c:pt>
                <c:pt idx="7">
                  <c:v>0.22489999999999999</c:v>
                </c:pt>
                <c:pt idx="8">
                  <c:v>0.2283</c:v>
                </c:pt>
                <c:pt idx="9">
                  <c:v>0.22700000000000001</c:v>
                </c:pt>
                <c:pt idx="10">
                  <c:v>0.22170000000000001</c:v>
                </c:pt>
                <c:pt idx="11">
                  <c:v>0.21779999999999999</c:v>
                </c:pt>
                <c:pt idx="12">
                  <c:v>0.21779999999999999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550656"/>
        <c:axId val="154548864"/>
      </c:lineChart>
      <c:dateAx>
        <c:axId val="1560200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4547328"/>
        <c:crosses val="autoZero"/>
        <c:auto val="1"/>
        <c:lblOffset val="100"/>
        <c:baseTimeUnit val="months"/>
      </c:dateAx>
      <c:valAx>
        <c:axId val="154547328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6020096"/>
        <c:crosses val="autoZero"/>
        <c:crossBetween val="between"/>
      </c:valAx>
      <c:valAx>
        <c:axId val="154548864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4550656"/>
        <c:crosses val="max"/>
        <c:crossBetween val="between"/>
      </c:valAx>
      <c:dateAx>
        <c:axId val="15455065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54548864"/>
        <c:crosses val="autoZero"/>
        <c:auto val="1"/>
        <c:lblOffset val="100"/>
        <c:baseTimeUnit val="months"/>
      </c:dateAx>
    </c:plotArea>
    <c:legend>
      <c:legendPos val="t"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Judged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</c:spPr>
          </c:marker>
          <c:dLbls>
            <c:dLbl>
              <c:idx val="2"/>
              <c:layout>
                <c:manualLayout>
                  <c:x val="6.2648705891087198E-3"/>
                  <c:y val="-7.9186212869771927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>
                    <a:solidFill>
                      <a:schemeClr val="accent4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Days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8484</c:v>
                </c:pt>
                <c:pt idx="1">
                  <c:v>11384</c:v>
                </c:pt>
                <c:pt idx="2">
                  <c:v>10111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Approved</c:v>
                </c:pt>
              </c:strCache>
            </c:strRef>
          </c:tx>
          <c:spPr>
            <a:ln>
              <a:solidFill>
                <a:srgbClr val="D60093"/>
              </a:solidFill>
            </a:ln>
          </c:spPr>
          <c:marker>
            <c:spPr>
              <a:solidFill>
                <a:srgbClr val="D60093"/>
              </a:solidFill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rgbClr val="D60093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Days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1663</c:v>
                </c:pt>
                <c:pt idx="1">
                  <c:v>2471</c:v>
                </c:pt>
                <c:pt idx="2">
                  <c:v>2410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36640"/>
        <c:axId val="155792512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Approval Ratio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FBD1F3"/>
                </a:solidFill>
              </a:ln>
            </c:spPr>
          </c:marker>
          <c:dLbls>
            <c:dLbl>
              <c:idx val="2"/>
              <c:layout>
                <c:manualLayout>
                  <c:x val="0"/>
                  <c:y val="2.879498649809880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Days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0.19601603017444602</c:v>
                </c:pt>
                <c:pt idx="1">
                  <c:v>0.21705903021784961</c:v>
                </c:pt>
                <c:pt idx="2">
                  <c:v>0.23835426762931461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08128"/>
        <c:axId val="155794048"/>
      </c:lineChart>
      <c:catAx>
        <c:axId val="154336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792512"/>
        <c:crosses val="autoZero"/>
        <c:auto val="1"/>
        <c:lblAlgn val="ctr"/>
        <c:lblOffset val="100"/>
        <c:noMultiLvlLbl val="0"/>
      </c:catAx>
      <c:valAx>
        <c:axId val="15579251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54336640"/>
        <c:crosses val="autoZero"/>
        <c:crossBetween val="between"/>
      </c:valAx>
      <c:valAx>
        <c:axId val="15579404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crossAx val="155808128"/>
        <c:crosses val="max"/>
        <c:crossBetween val="between"/>
      </c:valAx>
      <c:catAx>
        <c:axId val="155808128"/>
        <c:scaling>
          <c:orientation val="minMax"/>
        </c:scaling>
        <c:delete val="1"/>
        <c:axPos val="b"/>
        <c:majorTickMark val="out"/>
        <c:minorTickMark val="none"/>
        <c:tickLblPos val="nextTo"/>
        <c:crossAx val="155794048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169714284560909E-2"/>
          <c:y val="6.3570202955293323E-2"/>
          <c:w val="0.88516515222091652"/>
          <c:h val="0.7621006459579767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Accumulated Percentage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CRO</c:v>
                </c:pt>
                <c:pt idx="1">
                  <c:v>ERO</c:v>
                </c:pt>
                <c:pt idx="2">
                  <c:v>NRO</c:v>
                </c:pt>
                <c:pt idx="3">
                  <c:v>SARAWAK</c:v>
                </c:pt>
                <c:pt idx="4">
                  <c:v>SABAH</c:v>
                </c:pt>
                <c:pt idx="5">
                  <c:v>SRO</c:v>
                </c:pt>
                <c:pt idx="6">
                  <c:v>TM</c:v>
                </c:pt>
                <c:pt idx="7">
                  <c:v>WEB </c:v>
                </c:pt>
                <c:pt idx="8">
                  <c:v>OTHERS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0.36475187316755348</c:v>
                </c:pt>
                <c:pt idx="1">
                  <c:v>8.0707000676595642E-2</c:v>
                </c:pt>
                <c:pt idx="2">
                  <c:v>0.16386143989575416</c:v>
                </c:pt>
                <c:pt idx="3">
                  <c:v>3.425578656331181E-2</c:v>
                </c:pt>
                <c:pt idx="4">
                  <c:v>2.7707009029628207E-2</c:v>
                </c:pt>
                <c:pt idx="5">
                  <c:v>0.145125587844667</c:v>
                </c:pt>
                <c:pt idx="6">
                  <c:v>4.921606789344872E-2</c:v>
                </c:pt>
                <c:pt idx="7">
                  <c:v>0.13328934069513937</c:v>
                </c:pt>
                <c:pt idx="8">
                  <c:v>1.0858942339016179E-3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17856"/>
        <c:axId val="31419392"/>
      </c:barChart>
      <c:catAx>
        <c:axId val="31417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1419392"/>
        <c:crosses val="autoZero"/>
        <c:auto val="1"/>
        <c:lblAlgn val="ctr"/>
        <c:lblOffset val="100"/>
        <c:noMultiLvlLbl val="0"/>
      </c:catAx>
      <c:valAx>
        <c:axId val="31419392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crossAx val="3141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7768333585335E-4"/>
          <c:y val="6.7748324226111933E-2"/>
          <c:w val="0.99980822316664142"/>
          <c:h val="0.82161930625158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Result 0.0 mil</c:v>
                </c:pt>
              </c:strCache>
            </c:strRef>
          </c:tx>
          <c:spPr>
            <a:solidFill>
              <a:srgbClr val="D60093"/>
            </a:solidFill>
            <a:ln>
              <a:solidFill>
                <a:srgbClr val="D60093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FYE2017</c:v>
                </c:pt>
                <c:pt idx="1">
                  <c:v>FYE2018</c:v>
                </c:pt>
                <c:pt idx="2">
                  <c:v>FYE2019 @Mar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887.34339999999997</c:v>
                </c:pt>
                <c:pt idx="1">
                  <c:v>862.29299000000003</c:v>
                </c:pt>
                <c:pt idx="2">
                  <c:v>69.777500000000003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22621568"/>
        <c:axId val="2262336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Y-o-Y%</c:v>
                </c:pt>
              </c:strCache>
            </c:strRef>
          </c:tx>
          <c:spPr>
            <a:ln>
              <a:solidFill>
                <a:srgbClr val="DD93BF"/>
              </a:solidFill>
            </a:ln>
          </c:spPr>
          <c:marker>
            <c:spPr>
              <a:solidFill>
                <a:srgbClr val="DD93BF"/>
              </a:solidFill>
              <a:ln>
                <a:solidFill>
                  <a:srgbClr val="DD93BF"/>
                </a:solidFill>
              </a:ln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FYE2017</c:v>
                </c:pt>
                <c:pt idx="1">
                  <c:v>FYE2018</c:v>
                </c:pt>
                <c:pt idx="2">
                  <c:v>FYE2019 @Mar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131.4897416196616</c:v>
                </c:pt>
                <c:pt idx="1">
                  <c:v>97.176920457175882</c:v>
                </c:pt>
                <c:pt idx="2">
                  <c:v>81.628773477302104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30784"/>
        <c:axId val="22624896"/>
      </c:lineChart>
      <c:catAx>
        <c:axId val="22621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2623360"/>
        <c:crosses val="autoZero"/>
        <c:auto val="1"/>
        <c:lblAlgn val="ctr"/>
        <c:lblOffset val="100"/>
        <c:noMultiLvlLbl val="0"/>
      </c:catAx>
      <c:valAx>
        <c:axId val="2262336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22621568"/>
        <c:crosses val="autoZero"/>
        <c:crossBetween val="between"/>
      </c:valAx>
      <c:valAx>
        <c:axId val="22624896"/>
        <c:scaling>
          <c:orientation val="minMax"/>
        </c:scaling>
        <c:delete val="1"/>
        <c:axPos val="r"/>
        <c:numFmt formatCode="0.0" sourceLinked="1"/>
        <c:majorTickMark val="out"/>
        <c:minorTickMark val="none"/>
        <c:tickLblPos val="nextTo"/>
        <c:crossAx val="22630784"/>
        <c:crosses val="max"/>
        <c:crossBetween val="between"/>
      </c:valAx>
      <c:catAx>
        <c:axId val="22630784"/>
        <c:scaling>
          <c:orientation val="minMax"/>
        </c:scaling>
        <c:delete val="1"/>
        <c:axPos val="b"/>
        <c:majorTickMark val="out"/>
        <c:minorTickMark val="none"/>
        <c:tickLblPos val="nextTo"/>
        <c:crossAx val="2262489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t"/>
      <c:layout>
        <c:manualLayout>
          <c:xMode val="edge"/>
          <c:yMode val="edge"/>
          <c:x val="6.4035302282609813E-2"/>
          <c:y val="4.6175722986383977E-2"/>
          <c:w val="0.89999970529858409"/>
          <c:h val="5.2652322620686795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400" b="1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289546437073754E-2"/>
          <c:y val="4.7786147468153087E-2"/>
          <c:w val="0.9633530273213281"/>
          <c:h val="0.80931170303596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Result (0.0 mil)</c:v>
                </c:pt>
              </c:strCache>
            </c:strRef>
          </c:tx>
          <c:spPr>
            <a:solidFill>
              <a:srgbClr val="822A9E"/>
            </a:solidFill>
            <a:ln>
              <a:solidFill>
                <a:srgbClr val="822A9E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200" b="1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Sheet1!$A$4:$A$16</c:f>
              <c:strCache>
                <c:ptCount val="13"/>
                <c:pt idx="0">
                  <c:v>Mar'17</c:v>
                </c:pt>
                <c:pt idx="1">
                  <c:v>Apr'17</c:v>
                </c:pt>
                <c:pt idx="2">
                  <c:v>May'17</c:v>
                </c:pt>
                <c:pt idx="3">
                  <c:v>Jun'17</c:v>
                </c:pt>
                <c:pt idx="4">
                  <c:v>Jul'17</c:v>
                </c:pt>
                <c:pt idx="5">
                  <c:v>Aug'17</c:v>
                </c:pt>
                <c:pt idx="6">
                  <c:v>Sep'17</c:v>
                </c:pt>
                <c:pt idx="7">
                  <c:v>Oct'17</c:v>
                </c:pt>
                <c:pt idx="8">
                  <c:v>Nov'17</c:v>
                </c:pt>
                <c:pt idx="9">
                  <c:v>Dec'17</c:v>
                </c:pt>
                <c:pt idx="10">
                  <c:v>Jan'18</c:v>
                </c:pt>
                <c:pt idx="11">
                  <c:v>Feb'18</c:v>
                </c:pt>
                <c:pt idx="12">
                  <c:v>Mar'18</c:v>
                </c:pt>
              </c:strCache>
            </c:strRef>
          </c:cat>
          <c:val>
            <c:numRef>
              <c:f>Sheet1!$B$4:$B$16</c:f>
              <c:numCache>
                <c:formatCode>0.0</c:formatCode>
                <c:ptCount val="13"/>
                <c:pt idx="0">
                  <c:v>85.481499999999997</c:v>
                </c:pt>
                <c:pt idx="1">
                  <c:v>73.564599999999999</c:v>
                </c:pt>
                <c:pt idx="2">
                  <c:v>81.146000000000001</c:v>
                </c:pt>
                <c:pt idx="3">
                  <c:v>78.042699999999996</c:v>
                </c:pt>
                <c:pt idx="4">
                  <c:v>77.243600000000001</c:v>
                </c:pt>
                <c:pt idx="5">
                  <c:v>79.694599999999994</c:v>
                </c:pt>
                <c:pt idx="6">
                  <c:v>65.325199999999995</c:v>
                </c:pt>
                <c:pt idx="7">
                  <c:v>68.465999999999994</c:v>
                </c:pt>
                <c:pt idx="8">
                  <c:v>70.008200000000002</c:v>
                </c:pt>
                <c:pt idx="9">
                  <c:v>54.393599999999999</c:v>
                </c:pt>
                <c:pt idx="10">
                  <c:v>68.639899999999997</c:v>
                </c:pt>
                <c:pt idx="11">
                  <c:v>60.287089999999999</c:v>
                </c:pt>
                <c:pt idx="12">
                  <c:v>69.777500000000003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axId val="22532864"/>
        <c:axId val="22534400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% Target</c:v>
                </c:pt>
              </c:strCache>
            </c:strRef>
          </c:tx>
          <c:spPr>
            <a:ln>
              <a:solidFill>
                <a:srgbClr val="DD93BF"/>
              </a:solidFill>
            </a:ln>
          </c:spPr>
          <c:marker>
            <c:spPr>
              <a:solidFill>
                <a:srgbClr val="DD93BF"/>
              </a:solidFill>
              <a:ln>
                <a:solidFill>
                  <a:srgbClr val="DD93BF"/>
                </a:solidFill>
              </a:ln>
            </c:spPr>
          </c:marker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Sheet1!$A$4:$A$16</c:f>
              <c:strCache>
                <c:ptCount val="13"/>
                <c:pt idx="0">
                  <c:v>Mar'17</c:v>
                </c:pt>
                <c:pt idx="1">
                  <c:v>Apr'17</c:v>
                </c:pt>
                <c:pt idx="2">
                  <c:v>May'17</c:v>
                </c:pt>
                <c:pt idx="3">
                  <c:v>Jun'17</c:v>
                </c:pt>
                <c:pt idx="4">
                  <c:v>Jul'17</c:v>
                </c:pt>
                <c:pt idx="5">
                  <c:v>Aug'17</c:v>
                </c:pt>
                <c:pt idx="6">
                  <c:v>Sep'17</c:v>
                </c:pt>
                <c:pt idx="7">
                  <c:v>Oct'17</c:v>
                </c:pt>
                <c:pt idx="8">
                  <c:v>Nov'17</c:v>
                </c:pt>
                <c:pt idx="9">
                  <c:v>Dec'17</c:v>
                </c:pt>
                <c:pt idx="10">
                  <c:v>Jan'18</c:v>
                </c:pt>
                <c:pt idx="11">
                  <c:v>Feb'18</c:v>
                </c:pt>
                <c:pt idx="12">
                  <c:v>Mar'18</c:v>
                </c:pt>
              </c:strCache>
            </c:strRef>
          </c:cat>
          <c:val>
            <c:numRef>
              <c:f>Sheet1!$C$4:$C$16</c:f>
              <c:numCache>
                <c:formatCode>0</c:formatCode>
                <c:ptCount val="13"/>
                <c:pt idx="0">
                  <c:v>92.914673913043472</c:v>
                </c:pt>
                <c:pt idx="1">
                  <c:v>79.10172043010752</c:v>
                </c:pt>
                <c:pt idx="2">
                  <c:v>83.655670103092788</c:v>
                </c:pt>
                <c:pt idx="3">
                  <c:v>84.829021739130425</c:v>
                </c:pt>
                <c:pt idx="4">
                  <c:v>80.462083333333339</c:v>
                </c:pt>
                <c:pt idx="5">
                  <c:v>82.159381443298969</c:v>
                </c:pt>
                <c:pt idx="6">
                  <c:v>68.763368421052633</c:v>
                </c:pt>
                <c:pt idx="7">
                  <c:v>68.465999999999994</c:v>
                </c:pt>
                <c:pt idx="8">
                  <c:v>67.969126213592233</c:v>
                </c:pt>
                <c:pt idx="9">
                  <c:v>54.393599999999999</c:v>
                </c:pt>
                <c:pt idx="10">
                  <c:v>68.639899999999997</c:v>
                </c:pt>
                <c:pt idx="11">
                  <c:v>63.460094736842109</c:v>
                </c:pt>
                <c:pt idx="12">
                  <c:v>62.862612612612608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% MTM</c:v>
                </c:pt>
              </c:strCache>
            </c:strRef>
          </c:tx>
          <c:spPr>
            <a:ln>
              <a:solidFill>
                <a:srgbClr val="CB1F9A"/>
              </a:solidFill>
            </a:ln>
          </c:spPr>
          <c:marker>
            <c:spPr>
              <a:solidFill>
                <a:srgbClr val="CB1F9A"/>
              </a:solidFill>
              <a:ln>
                <a:solidFill>
                  <a:srgbClr val="CB1F9A"/>
                </a:solidFill>
              </a:ln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rgbClr val="D60093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Sheet1!$A$4:$A$16</c:f>
              <c:strCache>
                <c:ptCount val="13"/>
                <c:pt idx="0">
                  <c:v>Mar'17</c:v>
                </c:pt>
                <c:pt idx="1">
                  <c:v>Apr'17</c:v>
                </c:pt>
                <c:pt idx="2">
                  <c:v>May'17</c:v>
                </c:pt>
                <c:pt idx="3">
                  <c:v>Jun'17</c:v>
                </c:pt>
                <c:pt idx="4">
                  <c:v>Jul'17</c:v>
                </c:pt>
                <c:pt idx="5">
                  <c:v>Aug'17</c:v>
                </c:pt>
                <c:pt idx="6">
                  <c:v>Sep'17</c:v>
                </c:pt>
                <c:pt idx="7">
                  <c:v>Oct'17</c:v>
                </c:pt>
                <c:pt idx="8">
                  <c:v>Nov'17</c:v>
                </c:pt>
                <c:pt idx="9">
                  <c:v>Dec'17</c:v>
                </c:pt>
                <c:pt idx="10">
                  <c:v>Jan'18</c:v>
                </c:pt>
                <c:pt idx="11">
                  <c:v>Feb'18</c:v>
                </c:pt>
                <c:pt idx="12">
                  <c:v>Mar'18</c:v>
                </c:pt>
              </c:strCache>
            </c:strRef>
          </c:cat>
          <c:val>
            <c:numRef>
              <c:f>Sheet1!$D$4:$D$16</c:f>
              <c:numCache>
                <c:formatCode>0</c:formatCode>
                <c:ptCount val="13"/>
                <c:pt idx="0">
                  <c:v>180.13424034690931</c:v>
                </c:pt>
                <c:pt idx="1">
                  <c:v>86.059088808689594</c:v>
                </c:pt>
                <c:pt idx="2">
                  <c:v>110.30577206971832</c:v>
                </c:pt>
                <c:pt idx="3">
                  <c:v>96.175658689276105</c:v>
                </c:pt>
                <c:pt idx="4">
                  <c:v>98.976073354714799</c:v>
                </c:pt>
                <c:pt idx="5">
                  <c:v>103.17307841685266</c:v>
                </c:pt>
                <c:pt idx="6">
                  <c:v>81.969418254185356</c:v>
                </c:pt>
                <c:pt idx="7">
                  <c:v>104.80794547892695</c:v>
                </c:pt>
                <c:pt idx="8">
                  <c:v>102.25250489293958</c:v>
                </c:pt>
                <c:pt idx="9">
                  <c:v>77.696041320873832</c:v>
                </c:pt>
                <c:pt idx="10">
                  <c:v>126.1911327803271</c:v>
                </c:pt>
                <c:pt idx="11">
                  <c:v>87.83097003346451</c:v>
                </c:pt>
                <c:pt idx="12">
                  <c:v>115.74202702435963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41824"/>
        <c:axId val="22540288"/>
      </c:lineChart>
      <c:catAx>
        <c:axId val="22532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2534400"/>
        <c:crosses val="autoZero"/>
        <c:auto val="1"/>
        <c:lblAlgn val="ctr"/>
        <c:lblOffset val="100"/>
        <c:noMultiLvlLbl val="0"/>
      </c:catAx>
      <c:valAx>
        <c:axId val="2253440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22532864"/>
        <c:crosses val="autoZero"/>
        <c:crossBetween val="between"/>
      </c:valAx>
      <c:valAx>
        <c:axId val="2254028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2541824"/>
        <c:crosses val="max"/>
        <c:crossBetween val="between"/>
      </c:valAx>
      <c:catAx>
        <c:axId val="22541824"/>
        <c:scaling>
          <c:orientation val="minMax"/>
        </c:scaling>
        <c:delete val="1"/>
        <c:axPos val="b"/>
        <c:majorTickMark val="out"/>
        <c:minorTickMark val="none"/>
        <c:tickLblPos val="nextTo"/>
        <c:crossAx val="22540288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21183289588801"/>
          <c:y val="7.9011170525490823E-2"/>
          <c:w val="0.87477613735783222"/>
          <c:h val="0.81447502263034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 5K</c:v>
                </c:pt>
              </c:strCache>
            </c:strRef>
          </c:tx>
          <c:spPr>
            <a:ln w="38100">
              <a:solidFill>
                <a:srgbClr val="D60093"/>
              </a:solidFill>
            </a:ln>
          </c:spPr>
          <c:marker>
            <c:spPr>
              <a:solidFill>
                <a:srgbClr val="D60093"/>
              </a:solidFill>
              <a:ln>
                <a:solidFill>
                  <a:srgbClr val="D60093"/>
                </a:solidFill>
              </a:ln>
            </c:spPr>
          </c:marker>
          <c:dLbls>
            <c:dLbl>
              <c:idx val="0"/>
              <c:layout>
                <c:manualLayout>
                  <c:x val="-4.0975721784776903E-2"/>
                  <c:y val="-2.50843202188042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6809055118110237E-2"/>
                  <c:y val="-2.74546744411796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0975721784776951E-2"/>
                  <c:y val="-2.7454674441179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3753499562554678E-2"/>
                  <c:y val="-2.50843202188042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4.792016622922135E-2"/>
                  <c:y val="5.07670148972096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4.0975721784776903E-2"/>
                  <c:y val="-3.2195382885930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CC0066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0.10761235096300825</c:v>
                </c:pt>
                <c:pt idx="1">
                  <c:v>0.10890338237524648</c:v>
                </c:pt>
                <c:pt idx="2">
                  <c:v>0.10252334591694814</c:v>
                </c:pt>
                <c:pt idx="3">
                  <c:v>0.1134512219352275</c:v>
                </c:pt>
                <c:pt idx="4">
                  <c:v>8.8019074110868276E-2</c:v>
                </c:pt>
                <c:pt idx="5">
                  <c:v>9.6937966047913687E-2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5K  - &lt; 10K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2"/>
              <c:layout>
                <c:manualLayout>
                  <c:x val="-4.6001775743925603E-2"/>
                  <c:y val="-6.4060589184439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7256191001734426E-2"/>
                  <c:y val="-4.8882903557844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2085392715777594E-2"/>
                  <c:y val="-4.8882903557844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0.24075206358911647</c:v>
                </c:pt>
                <c:pt idx="1">
                  <c:v>0.24086151979372061</c:v>
                </c:pt>
                <c:pt idx="2">
                  <c:v>0.24220147029604611</c:v>
                </c:pt>
                <c:pt idx="3">
                  <c:v>0.26008344923504867</c:v>
                </c:pt>
                <c:pt idx="4">
                  <c:v>0.23763163123385656</c:v>
                </c:pt>
                <c:pt idx="5">
                  <c:v>0.22893860066634936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10K - &lt; 15K</c:v>
                </c:pt>
              </c:strCache>
            </c:strRef>
          </c:tx>
          <c:spPr>
            <a:ln w="38100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0.42204218893304801</c:v>
                </c:pt>
                <c:pt idx="1">
                  <c:v>0.40178977703625057</c:v>
                </c:pt>
                <c:pt idx="2">
                  <c:v>0.39539042320683487</c:v>
                </c:pt>
                <c:pt idx="3">
                  <c:v>0.46473276375918937</c:v>
                </c:pt>
                <c:pt idx="4">
                  <c:v>0.40194714881780252</c:v>
                </c:pt>
                <c:pt idx="5">
                  <c:v>0.40425194351895921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15K - &lt; 20K</c:v>
                </c:pt>
              </c:strCache>
            </c:strRef>
          </c:tx>
          <c:spPr>
            <a:ln w="38100">
              <a:solidFill>
                <a:schemeClr val="accent4">
                  <a:lumMod val="75000"/>
                </a:schemeClr>
              </a:solidFill>
            </a:ln>
          </c:spPr>
          <c:marker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7030A0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0.13726689085906452</c:v>
                </c:pt>
                <c:pt idx="1">
                  <c:v>0.14454724708023661</c:v>
                </c:pt>
                <c:pt idx="2">
                  <c:v>0.14901649115835486</c:v>
                </c:pt>
                <c:pt idx="3">
                  <c:v>0.19392012716073911</c:v>
                </c:pt>
                <c:pt idx="4">
                  <c:v>0.16769322471686868</c:v>
                </c:pt>
                <c:pt idx="5">
                  <c:v>0.15246707916864985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≥ 20K</c:v>
                </c:pt>
              </c:strCache>
            </c:strRef>
          </c:tx>
          <c:spPr>
            <a:ln w="3810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dLbls>
            <c:dLbl>
              <c:idx val="4"/>
              <c:layout>
                <c:manualLayout>
                  <c:x val="-4.0975721784776903E-2"/>
                  <c:y val="4.8787862442558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4.8576115485564307E-3"/>
                  <c:y val="-5.730284672076424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9.2326505655762767E-2</c:v>
                </c:pt>
                <c:pt idx="1">
                  <c:v>0.10389807371454574</c:v>
                </c:pt>
                <c:pt idx="2">
                  <c:v>0.11086826942181602</c:v>
                </c:pt>
                <c:pt idx="3">
                  <c:v>0.16073912179614544</c:v>
                </c:pt>
                <c:pt idx="4">
                  <c:v>0.14563878402543215</c:v>
                </c:pt>
                <c:pt idx="5">
                  <c:v>0.11740441059812788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32928"/>
        <c:axId val="24355200"/>
      </c:lineChart>
      <c:catAx>
        <c:axId val="24332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355200"/>
        <c:crosses val="autoZero"/>
        <c:auto val="1"/>
        <c:lblAlgn val="ctr"/>
        <c:lblOffset val="100"/>
        <c:noMultiLvlLbl val="0"/>
      </c:catAx>
      <c:valAx>
        <c:axId val="24355200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3329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5063678382676918"/>
          <c:y val="4.3364816075986082E-3"/>
          <c:w val="0.75291213003590918"/>
          <c:h val="6.1949849286560311E-2"/>
        </c:manualLayout>
      </c:layout>
      <c:overlay val="0"/>
      <c:spPr>
        <a:noFill/>
      </c:spPr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939741907261599E-2"/>
          <c:y val="9.3233310606551212E-2"/>
          <c:w val="0.90533169291338778"/>
          <c:h val="0.800252862669328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&lt;2K</c:v>
                </c:pt>
              </c:strCache>
            </c:strRef>
          </c:tx>
          <c:spPr>
            <a:ln w="38100">
              <a:solidFill>
                <a:srgbClr val="D60093"/>
              </a:solidFill>
            </a:ln>
          </c:spPr>
          <c:marker>
            <c:spPr>
              <a:solidFill>
                <a:srgbClr val="D60093"/>
              </a:solidFill>
              <a:ln>
                <a:solidFill>
                  <a:srgbClr val="D60093"/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CC0066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0.31458269642311221</c:v>
                </c:pt>
                <c:pt idx="1">
                  <c:v>0.29394812680115273</c:v>
                </c:pt>
                <c:pt idx="2">
                  <c:v>0.28829723822769721</c:v>
                </c:pt>
                <c:pt idx="3">
                  <c:v>0.32878081279147237</c:v>
                </c:pt>
                <c:pt idx="4">
                  <c:v>0.2845962970032449</c:v>
                </c:pt>
                <c:pt idx="5">
                  <c:v>0.28684753292083137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2-3K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spPr>
              <a:noFill/>
            </c:spPr>
            <c:txPr>
              <a:bodyPr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0.34286151024151634</c:v>
                </c:pt>
                <c:pt idx="1">
                  <c:v>0.35052328226907326</c:v>
                </c:pt>
                <c:pt idx="2">
                  <c:v>0.3641963043910193</c:v>
                </c:pt>
                <c:pt idx="3">
                  <c:v>0.34743504330446368</c:v>
                </c:pt>
                <c:pt idx="4">
                  <c:v>0.36820003817522429</c:v>
                </c:pt>
                <c:pt idx="5">
                  <c:v>0.36395367285419644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3-5K</c:v>
                </c:pt>
              </c:strCache>
            </c:strRef>
          </c:tx>
          <c:spPr>
            <a:ln w="38100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0.25129929685111585</c:v>
                </c:pt>
                <c:pt idx="1">
                  <c:v>0.25360230547550433</c:v>
                </c:pt>
                <c:pt idx="2">
                  <c:v>0.24657262070335784</c:v>
                </c:pt>
                <c:pt idx="3">
                  <c:v>0.23567621585609594</c:v>
                </c:pt>
                <c:pt idx="4">
                  <c:v>0.24871158618056882</c:v>
                </c:pt>
                <c:pt idx="5">
                  <c:v>0.25654450261780104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5-10K</c:v>
                </c:pt>
              </c:strCache>
            </c:strRef>
          </c:tx>
          <c:spPr>
            <a:ln w="38100">
              <a:solidFill>
                <a:schemeClr val="accent4">
                  <a:lumMod val="75000"/>
                </a:schemeClr>
              </a:solidFill>
            </a:ln>
          </c:spPr>
          <c:marker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8.4683583002140017E-2</c:v>
                </c:pt>
                <c:pt idx="1">
                  <c:v>9.4645836493250424E-2</c:v>
                </c:pt>
                <c:pt idx="2">
                  <c:v>9.7357440890125171E-2</c:v>
                </c:pt>
                <c:pt idx="3">
                  <c:v>8.2445036642238512E-2</c:v>
                </c:pt>
                <c:pt idx="4">
                  <c:v>9.2193166634853982E-2</c:v>
                </c:pt>
                <c:pt idx="5">
                  <c:v>8.8529271775345073E-2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&gt;10K</c:v>
                </c:pt>
              </c:strCache>
            </c:strRef>
          </c:tx>
          <c:spPr>
            <a:ln w="3810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6.5729134821155607E-3</c:v>
                </c:pt>
                <c:pt idx="1">
                  <c:v>7.2804489610192626E-3</c:v>
                </c:pt>
                <c:pt idx="2">
                  <c:v>3.5763957878005167E-3</c:v>
                </c:pt>
                <c:pt idx="3">
                  <c:v>5.662891405729514E-3</c:v>
                </c:pt>
                <c:pt idx="4">
                  <c:v>6.2989120061080362E-3</c:v>
                </c:pt>
                <c:pt idx="5">
                  <c:v>4.1250198318261147E-3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60672"/>
        <c:axId val="24062208"/>
      </c:lineChart>
      <c:catAx>
        <c:axId val="24060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062208"/>
        <c:crosses val="autoZero"/>
        <c:auto val="1"/>
        <c:lblAlgn val="ctr"/>
        <c:lblOffset val="100"/>
        <c:noMultiLvlLbl val="0"/>
      </c:catAx>
      <c:valAx>
        <c:axId val="24062208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0606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5063678382676926"/>
          <c:y val="4.3364816075986082E-3"/>
          <c:w val="0.75291213003590918"/>
          <c:h val="6.194984928656027E-2"/>
        </c:manualLayout>
      </c:layout>
      <c:overlay val="0"/>
      <c:spPr>
        <a:noFill/>
      </c:spPr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939741907261599E-2"/>
          <c:y val="9.3233310606551212E-2"/>
          <c:w val="0.90533169291338778"/>
          <c:h val="0.800252862669328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New/ Normal</c:v>
                </c:pt>
              </c:strCache>
            </c:strRef>
          </c:tx>
          <c:spPr>
            <a:ln w="38100">
              <a:solidFill>
                <a:srgbClr val="D60093"/>
              </a:solidFill>
            </a:ln>
          </c:spPr>
          <c:marker>
            <c:spPr>
              <a:solidFill>
                <a:srgbClr val="D60093"/>
              </a:solidFill>
              <a:ln>
                <a:solidFill>
                  <a:srgbClr val="D60093"/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CC0066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0.40904922042188935</c:v>
                </c:pt>
                <c:pt idx="1">
                  <c:v>0.40573335355680268</c:v>
                </c:pt>
                <c:pt idx="2">
                  <c:v>0.41863699582753827</c:v>
                </c:pt>
                <c:pt idx="3">
                  <c:v>0.41172551632245169</c:v>
                </c:pt>
                <c:pt idx="4">
                  <c:v>0.39568619965642299</c:v>
                </c:pt>
                <c:pt idx="5">
                  <c:v>0.39552594002855784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Express</c:v>
                </c:pt>
              </c:strCache>
            </c:strRef>
          </c:tx>
          <c:spPr>
            <a:ln w="3810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dLbls>
            <c:spPr>
              <a:noFill/>
            </c:spPr>
            <c:txPr>
              <a:bodyPr/>
              <a:lstStyle/>
              <a:p>
                <a:pPr>
                  <a:defRPr>
                    <a:solidFill>
                      <a:srgbClr val="0000FF"/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0.38245184958728218</c:v>
                </c:pt>
                <c:pt idx="1">
                  <c:v>0.37919005005308659</c:v>
                </c:pt>
                <c:pt idx="2">
                  <c:v>0.3804887740909994</c:v>
                </c:pt>
                <c:pt idx="3">
                  <c:v>0.38574283810792803</c:v>
                </c:pt>
                <c:pt idx="4">
                  <c:v>0.37602595915251003</c:v>
                </c:pt>
                <c:pt idx="5">
                  <c:v>0.39489132159289225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 Interest</c:v>
                </c:pt>
              </c:strCache>
            </c:strRef>
          </c:tx>
          <c:spPr>
            <a:ln w="38100">
              <a:solidFill>
                <a:schemeClr val="accent3">
                  <a:lumMod val="50000"/>
                </a:schemeClr>
              </a:solidFill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6.7257719351880157E-2</c:v>
                </c:pt>
                <c:pt idx="1">
                  <c:v>7.492795389048991E-2</c:v>
                </c:pt>
                <c:pt idx="2">
                  <c:v>7.0137095171865685E-2</c:v>
                </c:pt>
                <c:pt idx="3">
                  <c:v>7.2451698867421713E-2</c:v>
                </c:pt>
                <c:pt idx="4">
                  <c:v>8.207673220080168E-2</c:v>
                </c:pt>
                <c:pt idx="5">
                  <c:v>6.9649373314294785E-2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Refinancing</c:v>
                </c:pt>
              </c:strCache>
            </c:strRef>
          </c:tx>
          <c:spPr>
            <a:ln w="38100">
              <a:solidFill>
                <a:schemeClr val="accent4">
                  <a:lumMod val="75000"/>
                </a:schemeClr>
              </a:solidFill>
            </a:ln>
          </c:spPr>
          <c:marker>
            <c:spPr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c:spPr>
          </c:marker>
          <c:dLbls>
            <c:txPr>
              <a:bodyPr/>
              <a:lstStyle/>
              <a:p>
                <a:pPr>
                  <a:defRPr>
                    <a:solidFill>
                      <a:schemeClr val="accent4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Oct'17</c:v>
                </c:pt>
                <c:pt idx="1">
                  <c:v>Nov'17</c:v>
                </c:pt>
                <c:pt idx="2">
                  <c:v>Dec'17</c:v>
                </c:pt>
                <c:pt idx="3">
                  <c:v>Jan'18</c:v>
                </c:pt>
                <c:pt idx="4">
                  <c:v>Feb'18</c:v>
                </c:pt>
                <c:pt idx="5">
                  <c:v>Mar'18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0.14124121063894834</c:v>
                </c:pt>
                <c:pt idx="1">
                  <c:v>0.14014864249962081</c:v>
                </c:pt>
                <c:pt idx="2">
                  <c:v>0.13073713490959665</c:v>
                </c:pt>
                <c:pt idx="3">
                  <c:v>0.13007994670219852</c:v>
                </c:pt>
                <c:pt idx="4">
                  <c:v>0.14621110899026532</c:v>
                </c:pt>
                <c:pt idx="5">
                  <c:v>0.13993336506425511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55648"/>
        <c:axId val="24157184"/>
      </c:lineChart>
      <c:catAx>
        <c:axId val="24155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157184"/>
        <c:crosses val="autoZero"/>
        <c:auto val="1"/>
        <c:lblAlgn val="ctr"/>
        <c:lblOffset val="100"/>
        <c:noMultiLvlLbl val="0"/>
      </c:catAx>
      <c:valAx>
        <c:axId val="2415718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41556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5063678382676926"/>
          <c:y val="4.3364816075986082E-3"/>
          <c:w val="0.75291213003590918"/>
          <c:h val="6.194984928656027E-2"/>
        </c:manualLayout>
      </c:layout>
      <c:overlay val="0"/>
      <c:spPr>
        <a:noFill/>
      </c:spPr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CB1F9A"/>
            </a:solidFill>
            <a:ln w="28575">
              <a:noFill/>
            </a:ln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1.0746035364225472E-3</c:v>
                </c:pt>
                <c:pt idx="1">
                  <c:v>9.9016662114176455E-4</c:v>
                </c:pt>
                <c:pt idx="2">
                  <c:v>1.5961327982488144E-3</c:v>
                </c:pt>
                <c:pt idx="3" formatCode="0.00%">
                  <c:v>6.5003069589397277E-4</c:v>
                </c:pt>
                <c:pt idx="4" formatCode="0.00%">
                  <c:v>1.0111616691945709E-3</c:v>
                </c:pt>
                <c:pt idx="5" formatCode="0.00%">
                  <c:v>6.1527943941206635E-4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Mail</c:v>
                </c:pt>
              </c:strCache>
            </c:strRef>
          </c:tx>
          <c:spPr>
            <a:solidFill>
              <a:srgbClr val="DD93BF"/>
            </a:solidFill>
            <a:ln w="28575">
              <a:noFill/>
            </a:ln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4.8845615291933959E-4</c:v>
                </c:pt>
                <c:pt idx="1">
                  <c:v>0</c:v>
                </c:pt>
                <c:pt idx="2">
                  <c:v>0</c:v>
                </c:pt>
                <c:pt idx="3" formatCode="0.00%">
                  <c:v>0</c:v>
                </c:pt>
                <c:pt idx="4" formatCode="0.00%">
                  <c:v>3.8890833430560414E-5</c:v>
                </c:pt>
                <c:pt idx="5" formatCode="0.00%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TMK</c:v>
                </c:pt>
              </c:strCache>
            </c:strRef>
          </c:tx>
          <c:spPr>
            <a:solidFill>
              <a:srgbClr val="92D050"/>
            </a:solidFill>
            <a:ln w="28575">
              <a:noFill/>
            </a:ln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4.7998957960207103E-2</c:v>
                </c:pt>
                <c:pt idx="1">
                  <c:v>3.8582354547937722E-2</c:v>
                </c:pt>
                <c:pt idx="2">
                  <c:v>3.9812112367748995E-2</c:v>
                </c:pt>
                <c:pt idx="3" formatCode="0.00%">
                  <c:v>6.0850095698963561E-2</c:v>
                </c:pt>
                <c:pt idx="4" formatCode="0.00%">
                  <c:v>5.2152607630381521E-2</c:v>
                </c:pt>
                <c:pt idx="5" formatCode="0.00%">
                  <c:v>4.9666723636985134E-2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CSU</c:v>
                </c:pt>
              </c:strCache>
            </c:strRef>
          </c:tx>
          <c:spPr>
            <a:solidFill>
              <a:srgbClr val="822A9E"/>
            </a:solidFill>
            <a:ln w="28575">
              <a:noFill/>
            </a:ln>
          </c:spPr>
          <c:invertIfNegative val="0"/>
          <c:dLbls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Sheet1!$E$2:$E$7</c:f>
              <c:numCache>
                <c:formatCode>0.0%</c:formatCode>
                <c:ptCount val="6"/>
                <c:pt idx="0">
                  <c:v>0.81357256830245206</c:v>
                </c:pt>
                <c:pt idx="1">
                  <c:v>0.81401939360830378</c:v>
                </c:pt>
                <c:pt idx="2">
                  <c:v>0.82287486318861724</c:v>
                </c:pt>
                <c:pt idx="3" formatCode="0.00%">
                  <c:v>0.79993499693041059</c:v>
                </c:pt>
                <c:pt idx="4" formatCode="0.00%">
                  <c:v>0.79800101116166922</c:v>
                </c:pt>
                <c:pt idx="5" formatCode="0.00%">
                  <c:v>0.8068022560246112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Web </c:v>
                </c:pt>
              </c:strCache>
            </c:strRef>
          </c:tx>
          <c:spPr>
            <a:solidFill>
              <a:srgbClr val="00B0F0"/>
            </a:solidFill>
            <a:ln w="28575">
              <a:noFill/>
            </a:ln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Sheet1!$F$2:$F$7</c:f>
              <c:numCache>
                <c:formatCode>0.0%</c:formatCode>
                <c:ptCount val="6"/>
                <c:pt idx="0">
                  <c:v>0.13686541404799896</c:v>
                </c:pt>
                <c:pt idx="1">
                  <c:v>0.14640808522261678</c:v>
                </c:pt>
                <c:pt idx="2">
                  <c:v>0.13571689164538489</c:v>
                </c:pt>
                <c:pt idx="3" formatCode="0.00%">
                  <c:v>0.13856487667473186</c:v>
                </c:pt>
                <c:pt idx="4" formatCode="0.00%">
                  <c:v>0.14879632870532417</c:v>
                </c:pt>
                <c:pt idx="5" formatCode="0.00%">
                  <c:v>0.14291574089899162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829888"/>
        <c:axId val="145831424"/>
      </c:barChart>
      <c:dateAx>
        <c:axId val="1458298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45831424"/>
        <c:crosses val="autoZero"/>
        <c:auto val="1"/>
        <c:lblOffset val="100"/>
        <c:baseTimeUnit val="months"/>
      </c:dateAx>
      <c:valAx>
        <c:axId val="145831424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crossAx val="14582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76291433353769"/>
          <c:y val="8.0080252155132647E-2"/>
          <c:w val="0.83571062783136252"/>
          <c:h val="0.74237788648008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NRO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0.93502296308896071</c:v>
                </c:pt>
                <c:pt idx="1">
                  <c:v>0.82893869479235338</c:v>
                </c:pt>
                <c:pt idx="2">
                  <c:v>0.67607549736439376</c:v>
                </c:pt>
                <c:pt idx="3">
                  <c:v>0.87226091387803639</c:v>
                </c:pt>
                <c:pt idx="4">
                  <c:v>0.86454610436025736</c:v>
                </c:pt>
                <c:pt idx="5">
                  <c:v>0.72059994690735329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CRO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0.60031693927217156</c:v>
                </c:pt>
                <c:pt idx="1">
                  <c:v>0.53206220121984726</c:v>
                </c:pt>
                <c:pt idx="2">
                  <c:v>0.39956986813062428</c:v>
                </c:pt>
                <c:pt idx="3">
                  <c:v>0.50625389099552887</c:v>
                </c:pt>
                <c:pt idx="4">
                  <c:v>0.49168900804289545</c:v>
                </c:pt>
                <c:pt idx="5">
                  <c:v>0.88662278668767958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SRO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0.76033994334277621</c:v>
                </c:pt>
                <c:pt idx="1">
                  <c:v>0.77667766776677671</c:v>
                </c:pt>
                <c:pt idx="2">
                  <c:v>0.58734655335221908</c:v>
                </c:pt>
                <c:pt idx="3">
                  <c:v>0.7153918791312559</c:v>
                </c:pt>
                <c:pt idx="4">
                  <c:v>0.68707753479125244</c:v>
                </c:pt>
                <c:pt idx="5">
                  <c:v>0.50481446688586196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ERO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Sheet1!$E$2:$E$7</c:f>
              <c:numCache>
                <c:formatCode>0.0%</c:formatCode>
                <c:ptCount val="6"/>
                <c:pt idx="0">
                  <c:v>0.63570432357043238</c:v>
                </c:pt>
                <c:pt idx="1">
                  <c:v>0.61646803900325031</c:v>
                </c:pt>
                <c:pt idx="2">
                  <c:v>0.51743375174337514</c:v>
                </c:pt>
                <c:pt idx="3">
                  <c:v>0.61478382147838218</c:v>
                </c:pt>
                <c:pt idx="4">
                  <c:v>0.59864944216089255</c:v>
                </c:pt>
                <c:pt idx="5">
                  <c:v>0.50234411626816688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S'wak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Sheet1!$F$2:$F$7</c:f>
              <c:numCache>
                <c:formatCode>0.0%</c:formatCode>
                <c:ptCount val="6"/>
                <c:pt idx="0">
                  <c:v>0.89360430364614463</c:v>
                </c:pt>
                <c:pt idx="1">
                  <c:v>0.85606500290191523</c:v>
                </c:pt>
                <c:pt idx="2">
                  <c:v>0.74596533173939028</c:v>
                </c:pt>
                <c:pt idx="3">
                  <c:v>0.74357441721458462</c:v>
                </c:pt>
                <c:pt idx="4">
                  <c:v>0.68722466960352424</c:v>
                </c:pt>
                <c:pt idx="5">
                  <c:v>0.61169201520912553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Sabah</c:v>
                </c:pt>
              </c:strCache>
            </c:strRef>
          </c:tx>
          <c:spPr>
            <a:solidFill>
              <a:srgbClr val="FBD1F3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Sheet1!$G$2:$G$7</c:f>
              <c:numCache>
                <c:formatCode>0.0%</c:formatCode>
                <c:ptCount val="6"/>
                <c:pt idx="0">
                  <c:v>0.89330024813895781</c:v>
                </c:pt>
                <c:pt idx="1">
                  <c:v>0.91646586345381531</c:v>
                </c:pt>
                <c:pt idx="2">
                  <c:v>0.65756823821339949</c:v>
                </c:pt>
                <c:pt idx="3">
                  <c:v>0.69065343258891643</c:v>
                </c:pt>
                <c:pt idx="4">
                  <c:v>0.73257839721254359</c:v>
                </c:pt>
                <c:pt idx="5">
                  <c:v>0.67925983037779492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HQ TMK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Sheet1!$H$2:$H$7</c:f>
              <c:numCache>
                <c:formatCode>0.0%</c:formatCode>
                <c:ptCount val="6"/>
                <c:pt idx="0">
                  <c:v>0.6972563859981078</c:v>
                </c:pt>
                <c:pt idx="1">
                  <c:v>0.51882460973370059</c:v>
                </c:pt>
                <c:pt idx="2">
                  <c:v>0.41296121097445598</c:v>
                </c:pt>
                <c:pt idx="3">
                  <c:v>0.79706717123935666</c:v>
                </c:pt>
                <c:pt idx="4">
                  <c:v>0.66749626679940266</c:v>
                </c:pt>
                <c:pt idx="5">
                  <c:v>0.52721335268505076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HQ WEB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Sheet1!$I$2:$I$7</c:f>
              <c:numCache>
                <c:formatCode>0.0%</c:formatCode>
                <c:ptCount val="6"/>
                <c:pt idx="0">
                  <c:v>2.2954669579464775</c:v>
                </c:pt>
                <c:pt idx="1">
                  <c:v>2.2735949098621422</c:v>
                </c:pt>
                <c:pt idx="2">
                  <c:v>1.6262295081967213</c:v>
                </c:pt>
                <c:pt idx="3">
                  <c:v>2.09672131147541</c:v>
                </c:pt>
                <c:pt idx="4">
                  <c:v>2.1988505747126439</c:v>
                </c:pt>
                <c:pt idx="5">
                  <c:v>0.71372482075793786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466304"/>
        <c:axId val="146467840"/>
      </c:barChart>
      <c:dateAx>
        <c:axId val="1464663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6467840"/>
        <c:crosses val="autoZero"/>
        <c:auto val="1"/>
        <c:lblOffset val="100"/>
        <c:baseTimeUnit val="months"/>
      </c:dateAx>
      <c:valAx>
        <c:axId val="146467840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6466304"/>
        <c:crosses val="autoZero"/>
        <c:crossBetween val="between"/>
        <c:majorUnit val="1.01"/>
        <c:minorUnit val="0.2"/>
      </c:valAx>
    </c:plotArea>
    <c:plotVisOnly val="1"/>
    <c:dispBlanksAs val="gap"/>
    <c:showDLblsOverMax val="0"/>
  </c:chart>
  <c:txPr>
    <a:bodyPr/>
    <a:lstStyle/>
    <a:p>
      <a:pPr>
        <a:defRPr sz="12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840223097112872E-2"/>
          <c:y val="0.15272139988608344"/>
          <c:w val="0.77072222222222264"/>
          <c:h val="0.67902514113499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0.6</c:v>
                </c:pt>
                <c:pt idx="1">
                  <c:v>0.69799999999999995</c:v>
                </c:pt>
                <c:pt idx="2">
                  <c:v>0.30769999999999997</c:v>
                </c:pt>
                <c:pt idx="3">
                  <c:v>0.47220000000000001</c:v>
                </c:pt>
                <c:pt idx="4">
                  <c:v>0.85709999999999997</c:v>
                </c:pt>
                <c:pt idx="5">
                  <c:v>0.76500000000000001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Mail</c:v>
                </c:pt>
              </c:strCache>
            </c:strRef>
          </c:tx>
          <c:spPr>
            <a:solidFill>
              <a:srgbClr val="D60093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Sheet1!$C$2:$C$7</c:f>
              <c:numCache>
                <c:formatCode>0.0%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TMK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Sheet1!$D$2:$D$7</c:f>
              <c:numCache>
                <c:formatCode>0.0%</c:formatCode>
                <c:ptCount val="6"/>
                <c:pt idx="0">
                  <c:v>0.17</c:v>
                </c:pt>
                <c:pt idx="1">
                  <c:v>0.22</c:v>
                </c:pt>
                <c:pt idx="2">
                  <c:v>0.1802</c:v>
                </c:pt>
                <c:pt idx="3">
                  <c:v>0.18429999999999999</c:v>
                </c:pt>
                <c:pt idx="4">
                  <c:v>0.1837</c:v>
                </c:pt>
                <c:pt idx="5">
                  <c:v>0.154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Counter CSU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Sheet1!$E$2:$E$7</c:f>
              <c:numCache>
                <c:formatCode>0.0%</c:formatCode>
                <c:ptCount val="6"/>
                <c:pt idx="0">
                  <c:v>0.24199999999999999</c:v>
                </c:pt>
                <c:pt idx="1">
                  <c:v>0.24199999999999999</c:v>
                </c:pt>
                <c:pt idx="2">
                  <c:v>0.24310000000000001</c:v>
                </c:pt>
                <c:pt idx="3">
                  <c:v>0.2384</c:v>
                </c:pt>
                <c:pt idx="4">
                  <c:v>0.2369</c:v>
                </c:pt>
                <c:pt idx="5">
                  <c:v>0.23699999999999999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Web Online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mmm\-yy</c:formatCode>
                <c:ptCount val="6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</c:numCache>
            </c:numRef>
          </c:cat>
          <c:val>
            <c:numRef>
              <c:f>Sheet1!$F$2:$F$7</c:f>
              <c:numCache>
                <c:formatCode>0.0%</c:formatCode>
                <c:ptCount val="6"/>
                <c:pt idx="0">
                  <c:v>0.13500000000000001</c:v>
                </c:pt>
                <c:pt idx="1">
                  <c:v>0.14499999999999999</c:v>
                </c:pt>
                <c:pt idx="2">
                  <c:v>0.14710000000000001</c:v>
                </c:pt>
                <c:pt idx="3">
                  <c:v>0.13980000000000001</c:v>
                </c:pt>
                <c:pt idx="4">
                  <c:v>0.1246</c:v>
                </c:pt>
                <c:pt idx="5">
                  <c:v>0.13300000000000001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054016"/>
        <c:axId val="154338432"/>
      </c:barChart>
      <c:dateAx>
        <c:axId val="1540540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54338432"/>
        <c:crosses val="autoZero"/>
        <c:auto val="1"/>
        <c:lblOffset val="100"/>
        <c:baseTimeUnit val="months"/>
      </c:dateAx>
      <c:valAx>
        <c:axId val="154338432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crossAx val="154054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Century Gothic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604" cy="465342"/>
          </a:xfrm>
          <a:prstGeom prst="rect">
            <a:avLst/>
          </a:prstGeom>
        </p:spPr>
        <p:txBody>
          <a:bodyPr vert="horz" lIns="88502" tIns="44251" rIns="88502" bIns="44251" rtlCol="0"/>
          <a:lstStyle>
            <a:lvl1pPr algn="l">
              <a:defRPr sz="11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2" y="2"/>
            <a:ext cx="3038604" cy="465342"/>
          </a:xfrm>
          <a:prstGeom prst="rect">
            <a:avLst/>
          </a:prstGeom>
        </p:spPr>
        <p:txBody>
          <a:bodyPr vert="horz" lIns="88502" tIns="44251" rIns="88502" bIns="44251" rtlCol="0"/>
          <a:lstStyle>
            <a:lvl1pPr algn="r">
              <a:defRPr sz="1100"/>
            </a:lvl1pPr>
          </a:lstStyle>
          <a:p>
            <a:fld id="{9BD2D276-36D3-400A-A6DD-3A1CA99502F2}" type="datetimeFigureOut">
              <a:rPr lang="en-US" smtClean="0"/>
              <a:pPr/>
              <a:t>4/10/2018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573"/>
            <a:ext cx="3038604" cy="465341"/>
          </a:xfrm>
          <a:prstGeom prst="rect">
            <a:avLst/>
          </a:prstGeom>
        </p:spPr>
        <p:txBody>
          <a:bodyPr vert="horz" lIns="88502" tIns="44251" rIns="88502" bIns="44251" rtlCol="0" anchor="b"/>
          <a:lstStyle>
            <a:lvl1pPr algn="l">
              <a:defRPr sz="1100"/>
            </a:lvl1pPr>
          </a:lstStyle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2" y="8829573"/>
            <a:ext cx="3038604" cy="465341"/>
          </a:xfrm>
          <a:prstGeom prst="rect">
            <a:avLst/>
          </a:prstGeom>
        </p:spPr>
        <p:txBody>
          <a:bodyPr vert="horz" lIns="88502" tIns="44251" rIns="88502" bIns="44251" rtlCol="0" anchor="b"/>
          <a:lstStyle>
            <a:lvl1pPr algn="r">
              <a:defRPr sz="1100"/>
            </a:lvl1pPr>
          </a:lstStyle>
          <a:p>
            <a:fld id="{BADEA223-381F-4F14-95FB-C255DC3DE5E8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954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4820"/>
          </a:xfrm>
          <a:prstGeom prst="rect">
            <a:avLst/>
          </a:prstGeom>
        </p:spPr>
        <p:txBody>
          <a:bodyPr vert="horz" lIns="88502" tIns="44251" rIns="88502" bIns="44251" rtlCol="0"/>
          <a:lstStyle>
            <a:lvl1pPr algn="l">
              <a:defRPr sz="11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4820"/>
          </a:xfrm>
          <a:prstGeom prst="rect">
            <a:avLst/>
          </a:prstGeom>
        </p:spPr>
        <p:txBody>
          <a:bodyPr vert="horz" lIns="88502" tIns="44251" rIns="88502" bIns="44251" rtlCol="0"/>
          <a:lstStyle>
            <a:lvl1pPr algn="r">
              <a:defRPr sz="1100"/>
            </a:lvl1pPr>
          </a:lstStyle>
          <a:p>
            <a:fld id="{11D88EA0-80EC-4260-840A-3A167BAFECFB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502" tIns="44251" rIns="88502" bIns="44251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88502" tIns="44251" rIns="88502" bIns="442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8"/>
            <a:ext cx="3037840" cy="464820"/>
          </a:xfrm>
          <a:prstGeom prst="rect">
            <a:avLst/>
          </a:prstGeom>
        </p:spPr>
        <p:txBody>
          <a:bodyPr vert="horz" lIns="88502" tIns="44251" rIns="88502" bIns="44251" rtlCol="0" anchor="b"/>
          <a:lstStyle>
            <a:lvl1pPr algn="l">
              <a:defRPr sz="11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88502" tIns="44251" rIns="88502" bIns="44251" rtlCol="0" anchor="b"/>
          <a:lstStyle>
            <a:lvl1pPr algn="r">
              <a:defRPr sz="1100"/>
            </a:lvl1pPr>
          </a:lstStyle>
          <a:p>
            <a:fld id="{1AC15A3E-7BD1-4544-9472-09A3A588A3F4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603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69911" y="8831802"/>
            <a:ext cx="3039372" cy="46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382" tIns="43691" rIns="87382" bIns="43691" anchor="b"/>
          <a:lstStyle/>
          <a:p>
            <a:pPr algn="r" defTabSz="874263"/>
            <a:fld id="{BC0AEBB7-05B4-40E3-AB2C-485DB584FDF0}" type="slidenum">
              <a:rPr kumimoji="1" lang="en-US" altLang="ja-JP"/>
              <a:pPr algn="r" defTabSz="874263"/>
              <a:t>1</a:t>
            </a:fld>
            <a:endParaRPr kumimoji="1" lang="en-US" altLang="ja-JP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249238"/>
            <a:ext cx="4335462" cy="3251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916" y="4040314"/>
            <a:ext cx="6387055" cy="5036815"/>
          </a:xfrm>
          <a:noFill/>
          <a:ln/>
        </p:spPr>
        <p:txBody>
          <a:bodyPr lIns="87547" tIns="43774" rIns="87547" bIns="43774"/>
          <a:lstStyle/>
          <a:p>
            <a:pPr eaLnBrk="1" hangingPunct="1"/>
            <a:endParaRPr lang="en-US" altLang="ja-JP" sz="1400" b="1" dirty="0">
              <a:latin typeface="Times New Roman" pitchFamily="18" charset="0"/>
            </a:endParaRP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3680A43-62B1-40AD-AD2E-99869542C5F6}" type="datetime1">
              <a:rPr lang="en-US" altLang="ja-JP" smtClean="0"/>
              <a:pPr>
                <a:defRPr/>
              </a:pPr>
              <a:t>4/10/2018</a:t>
            </a:fld>
            <a:endParaRPr lang="en-US" altLang="ja-JP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73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97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38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40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45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11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321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98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43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874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19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A926-BDBE-49AD-A162-FA14ABA47CBA}" type="datetimeFigureOut">
              <a:rPr lang="en-MY" smtClean="0"/>
              <a:pPr/>
              <a:t>10/4/2018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3DB0-7EFB-4651-9B71-100ED3C5E2D3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67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7950"/>
            <a:ext cx="6215074" cy="62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 Diagonal Corner Rectangle 8"/>
          <p:cNvSpPr/>
          <p:nvPr/>
        </p:nvSpPr>
        <p:spPr>
          <a:xfrm>
            <a:off x="142844" y="3500438"/>
            <a:ext cx="8858312" cy="1928826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Century Gothic" pitchFamily="34" charset="0"/>
              </a:rPr>
              <a:t>Sales &amp; Marketing Meeting</a:t>
            </a:r>
          </a:p>
          <a:p>
            <a:pPr algn="ctr"/>
            <a:r>
              <a:rPr lang="en-US" altLang="ja-JP" sz="2400" b="1" dirty="0" smtClean="0">
                <a:solidFill>
                  <a:srgbClr val="D60093"/>
                </a:solidFill>
                <a:latin typeface="Century Gothic" pitchFamily="34" charset="0"/>
                <a:ea typeface="MS PGothic" pitchFamily="34" charset="-128"/>
                <a:cs typeface="Arial" pitchFamily="34" charset="0"/>
              </a:rPr>
              <a:t>10 April 2018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2388" y="3000372"/>
            <a:ext cx="906462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4000" b="1" dirty="0" smtClean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latin typeface="Century Gothic" pitchFamily="34" charset="0"/>
                <a:ea typeface="MS PGothic" pitchFamily="34" charset="-128"/>
                <a:cs typeface="Arial" pitchFamily="34" charset="0"/>
              </a:rPr>
              <a:t>PERSONAL FINANCING</a:t>
            </a:r>
          </a:p>
        </p:txBody>
      </p:sp>
      <p:sp>
        <p:nvSpPr>
          <p:cNvPr id="16387" name="Rectangle 14"/>
          <p:cNvSpPr>
            <a:spLocks noChangeArrowheads="1"/>
          </p:cNvSpPr>
          <p:nvPr/>
        </p:nvSpPr>
        <p:spPr bwMode="auto">
          <a:xfrm>
            <a:off x="0" y="19050"/>
            <a:ext cx="9144000" cy="746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ms-MY" sz="2400">
              <a:solidFill>
                <a:schemeClr val="bg1"/>
              </a:solidFill>
              <a:latin typeface="Century Gothic" pitchFamily="34" charset="0"/>
              <a:ea typeface="ＭＳ ゴシック" pitchFamily="49" charset="-128"/>
            </a:endParaRPr>
          </a:p>
        </p:txBody>
      </p: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8428038" y="0"/>
            <a:ext cx="715962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ms-MY">
              <a:latin typeface="Century Gothic" pitchFamily="34" charset="0"/>
            </a:endParaRPr>
          </a:p>
        </p:txBody>
      </p:sp>
      <p:pic>
        <p:nvPicPr>
          <p:cNvPr id="16391" name="Picture 12"/>
          <p:cNvPicPr>
            <a:picLocks noChangeAspect="1" noChangeArrowheads="1"/>
          </p:cNvPicPr>
          <p:nvPr/>
        </p:nvPicPr>
        <p:blipFill>
          <a:blip r:embed="rId4" cstate="print"/>
          <a:srcRect l="5013" t="13780" r="4915" b="65755"/>
          <a:stretch>
            <a:fillRect/>
          </a:stretch>
        </p:blipFill>
        <p:spPr bwMode="auto">
          <a:xfrm>
            <a:off x="4440238" y="65088"/>
            <a:ext cx="4681537" cy="9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>
                <a:latin typeface="Century Gothic" pitchFamily="34" charset="0"/>
              </a:rPr>
              <a:pPr>
                <a:defRPr/>
              </a:pPr>
              <a:t>1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8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9" name="Round Diagonal Corner Rectangle 18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10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Top 10 &amp; Bottom 10 Sales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Performance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13151"/>
              </p:ext>
            </p:extLst>
          </p:nvPr>
        </p:nvGraphicFramePr>
        <p:xfrm>
          <a:off x="35496" y="668581"/>
          <a:ext cx="9051763" cy="5475065"/>
        </p:xfrm>
        <a:graphic>
          <a:graphicData uri="http://schemas.openxmlformats.org/drawingml/2006/table">
            <a:tbl>
              <a:tblPr/>
              <a:tblGrid>
                <a:gridCol w="266235"/>
                <a:gridCol w="1467686"/>
                <a:gridCol w="589422"/>
                <a:gridCol w="553262"/>
                <a:gridCol w="587050"/>
                <a:gridCol w="510169"/>
                <a:gridCol w="346656"/>
                <a:gridCol w="296691"/>
                <a:gridCol w="476702"/>
                <a:gridCol w="531533"/>
                <a:gridCol w="510169"/>
                <a:gridCol w="345145"/>
                <a:gridCol w="341217"/>
                <a:gridCol w="501762"/>
                <a:gridCol w="531533"/>
                <a:gridCol w="510169"/>
                <a:gridCol w="347567"/>
                <a:gridCol w="338795"/>
              </a:tblGrid>
              <a:tr h="35528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Branch/</a:t>
                      </a:r>
                    </a:p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Service </a:t>
                      </a:r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Counter</a:t>
                      </a: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Region</a:t>
                      </a: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2018</a:t>
                      </a:r>
                      <a:r>
                        <a:rPr lang="en-MY" sz="1200" b="1" i="0" u="none" strike="noStrike" baseline="0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 / Jan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2018/ Feb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2018/ Mar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426717">
                <a:tc gridSpan="2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Result</a:t>
                      </a: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Rank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Result</a:t>
                      </a: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Rank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Result</a:t>
                      </a:r>
                    </a:p>
                  </a:txBody>
                  <a:tcPr marL="5847" marR="5847" marT="58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Target</a:t>
                      </a:r>
                    </a:p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Rank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23465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TOP 10</a:t>
                      </a:r>
                      <a:endParaRPr lang="en-MY" sz="1600" b="1" i="0" u="none" strike="noStrike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RAWANG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1,810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1,448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1,950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BUKIT TINGGI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1,443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1,655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RAJA UDA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96.4%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ALOR SETAR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1,473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96.4%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1,322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1,764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KUCHING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EMRO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1,974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2,545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77.6%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1,815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2,545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2,037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TAIPING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1,380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1,273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BANTING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BANGI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1,058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MALACCA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781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1,244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IOI MALL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1,176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1,290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BOTTOM 10</a:t>
                      </a:r>
                      <a:endParaRPr lang="en-MY" sz="1600" b="1" i="0" u="none" strike="noStrike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SUBANG USJ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MID VALLEY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AB SUBANG JAYA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NIL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AEON BDR DATO ONN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1,752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1,752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NIL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</a:t>
                      </a:r>
                      <a:endParaRPr lang="en-MY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SANDAKAN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EMRO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1,830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SUNWAY PYRAMID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IPOH MIDTOWN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NRO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TAMAN EQUINE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TAMAN MALURI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53">
                <a:tc vMerge="1">
                  <a:txBody>
                    <a:bodyPr/>
                    <a:lstStyle/>
                    <a:p>
                      <a:pPr algn="ctr" fontAlgn="ctr"/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5847" marR="5847" marT="58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AEON </a:t>
                      </a:r>
                      <a:r>
                        <a:rPr lang="en-MY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KOTA </a:t>
                      </a:r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BHARU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1,160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1,146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-24"/>
            <a:ext cx="9144000" cy="6858000"/>
            <a:chOff x="0" y="0"/>
            <a:chExt cx="9144000" cy="68580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Century Gothic" pitchFamily="34" charset="0"/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Century Gothic" pitchFamily="34" charset="0"/>
              </a:endParaRPr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B9C1-7136-4975-927A-1831B36EEFB9}" type="slidenum">
              <a:rPr lang="en-US" smtClean="0">
                <a:latin typeface="Century Gothic" pitchFamily="34" charset="0"/>
                <a:cs typeface="Arial" pitchFamily="34" charset="0"/>
              </a:rPr>
              <a:pPr/>
              <a:t>11</a:t>
            </a:fld>
            <a:endParaRPr lang="en-US" dirty="0"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Application by Channel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92433"/>
              </p:ext>
            </p:extLst>
          </p:nvPr>
        </p:nvGraphicFramePr>
        <p:xfrm>
          <a:off x="357158" y="3571876"/>
          <a:ext cx="8465748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642038"/>
                <a:gridCol w="1144905"/>
                <a:gridCol w="1062355"/>
                <a:gridCol w="1119505"/>
                <a:gridCol w="1119505"/>
                <a:gridCol w="1087755"/>
                <a:gridCol w="1081405"/>
              </a:tblGrid>
              <a:tr h="5204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Application Channel (Count)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sz="1400" u="sng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Oct’17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Nov’17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Dec’17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Jan’18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Feb’18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Mar’18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Others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35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Direct Mail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TMK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1,474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1,130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873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1,685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1,341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1,453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CSU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24,984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23,841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18,044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22,151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20,519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23,603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Web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4,203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4,288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2,976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3,837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3,826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4,181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TOTAL</a:t>
                      </a: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30,709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29,288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21,928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27,691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25,713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29,255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00430" y="50004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Application Share (%)</a:t>
            </a:r>
            <a:endParaRPr lang="en-MY" b="1" dirty="0">
              <a:latin typeface="Century Gothic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16442645"/>
              </p:ext>
            </p:extLst>
          </p:nvPr>
        </p:nvGraphicFramePr>
        <p:xfrm>
          <a:off x="0" y="785794"/>
          <a:ext cx="9144000" cy="271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0" y="-24"/>
            <a:ext cx="9144000" cy="6858000"/>
            <a:chOff x="0" y="0"/>
            <a:chExt cx="9144000" cy="68580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Century Gothic" pitchFamily="34" charset="0"/>
              </a:endParaRPr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Century Gothic" pitchFamily="34" charset="0"/>
              </a:endParaRPr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Century Gothic" pitchFamily="34" charset="0"/>
                <a:cs typeface="Arial" pitchFamily="34" charset="0"/>
              </a:rPr>
              <a:pPr/>
              <a:t>12</a:t>
            </a:fld>
            <a:endParaRPr lang="en-US" dirty="0"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Application by Region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89898"/>
              </p:ext>
            </p:extLst>
          </p:nvPr>
        </p:nvGraphicFramePr>
        <p:xfrm>
          <a:off x="285720" y="3643314"/>
          <a:ext cx="8286810" cy="2643204"/>
        </p:xfrm>
        <a:graphic>
          <a:graphicData uri="http://schemas.openxmlformats.org/drawingml/2006/table">
            <a:tbl>
              <a:tblPr/>
              <a:tblGrid>
                <a:gridCol w="361226"/>
                <a:gridCol w="1616830"/>
                <a:gridCol w="1051459"/>
                <a:gridCol w="1051459"/>
                <a:gridCol w="1051459"/>
                <a:gridCol w="1051459"/>
                <a:gridCol w="1051459"/>
                <a:gridCol w="1051459"/>
              </a:tblGrid>
              <a:tr h="220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Application by Region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Oct-17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Nov-17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Dec-17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NRO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5,497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5,030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3,976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5,135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4,838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5,429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CRO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10,607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9,683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7,060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8,945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8.253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9,564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4,026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4,236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3,110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3,788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3,456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4,299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ERO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2,279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2,276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1,855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2,204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2,039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2,143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SARAWAK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1,495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1,475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1,248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1,244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1,092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1,287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SABAH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1,080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1,141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795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835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841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881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TMK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1,474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1,130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873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1,685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1,341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1,453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WEB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4,203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4,288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2,976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3,837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3,826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4,181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DIRECT MAIL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OTHERS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30,709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29,288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21,928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27,691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25,713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29,255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00430" y="64291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Result vs. Target (%)</a:t>
            </a:r>
            <a:endParaRPr lang="en-MY" b="1" dirty="0">
              <a:latin typeface="Century Gothic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218724351"/>
              </p:ext>
            </p:extLst>
          </p:nvPr>
        </p:nvGraphicFramePr>
        <p:xfrm>
          <a:off x="0" y="725979"/>
          <a:ext cx="9144000" cy="284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28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13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Approval Trend by Channel - MTM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86778"/>
              </p:ext>
            </p:extLst>
          </p:nvPr>
        </p:nvGraphicFramePr>
        <p:xfrm>
          <a:off x="357158" y="3643314"/>
          <a:ext cx="8465748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506232"/>
                <a:gridCol w="1214446"/>
                <a:gridCol w="1128620"/>
                <a:gridCol w="1119505"/>
                <a:gridCol w="1119505"/>
                <a:gridCol w="1087755"/>
                <a:gridCol w="1081405"/>
              </a:tblGrid>
              <a:tr h="520477">
                <a:tc>
                  <a:txBody>
                    <a:bodyPr/>
                    <a:lstStyle/>
                    <a:p>
                      <a:endParaRPr lang="en-MY" sz="1400" u="none" dirty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Channel 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2017/Oct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2017/Nov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2017/Dec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2018/Jan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2018/Feb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2018/Mar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dirty="0" smtClean="0">
                          <a:solidFill>
                            <a:sysClr val="windowText" lastClr="000000"/>
                          </a:solidFill>
                          <a:latin typeface="Century Gothic" pitchFamily="34" charset="0"/>
                        </a:rPr>
                        <a:t>(RM’000)</a:t>
                      </a:r>
                      <a:endParaRPr lang="en-MY" sz="1400" i="1" u="none" dirty="0" smtClean="0">
                        <a:solidFill>
                          <a:sysClr val="windowText" lastClr="000000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OTHERS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130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146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45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DIRECT MAIL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TMK</a:t>
                      </a: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2,710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2,839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2,250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3,718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3,040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2,622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COUNTER/ CSU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63,787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61,294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50,137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59,483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54,694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63,992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WEB ONLINE</a:t>
                      </a:r>
                    </a:p>
                  </a:txBody>
                  <a:tcPr marL="720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5,121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6,494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4,910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6,163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5,015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6,019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163">
                <a:tc>
                  <a:txBody>
                    <a:bodyPr/>
                    <a:lstStyle/>
                    <a:p>
                      <a:endParaRPr lang="en-MY" sz="1400" b="1" dirty="0"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71,747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70,773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57,450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69,439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62,905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72,633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00430" y="64291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Approve Ratio (%)</a:t>
            </a:r>
            <a:endParaRPr lang="en-MY" b="1" dirty="0">
              <a:latin typeface="Century Gothic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924318110"/>
              </p:ext>
            </p:extLst>
          </p:nvPr>
        </p:nvGraphicFramePr>
        <p:xfrm>
          <a:off x="0" y="714356"/>
          <a:ext cx="9144000" cy="277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411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-24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14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Approval Trend by Region - MTM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16301"/>
              </p:ext>
            </p:extLst>
          </p:nvPr>
        </p:nvGraphicFramePr>
        <p:xfrm>
          <a:off x="285720" y="3559736"/>
          <a:ext cx="8286810" cy="2798222"/>
        </p:xfrm>
        <a:graphic>
          <a:graphicData uri="http://schemas.openxmlformats.org/drawingml/2006/table">
            <a:tbl>
              <a:tblPr/>
              <a:tblGrid>
                <a:gridCol w="361226"/>
                <a:gridCol w="1616830"/>
                <a:gridCol w="1051459"/>
                <a:gridCol w="1051459"/>
                <a:gridCol w="1051459"/>
                <a:gridCol w="1051459"/>
                <a:gridCol w="1051459"/>
                <a:gridCol w="1051459"/>
              </a:tblGrid>
              <a:tr h="220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Approval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 by Region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Oct’17 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Nov’17 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Dec’17 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Jan’18</a:t>
                      </a:r>
                    </a:p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Feb’18</a:t>
                      </a:r>
                    </a:p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Mar’18</a:t>
                      </a:r>
                    </a:p>
                    <a:p>
                      <a:pPr algn="ctr" fontAlgn="ctr"/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(RM’000)</a:t>
                      </a:r>
                      <a:endParaRPr lang="en-MY" sz="1200" b="1" i="1" u="none" strike="noStrike" dirty="0" smtClean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NRO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14,591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13,767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11,566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14,499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13,820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14,644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CRO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23,797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22,021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19,070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22,741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20,398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24,684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9,487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9,889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7,748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8,686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8,196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11,249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ERO 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6,608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6,616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5,255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6,819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6,370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6,709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SARAWAK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6,015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5,589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4,234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4,190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3,814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4,337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SABAH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3,289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3,414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2,263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2,547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2,096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2,324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TMK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2,710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2,839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2,250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3,718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3,040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2,622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WEB / ONLINE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5,121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6,494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4,910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6,163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5,015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6,019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DIRECT </a:t>
                      </a:r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MAIL</a:t>
                      </a: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0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l" fontAlgn="ctr"/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OTHERS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154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156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45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71,747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70,773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57,450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69,439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62,905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72,633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00430" y="64291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Result vs. Target (%)</a:t>
            </a:r>
            <a:endParaRPr lang="en-MY" b="1" dirty="0">
              <a:latin typeface="Century Gothic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73227673"/>
              </p:ext>
            </p:extLst>
          </p:nvPr>
        </p:nvGraphicFramePr>
        <p:xfrm>
          <a:off x="53752" y="1012250"/>
          <a:ext cx="9036496" cy="246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21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3742" y="-24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15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Approval Trend - MTM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41214328"/>
              </p:ext>
            </p:extLst>
          </p:nvPr>
        </p:nvGraphicFramePr>
        <p:xfrm>
          <a:off x="0" y="836712"/>
          <a:ext cx="9144000" cy="566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946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9" name="Round Diagonal Corner Rectangle 18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16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Application Trend – Weekly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17499"/>
              </p:ext>
            </p:extLst>
          </p:nvPr>
        </p:nvGraphicFramePr>
        <p:xfrm>
          <a:off x="285720" y="4286257"/>
          <a:ext cx="8286808" cy="1928825"/>
        </p:xfrm>
        <a:graphic>
          <a:graphicData uri="http://schemas.openxmlformats.org/drawingml/2006/table">
            <a:tbl>
              <a:tblPr/>
              <a:tblGrid>
                <a:gridCol w="1897962"/>
                <a:gridCol w="1226965"/>
                <a:gridCol w="1418678"/>
                <a:gridCol w="2319731"/>
                <a:gridCol w="1423472"/>
              </a:tblGrid>
              <a:tr h="574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Status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Judged 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Approved #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Approved </a:t>
                      </a:r>
                      <a:r>
                        <a:rPr lang="en-MY" sz="14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(RM'000</a:t>
                      </a:r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Approval 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3861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1st 10 Days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8,484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1,663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17,948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19.6%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1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2nd 10 Days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11,384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2,471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27,509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21.7%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1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3rd 10 Days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10,111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2,410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27,176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23.8%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1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29,979</a:t>
                      </a:r>
                      <a:endParaRPr lang="en-MY" sz="16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6,544</a:t>
                      </a:r>
                      <a:endParaRPr lang="en-MY" sz="16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72,633</a:t>
                      </a:r>
                      <a:endParaRPr lang="en-MY" sz="16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21.8%</a:t>
                      </a:r>
                      <a:endParaRPr lang="en-MY" sz="16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-690764" y="2333782"/>
            <a:ext cx="2214578" cy="261610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 Count</a:t>
            </a:r>
            <a:endParaRPr lang="en-MY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48748" y="2333782"/>
            <a:ext cx="2214578" cy="261610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Approval Ratio</a:t>
            </a:r>
            <a:endParaRPr lang="en-MY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30043496"/>
              </p:ext>
            </p:extLst>
          </p:nvPr>
        </p:nvGraphicFramePr>
        <p:xfrm>
          <a:off x="416525" y="692696"/>
          <a:ext cx="8108707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17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785786" y="571480"/>
            <a:ext cx="7286676" cy="28800"/>
            <a:chOff x="77026" y="3714752"/>
            <a:chExt cx="7286676" cy="28800"/>
          </a:xfrm>
        </p:grpSpPr>
        <p:sp>
          <p:nvSpPr>
            <p:cNvPr id="16" name="Rectangle 15"/>
            <p:cNvSpPr/>
            <p:nvPr/>
          </p:nvSpPr>
          <p:spPr>
            <a:xfrm flipV="1">
              <a:off x="883702" y="3714752"/>
              <a:ext cx="6480000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77026" y="3714752"/>
              <a:ext cx="2880000" cy="288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Unsigned S&amp;P vs. Approval - 3 Months Validity (as @ Mar)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4271"/>
              </p:ext>
            </p:extLst>
          </p:nvPr>
        </p:nvGraphicFramePr>
        <p:xfrm>
          <a:off x="285720" y="3356076"/>
          <a:ext cx="8572560" cy="3001882"/>
        </p:xfrm>
        <a:graphic>
          <a:graphicData uri="http://schemas.openxmlformats.org/drawingml/2006/table">
            <a:tbl>
              <a:tblPr/>
              <a:tblGrid>
                <a:gridCol w="1254642"/>
                <a:gridCol w="385346"/>
                <a:gridCol w="838504"/>
                <a:gridCol w="725000"/>
                <a:gridCol w="385346"/>
                <a:gridCol w="838504"/>
                <a:gridCol w="725000"/>
                <a:gridCol w="385346"/>
                <a:gridCol w="838504"/>
                <a:gridCol w="725000"/>
                <a:gridCol w="489988"/>
                <a:gridCol w="981380"/>
              </a:tblGrid>
              <a:tr h="2470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Region 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2018/ Jan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2018/ Feb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2018/ Mar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Accumulated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24705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#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RM('000)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#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RM('000)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#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RM('000)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#</a:t>
                      </a: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RM('000)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CRO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ERO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NRO 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SARAWAK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SABAH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SRO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TM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endParaRPr lang="en-MY" sz="14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OTHERS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Grand 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62.46%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71120859"/>
              </p:ext>
            </p:extLst>
          </p:nvPr>
        </p:nvGraphicFramePr>
        <p:xfrm>
          <a:off x="0" y="928670"/>
          <a:ext cx="9144000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31840" y="642918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Accumulated Share (%) by FA</a:t>
            </a:r>
            <a:endParaRPr lang="en-MY" b="1" dirty="0">
              <a:latin typeface="Century Gothic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79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42844" y="3357562"/>
            <a:ext cx="8858312" cy="571480"/>
          </a:xfrm>
          <a:prstGeom prst="round2Diag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entury Gothic" pitchFamily="34" charset="0"/>
              </a:rPr>
              <a:t>Productivity</a:t>
            </a:r>
            <a:endParaRPr lang="en-MY" sz="3000" b="1" dirty="0">
              <a:latin typeface="Century Gothic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19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785786" y="571480"/>
            <a:ext cx="7286676" cy="28800"/>
            <a:chOff x="77026" y="3714752"/>
            <a:chExt cx="7286676" cy="28800"/>
          </a:xfrm>
        </p:grpSpPr>
        <p:sp>
          <p:nvSpPr>
            <p:cNvPr id="16" name="Rectangle 15"/>
            <p:cNvSpPr/>
            <p:nvPr/>
          </p:nvSpPr>
          <p:spPr>
            <a:xfrm flipV="1">
              <a:off x="883702" y="3714752"/>
              <a:ext cx="6480000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77026" y="3714752"/>
              <a:ext cx="2880000" cy="288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Productivity/ Headcount by Branch (1/3)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78054"/>
              </p:ext>
            </p:extLst>
          </p:nvPr>
        </p:nvGraphicFramePr>
        <p:xfrm>
          <a:off x="159832" y="571481"/>
          <a:ext cx="8854024" cy="5686753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CRO    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RAWANG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189.4%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BUKIT TINGGI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126.2%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SENAWANG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124.6%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IOI MALL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120.3%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BUKIT RIMAU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118.9%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SRI GOMBAK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BANTING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109.5%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BUKIT RAJA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109.3%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BANGI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97.6%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KAJANG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METRO PRIMA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SEREMBAN 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SETAPAK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93.4%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AU2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BDR SRI PERMAISURI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MENARA OLYMPIA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SHAH ALAM SEK 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JALAN KAPAR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SHAH ALAM SEK 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AEON MALL TAMAN MALURI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SUNWAY PYRAMID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ONE UTAMA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77.9%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TAMAN EQUINE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AEON MALL SHAH ALAM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 WANGSA MAJU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MIDVALLEY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SUBANG USJ (TAIPAN)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 SUBANG JAYA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18.0%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81328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79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9" name="Round Diagonal Corner Rectangle 18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Century Gothic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6"/>
          <p:cNvSpPr txBox="1">
            <a:spLocks/>
          </p:cNvSpPr>
          <p:nvPr/>
        </p:nvSpPr>
        <p:spPr>
          <a:xfrm>
            <a:off x="1142976" y="2204864"/>
            <a:ext cx="7929618" cy="25837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Arial" pitchFamily="34" charset="0"/>
              </a:rPr>
              <a:t>①	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Sales Performance Review</a:t>
            </a: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AutoNum type="circleNumDbPlain" startAt="2"/>
              <a:defRPr/>
            </a:pPr>
            <a:r>
              <a:rPr lang="en-US" sz="3000" b="1" dirty="0" smtClean="0">
                <a:latin typeface="Century Gothic" pitchFamily="34" charset="0"/>
                <a:cs typeface="Arial" pitchFamily="34" charset="0"/>
              </a:rPr>
              <a:t>Sales Budget &amp; Projection</a:t>
            </a:r>
            <a:endParaRPr lang="en-US" sz="3000" b="1" dirty="0">
              <a:latin typeface="Century Gothic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AutoNum type="circleNumDbPlain" startAt="2"/>
              <a:defRPr/>
            </a:pPr>
            <a:r>
              <a:rPr lang="en-US" sz="3000" b="1" dirty="0" smtClean="0">
                <a:latin typeface="Century Gothic" pitchFamily="34" charset="0"/>
                <a:cs typeface="Arial" pitchFamily="34" charset="0"/>
              </a:rPr>
              <a:t>Counter Measures &amp; Results</a:t>
            </a: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AutoNum type="circleNumDbPlain" startAt="2"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CSU Productivity</a:t>
            </a: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AutoNum type="circleNumDbPlain" startAt="2"/>
              <a:defRPr/>
            </a:pPr>
            <a:r>
              <a:rPr lang="en-US" sz="3000" b="1" dirty="0" smtClean="0">
                <a:latin typeface="Century Gothic" pitchFamily="34" charset="0"/>
                <a:cs typeface="Arial" pitchFamily="34" charset="0"/>
              </a:rPr>
              <a:t>Post Mortem on Campaign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1214414" y="1500174"/>
            <a:ext cx="607223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AGENDA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20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785786" y="571480"/>
            <a:ext cx="7286676" cy="28800"/>
            <a:chOff x="77026" y="3714752"/>
            <a:chExt cx="7286676" cy="28800"/>
          </a:xfrm>
        </p:grpSpPr>
        <p:sp>
          <p:nvSpPr>
            <p:cNvPr id="16" name="Rectangle 15"/>
            <p:cNvSpPr/>
            <p:nvPr/>
          </p:nvSpPr>
          <p:spPr>
            <a:xfrm flipV="1">
              <a:off x="883702" y="3714752"/>
              <a:ext cx="6480000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77026" y="3714752"/>
              <a:ext cx="2880000" cy="288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Productivity/ Headcount by Branch (2/3)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77077"/>
              </p:ext>
            </p:extLst>
          </p:nvPr>
        </p:nvGraphicFramePr>
        <p:xfrm>
          <a:off x="159832" y="924333"/>
          <a:ext cx="8854024" cy="3290485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NRO   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ALOR SETAR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113.2%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94.0%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IPOH KLEBANG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101.8%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 ALOR SETAR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106.0%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RAJA UDA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103.1%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105.2%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TAIPING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IPOH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IPOH STATION 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INDERAWASIH (PENANG)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97.5%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92.6%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SG PETANI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99.4%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SERI MANJUNG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SEBERANG PERAI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BUKIT MERTAJAM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QUEENSBAY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IPOH MIDTOWN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86.5%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42558"/>
              </p:ext>
            </p:extLst>
          </p:nvPr>
        </p:nvGraphicFramePr>
        <p:xfrm>
          <a:off x="142844" y="4536493"/>
          <a:ext cx="8854024" cy="1750027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ERO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KUALA TERENGGANU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66.1%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KUANTAN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TEMERLOH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KOTA BHARU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AEON MALL KOTA BHARU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79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21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785786" y="571480"/>
            <a:ext cx="7286676" cy="28800"/>
            <a:chOff x="77026" y="3714752"/>
            <a:chExt cx="7286676" cy="28800"/>
          </a:xfrm>
        </p:grpSpPr>
        <p:sp>
          <p:nvSpPr>
            <p:cNvPr id="16" name="Rectangle 15"/>
            <p:cNvSpPr/>
            <p:nvPr/>
          </p:nvSpPr>
          <p:spPr>
            <a:xfrm flipV="1">
              <a:off x="883702" y="3714752"/>
              <a:ext cx="6480000" cy="2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77026" y="3714752"/>
              <a:ext cx="2880000" cy="288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Productivity/ Headcount by Branch (3/3)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95904"/>
              </p:ext>
            </p:extLst>
          </p:nvPr>
        </p:nvGraphicFramePr>
        <p:xfrm>
          <a:off x="159832" y="785794"/>
          <a:ext cx="8854024" cy="2776999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SRO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SEGAMAT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BATU PAHAT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MELAKA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 BATU PAHAT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 KLUANG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KULAI JAYA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DESA TEBRAU (TEBRAU CITY)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BANDARAYA MELAKA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85.1%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BUKIT INDAH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JOHOR BHARU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AEON MALL BANDAR DATO' ONN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80281"/>
              </p:ext>
            </p:extLst>
          </p:nvPr>
        </p:nvGraphicFramePr>
        <p:xfrm>
          <a:off x="142844" y="3643314"/>
          <a:ext cx="8854024" cy="1750027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EMRO  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KUCHING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98.5%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KOTA KINABALU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SIBU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SANDAKAN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16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MIRI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71.3%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43.1%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66.9%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42844" y="5500702"/>
          <a:ext cx="8854024" cy="894217"/>
        </p:xfrm>
        <a:graphic>
          <a:graphicData uri="http://schemas.openxmlformats.org/drawingml/2006/table">
            <a:tbl>
              <a:tblPr/>
              <a:tblGrid>
                <a:gridCol w="2139438"/>
                <a:gridCol w="399212"/>
                <a:gridCol w="700568"/>
                <a:gridCol w="627088"/>
                <a:gridCol w="506736"/>
                <a:gridCol w="547059"/>
                <a:gridCol w="599619"/>
                <a:gridCol w="627088"/>
                <a:gridCol w="466725"/>
                <a:gridCol w="547059"/>
                <a:gridCol w="599619"/>
                <a:gridCol w="627088"/>
                <a:gridCol w="466725"/>
              </a:tblGrid>
              <a:tr h="16861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TMK-HQ                                     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Jan-18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Feb-18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Mar-18</a:t>
                      </a:r>
                      <a:endParaRPr lang="en-MY" sz="1000" b="1" i="0" u="none" strike="noStrike" dirty="0" smtClean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168617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 sz="1100" dirty="0"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Application</a:t>
                      </a:r>
                      <a:endParaRPr lang="en-MY" sz="1000" b="1" dirty="0" smtClean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1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31439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App/ Day/ HC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Budget /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HC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Century Gothic" pitchFamily="34" charset="0"/>
                        </a:rPr>
                        <a:t>Bud%</a:t>
                      </a:r>
                      <a:endParaRPr lang="en-MY" sz="1000" b="1" i="0" u="none" strike="noStrike" dirty="0">
                        <a:solidFill>
                          <a:srgbClr val="FFFFFF"/>
                        </a:solidFill>
                        <a:latin typeface="Century Gothic" pitchFamily="34" charset="0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A7B"/>
                    </a:solidFill>
                  </a:tcPr>
                </a:tc>
              </a:tr>
              <a:tr h="242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Total TMK-HQ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72000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79.7%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66.8%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79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42844" y="3357562"/>
            <a:ext cx="8858312" cy="571480"/>
          </a:xfrm>
          <a:prstGeom prst="round2Diag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entury Gothic" pitchFamily="34" charset="0"/>
              </a:rPr>
              <a:t>Sales Budget</a:t>
            </a:r>
            <a:endParaRPr lang="en-MY" sz="3000" b="1" dirty="0">
              <a:latin typeface="Century Gothic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23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Quarterly Sales Budget by Region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7682"/>
              </p:ext>
            </p:extLst>
          </p:nvPr>
        </p:nvGraphicFramePr>
        <p:xfrm>
          <a:off x="179512" y="1124744"/>
          <a:ext cx="8856984" cy="5112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074"/>
                <a:gridCol w="600279"/>
                <a:gridCol w="551980"/>
                <a:gridCol w="664389"/>
                <a:gridCol w="524381"/>
                <a:gridCol w="664389"/>
                <a:gridCol w="524381"/>
                <a:gridCol w="664389"/>
                <a:gridCol w="524381"/>
                <a:gridCol w="664389"/>
                <a:gridCol w="531281"/>
                <a:gridCol w="758973"/>
                <a:gridCol w="760698"/>
              </a:tblGrid>
              <a:tr h="393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Region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Q1 @ Mar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Q2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Q3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Q4 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FYE2019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39327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Sales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Budget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S/ F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Budget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S/ F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Budget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S/ F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Budget</a:t>
                      </a:r>
                      <a:endParaRPr lang="en-MY" sz="1100" b="1" i="0" u="none" strike="noStrike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S/ F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Sales 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Budget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S/ F</a:t>
                      </a:r>
                      <a:endParaRPr lang="en-MY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NRO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14,095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56,000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(41,905)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55,000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(55,000)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55,000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(55,000)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(50,000)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14,095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216,000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(201,905)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CRO 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23,497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109,000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(85,503)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107,000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(107,000)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105,000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(105,000)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99,000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(99,000)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23,497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420,000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(396,503)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SRO 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10,813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56,000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(45,188)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55,000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(55,000)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55,000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(55,000)</a:t>
                      </a:r>
                      <a:endParaRPr lang="en-MY" sz="1100" b="0" i="0" u="none" strike="noStrike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(50,000)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10,813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216,000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(205,188)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ERO 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6,457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35,000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(28,543)</a:t>
                      </a:r>
                      <a:endParaRPr lang="en-MY" sz="1100" b="0" i="0" u="none" strike="noStrike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34,000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(34,000)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33,000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(33,000)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(30,000)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6,457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132,000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(125,543)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 err="1">
                          <a:effectLst/>
                          <a:latin typeface="Century Gothic" pitchFamily="34" charset="0"/>
                        </a:rPr>
                        <a:t>S’wak</a:t>
                      </a:r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 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4,383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21,840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(17,457)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21,324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(21,324)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20,724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(20,724)</a:t>
                      </a:r>
                      <a:endParaRPr lang="en-MY" sz="1100" b="0" i="0" u="none" strike="noStrike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18,924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(18,924)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4,383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82,812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(78,429)</a:t>
                      </a:r>
                      <a:endParaRPr lang="en-MY" sz="1100" b="0" i="0" u="none" strike="noStrike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Sabah 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2,263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13,160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(10,897)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12,676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(12,676)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12,276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(12,276)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11,076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(11,076)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2,263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49,188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(46,925)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HQ TMK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2,606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14,000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(11,394)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13,000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(13,000)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11,000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(11,000)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(10,000)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2,606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48,000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(45,394)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HQ WEB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5,629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20,000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(14,371)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19,000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(19,000)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18,000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(18,000)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15,000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(15,000)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5,629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72,000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(66,371)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HQ DIRECT MAIL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HQ OTHERS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35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 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u="none" strike="noStrike">
                          <a:effectLst/>
                          <a:latin typeface="Century Gothic" pitchFamily="34" charset="0"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u="none" strike="noStrike" dirty="0">
                          <a:effectLst/>
                          <a:latin typeface="Century Gothic" pitchFamily="34" charset="0"/>
                        </a:rPr>
                        <a:t>35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Grand Total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effectLst/>
                          <a:latin typeface="Century Gothic" pitchFamily="34" charset="0"/>
                        </a:rPr>
                        <a:t>69,778</a:t>
                      </a:r>
                      <a:endParaRPr lang="en-MY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effectLst/>
                          <a:latin typeface="Century Gothic" pitchFamily="34" charset="0"/>
                        </a:rPr>
                        <a:t>325,000</a:t>
                      </a:r>
                      <a:endParaRPr lang="en-MY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(255,223)</a:t>
                      </a:r>
                      <a:endParaRPr lang="en-MY" sz="11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317,000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(317,000)</a:t>
                      </a:r>
                      <a:endParaRPr lang="en-MY" sz="11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>
                          <a:effectLst/>
                          <a:latin typeface="Century Gothic" pitchFamily="34" charset="0"/>
                        </a:rPr>
                        <a:t>310,000</a:t>
                      </a:r>
                      <a:endParaRPr lang="en-MY" sz="1100" b="1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(310,000)</a:t>
                      </a:r>
                      <a:endParaRPr lang="en-MY" sz="11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284,000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(284,000)</a:t>
                      </a:r>
                      <a:endParaRPr lang="en-MY" sz="11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69,778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1,236,000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u="none" strike="noStrike" dirty="0">
                          <a:effectLst/>
                          <a:latin typeface="Century Gothic" pitchFamily="34" charset="0"/>
                        </a:rPr>
                        <a:t>(</a:t>
                      </a:r>
                      <a:r>
                        <a:rPr lang="en-MY" sz="1100" b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1,166,223)</a:t>
                      </a:r>
                      <a:endParaRPr lang="en-MY" sz="11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5349" marR="5349" marT="5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142844" y="3357562"/>
            <a:ext cx="8858312" cy="571480"/>
          </a:xfrm>
          <a:prstGeom prst="round2Diag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atin typeface="Century Gothic" pitchFamily="34" charset="0"/>
              </a:rPr>
              <a:t>Sales Projection &amp; Counter Measures</a:t>
            </a:r>
            <a:endParaRPr lang="en-MY" sz="3000" b="1" dirty="0">
              <a:latin typeface="Century Gothic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25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Sales Projection &amp; Counter Measure (Mar’18)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35529"/>
              </p:ext>
            </p:extLst>
          </p:nvPr>
        </p:nvGraphicFramePr>
        <p:xfrm>
          <a:off x="35496" y="631107"/>
          <a:ext cx="9001000" cy="2437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0924"/>
                <a:gridCol w="930926"/>
                <a:gridCol w="772176"/>
                <a:gridCol w="772176"/>
                <a:gridCol w="772176"/>
                <a:gridCol w="1042622"/>
              </a:tblGrid>
              <a:tr h="173516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Personal Financing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YTD</a:t>
                      </a:r>
                      <a:endParaRPr lang="en-MY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Apr-18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May-18</a:t>
                      </a:r>
                      <a:endParaRPr lang="en-MY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Jun-18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Budget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111,000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103,000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111,000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103,000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428,000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Sales Result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  69,778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(Shortfall)/ Surplus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(</a:t>
                      </a:r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41,223)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Projection Result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82,000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93,000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    88,000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       332,778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Vs. Budget (%)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62.86%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79.61%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83.78%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85.44%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77.75%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Vs. LY(%)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81.58%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111.46%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114.57%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effectLst/>
                        </a:rPr>
                        <a:t>112.70%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effectLst/>
                        </a:rPr>
                        <a:t>104.53%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041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Current Month Shortfall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(41,223)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(21,000)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(18,000)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(15,000)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>
                          <a:solidFill>
                            <a:srgbClr val="FF0000"/>
                          </a:solidFill>
                          <a:effectLst/>
                        </a:rPr>
                        <a:t>(54,000)</a:t>
                      </a:r>
                      <a:endParaRPr lang="en-MY" sz="1400" b="0" i="0" u="none" strike="noStrike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30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Accumulated Shortfall Break-Down By Month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(13,741)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(13,741)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(13,741)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(13,741)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MY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(41,223)</a:t>
                      </a:r>
                      <a:endParaRPr lang="en-MY" sz="1400" b="0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516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1" u="none" strike="noStrike" dirty="0">
                          <a:effectLst/>
                        </a:rPr>
                        <a:t>Total </a:t>
                      </a:r>
                      <a:r>
                        <a:rPr lang="en-MY" sz="1400" b="1" u="none" strike="noStrike" dirty="0" err="1">
                          <a:effectLst/>
                        </a:rPr>
                        <a:t>ShortFalls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(41,223)</a:t>
                      </a:r>
                      <a:endParaRPr lang="en-MY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(34,741)</a:t>
                      </a:r>
                      <a:endParaRPr lang="en-MY" sz="1400" b="1" i="0" u="none" strike="noStrike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(31,741)</a:t>
                      </a:r>
                      <a:endParaRPr lang="en-MY" sz="1400" b="1" i="0" u="none" strike="noStrike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(28,741)</a:t>
                      </a:r>
                      <a:endParaRPr lang="en-MY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(95,223)</a:t>
                      </a:r>
                      <a:endParaRPr lang="en-MY" sz="1400" b="1" i="0" u="none" strike="noStrike" dirty="0">
                        <a:solidFill>
                          <a:srgbClr val="FF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516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1" u="none" strike="noStrike" dirty="0">
                          <a:effectLst/>
                        </a:rPr>
                        <a:t>Total </a:t>
                      </a:r>
                      <a:r>
                        <a:rPr lang="en-MY" sz="1400" b="1" u="none" strike="noStrike" dirty="0" err="1">
                          <a:effectLst/>
                        </a:rPr>
                        <a:t>ShortFalls</a:t>
                      </a:r>
                      <a:r>
                        <a:rPr lang="en-MY" sz="1400" b="1" u="none" strike="noStrike" dirty="0">
                          <a:effectLst/>
                        </a:rPr>
                        <a:t> After Countermeasure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400" b="1" u="none" strike="noStrike">
                          <a:effectLst/>
                        </a:rPr>
                        <a:t> 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400" b="1" u="none" strike="noStrike" dirty="0">
                          <a:effectLst/>
                        </a:rPr>
                        <a:t>10,759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MY" sz="1400" b="1" u="none" strike="noStrike">
                          <a:effectLst/>
                        </a:rPr>
                        <a:t>7,259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8,259</a:t>
                      </a:r>
                      <a:endParaRPr lang="en-MY" sz="14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26,278</a:t>
                      </a:r>
                      <a:endParaRPr lang="en-MY" sz="14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36000" marT="826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88112"/>
              </p:ext>
            </p:extLst>
          </p:nvPr>
        </p:nvGraphicFramePr>
        <p:xfrm>
          <a:off x="35496" y="3212976"/>
          <a:ext cx="9044464" cy="354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624"/>
                <a:gridCol w="792088"/>
                <a:gridCol w="792088"/>
                <a:gridCol w="792088"/>
                <a:gridCol w="1051576"/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Counter Measure Plan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Apr-18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May-18</a:t>
                      </a:r>
                      <a:endParaRPr lang="en-MY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Jun-18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#</a:t>
                      </a:r>
                      <a:r>
                        <a:rPr lang="en-MY" sz="1400" u="none" strike="noStrike" dirty="0" err="1">
                          <a:effectLst/>
                        </a:rPr>
                        <a:t>ApplyACSonline</a:t>
                      </a:r>
                      <a:r>
                        <a:rPr lang="en-MY" sz="1400" u="none" strike="noStrike" dirty="0">
                          <a:effectLst/>
                        </a:rPr>
                        <a:t> 6.0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2,000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2,000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2,000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6,000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Web Channel Push – PF Campaign – Facebook Bosting &amp; Re-marketing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1,000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1,000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1,000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3,000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Digital Marketing : Google Listing Ad., FB Ad, Google </a:t>
                      </a:r>
                      <a:r>
                        <a:rPr lang="en-MY" sz="1400" u="none" strike="noStrike" dirty="0" err="1">
                          <a:effectLst/>
                        </a:rPr>
                        <a:t>Adwords</a:t>
                      </a:r>
                      <a:r>
                        <a:rPr lang="en-MY" sz="1400" u="none" strike="noStrike" dirty="0">
                          <a:effectLst/>
                        </a:rPr>
                        <a:t>, SEO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3,000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3,000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3,000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9,000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 err="1">
                          <a:effectLst/>
                        </a:rPr>
                        <a:t>eDM</a:t>
                      </a:r>
                      <a:r>
                        <a:rPr lang="en-MY" sz="1400" u="none" strike="noStrike" dirty="0">
                          <a:effectLst/>
                        </a:rPr>
                        <a:t> Blast : To Express Card Customer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1,500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SMS Blast : To Unsigned S&amp;P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1,500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 err="1">
                          <a:effectLst/>
                        </a:rPr>
                        <a:t>eDM</a:t>
                      </a:r>
                      <a:r>
                        <a:rPr lang="en-MY" sz="1400" u="none" strike="noStrike" dirty="0">
                          <a:effectLst/>
                        </a:rPr>
                        <a:t> Blast : To Income Range RM1,000 – RM5,000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SMS Blast : To Government Sector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500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>
                          <a:effectLst/>
                        </a:rPr>
                        <a:t>SMS Blast : To AEON </a:t>
                      </a:r>
                      <a:r>
                        <a:rPr lang="en-MY" sz="1400" u="none" strike="noStrike" dirty="0" err="1">
                          <a:effectLst/>
                        </a:rPr>
                        <a:t>BiG</a:t>
                      </a:r>
                      <a:r>
                        <a:rPr lang="en-MY" sz="1400" u="none" strike="noStrike" dirty="0">
                          <a:effectLst/>
                        </a:rPr>
                        <a:t> Member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500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 dirty="0" err="1">
                          <a:effectLst/>
                        </a:rPr>
                        <a:t>eDM</a:t>
                      </a:r>
                      <a:r>
                        <a:rPr lang="en-MY" sz="1400" u="none" strike="noStrike" dirty="0">
                          <a:effectLst/>
                        </a:rPr>
                        <a:t> Blast for Refinancing Campaign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2,000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2,000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4,000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Special Profit Rate 0.8% For Government and Semi-Government Sector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10,000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Apply AEON i-Cash and Stand a Chance to Win H9 Action Camera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5,000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    -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  5,000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Special Profit Rate of 0.7% to Salaried Professional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10,000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     30,000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Special Profit Rate of 0.8% to Executive Scheme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10,000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30,000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u="none" strike="noStrike">
                          <a:effectLst/>
                        </a:rPr>
                        <a:t>PF Hari Raya Campaign #Senang Raya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      -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>
                          <a:effectLst/>
                        </a:rPr>
                        <a:t>    10,000 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10,000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u="none" strike="noStrike" dirty="0">
                          <a:effectLst/>
                        </a:rPr>
                        <a:t>         20,000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1400" b="1" u="none" strike="noStrike" dirty="0">
                          <a:effectLst/>
                        </a:rPr>
                        <a:t>Total Counter Measure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36000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    45,500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    39,000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    37,000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         </a:t>
                      </a:r>
                      <a:r>
                        <a:rPr lang="en-MY" sz="1400" b="1" u="none" strike="noStrike" dirty="0" smtClean="0">
                          <a:effectLst/>
                        </a:rPr>
                        <a:t>121,500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263" marR="8263" marT="8263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-24"/>
            <a:ext cx="9144000" cy="6858048"/>
            <a:chOff x="0" y="71486"/>
            <a:chExt cx="9144000" cy="6858048"/>
          </a:xfrm>
        </p:grpSpPr>
        <p:sp>
          <p:nvSpPr>
            <p:cNvPr id="13" name="Rectangle 12"/>
            <p:cNvSpPr/>
            <p:nvPr/>
          </p:nvSpPr>
          <p:spPr>
            <a:xfrm>
              <a:off x="0" y="71486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71576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26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Counter Measure Results (Mar’18)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38389"/>
              </p:ext>
            </p:extLst>
          </p:nvPr>
        </p:nvGraphicFramePr>
        <p:xfrm>
          <a:off x="-36512" y="904870"/>
          <a:ext cx="9073009" cy="5059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606"/>
                <a:gridCol w="3880347"/>
                <a:gridCol w="1151327"/>
                <a:gridCol w="1084923"/>
                <a:gridCol w="895195"/>
                <a:gridCol w="887291"/>
                <a:gridCol w="751320"/>
              </a:tblGrid>
              <a:tr h="639167">
                <a:tc>
                  <a:txBody>
                    <a:bodyPr/>
                    <a:lstStyle/>
                    <a:p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Campaign Name</a:t>
                      </a:r>
                      <a:endParaRPr lang="en-MY" sz="13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Campaign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Period</a:t>
                      </a:r>
                      <a:endParaRPr lang="en-MY" sz="14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Duration</a:t>
                      </a:r>
                      <a:endParaRPr lang="en-MY" sz="13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Target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(RM)</a:t>
                      </a:r>
                      <a:endParaRPr lang="en-MY" sz="13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Actual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(RM)</a:t>
                      </a:r>
                      <a:endParaRPr lang="en-MY" sz="13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Cost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cs typeface="Arial" pitchFamily="34" charset="0"/>
                        </a:rPr>
                        <a:t>(RM)</a:t>
                      </a:r>
                      <a:endParaRPr lang="en-MY" sz="1300" b="1" dirty="0" smtClean="0">
                        <a:solidFill>
                          <a:schemeClr val="bg1"/>
                        </a:solidFill>
                        <a:latin typeface="Century Gothic" pitchFamily="34" charset="0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</a:tr>
              <a:tr h="457443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①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PF Online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Web Application (BAU + Campaign)</a:t>
                      </a:r>
                      <a:endParaRPr lang="en-MY" sz="1250" b="1" i="1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Mar - Apr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2 months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2.0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baseline="0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1.4 Mil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90 K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770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②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Web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Channel Push : </a:t>
                      </a:r>
                      <a:r>
                        <a:rPr lang="en-US" sz="1250" b="1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Facebook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Boosting &amp; Re-Marketing</a:t>
                      </a:r>
                      <a:endParaRPr lang="en-MY" sz="1250" b="1" dirty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1.0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0.9</a:t>
                      </a:r>
                      <a:r>
                        <a:rPr lang="en-US" sz="1250" b="1" baseline="0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en-US" sz="1250" b="1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Mil</a:t>
                      </a:r>
                      <a:endParaRPr lang="en-MY" sz="1250" b="1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NIL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443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③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EDM </a:t>
                      </a:r>
                      <a:r>
                        <a:rPr lang="en-US" sz="125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Blast : To Express Card </a:t>
                      </a:r>
                      <a:endParaRPr lang="en-MY" sz="1250" b="1" dirty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0.5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0.5 Mil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NIL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443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④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1" i="0" u="none" strike="noStrike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SMS Blast</a:t>
                      </a:r>
                      <a:r>
                        <a:rPr lang="en-US" sz="1250" b="1" i="0" u="none" strike="noStrike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Unsigned S&amp;P</a:t>
                      </a:r>
                      <a:endParaRPr lang="en-MY" sz="1250" b="1" i="0" u="none" strike="noStrike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On-going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0.5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0.4 Mil</a:t>
                      </a:r>
                      <a:endParaRPr lang="en-MY" sz="1250" b="1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2770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⑤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Nationwide </a:t>
                      </a:r>
                      <a:r>
                        <a:rPr lang="en-MY" sz="1250" b="1" i="0" u="none" strike="noStrike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eDM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Blast AEON Big Card Member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</a:t>
                      </a:r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Mar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1 month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0.5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0.4 Mil</a:t>
                      </a:r>
                      <a:endParaRPr lang="en-MY" sz="1250" b="1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NIL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443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⑥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Special Profit Rate of 0.8% to selected customer segment (</a:t>
                      </a:r>
                      <a:r>
                        <a:rPr lang="en-MY" sz="12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Govt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 Semi-</a:t>
                      </a:r>
                      <a:r>
                        <a:rPr lang="en-MY" sz="12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Gov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 </a:t>
                      </a:r>
                      <a:r>
                        <a:rPr lang="en-MY" sz="12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Edu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)</a:t>
                      </a:r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Mar</a:t>
                      </a:r>
                      <a:r>
                        <a:rPr lang="en-US" sz="125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US" sz="1250" b="1" dirty="0" smtClean="0">
                          <a:latin typeface="Century Gothic" pitchFamily="34" charset="0"/>
                        </a:rPr>
                        <a:t> - Apr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2 months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10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13.8 Mil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34</a:t>
                      </a:r>
                      <a:r>
                        <a:rPr lang="en-US" sz="1250" b="1" baseline="0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K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77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⑦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Apply AEON i-Cash &amp; Stand a Chance to Win H9 Action Camera</a:t>
                      </a:r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200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Mar - Apr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2 months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5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2.8 Mil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86 K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77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rgbClr val="D60093"/>
                          </a:solidFill>
                        </a:rPr>
                        <a:t>⑧</a:t>
                      </a:r>
                      <a:endParaRPr lang="en-MY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Digital Marketing : Google Listing Ad., FB Ad, Google </a:t>
                      </a:r>
                      <a:r>
                        <a:rPr lang="en-MY" sz="12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Adwords</a:t>
                      </a:r>
                      <a:r>
                        <a:rPr lang="en-MY" sz="12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, SEO</a:t>
                      </a:r>
                    </a:p>
                  </a:txBody>
                  <a:tcPr marL="7200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Dec</a:t>
                      </a:r>
                      <a:r>
                        <a:rPr lang="en-US" sz="1250" b="1" baseline="0" dirty="0" smtClean="0">
                          <a:latin typeface="Century Gothic" pitchFamily="34" charset="0"/>
                        </a:rPr>
                        <a:t> - Feb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3 months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latin typeface="Century Gothic" pitchFamily="34" charset="0"/>
                        </a:rPr>
                        <a:t>3 Mil</a:t>
                      </a:r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3.6 Mil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 smtClean="0">
                          <a:solidFill>
                            <a:srgbClr val="0000FF"/>
                          </a:solidFill>
                          <a:latin typeface="Century Gothic" pitchFamily="34" charset="0"/>
                        </a:rPr>
                        <a:t>50 K</a:t>
                      </a:r>
                      <a:endParaRPr lang="en-MY" sz="1250" b="1" dirty="0">
                        <a:solidFill>
                          <a:srgbClr val="0000FF"/>
                        </a:solidFill>
                        <a:latin typeface="Century Gothic" pitchFamily="34" charset="0"/>
                      </a:endParaRPr>
                    </a:p>
                  </a:txBody>
                  <a:tcPr marL="7200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977">
                <a:tc>
                  <a:txBody>
                    <a:bodyPr/>
                    <a:lstStyle/>
                    <a:p>
                      <a:endParaRPr lang="en-MY" sz="1300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TOTAL</a:t>
                      </a:r>
                      <a:endParaRPr lang="en-MY" sz="1300" b="1" i="0" u="none" strike="noStrike" dirty="0" smtClean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7200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MY" sz="1250" b="1" dirty="0">
                        <a:latin typeface="Century Gothic" pitchFamily="34" charset="0"/>
                      </a:endParaRPr>
                    </a:p>
                  </a:txBody>
                  <a:tcPr marL="72000"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22.5 Mil</a:t>
                      </a:r>
                      <a:endParaRPr lang="en-MY" sz="13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23.8 Mil</a:t>
                      </a:r>
                      <a:endParaRPr lang="en-MY" sz="13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260 K</a:t>
                      </a:r>
                      <a:endParaRPr lang="en-MY" sz="1300" b="1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 marL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-24"/>
            <a:ext cx="9144000" cy="6858048"/>
            <a:chOff x="0" y="71486"/>
            <a:chExt cx="9144000" cy="6858048"/>
          </a:xfrm>
        </p:grpSpPr>
        <p:sp>
          <p:nvSpPr>
            <p:cNvPr id="13" name="Rectangle 12"/>
            <p:cNvSpPr/>
            <p:nvPr/>
          </p:nvSpPr>
          <p:spPr>
            <a:xfrm>
              <a:off x="0" y="71486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71576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27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Consumer Campaign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525" y="6429396"/>
            <a:ext cx="1119327" cy="29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0620"/>
              </p:ext>
            </p:extLst>
          </p:nvPr>
        </p:nvGraphicFramePr>
        <p:xfrm>
          <a:off x="4716016" y="3107689"/>
          <a:ext cx="4104456" cy="753359"/>
        </p:xfrm>
        <a:graphic>
          <a:graphicData uri="http://schemas.openxmlformats.org/drawingml/2006/table">
            <a:tbl>
              <a:tblPr/>
              <a:tblGrid>
                <a:gridCol w="1497648"/>
                <a:gridCol w="2606808"/>
              </a:tblGrid>
              <a:tr h="295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Application Date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Sale &amp; Purchase Agreement Execution Date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4277"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1</a:t>
                      </a:r>
                      <a:r>
                        <a:rPr lang="en-MY" sz="1100" baseline="300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Mar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– 31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Mar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1 Mar </a:t>
                      </a: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– 15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Apr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277"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>
                          <a:latin typeface="Century Gothic" pitchFamily="34" charset="0"/>
                          <a:ea typeface="Calibri"/>
                          <a:cs typeface="Arial"/>
                        </a:rPr>
                        <a:t>1</a:t>
                      </a:r>
                      <a:r>
                        <a:rPr lang="en-MY" sz="1100" baseline="30000" dirty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Apr 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– 30</a:t>
                      </a:r>
                      <a:r>
                        <a:rPr lang="en-MY" sz="1100" baseline="300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Apr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1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Apr </a:t>
                      </a: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– 15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 May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63417"/>
              </p:ext>
            </p:extLst>
          </p:nvPr>
        </p:nvGraphicFramePr>
        <p:xfrm>
          <a:off x="342888" y="4005065"/>
          <a:ext cx="8477584" cy="1194854"/>
        </p:xfrm>
        <a:graphic>
          <a:graphicData uri="http://schemas.openxmlformats.org/drawingml/2006/table">
            <a:tbl>
              <a:tblPr/>
              <a:tblGrid>
                <a:gridCol w="2399317"/>
                <a:gridCol w="6078267"/>
              </a:tblGrid>
              <a:tr h="13443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/>
                        </a:rPr>
                        <a:t>Financing Amount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/>
                        </a:rPr>
                        <a:t>Reward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1768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RM1,000 – RM100,000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 total of 600 Customers will received  H9 Action Camera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from the appointed vendor; JCMS Pro Rewards </a:t>
                      </a:r>
                      <a:r>
                        <a:rPr lang="en-MY" sz="1100" kern="120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Sdn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. Bhd. within</a:t>
                      </a: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two (2) months from campaign end date:</a:t>
                      </a:r>
                    </a:p>
                    <a:p>
                      <a:pPr marL="3600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3600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Note :  The 600 Customers will be selected in 2 batches :</a:t>
                      </a:r>
                    </a:p>
                    <a:p>
                      <a:pPr marL="36000" lvl="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MY" sz="1100" kern="1200" baseline="300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300 Customers for the month of Mar 2018, and</a:t>
                      </a:r>
                    </a:p>
                    <a:p>
                      <a:pPr marL="3600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MY" sz="1100" kern="1200" baseline="300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300 Customers for the month of Apr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2018</a:t>
                      </a:r>
                      <a:endParaRPr lang="en-MY" sz="1100" kern="12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16016" y="692696"/>
            <a:ext cx="4248472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THEME</a:t>
            </a:r>
            <a:r>
              <a:rPr lang="en-MY" sz="1400" dirty="0" smtClean="0">
                <a:latin typeface="Century Gothic" pitchFamily="34" charset="0"/>
              </a:rPr>
              <a:t>	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Stand To Win H9 Action Camera </a:t>
            </a:r>
          </a:p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CAMPAIGN PERIOD</a:t>
            </a:r>
            <a:r>
              <a:rPr lang="en-MY" sz="1400" dirty="0" smtClean="0">
                <a:latin typeface="Century Gothic" pitchFamily="34" charset="0"/>
              </a:rPr>
              <a:t>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1 March – 30 April 2018</a:t>
            </a:r>
          </a:p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ELIGIBLE CUSTOMER</a:t>
            </a:r>
            <a:r>
              <a:rPr lang="en-MY" sz="1400" dirty="0" smtClean="0">
                <a:latin typeface="Century Gothic" pitchFamily="34" charset="0"/>
              </a:rPr>
              <a:t>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ALL New and Existing AEON Credit Customers via all Channels except Web</a:t>
            </a:r>
            <a:endParaRPr lang="en-US" sz="1400" dirty="0" smtClean="0">
              <a:latin typeface="Century Gothic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400" b="1" dirty="0" smtClean="0">
                <a:latin typeface="Century Gothic" pitchFamily="34" charset="0"/>
              </a:rPr>
              <a:t>MECHANICS                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Please see below</a:t>
            </a: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6" y="674645"/>
            <a:ext cx="4175214" cy="325841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3528" y="5253007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The Customer MUST submit Personal Financing forms with </a:t>
            </a:r>
            <a:r>
              <a:rPr lang="en-MY" sz="1200" b="1" dirty="0" smtClean="0">
                <a:latin typeface="Century Gothic" pitchFamily="34" charset="0"/>
              </a:rPr>
              <a:t>complete supporting documents</a:t>
            </a:r>
            <a:r>
              <a:rPr lang="en-MY" sz="1200" dirty="0" smtClean="0">
                <a:latin typeface="Century Gothic" pitchFamily="34" charset="0"/>
              </a:rPr>
              <a:t> and provide </a:t>
            </a:r>
            <a:r>
              <a:rPr lang="en-MY" sz="1200" b="1" dirty="0" smtClean="0">
                <a:latin typeface="Century Gothic" pitchFamily="34" charset="0"/>
              </a:rPr>
              <a:t>valid email address</a:t>
            </a:r>
            <a:r>
              <a:rPr lang="en-MY" sz="1200" dirty="0" smtClean="0">
                <a:latin typeface="Century Gothic" pitchFamily="34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The Customer MUST sign and submit the Auto-Debit Form upon execution of the Sale &amp; Purchase (‘S&amp;P’) agreement;</a:t>
            </a: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Campaign is subject to the Terms and Conditions. </a:t>
            </a:r>
            <a:endParaRPr lang="en-MY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-24"/>
            <a:ext cx="9144000" cy="6858048"/>
            <a:chOff x="0" y="71486"/>
            <a:chExt cx="9144000" cy="6858048"/>
          </a:xfrm>
        </p:grpSpPr>
        <p:sp>
          <p:nvSpPr>
            <p:cNvPr id="13" name="Rectangle 12"/>
            <p:cNvSpPr/>
            <p:nvPr/>
          </p:nvSpPr>
          <p:spPr>
            <a:xfrm>
              <a:off x="0" y="71486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0" y="571576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28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Arial" pitchFamily="34" charset="0"/>
              </a:rPr>
              <a:t>PF Consumer Campaign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525" y="6429396"/>
            <a:ext cx="1119327" cy="29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7350"/>
              </p:ext>
            </p:extLst>
          </p:nvPr>
        </p:nvGraphicFramePr>
        <p:xfrm>
          <a:off x="4067944" y="2996953"/>
          <a:ext cx="4752528" cy="597518"/>
        </p:xfrm>
        <a:graphic>
          <a:graphicData uri="http://schemas.openxmlformats.org/drawingml/2006/table">
            <a:tbl>
              <a:tblPr/>
              <a:tblGrid>
                <a:gridCol w="1734118"/>
                <a:gridCol w="3018410"/>
              </a:tblGrid>
              <a:tr h="241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Application Date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Sale &amp; Purchase Agreement Execution Date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7073"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1</a:t>
                      </a:r>
                      <a:r>
                        <a:rPr lang="en-MY" sz="1100" baseline="300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May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– 31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May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1 May </a:t>
                      </a: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– 15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Jun</a:t>
                      </a:r>
                      <a:r>
                        <a:rPr lang="en-MY" sz="1100" baseline="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73"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>
                          <a:latin typeface="Century Gothic" pitchFamily="34" charset="0"/>
                          <a:ea typeface="Calibri"/>
                          <a:cs typeface="Arial"/>
                        </a:rPr>
                        <a:t>1</a:t>
                      </a:r>
                      <a:r>
                        <a:rPr lang="en-MY" sz="1100" baseline="30000" dirty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baseline="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Jun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– 30</a:t>
                      </a:r>
                      <a:r>
                        <a:rPr lang="en-MY" sz="1100" baseline="300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n-MY" sz="1100" dirty="0" smtClean="0">
                          <a:latin typeface="Century Gothic" pitchFamily="34" charset="0"/>
                          <a:ea typeface="Calibri"/>
                          <a:cs typeface="Arial"/>
                        </a:rPr>
                        <a:t> Jun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1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Jun </a:t>
                      </a:r>
                      <a:r>
                        <a:rPr lang="en-MY" sz="1100" dirty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– 15 </a:t>
                      </a:r>
                      <a:r>
                        <a:rPr lang="en-MY" sz="1100" dirty="0" smtClean="0">
                          <a:solidFill>
                            <a:srgbClr val="0D0D0D"/>
                          </a:solidFill>
                          <a:latin typeface="Century Gothic" pitchFamily="34" charset="0"/>
                          <a:ea typeface="Calibri"/>
                          <a:cs typeface="Arial"/>
                        </a:rPr>
                        <a:t> Jul 2018</a:t>
                      </a:r>
                      <a:endParaRPr lang="en-MY" sz="11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4581128"/>
            <a:ext cx="85689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0"/>
              </a:spcBef>
            </a:pPr>
            <a:r>
              <a:rPr lang="en-MY" sz="1000" i="1" dirty="0">
                <a:latin typeface="Century Gothic" pitchFamily="34" charset="0"/>
              </a:rPr>
              <a:t>Note :  The 2,000 Customers will be selected in 2 batches :</a:t>
            </a:r>
          </a:p>
          <a:p>
            <a:pPr marL="36000" lvl="0">
              <a:spcBef>
                <a:spcPts val="0"/>
              </a:spcBef>
            </a:pPr>
            <a:r>
              <a:rPr lang="en-MY" sz="1000" i="1" dirty="0">
                <a:latin typeface="Century Gothic" pitchFamily="34" charset="0"/>
              </a:rPr>
              <a:t>1</a:t>
            </a:r>
            <a:r>
              <a:rPr lang="en-MY" sz="1000" i="1" baseline="30000" dirty="0">
                <a:latin typeface="Century Gothic" pitchFamily="34" charset="0"/>
              </a:rPr>
              <a:t>st</a:t>
            </a:r>
            <a:r>
              <a:rPr lang="en-MY" sz="1000" i="1" dirty="0">
                <a:latin typeface="Century Gothic" pitchFamily="34" charset="0"/>
              </a:rPr>
              <a:t> 1,000 Customers for the month of May 2018, and</a:t>
            </a:r>
          </a:p>
          <a:p>
            <a:pPr marL="36000">
              <a:spcBef>
                <a:spcPts val="0"/>
              </a:spcBef>
            </a:pPr>
            <a:r>
              <a:rPr lang="en-MY" sz="1000" i="1" dirty="0">
                <a:latin typeface="Century Gothic" pitchFamily="34" charset="0"/>
              </a:rPr>
              <a:t>1</a:t>
            </a:r>
            <a:r>
              <a:rPr lang="en-MY" sz="1000" i="1" baseline="30000" dirty="0">
                <a:latin typeface="Century Gothic" pitchFamily="34" charset="0"/>
              </a:rPr>
              <a:t>st</a:t>
            </a:r>
            <a:r>
              <a:rPr lang="en-MY" sz="1000" i="1" dirty="0">
                <a:latin typeface="Century Gothic" pitchFamily="34" charset="0"/>
              </a:rPr>
              <a:t> 1,000 Customers for the month of Jun 2018</a:t>
            </a:r>
          </a:p>
          <a:p>
            <a:endParaRPr lang="en-US" sz="1200" b="1" dirty="0" smtClean="0">
              <a:latin typeface="Century Gothic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The Customer MUST submit Personal Financing forms with </a:t>
            </a:r>
            <a:r>
              <a:rPr lang="en-MY" sz="1200" b="1" dirty="0" smtClean="0">
                <a:latin typeface="Century Gothic" pitchFamily="34" charset="0"/>
              </a:rPr>
              <a:t>complete supporting documents</a:t>
            </a:r>
            <a:r>
              <a:rPr lang="en-MY" sz="1200" dirty="0" smtClean="0">
                <a:latin typeface="Century Gothic" pitchFamily="34" charset="0"/>
              </a:rPr>
              <a:t> and provide </a:t>
            </a:r>
            <a:r>
              <a:rPr lang="en-MY" sz="1200" b="1" dirty="0" smtClean="0">
                <a:latin typeface="Century Gothic" pitchFamily="34" charset="0"/>
              </a:rPr>
              <a:t>valid email address</a:t>
            </a:r>
            <a:r>
              <a:rPr lang="en-MY" sz="1200" dirty="0" smtClean="0">
                <a:latin typeface="Century Gothic" pitchFamily="34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The Customer MUST sign and submit the Auto-Debit Form upon execution of the Sale &amp; Purchase (‘S&amp;P’) agreement;</a:t>
            </a:r>
          </a:p>
          <a:p>
            <a:pPr lvl="0">
              <a:buFont typeface="Arial" pitchFamily="34" charset="0"/>
              <a:buChar char="•"/>
            </a:pPr>
            <a:r>
              <a:rPr lang="en-MY" sz="1200" dirty="0" smtClean="0">
                <a:latin typeface="Century Gothic" pitchFamily="34" charset="0"/>
              </a:rPr>
              <a:t> Campaign is subject to the Terms and Conditions. </a:t>
            </a:r>
            <a:endParaRPr lang="en-MY" sz="1200" dirty="0">
              <a:latin typeface="Century Gothic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7705"/>
            <a:ext cx="2571750" cy="178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6" y="764704"/>
            <a:ext cx="2419350" cy="24193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53882"/>
              </p:ext>
            </p:extLst>
          </p:nvPr>
        </p:nvGraphicFramePr>
        <p:xfrm>
          <a:off x="467545" y="3637947"/>
          <a:ext cx="8352928" cy="943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371"/>
                <a:gridCol w="6743557"/>
              </a:tblGrid>
              <a:tr h="272621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/>
                        </a:rPr>
                        <a:t>Financing Amount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  <a:cs typeface="Arial"/>
                        </a:rPr>
                        <a:t>Reward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3443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RM5,000 – RM10,000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>
                        <a:spcBef>
                          <a:spcPts val="0"/>
                        </a:spcBef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 total of 1,000 Customers will received  RM50 Petrol Gift card f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rom the appointed vendor; JCMS Pro Rewards </a:t>
                      </a:r>
                      <a:r>
                        <a:rPr lang="en-MY" sz="1100" kern="120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Sdn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. Bhd. within</a:t>
                      </a: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two (2) months from campaign end date.</a:t>
                      </a:r>
                    </a:p>
                  </a:txBody>
                  <a:tcPr marL="0" marR="0" marT="0" marB="0" anchor="ctr"/>
                </a:tc>
              </a:tr>
              <a:tr h="256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RM10,100 – RM100,000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 total of 1,000 Customers will received  RM100 Petrol Gift card f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rom the appointed vendor; JCMS Pro Rewards </a:t>
                      </a:r>
                      <a:r>
                        <a:rPr lang="en-MY" sz="1100" kern="120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Sdn</a:t>
                      </a:r>
                      <a:r>
                        <a:rPr lang="en-MY" sz="110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. Bhd. within</a:t>
                      </a:r>
                      <a:r>
                        <a:rPr lang="en-MY" sz="110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two (2) months from campaign end date.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95936" y="692696"/>
            <a:ext cx="5148064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THEME</a:t>
            </a:r>
            <a:r>
              <a:rPr lang="en-MY" sz="1400" dirty="0" smtClean="0">
                <a:latin typeface="Century Gothic" pitchFamily="34" charset="0"/>
              </a:rPr>
              <a:t>	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#</a:t>
            </a:r>
            <a:r>
              <a:rPr lang="en-MY" sz="1400" dirty="0" err="1" smtClean="0">
                <a:latin typeface="Century Gothic" pitchFamily="34" charset="0"/>
              </a:rPr>
              <a:t>Senang</a:t>
            </a:r>
            <a:r>
              <a:rPr lang="en-MY" sz="1400" dirty="0" smtClean="0">
                <a:latin typeface="Century Gothic" pitchFamily="34" charset="0"/>
              </a:rPr>
              <a:t> Raya</a:t>
            </a:r>
          </a:p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CAMPAIGN PERIOD</a:t>
            </a:r>
            <a:r>
              <a:rPr lang="en-MY" sz="1400" dirty="0" smtClean="0">
                <a:latin typeface="Century Gothic" pitchFamily="34" charset="0"/>
              </a:rPr>
              <a:t>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1 May – 30 June  2018</a:t>
            </a:r>
          </a:p>
          <a:p>
            <a:pPr>
              <a:spcAft>
                <a:spcPts val="300"/>
              </a:spcAft>
            </a:pPr>
            <a:r>
              <a:rPr lang="en-MY" sz="1400" b="1" dirty="0" smtClean="0">
                <a:latin typeface="Century Gothic" pitchFamily="34" charset="0"/>
              </a:rPr>
              <a:t>ELIGIBLE CUSTOMER</a:t>
            </a:r>
            <a:r>
              <a:rPr lang="en-MY" sz="1400" dirty="0" smtClean="0">
                <a:latin typeface="Century Gothic" pitchFamily="34" charset="0"/>
              </a:rPr>
              <a:t>	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MY" sz="1400" dirty="0" smtClean="0">
                <a:latin typeface="Century Gothic" pitchFamily="34" charset="0"/>
              </a:rPr>
              <a:t>ALL New and Existing AEON Credit Customers via all Channels except Web</a:t>
            </a:r>
            <a:endParaRPr lang="en-US" sz="1400" dirty="0" smtClean="0">
              <a:latin typeface="Century Gothic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400" b="1" dirty="0" smtClean="0">
                <a:latin typeface="Century Gothic" pitchFamily="34" charset="0"/>
              </a:rPr>
              <a:t>MECHANICS                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Please see below</a:t>
            </a:r>
          </a:p>
        </p:txBody>
      </p:sp>
    </p:spTree>
    <p:extLst>
      <p:ext uri="{BB962C8B-B14F-4D97-AF65-F5344CB8AC3E}">
        <p14:creationId xmlns:p14="http://schemas.microsoft.com/office/powerpoint/2010/main" val="35910254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2844" y="3149990"/>
            <a:ext cx="8858312" cy="49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b="1" dirty="0" smtClean="0">
                <a:solidFill>
                  <a:srgbClr val="D60093"/>
                </a:solidFill>
                <a:latin typeface="Century Gothic" pitchFamily="34" charset="0"/>
                <a:cs typeface="Arial" pitchFamily="34" charset="0"/>
              </a:rPr>
              <a:t>Thank you.</a:t>
            </a:r>
            <a:endParaRPr lang="en-US" sz="2800" b="1" dirty="0">
              <a:solidFill>
                <a:srgbClr val="D60093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142844" y="3357562"/>
            <a:ext cx="8858312" cy="57148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Century Gothic" pitchFamily="34" charset="0"/>
              </a:rPr>
              <a:t>Sales Performance Review</a:t>
            </a:r>
            <a:endParaRPr lang="en-MY" sz="3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198735119"/>
              </p:ext>
            </p:extLst>
          </p:nvPr>
        </p:nvGraphicFramePr>
        <p:xfrm>
          <a:off x="2500298" y="642918"/>
          <a:ext cx="6643702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PF Quarterly Sales by Year 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YoY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Comparison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4002776" y="4998356"/>
            <a:ext cx="142876" cy="21477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ight Brace 14"/>
          <p:cNvSpPr/>
          <p:nvPr/>
        </p:nvSpPr>
        <p:spPr>
          <a:xfrm rot="5400000">
            <a:off x="6804817" y="4992088"/>
            <a:ext cx="142877" cy="2160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ight Brace 15"/>
          <p:cNvSpPr/>
          <p:nvPr/>
        </p:nvSpPr>
        <p:spPr>
          <a:xfrm rot="5400000">
            <a:off x="8551344" y="5714352"/>
            <a:ext cx="214314" cy="6841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3419872" y="6165304"/>
            <a:ext cx="134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pitchFamily="34" charset="0"/>
              </a:rPr>
              <a:t>FYE2017</a:t>
            </a:r>
            <a:endParaRPr lang="en-MY" sz="1400" b="1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6215082"/>
            <a:ext cx="134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pitchFamily="34" charset="0"/>
              </a:rPr>
              <a:t>FYE2018</a:t>
            </a:r>
            <a:endParaRPr lang="en-MY" sz="1400" b="1" dirty="0">
              <a:latin typeface="Century Gothic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0737" y="6215082"/>
            <a:ext cx="134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pitchFamily="34" charset="0"/>
              </a:rPr>
              <a:t>FYE2019</a:t>
            </a:r>
            <a:endParaRPr lang="en-MY" sz="1400" b="1" dirty="0">
              <a:latin typeface="Century Gothic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002737799"/>
              </p:ext>
            </p:extLst>
          </p:nvPr>
        </p:nvGraphicFramePr>
        <p:xfrm>
          <a:off x="0" y="642918"/>
          <a:ext cx="271461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5</a:t>
            </a:fld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PF Monthly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Sales – MTM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&amp; Budget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4408" y="6381328"/>
            <a:ext cx="9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FYE2019</a:t>
            </a:r>
            <a:endParaRPr lang="en-MY" sz="1600" b="1" dirty="0">
              <a:latin typeface="Century Gothic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4273" y="6330806"/>
            <a:ext cx="134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FYE2018</a:t>
            </a:r>
            <a:endParaRPr lang="en-MY" sz="1600" b="1" dirty="0">
              <a:latin typeface="Century Gothic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4253765" y="2152400"/>
            <a:ext cx="310059" cy="8103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ight Brace 28"/>
          <p:cNvSpPr/>
          <p:nvPr/>
        </p:nvSpPr>
        <p:spPr>
          <a:xfrm rot="5400000">
            <a:off x="8642812" y="6043903"/>
            <a:ext cx="248541" cy="3252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9696387"/>
              </p:ext>
            </p:extLst>
          </p:nvPr>
        </p:nvGraphicFramePr>
        <p:xfrm>
          <a:off x="53277" y="552924"/>
          <a:ext cx="9037445" cy="552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92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6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Monthly PF Sales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by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FA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Band – 6 Months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84237033"/>
              </p:ext>
            </p:extLst>
          </p:nvPr>
        </p:nvGraphicFramePr>
        <p:xfrm>
          <a:off x="0" y="785795"/>
          <a:ext cx="9144000" cy="535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18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7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Monthly PF Sales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by Gross Income Band – 6 Months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19817955"/>
              </p:ext>
            </p:extLst>
          </p:nvPr>
        </p:nvGraphicFramePr>
        <p:xfrm>
          <a:off x="0" y="785795"/>
          <a:ext cx="9144000" cy="535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81328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18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8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Monthly PF Sales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by Loan Type – 6 Months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26700155"/>
              </p:ext>
            </p:extLst>
          </p:nvPr>
        </p:nvGraphicFramePr>
        <p:xfrm>
          <a:off x="0" y="785795"/>
          <a:ext cx="9144000" cy="535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81328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641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9" name="Round Diagonal Corner Rectangle 18"/>
            <p:cNvSpPr/>
            <p:nvPr/>
          </p:nvSpPr>
          <p:spPr>
            <a:xfrm>
              <a:off x="0" y="500042"/>
              <a:ext cx="9144000" cy="635795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28B9C1-7136-4975-927A-1831B36EEFB9}" type="slidenum">
              <a:rPr lang="en-US" smtClean="0">
                <a:latin typeface="+mj-lt"/>
                <a:cs typeface="Arial" pitchFamily="34" charset="0"/>
              </a:rPr>
              <a:pPr/>
              <a:t>9</a:t>
            </a:fld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324600"/>
            <a:ext cx="8686800" cy="0"/>
            <a:chOff x="0" y="6324600"/>
            <a:chExt cx="8686800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6324600"/>
              <a:ext cx="8534400" cy="0"/>
            </a:xfrm>
            <a:prstGeom prst="line">
              <a:avLst/>
            </a:prstGeom>
            <a:ln w="15875">
              <a:solidFill>
                <a:srgbClr val="9D4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6324600"/>
              <a:ext cx="6934200" cy="0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5"/>
          <p:cNvSpPr txBox="1">
            <a:spLocks/>
          </p:cNvSpPr>
          <p:nvPr/>
        </p:nvSpPr>
        <p:spPr>
          <a:xfrm>
            <a:off x="0" y="-24"/>
            <a:ext cx="9144000" cy="731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PF Monthly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Arial" pitchFamily="34" charset="0"/>
              </a:rPr>
              <a:t>Sales by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9024"/>
              </p:ext>
            </p:extLst>
          </p:nvPr>
        </p:nvGraphicFramePr>
        <p:xfrm>
          <a:off x="71406" y="1142981"/>
          <a:ext cx="8999832" cy="5000663"/>
        </p:xfrm>
        <a:graphic>
          <a:graphicData uri="http://schemas.openxmlformats.org/drawingml/2006/table">
            <a:tbl>
              <a:tblPr/>
              <a:tblGrid>
                <a:gridCol w="1034322"/>
                <a:gridCol w="593463"/>
                <a:gridCol w="661288"/>
                <a:gridCol w="769574"/>
                <a:gridCol w="593463"/>
                <a:gridCol w="593463"/>
                <a:gridCol w="593463"/>
                <a:gridCol w="769574"/>
                <a:gridCol w="593463"/>
                <a:gridCol w="593463"/>
                <a:gridCol w="644332"/>
                <a:gridCol w="779982"/>
                <a:gridCol w="779982"/>
              </a:tblGrid>
              <a:tr h="332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Region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Jan-18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Feb-18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Mar-18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558202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Sales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Target</a:t>
                      </a: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Achieved</a:t>
                      </a:r>
                    </a:p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YTY 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Sales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Target</a:t>
                      </a: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Achieved %</a:t>
                      </a: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YTY 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Sales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Target</a:t>
                      </a: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Achieved %</a:t>
                      </a: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YTY %</a:t>
                      </a:r>
                      <a:endParaRPr lang="en-MY" sz="1200" b="1" i="0" u="none" strike="noStrike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497B"/>
                    </a:solidFill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Total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68,640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68.64%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60,311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69,778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62.86%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NRO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14,326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17,026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13,367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16,175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14,058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CRO 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23,372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39,463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19,431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37,489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51.83%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23,497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63.51%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SRO 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8,322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14,455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83.2%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7,843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13,732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10,802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56.85%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ERO 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6,576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10,642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61.79%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6,366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10,110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62.96%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6,457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53.81%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S’wak 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4,133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5,827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70.94%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98.2%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3,635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65.66%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4,383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7,424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59.04%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73.8%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Sabah 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2,680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3,547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75.56%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1,949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3,370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66.4%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2,263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4,576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49.45%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TMK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3,668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6,282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2,765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46.33%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95.5%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2,606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52.12%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WEB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5,496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199.27%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4,877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2,621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186.06%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5,676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81.08%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DIRECT </a:t>
                      </a:r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MAIL</a:t>
                      </a: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b="1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OTHERS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4581" marR="4581" marT="4581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359067"/>
            <a:ext cx="1547761" cy="4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75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22405</TotalTime>
  <Words>4087</Words>
  <Application>Microsoft Office PowerPoint</Application>
  <PresentationFormat>On-screen Show (4:3)</PresentationFormat>
  <Paragraphs>2524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Sarvindran Nair A/L Krishnan Kutty (HQ-CCG-MPD)</dc:creator>
  <cp:lastModifiedBy>Norhaizum Bt Abdullah (HQ-SM-PF)</cp:lastModifiedBy>
  <cp:revision>2318</cp:revision>
  <cp:lastPrinted>2018-01-08T23:59:53Z</cp:lastPrinted>
  <dcterms:created xsi:type="dcterms:W3CDTF">2015-12-06T09:31:16Z</dcterms:created>
  <dcterms:modified xsi:type="dcterms:W3CDTF">2018-04-10T00:36:44Z</dcterms:modified>
</cp:coreProperties>
</file>