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09C1-C8BB-4C63-92B1-7DB617C47D9C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55E4-018D-4880-AFB9-BDDA3CF79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09C1-C8BB-4C63-92B1-7DB617C47D9C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55E4-018D-4880-AFB9-BDDA3CF79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09C1-C8BB-4C63-92B1-7DB617C47D9C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55E4-018D-4880-AFB9-BDDA3CF79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09C1-C8BB-4C63-92B1-7DB617C47D9C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55E4-018D-4880-AFB9-BDDA3CF79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09C1-C8BB-4C63-92B1-7DB617C47D9C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55E4-018D-4880-AFB9-BDDA3CF79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09C1-C8BB-4C63-92B1-7DB617C47D9C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55E4-018D-4880-AFB9-BDDA3CF79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09C1-C8BB-4C63-92B1-7DB617C47D9C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55E4-018D-4880-AFB9-BDDA3CF79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09C1-C8BB-4C63-92B1-7DB617C47D9C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55E4-018D-4880-AFB9-BDDA3CF79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09C1-C8BB-4C63-92B1-7DB617C47D9C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55E4-018D-4880-AFB9-BDDA3CF79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09C1-C8BB-4C63-92B1-7DB617C47D9C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55E4-018D-4880-AFB9-BDDA3CF79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09C1-C8BB-4C63-92B1-7DB617C47D9C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55E4-018D-4880-AFB9-BDDA3CF79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D09C1-C8BB-4C63-92B1-7DB617C47D9C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F55E4-018D-4880-AFB9-BDDA3CF792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-76200"/>
            <a:ext cx="5943600" cy="533401"/>
          </a:xfrm>
        </p:spPr>
        <p:txBody>
          <a:bodyPr>
            <a:normAutofit/>
          </a:bodyPr>
          <a:lstStyle/>
          <a:p>
            <a:r>
              <a:rPr lang="en-US" sz="2000" b="1" u="sng" dirty="0" smtClean="0">
                <a:latin typeface="+mn-lt"/>
              </a:rPr>
              <a:t>Revision on Sales staff Allowance </a:t>
            </a:r>
            <a:r>
              <a:rPr lang="en-US" sz="2000" b="1" u="sng" dirty="0">
                <a:latin typeface="+mn-lt"/>
              </a:rPr>
              <a:t>E</a:t>
            </a:r>
            <a:r>
              <a:rPr lang="en-US" sz="2000" b="1" u="sng" dirty="0" smtClean="0">
                <a:latin typeface="+mn-lt"/>
              </a:rPr>
              <a:t>ntitlement</a:t>
            </a:r>
            <a:endParaRPr lang="en-US" sz="2000" b="1" u="sng" dirty="0"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707305"/>
          <a:ext cx="6324599" cy="1350095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3642216"/>
                <a:gridCol w="1158302"/>
                <a:gridCol w="1524081"/>
              </a:tblGrid>
              <a:tr h="21377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Achievement Against Target </a:t>
                      </a:r>
                      <a:endParaRPr lang="en-US" sz="1100" dirty="0">
                        <a:latin typeface="Times New Roman"/>
                        <a:ea typeface="MS Mincho"/>
                      </a:endParaRP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Existing Allowances Payout </a:t>
                      </a:r>
                      <a:endParaRPr lang="en-US" sz="1100" dirty="0">
                        <a:latin typeface="Times New Roman"/>
                        <a:ea typeface="MS Mincho"/>
                      </a:endParaRP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9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Mileage(RM) </a:t>
                      </a:r>
                      <a:endParaRPr lang="en-US" sz="1100">
                        <a:latin typeface="Times New Roman"/>
                        <a:ea typeface="MS Mincho"/>
                      </a:endParaRP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Mobile (RM) </a:t>
                      </a:r>
                      <a:endParaRPr lang="en-US" sz="1100">
                        <a:latin typeface="Times New Roman"/>
                        <a:ea typeface="MS Mincho"/>
                      </a:endParaRP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271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Tier 1: PF Up to 49.99% + CC Up to 49.99% </a:t>
                      </a:r>
                      <a:endParaRPr lang="en-US" sz="1100">
                        <a:latin typeface="Times New Roman"/>
                        <a:ea typeface="MS Mincho"/>
                      </a:endParaRP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 </a:t>
                      </a:r>
                      <a:endParaRPr lang="en-US" sz="1100">
                        <a:latin typeface="Times New Roman"/>
                        <a:ea typeface="MS Mincho"/>
                      </a:endParaRP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 </a:t>
                      </a:r>
                      <a:endParaRPr lang="en-US" sz="1100">
                        <a:latin typeface="Times New Roman"/>
                        <a:ea typeface="MS Mincho"/>
                      </a:endParaRP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1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Tier 2: PF from 50% - 79.99% + CC from 50% - 79.99% </a:t>
                      </a:r>
                      <a:endParaRPr lang="en-US" sz="1100">
                        <a:latin typeface="Times New Roman"/>
                        <a:ea typeface="MS Mincho"/>
                      </a:endParaRP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100">
                        <a:latin typeface="Times New Roman"/>
                        <a:ea typeface="MS Mincho"/>
                      </a:endParaRP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150.00</a:t>
                      </a:r>
                      <a:endParaRPr lang="en-US" sz="1100">
                        <a:latin typeface="Times New Roman"/>
                        <a:ea typeface="MS Mincho"/>
                      </a:endParaRP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1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Tier 3: PF from 80% &amp; Above + CC from 80% above </a:t>
                      </a:r>
                      <a:endParaRPr lang="en-US" sz="1100" dirty="0">
                        <a:latin typeface="Times New Roman"/>
                        <a:ea typeface="MS Mincho"/>
                      </a:endParaRP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150.00 </a:t>
                      </a:r>
                      <a:endParaRPr lang="en-US" sz="1100" dirty="0">
                        <a:latin typeface="Times New Roman"/>
                        <a:ea typeface="MS Mincho"/>
                      </a:endParaRP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150.00 </a:t>
                      </a:r>
                      <a:endParaRPr lang="en-US" sz="1100" dirty="0">
                        <a:latin typeface="Times New Roman"/>
                        <a:ea typeface="MS Mincho"/>
                      </a:endParaRP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733800" y="381000"/>
            <a:ext cx="1752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i="1" dirty="0">
                <a:solidFill>
                  <a:schemeClr val="tx1"/>
                </a:solidFill>
              </a:rPr>
              <a:t>C</a:t>
            </a:r>
            <a:r>
              <a:rPr lang="en-GB" sz="1100" b="1" i="1" dirty="0" smtClean="0">
                <a:solidFill>
                  <a:schemeClr val="tx1"/>
                </a:solidFill>
              </a:rPr>
              <a:t>urrent structure</a:t>
            </a:r>
            <a:endParaRPr lang="en-US" sz="1100" b="1" i="1" dirty="0"/>
          </a:p>
        </p:txBody>
      </p:sp>
      <p:sp>
        <p:nvSpPr>
          <p:cNvPr id="8" name="Rectangle 7"/>
          <p:cNvSpPr/>
          <p:nvPr/>
        </p:nvSpPr>
        <p:spPr>
          <a:xfrm>
            <a:off x="3048000" y="3886200"/>
            <a:ext cx="3505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>
                <a:solidFill>
                  <a:schemeClr val="tx1"/>
                </a:solidFill>
              </a:rPr>
              <a:t>For CSU Head follow as per existing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19201" y="4232130"/>
          <a:ext cx="7010399" cy="1559070"/>
        </p:xfrm>
        <a:graphic>
          <a:graphicData uri="http://schemas.openxmlformats.org/drawingml/2006/table">
            <a:tbl>
              <a:tblPr/>
              <a:tblGrid>
                <a:gridCol w="3299011"/>
                <a:gridCol w="968188"/>
                <a:gridCol w="1066800"/>
                <a:gridCol w="1016597"/>
                <a:gridCol w="659803"/>
              </a:tblGrid>
              <a:tr h="18414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Achievement Against </a:t>
                      </a:r>
                      <a:r>
                        <a:rPr lang="en-US" sz="1100" b="1" kern="12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Target</a:t>
                      </a:r>
                      <a:endParaRPr lang="en-US" sz="1100" dirty="0">
                        <a:latin typeface="Times New Roman"/>
                        <a:ea typeface="MS Mincho"/>
                      </a:endParaRP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Existing Allowances Payout </a:t>
                      </a:r>
                      <a:endParaRPr lang="en-US" sz="1100" dirty="0">
                        <a:latin typeface="Times New Roman"/>
                        <a:ea typeface="MS Mincho"/>
                      </a:endParaRP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Revised</a:t>
                      </a:r>
                      <a:endParaRPr lang="en-US" sz="1100" dirty="0">
                        <a:latin typeface="Times New Roman"/>
                        <a:ea typeface="MS Mincho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89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Mileage (RM) </a:t>
                      </a:r>
                      <a:endParaRPr lang="en-US" sz="1100">
                        <a:latin typeface="Times New Roman"/>
                        <a:ea typeface="MS Mincho"/>
                      </a:endParaRP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Mobile (RM) </a:t>
                      </a:r>
                      <a:endParaRPr lang="en-US" sz="1100">
                        <a:latin typeface="Times New Roman"/>
                        <a:ea typeface="MS Mincho"/>
                      </a:endParaRP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Mileage (RM) </a:t>
                      </a:r>
                      <a:endParaRPr lang="en-US" sz="1100">
                        <a:latin typeface="Times New Roman"/>
                        <a:ea typeface="MS Mincho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Mobile (RM) </a:t>
                      </a:r>
                      <a:endParaRPr lang="en-US" sz="1100" dirty="0">
                        <a:latin typeface="Times New Roman"/>
                        <a:ea typeface="MS Mincho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62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Tier 1: PF Up to 79.99% + CC Up to 79.99% </a:t>
                      </a:r>
                      <a:endParaRPr lang="en-US" sz="1100" dirty="0">
                        <a:latin typeface="Times New Roman"/>
                        <a:ea typeface="MS Mincho"/>
                      </a:endParaRP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 </a:t>
                      </a:r>
                      <a:endParaRPr lang="en-US" sz="1100">
                        <a:latin typeface="Times New Roman"/>
                        <a:ea typeface="MS Mincho"/>
                      </a:endParaRP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 </a:t>
                      </a:r>
                      <a:endParaRPr lang="en-US" sz="1100">
                        <a:latin typeface="Times New Roman"/>
                        <a:ea typeface="MS Mincho"/>
                      </a:endParaRP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No Change</a:t>
                      </a:r>
                      <a:endParaRPr lang="en-US" sz="1100" dirty="0">
                        <a:latin typeface="Times New Roman"/>
                        <a:ea typeface="MS Mincho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8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Tier 2: PF from 80% - 99.99% + CC from 80% - 99.99% </a:t>
                      </a:r>
                      <a:endParaRPr lang="en-US" sz="1100" dirty="0">
                        <a:latin typeface="Times New Roman"/>
                        <a:ea typeface="MS Mincho"/>
                      </a:endParaRP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150.00</a:t>
                      </a:r>
                      <a:endParaRPr lang="en-US" sz="1100">
                        <a:latin typeface="Times New Roman"/>
                        <a:ea typeface="MS Mincho"/>
                      </a:endParaRP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160.00</a:t>
                      </a:r>
                      <a:endParaRPr lang="en-US" sz="1100" dirty="0">
                        <a:latin typeface="Times New Roman"/>
                        <a:ea typeface="MS Mincho"/>
                      </a:endParaRP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62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Tier 3: PF from 100 &amp; Above + CC from 100% above </a:t>
                      </a:r>
                      <a:endParaRPr lang="en-US" sz="1100" dirty="0">
                        <a:latin typeface="Times New Roman"/>
                        <a:ea typeface="MS Mincho"/>
                      </a:endParaRP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300.00</a:t>
                      </a:r>
                      <a:endParaRPr lang="en-US" sz="1100" dirty="0">
                        <a:latin typeface="Times New Roman"/>
                        <a:ea typeface="MS Mincho"/>
                      </a:endParaRP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160.00 </a:t>
                      </a:r>
                      <a:endParaRPr lang="en-US" sz="1100" dirty="0">
                        <a:latin typeface="Times New Roman"/>
                        <a:ea typeface="MS Mincho"/>
                      </a:endParaRP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810000" y="5943600"/>
            <a:ext cx="18288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>
                <a:solidFill>
                  <a:schemeClr val="tx1"/>
                </a:solidFill>
              </a:rPr>
              <a:t>Eligible Criteria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2133600"/>
            <a:ext cx="1905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>
                <a:solidFill>
                  <a:schemeClr val="tx1"/>
                </a:solidFill>
              </a:rPr>
              <a:t>Revised structure</a:t>
            </a:r>
            <a:endParaRPr lang="en-US" sz="11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905000" y="2514600"/>
          <a:ext cx="5486400" cy="1264850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3867886"/>
                <a:gridCol w="1618514"/>
              </a:tblGrid>
              <a:tr h="20108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Achievement Against Target </a:t>
                      </a:r>
                      <a:endParaRPr lang="en-US" sz="1100" dirty="0">
                        <a:latin typeface="Times New Roman"/>
                        <a:ea typeface="MS Mincho"/>
                      </a:endParaRP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Revised</a:t>
                      </a:r>
                      <a:endParaRPr lang="en-US" sz="1100" dirty="0">
                        <a:latin typeface="Times New Roman"/>
                        <a:ea typeface="MS Mincho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162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Mileage (RM)</a:t>
                      </a:r>
                      <a:endParaRPr lang="en-US" sz="1100" dirty="0">
                        <a:latin typeface="Times New Roman"/>
                        <a:ea typeface="MS Mincho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187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Tier 1: PF Up to 49.99% + CC Up to 49.99% </a:t>
                      </a:r>
                      <a:endParaRPr lang="en-US" sz="1100" dirty="0">
                        <a:latin typeface="Times New Roman"/>
                        <a:ea typeface="MS Mincho"/>
                      </a:endParaRP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100" dirty="0">
                        <a:latin typeface="Times New Roman"/>
                        <a:ea typeface="MS Mincho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Tier 2: PF from 50% - 79.99% + CC from 50% - 79.99% </a:t>
                      </a:r>
                      <a:endParaRPr lang="en-US" sz="1100">
                        <a:latin typeface="Times New Roman"/>
                        <a:ea typeface="MS Mincho"/>
                      </a:endParaRP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150.00</a:t>
                      </a:r>
                      <a:endParaRPr lang="en-US" sz="1100" b="1" dirty="0">
                        <a:latin typeface="Times New Roman"/>
                        <a:ea typeface="MS Mincho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7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Tier 3: PF from 80% &amp; Above + CC from 80% above </a:t>
                      </a:r>
                      <a:endParaRPr lang="en-US" sz="1100" dirty="0">
                        <a:latin typeface="Times New Roman"/>
                        <a:ea typeface="MS Mincho"/>
                      </a:endParaRPr>
                    </a:p>
                  </a:txBody>
                  <a:tcPr marL="80167" marR="80167" marT="40083" marB="400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+ </a:t>
                      </a:r>
                      <a:r>
                        <a:rPr lang="en-US" sz="1100" b="1" kern="1200" dirty="0" smtClean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150.00</a:t>
                      </a:r>
                      <a:endParaRPr lang="en-US" sz="1100" b="1" dirty="0">
                        <a:latin typeface="Times New Roman"/>
                        <a:ea typeface="MS Mincho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Right Brace 12"/>
          <p:cNvSpPr/>
          <p:nvPr/>
        </p:nvSpPr>
        <p:spPr>
          <a:xfrm>
            <a:off x="7467600" y="3200400"/>
            <a:ext cx="152400" cy="6096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0000" y="3276600"/>
            <a:ext cx="1295400" cy="381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 smtClean="0">
                <a:solidFill>
                  <a:schemeClr val="tx1"/>
                </a:solidFill>
              </a:rPr>
              <a:t>RM300 for achievements </a:t>
            </a:r>
            <a:r>
              <a:rPr lang="en-US" sz="1000" b="1" i="1" u="sng" dirty="0" smtClean="0">
                <a:solidFill>
                  <a:schemeClr val="tx1"/>
                </a:solidFill>
              </a:rPr>
              <a:t>&gt;</a:t>
            </a:r>
            <a:r>
              <a:rPr lang="en-US" sz="1000" b="1" i="1" dirty="0" smtClean="0">
                <a:solidFill>
                  <a:schemeClr val="tx1"/>
                </a:solidFill>
              </a:rPr>
              <a:t>80%</a:t>
            </a:r>
            <a:endParaRPr lang="en-US" sz="1000" b="1" i="1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048000" y="1143000"/>
            <a:ext cx="3733800" cy="8382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 flipV="1">
            <a:off x="2971800" y="1143001"/>
            <a:ext cx="3810000" cy="8382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219200" y="6248400"/>
            <a:ext cx="7010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Sales staff must be able to achieve their individual target as per the above table for both products (PF &amp; CC) in order to entitle for their allowance.</a:t>
            </a:r>
            <a:endParaRPr lang="en-US" sz="11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257</Words>
  <Application>Microsoft Office PowerPoint</Application>
  <PresentationFormat>On-screen Show 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Revision on Sales staff Allowance Entitlement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Allowance entitlement</dc:title>
  <dc:creator> </dc:creator>
  <cp:lastModifiedBy> </cp:lastModifiedBy>
  <cp:revision>24</cp:revision>
  <dcterms:created xsi:type="dcterms:W3CDTF">2014-09-12T01:34:11Z</dcterms:created>
  <dcterms:modified xsi:type="dcterms:W3CDTF">2014-09-12T04:42:48Z</dcterms:modified>
</cp:coreProperties>
</file>