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70" r:id="rId7"/>
    <p:sldId id="262" r:id="rId8"/>
    <p:sldId id="263" r:id="rId9"/>
    <p:sldId id="265" r:id="rId10"/>
    <p:sldId id="266" r:id="rId11"/>
    <p:sldId id="272" r:id="rId12"/>
    <p:sldId id="271" r:id="rId13"/>
    <p:sldId id="269" r:id="rId1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  <a:srgbClr val="FFCC00"/>
    <a:srgbClr val="89CC4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9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140223\Desktop\Sales%20&amp;%20Marketing%20Dec'15\Judge%20Vs%20Approved%20Dec'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140223\Desktop\Sales%20&amp;%20Marketing%20Dec'15\Apps%20by%20channel%20July%20-%20Sept'15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A140223\Desktop\Sales%20&amp;%20Marketing%20Dec'15\Campaign%20Projec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188012950978789E-2"/>
          <c:y val="0.18103018372703411"/>
          <c:w val="0.87207545468997427"/>
          <c:h val="0.69836030912802571"/>
        </c:manualLayout>
      </c:layout>
      <c:lineChart>
        <c:grouping val="standard"/>
        <c:varyColors val="0"/>
        <c:ser>
          <c:idx val="0"/>
          <c:order val="0"/>
          <c:tx>
            <c:strRef>
              <c:f>Page1_1!$J$23</c:f>
              <c:strCache>
                <c:ptCount val="1"/>
                <c:pt idx="0">
                  <c:v>Judged</c:v>
                </c:pt>
              </c:strCache>
            </c:strRef>
          </c:tx>
          <c:dLbls>
            <c:dLbl>
              <c:idx val="0"/>
              <c:layout>
                <c:manualLayout>
                  <c:x val="-2.9034527041608804E-2"/>
                  <c:y val="-9.07336885123948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4.244031239300286E-2"/>
                  <c:y val="-4.6296660834062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2378424447959169E-2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Page1_1!$I$24:$I$26</c:f>
              <c:strCache>
                <c:ptCount val="3"/>
                <c:pt idx="0">
                  <c:v>1st 10 Days</c:v>
                </c:pt>
                <c:pt idx="1">
                  <c:v>2nd 10 Days</c:v>
                </c:pt>
                <c:pt idx="2">
                  <c:v>3rd 10 Days</c:v>
                </c:pt>
              </c:strCache>
            </c:strRef>
          </c:cat>
          <c:val>
            <c:numRef>
              <c:f>Page1_1!$J$24:$J$26</c:f>
              <c:numCache>
                <c:formatCode>#,##0</c:formatCode>
                <c:ptCount val="3"/>
                <c:pt idx="0">
                  <c:v>6984</c:v>
                </c:pt>
                <c:pt idx="1">
                  <c:v>10095</c:v>
                </c:pt>
                <c:pt idx="2">
                  <c:v>6879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Page1_1!$K$23</c:f>
              <c:strCache>
                <c:ptCount val="1"/>
                <c:pt idx="0">
                  <c:v>Approved</c:v>
                </c:pt>
              </c:strCache>
            </c:strRef>
          </c:tx>
          <c:dLbls>
            <c:dLbl>
              <c:idx val="0"/>
              <c:layout>
                <c:manualLayout>
                  <c:x val="-6.7197161288921198E-2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7.0733853988338103E-3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5.3050390491253575E-3"/>
                  <c:y val="8.487556272013328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Page1_1!$I$24:$I$26</c:f>
              <c:strCache>
                <c:ptCount val="3"/>
                <c:pt idx="0">
                  <c:v>1st 10 Days</c:v>
                </c:pt>
                <c:pt idx="1">
                  <c:v>2nd 10 Days</c:v>
                </c:pt>
                <c:pt idx="2">
                  <c:v>3rd 10 Days</c:v>
                </c:pt>
              </c:strCache>
            </c:strRef>
          </c:cat>
          <c:val>
            <c:numRef>
              <c:f>Page1_1!$K$24:$K$26</c:f>
              <c:numCache>
                <c:formatCode>#,##0</c:formatCode>
                <c:ptCount val="3"/>
                <c:pt idx="0">
                  <c:v>2047</c:v>
                </c:pt>
                <c:pt idx="1">
                  <c:v>2926</c:v>
                </c:pt>
                <c:pt idx="2">
                  <c:v>2143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22688"/>
        <c:axId val="36328576"/>
      </c:lineChart>
      <c:lineChart>
        <c:grouping val="standard"/>
        <c:varyColors val="0"/>
        <c:ser>
          <c:idx val="1"/>
          <c:order val="2"/>
          <c:tx>
            <c:strRef>
              <c:f>Page1_1!$L$23</c:f>
              <c:strCache>
                <c:ptCount val="1"/>
                <c:pt idx="0">
                  <c:v>Approval %</c:v>
                </c:pt>
              </c:strCache>
            </c:strRef>
          </c:tx>
          <c:spPr>
            <a:ln w="31750">
              <a:solidFill>
                <a:srgbClr val="3333FF"/>
              </a:solidFill>
              <a:prstDash val="sysDash"/>
            </a:ln>
          </c:spPr>
          <c:marker>
            <c:symbol val="triangle"/>
            <c:size val="6"/>
            <c:spPr>
              <a:solidFill>
                <a:srgbClr val="C00000"/>
              </a:solidFill>
              <a:ln>
                <a:noFill/>
              </a:ln>
            </c:spPr>
          </c:marker>
          <c:dPt>
            <c:idx val="2"/>
            <c:bubble3D val="0"/>
          </c:dPt>
          <c:dLbls>
            <c:dLbl>
              <c:idx val="0"/>
              <c:layout>
                <c:manualLayout>
                  <c:x val="-5.5463673204042323E-2"/>
                  <c:y val="-6.40232417528498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4.7745351442128221E-2"/>
                  <c:y val="-6.4814814814814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4.2534904932295991E-3"/>
                  <c:y val="-2.59182581664276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Page1_1!$I$24:$I$26</c:f>
              <c:strCache>
                <c:ptCount val="3"/>
                <c:pt idx="0">
                  <c:v>1st 10 Days</c:v>
                </c:pt>
                <c:pt idx="1">
                  <c:v>2nd 10 Days</c:v>
                </c:pt>
                <c:pt idx="2">
                  <c:v>3rd 10 Days</c:v>
                </c:pt>
              </c:strCache>
            </c:strRef>
          </c:cat>
          <c:val>
            <c:numRef>
              <c:f>Page1_1!$L$24:$L$26</c:f>
              <c:numCache>
                <c:formatCode>0.0%</c:formatCode>
                <c:ptCount val="3"/>
                <c:pt idx="0">
                  <c:v>0.29309851088201605</c:v>
                </c:pt>
                <c:pt idx="1">
                  <c:v>0.28984645864289255</c:v>
                </c:pt>
                <c:pt idx="2">
                  <c:v>0.31152783834859715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36000"/>
        <c:axId val="36330112"/>
      </c:lineChart>
      <c:catAx>
        <c:axId val="36322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36328576"/>
        <c:crosses val="autoZero"/>
        <c:auto val="1"/>
        <c:lblAlgn val="ctr"/>
        <c:lblOffset val="100"/>
        <c:noMultiLvlLbl val="0"/>
      </c:catAx>
      <c:valAx>
        <c:axId val="36328576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36322688"/>
        <c:crosses val="autoZero"/>
        <c:crossBetween val="between"/>
      </c:valAx>
      <c:valAx>
        <c:axId val="36330112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36336000"/>
        <c:crosses val="max"/>
        <c:crossBetween val="between"/>
      </c:valAx>
      <c:catAx>
        <c:axId val="36336000"/>
        <c:scaling>
          <c:orientation val="minMax"/>
        </c:scaling>
        <c:delete val="1"/>
        <c:axPos val="b"/>
        <c:majorTickMark val="out"/>
        <c:minorTickMark val="none"/>
        <c:tickLblPos val="nextTo"/>
        <c:crossAx val="36330112"/>
        <c:crosses val="autoZero"/>
        <c:auto val="1"/>
        <c:lblAlgn val="ctr"/>
        <c:lblOffset val="100"/>
        <c:noMultiLvlLbl val="0"/>
      </c:catAx>
    </c:plotArea>
    <c:legend>
      <c:legendPos val="tr"/>
      <c:layout>
        <c:manualLayout>
          <c:xMode val="edge"/>
          <c:yMode val="edge"/>
          <c:x val="0.50422185158443211"/>
          <c:y val="2.7777645878245123E-2"/>
          <c:w val="0.42172367442963377"/>
          <c:h val="8.4484908136482934E-2"/>
        </c:manualLayout>
      </c:layout>
      <c:overlay val="0"/>
      <c:spPr>
        <a:noFill/>
        <a:ln w="6350">
          <a:solidFill>
            <a:schemeClr val="tx1"/>
          </a:solidFill>
        </a:ln>
      </c:spPr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1402515310586177"/>
          <c:y val="2.2795552481778999E-2"/>
          <c:w val="0.88597484689413819"/>
          <c:h val="0.73526909708445098"/>
        </c:manualLayout>
      </c:layout>
      <c:bar3DChart>
        <c:barDir val="col"/>
        <c:grouping val="stacked"/>
        <c:varyColors val="0"/>
        <c:ser>
          <c:idx val="3"/>
          <c:order val="0"/>
          <c:tx>
            <c:strRef>
              <c:f>Page1_1!$A$27</c:f>
              <c:strCache>
                <c:ptCount val="1"/>
                <c:pt idx="0">
                  <c:v>COUNTER</c:v>
                </c:pt>
              </c:strCache>
            </c:strRef>
          </c:tx>
          <c:spPr>
            <a:solidFill>
              <a:srgbClr val="FFB3D9"/>
            </a:solidFill>
          </c:spPr>
          <c:invertIfNegative val="0"/>
          <c:dLbls>
            <c:dLbl>
              <c:idx val="0"/>
              <c:layout>
                <c:manualLayout>
                  <c:x val="9.7601098929088678E-3"/>
                  <c:y val="4.807306550040192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8.3658084796361734E-3"/>
                  <c:y val="-2.622197500612190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7601098929088678E-3"/>
                  <c:y val="-7.866592501836570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1154411306181564E-2"/>
                  <c:y val="-5.24439500122438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5337315545999651E-2"/>
                  <c:y val="-5.24439500122438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1.2548712719454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5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Page1_1!$E$23:$J$23</c:f>
              <c:strCache>
                <c:ptCount val="6"/>
                <c:pt idx="0">
                  <c:v>2015/Jun</c:v>
                </c:pt>
                <c:pt idx="1">
                  <c:v>2015/Jul</c:v>
                </c:pt>
                <c:pt idx="2">
                  <c:v>2015/Aug</c:v>
                </c:pt>
                <c:pt idx="3">
                  <c:v>2015/Sep</c:v>
                </c:pt>
                <c:pt idx="4">
                  <c:v>2015/Oct</c:v>
                </c:pt>
                <c:pt idx="5">
                  <c:v>2015/Nov</c:v>
                </c:pt>
              </c:strCache>
            </c:strRef>
          </c:cat>
          <c:val>
            <c:numRef>
              <c:f>Page1_1!$E$27:$J$27</c:f>
              <c:numCache>
                <c:formatCode>0.0%</c:formatCode>
                <c:ptCount val="6"/>
                <c:pt idx="0">
                  <c:v>0.95216344157462007</c:v>
                </c:pt>
                <c:pt idx="1">
                  <c:v>0.94425535829270535</c:v>
                </c:pt>
                <c:pt idx="2">
                  <c:v>0.93548387096774188</c:v>
                </c:pt>
                <c:pt idx="3">
                  <c:v>0.93689001706858066</c:v>
                </c:pt>
                <c:pt idx="4">
                  <c:v>0.94241159135559927</c:v>
                </c:pt>
                <c:pt idx="5">
                  <c:v>0.95075947254214654</c:v>
                </c:pt>
              </c:numCache>
            </c:numRef>
          </c:val>
        </c:ser>
        <c:ser>
          <c:idx val="2"/>
          <c:order val="1"/>
          <c:tx>
            <c:strRef>
              <c:f>Page1_1!$A$26</c:f>
              <c:strCache>
                <c:ptCount val="1"/>
                <c:pt idx="0">
                  <c:v>TMK</c:v>
                </c:pt>
              </c:strCache>
            </c:strRef>
          </c:tx>
          <c:spPr>
            <a:solidFill>
              <a:srgbClr val="89CC40"/>
            </a:solidFill>
          </c:spPr>
          <c:invertIfNegative val="0"/>
          <c:dLbls>
            <c:dLbl>
              <c:idx val="0"/>
              <c:layout>
                <c:manualLayout>
                  <c:x val="1.25487127194542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9.760109892908867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8.3658084796361734E-3"/>
                  <c:y val="-5.24439500122438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943014132726955E-2"/>
                  <c:y val="-5.24439500122438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15441130618156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1.673161695927224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5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Page1_1!$E$23:$J$23</c:f>
              <c:strCache>
                <c:ptCount val="6"/>
                <c:pt idx="0">
                  <c:v>2015/Jun</c:v>
                </c:pt>
                <c:pt idx="1">
                  <c:v>2015/Jul</c:v>
                </c:pt>
                <c:pt idx="2">
                  <c:v>2015/Aug</c:v>
                </c:pt>
                <c:pt idx="3">
                  <c:v>2015/Sep</c:v>
                </c:pt>
                <c:pt idx="4">
                  <c:v>2015/Oct</c:v>
                </c:pt>
                <c:pt idx="5">
                  <c:v>2015/Nov</c:v>
                </c:pt>
              </c:strCache>
            </c:strRef>
          </c:cat>
          <c:val>
            <c:numRef>
              <c:f>Page1_1!$E$26:$J$26</c:f>
              <c:numCache>
                <c:formatCode>0.0%</c:formatCode>
                <c:ptCount val="6"/>
                <c:pt idx="0">
                  <c:v>3.1102067934556929E-2</c:v>
                </c:pt>
                <c:pt idx="1">
                  <c:v>4.2682365927697544E-2</c:v>
                </c:pt>
                <c:pt idx="2">
                  <c:v>4.3440246652247938E-2</c:v>
                </c:pt>
                <c:pt idx="3">
                  <c:v>4.0745765679023153E-2</c:v>
                </c:pt>
                <c:pt idx="4">
                  <c:v>4.3140144073346431E-2</c:v>
                </c:pt>
                <c:pt idx="5">
                  <c:v>3.5136037389417459E-2</c:v>
                </c:pt>
              </c:numCache>
            </c:numRef>
          </c:val>
        </c:ser>
        <c:ser>
          <c:idx val="1"/>
          <c:order val="2"/>
          <c:tx>
            <c:strRef>
              <c:f>Page1_1!$A$25</c:f>
              <c:strCache>
                <c:ptCount val="1"/>
                <c:pt idx="0">
                  <c:v>OTHERS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6.6926467837089387E-2"/>
                  <c:y val="-5.656905701497398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6.5532166423816693E-2"/>
                  <c:y val="-1.31109875030609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7.1109372076907471E-2"/>
                  <c:y val="-1.57331850036731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6.8320769250362082E-2"/>
                  <c:y val="-1.57331850036731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6.5532166423816693E-2"/>
                  <c:y val="-1.0488790002448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320769250361971E-2"/>
                  <c:y val="-1.0488790002448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5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Page1_1!$E$23:$J$23</c:f>
              <c:strCache>
                <c:ptCount val="6"/>
                <c:pt idx="0">
                  <c:v>2015/Jun</c:v>
                </c:pt>
                <c:pt idx="1">
                  <c:v>2015/Jul</c:v>
                </c:pt>
                <c:pt idx="2">
                  <c:v>2015/Aug</c:v>
                </c:pt>
                <c:pt idx="3">
                  <c:v>2015/Sep</c:v>
                </c:pt>
                <c:pt idx="4">
                  <c:v>2015/Oct</c:v>
                </c:pt>
                <c:pt idx="5">
                  <c:v>2015/Nov</c:v>
                </c:pt>
              </c:strCache>
            </c:strRef>
          </c:cat>
          <c:val>
            <c:numRef>
              <c:f>Page1_1!$E$25:$J$25</c:f>
              <c:numCache>
                <c:formatCode>0.0%</c:formatCode>
                <c:ptCount val="6"/>
                <c:pt idx="0">
                  <c:v>1.5737895523627605E-2</c:v>
                </c:pt>
                <c:pt idx="1">
                  <c:v>1.2004415417164934E-2</c:v>
                </c:pt>
                <c:pt idx="2">
                  <c:v>1.3022870553587041E-2</c:v>
                </c:pt>
                <c:pt idx="3">
                  <c:v>1.0678804324040439E-2</c:v>
                </c:pt>
                <c:pt idx="4">
                  <c:v>1.3465946299934512E-2</c:v>
                </c:pt>
                <c:pt idx="5">
                  <c:v>1.2226673343348355E-2</c:v>
                </c:pt>
              </c:numCache>
            </c:numRef>
          </c:val>
        </c:ser>
        <c:ser>
          <c:idx val="0"/>
          <c:order val="3"/>
          <c:tx>
            <c:strRef>
              <c:f>Page1_1!$A$24</c:f>
              <c:strCache>
                <c:ptCount val="1"/>
                <c:pt idx="0">
                  <c:v>STAFF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dLbl>
              <c:idx val="0"/>
              <c:layout>
                <c:manualLayout>
                  <c:x val="1.9520219785817736E-2"/>
                  <c:y val="-5.14130469521651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54871271945426E-2"/>
                  <c:y val="-5.14130469521651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3943014132726955E-2"/>
                  <c:y val="-5.40352822289152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5337315545999651E-2"/>
                  <c:y val="-5.6451299931666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8.3658084796361734E-3"/>
                  <c:y val="-5.14130469521651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9.7601098929089702E-3"/>
                  <c:y val="-5.38290646549165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5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Page1_1!$E$23:$J$23</c:f>
              <c:strCache>
                <c:ptCount val="6"/>
                <c:pt idx="0">
                  <c:v>2015/Jun</c:v>
                </c:pt>
                <c:pt idx="1">
                  <c:v>2015/Jul</c:v>
                </c:pt>
                <c:pt idx="2">
                  <c:v>2015/Aug</c:v>
                </c:pt>
                <c:pt idx="3">
                  <c:v>2015/Sep</c:v>
                </c:pt>
                <c:pt idx="4">
                  <c:v>2015/Oct</c:v>
                </c:pt>
                <c:pt idx="5">
                  <c:v>2015/Nov</c:v>
                </c:pt>
              </c:strCache>
            </c:strRef>
          </c:cat>
          <c:val>
            <c:numRef>
              <c:f>Page1_1!$E$24:$J$24</c:f>
              <c:numCache>
                <c:formatCode>0.0%</c:formatCode>
                <c:ptCount val="6"/>
                <c:pt idx="0">
                  <c:v>9.9659496719541572E-4</c:v>
                </c:pt>
                <c:pt idx="1">
                  <c:v>1.057860362432159E-3</c:v>
                </c:pt>
                <c:pt idx="2">
                  <c:v>8.0530118264230816E-3</c:v>
                </c:pt>
                <c:pt idx="3">
                  <c:v>1.1685412928355727E-2</c:v>
                </c:pt>
                <c:pt idx="4">
                  <c:v>9.8231827111984276E-4</c:v>
                </c:pt>
                <c:pt idx="5">
                  <c:v>1.8778167250876315E-3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cylinder"/>
        <c:axId val="36368768"/>
        <c:axId val="36370304"/>
        <c:axId val="0"/>
      </c:bar3DChart>
      <c:catAx>
        <c:axId val="36368768"/>
        <c:scaling>
          <c:orientation val="minMax"/>
        </c:scaling>
        <c:delete val="0"/>
        <c:axPos val="b"/>
        <c:majorTickMark val="none"/>
        <c:minorTickMark val="none"/>
        <c:tickLblPos val="nextTo"/>
        <c:crossAx val="36370304"/>
        <c:crosses val="autoZero"/>
        <c:auto val="1"/>
        <c:lblAlgn val="ctr"/>
        <c:lblOffset val="100"/>
        <c:noMultiLvlLbl val="0"/>
      </c:catAx>
      <c:valAx>
        <c:axId val="36370304"/>
        <c:scaling>
          <c:orientation val="minMax"/>
          <c:min val="0.1"/>
        </c:scaling>
        <c:delete val="0"/>
        <c:axPos val="l"/>
        <c:title>
          <c:tx>
            <c:rich>
              <a:bodyPr/>
              <a:lstStyle/>
              <a:p>
                <a:pPr>
                  <a:defRPr sz="1500"/>
                </a:pPr>
                <a:r>
                  <a:rPr lang="en-US" sz="1500" dirty="0" smtClean="0"/>
                  <a:t>Share</a:t>
                </a:r>
                <a:r>
                  <a:rPr lang="en-US" sz="1500" baseline="0" dirty="0" smtClean="0"/>
                  <a:t> %</a:t>
                </a:r>
                <a:endParaRPr lang="en-MY" sz="1500" dirty="0"/>
              </a:p>
            </c:rich>
          </c:tx>
          <c:layout>
            <c:manualLayout>
              <c:xMode val="edge"/>
              <c:yMode val="edge"/>
              <c:x val="1.9172412945089555E-2"/>
              <c:y val="0.34164697073232347"/>
            </c:manualLayout>
          </c:layout>
          <c:overlay val="0"/>
        </c:title>
        <c:numFmt formatCode="0.0%" sourceLinked="1"/>
        <c:majorTickMark val="none"/>
        <c:minorTickMark val="none"/>
        <c:tickLblPos val="nextTo"/>
        <c:txPr>
          <a:bodyPr/>
          <a:lstStyle/>
          <a:p>
            <a:pPr>
              <a:defRPr sz="1300" b="1"/>
            </a:pPr>
            <a:endParaRPr lang="en-US"/>
          </a:p>
        </c:txPr>
        <c:crossAx val="3636876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300" b="1"/>
            </a:pPr>
            <a:endParaRPr lang="en-US"/>
          </a:p>
        </c:txPr>
      </c:dTable>
      <c:spPr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618110236220471E-2"/>
          <c:y val="2.657619473026589E-2"/>
          <c:w val="0.9107117235345582"/>
          <c:h val="0.71257550530915137"/>
        </c:manualLayout>
      </c:layout>
      <c:barChart>
        <c:barDir val="bar"/>
        <c:grouping val="clustered"/>
        <c:varyColors val="0"/>
        <c:ser>
          <c:idx val="2"/>
          <c:order val="0"/>
          <c:tx>
            <c:strRef>
              <c:f>'Sheet3 (2)'!$D$11</c:f>
              <c:strCache>
                <c:ptCount val="1"/>
                <c:pt idx="0">
                  <c:v>Nationwide Campaign - 24" Condotti Trolley Bag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8.1944444444444445E-2"/>
                  <c:y val="-3.8656283244023114E-2"/>
                </c:manualLayout>
              </c:layout>
              <c:tx>
                <c:rich>
                  <a:bodyPr/>
                  <a:lstStyle/>
                  <a:p>
                    <a:r>
                      <a:rPr lang="en-US" sz="1150" dirty="0" smtClean="0"/>
                      <a:t>8,500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8.1944444444444445E-2"/>
                  <c:y val="-3.38242478385202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611111111111111E-2"/>
                  <c:y val="-3.140823013576878E-2"/>
                </c:manualLayout>
              </c:layout>
              <c:tx>
                <c:rich>
                  <a:bodyPr/>
                  <a:lstStyle/>
                  <a:p>
                    <a:r>
                      <a:rPr lang="en-US" sz="1150" dirty="0" smtClean="0"/>
                      <a:t>10,000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'Sheet3 (2)'!$E$9:$G$9</c:f>
              <c:strCache>
                <c:ptCount val="3"/>
                <c:pt idx="0">
                  <c:v>Dec'15</c:v>
                </c:pt>
                <c:pt idx="1">
                  <c:v>Jan'16</c:v>
                </c:pt>
                <c:pt idx="2">
                  <c:v>Feb'16</c:v>
                </c:pt>
              </c:strCache>
            </c:strRef>
          </c:cat>
          <c:val>
            <c:numRef>
              <c:f>'Sheet3 (2)'!$E$11:$G$11</c:f>
              <c:numCache>
                <c:formatCode>#,##0</c:formatCode>
                <c:ptCount val="3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</c:numCache>
            </c:numRef>
          </c:val>
        </c:ser>
        <c:ser>
          <c:idx val="3"/>
          <c:order val="1"/>
          <c:tx>
            <c:strRef>
              <c:f>'Sheet3 (2)'!$D$14</c:f>
              <c:strCache>
                <c:ptCount val="1"/>
                <c:pt idx="0">
                  <c:v>Sales Staffs Challenge
(Top 5 in each region)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1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'Sheet3 (2)'!$E$9:$G$9</c:f>
              <c:strCache>
                <c:ptCount val="3"/>
                <c:pt idx="0">
                  <c:v>Dec'15</c:v>
                </c:pt>
                <c:pt idx="1">
                  <c:v>Jan'16</c:v>
                </c:pt>
                <c:pt idx="2">
                  <c:v>Feb'16</c:v>
                </c:pt>
              </c:strCache>
            </c:strRef>
          </c:cat>
          <c:val>
            <c:numRef>
              <c:f>'Sheet3 (2)'!$E$14:$G$14</c:f>
              <c:numCache>
                <c:formatCode>#,##0</c:formatCode>
                <c:ptCount val="3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</c:numCache>
            </c:numRef>
          </c:val>
        </c:ser>
        <c:ser>
          <c:idx val="4"/>
          <c:order val="2"/>
          <c:tx>
            <c:strRef>
              <c:f>'Sheet3 (2)'!$D$16</c:f>
              <c:strCache>
                <c:ptCount val="1"/>
                <c:pt idx="0">
                  <c:v>Online Aggeregator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txPr>
              <a:bodyPr/>
              <a:lstStyle/>
              <a:p>
                <a:pPr>
                  <a:defRPr sz="11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'Sheet3 (2)'!$E$9:$G$9</c:f>
              <c:strCache>
                <c:ptCount val="3"/>
                <c:pt idx="0">
                  <c:v>Dec'15</c:v>
                </c:pt>
                <c:pt idx="1">
                  <c:v>Jan'16</c:v>
                </c:pt>
                <c:pt idx="2">
                  <c:v>Feb'16</c:v>
                </c:pt>
              </c:strCache>
            </c:strRef>
          </c:cat>
          <c:val>
            <c:numRef>
              <c:f>'Sheet3 (2)'!$E$16:$G$16</c:f>
              <c:numCache>
                <c:formatCode>#,##0</c:formatCode>
                <c:ptCount val="3"/>
                <c:pt idx="0">
                  <c:v>0</c:v>
                </c:pt>
                <c:pt idx="1">
                  <c:v>500</c:v>
                </c:pt>
                <c:pt idx="2">
                  <c:v>500</c:v>
                </c:pt>
              </c:numCache>
            </c:numRef>
          </c:val>
        </c:ser>
        <c:ser>
          <c:idx val="1"/>
          <c:order val="3"/>
          <c:tx>
            <c:strRef>
              <c:f>'Sheet3 (2)'!$D$13</c:f>
              <c:strCache>
                <c:ptCount val="1"/>
                <c:pt idx="0">
                  <c:v>ACS Klebang &amp; Falim Opening Special rates 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1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'Sheet3 (2)'!$E$9:$G$9</c:f>
              <c:strCache>
                <c:ptCount val="3"/>
                <c:pt idx="0">
                  <c:v>Dec'15</c:v>
                </c:pt>
                <c:pt idx="1">
                  <c:v>Jan'16</c:v>
                </c:pt>
                <c:pt idx="2">
                  <c:v>Feb'16</c:v>
                </c:pt>
              </c:strCache>
            </c:strRef>
          </c:cat>
          <c:val>
            <c:numRef>
              <c:f>'Sheet3 (2)'!$E$13:$G$13</c:f>
              <c:numCache>
                <c:formatCode>#,##0</c:formatCode>
                <c:ptCount val="3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</c:numCache>
            </c:numRef>
          </c:val>
        </c:ser>
        <c:ser>
          <c:idx val="0"/>
          <c:order val="4"/>
          <c:tx>
            <c:strRef>
              <c:f>'Sheet3 (2)'!$D$15</c:f>
              <c:strCache>
                <c:ptCount val="1"/>
                <c:pt idx="0">
                  <c:v>HQ TMK Sales Challenge
(PF &amp; CC)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txPr>
              <a:bodyPr/>
              <a:lstStyle/>
              <a:p>
                <a:pPr>
                  <a:defRPr sz="11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'Sheet3 (2)'!$E$9:$G$9</c:f>
              <c:strCache>
                <c:ptCount val="3"/>
                <c:pt idx="0">
                  <c:v>Dec'15</c:v>
                </c:pt>
                <c:pt idx="1">
                  <c:v>Jan'16</c:v>
                </c:pt>
                <c:pt idx="2">
                  <c:v>Feb'16</c:v>
                </c:pt>
              </c:strCache>
            </c:strRef>
          </c:cat>
          <c:val>
            <c:numRef>
              <c:f>'Sheet3 (2)'!$E$15:$G$15</c:f>
              <c:numCache>
                <c:formatCode>General</c:formatCode>
                <c:ptCount val="3"/>
                <c:pt idx="0">
                  <c:v>0</c:v>
                </c:pt>
                <c:pt idx="1">
                  <c:v>500</c:v>
                </c:pt>
                <c:pt idx="2">
                  <c:v>500</c:v>
                </c:pt>
              </c:numCache>
            </c:numRef>
          </c:val>
        </c:ser>
        <c:ser>
          <c:idx val="5"/>
          <c:order val="5"/>
          <c:tx>
            <c:strRef>
              <c:f>'Sheet3 (2)'!$D$12</c:f>
              <c:strCache>
                <c:ptCount val="1"/>
                <c:pt idx="0">
                  <c:v>PF Outsourcing Agencies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150" smtClean="0"/>
                      <a:t>1,500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150" dirty="0" smtClean="0"/>
                      <a:t>3,000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'Sheet3 (2)'!$E$9:$G$9</c:f>
              <c:strCache>
                <c:ptCount val="3"/>
                <c:pt idx="0">
                  <c:v>Dec'15</c:v>
                </c:pt>
                <c:pt idx="1">
                  <c:v>Jan'16</c:v>
                </c:pt>
                <c:pt idx="2">
                  <c:v>Feb'16</c:v>
                </c:pt>
              </c:strCache>
            </c:strRef>
          </c:cat>
          <c:val>
            <c:numRef>
              <c:f>'Sheet3 (2)'!$E$12:$G$12</c:f>
              <c:numCache>
                <c:formatCode>#,##0</c:formatCode>
                <c:ptCount val="3"/>
                <c:pt idx="0">
                  <c:v>0</c:v>
                </c:pt>
                <c:pt idx="1">
                  <c:v>1000</c:v>
                </c:pt>
                <c:pt idx="2">
                  <c:v>1000</c:v>
                </c:pt>
              </c:numCache>
            </c:numRef>
          </c:val>
        </c:ser>
        <c:ser>
          <c:idx val="6"/>
          <c:order val="6"/>
          <c:tx>
            <c:strRef>
              <c:f>'Sheet3 (2)'!$D$10</c:f>
              <c:strCache>
                <c:ptCount val="1"/>
                <c:pt idx="0">
                  <c:v>AEON Group Special Staff Scheme campaign</c:v>
                </c:pt>
              </c:strCache>
            </c:strRef>
          </c:tx>
          <c:invertIfNegative val="0"/>
          <c:dLbls>
            <c:dLbl>
              <c:idx val="1"/>
              <c:delete val="1"/>
            </c:dLbl>
            <c:dLbl>
              <c:idx val="2"/>
              <c:delete val="1"/>
            </c:dLbl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'Sheet3 (2)'!$E$9:$G$9</c:f>
              <c:strCache>
                <c:ptCount val="3"/>
                <c:pt idx="0">
                  <c:v>Dec'15</c:v>
                </c:pt>
                <c:pt idx="1">
                  <c:v>Jan'16</c:v>
                </c:pt>
                <c:pt idx="2">
                  <c:v>Feb'16</c:v>
                </c:pt>
              </c:strCache>
            </c:strRef>
          </c:cat>
          <c:val>
            <c:numRef>
              <c:f>'Sheet3 (2)'!$E$10:$G$10</c:f>
              <c:numCache>
                <c:formatCode>#,##0</c:formatCode>
                <c:ptCount val="3"/>
                <c:pt idx="0">
                  <c:v>1000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6500224"/>
        <c:axId val="36501760"/>
      </c:barChart>
      <c:catAx>
        <c:axId val="36500224"/>
        <c:scaling>
          <c:orientation val="minMax"/>
        </c:scaling>
        <c:delete val="0"/>
        <c:axPos val="l"/>
        <c:numFmt formatCode="mmm\-yy" sourceLinked="1"/>
        <c:majorTickMark val="none"/>
        <c:minorTickMark val="none"/>
        <c:tickLblPos val="nextTo"/>
        <c:txPr>
          <a:bodyPr/>
          <a:lstStyle/>
          <a:p>
            <a:pPr>
              <a:defRPr sz="1150" b="1"/>
            </a:pPr>
            <a:endParaRPr lang="en-US"/>
          </a:p>
        </c:txPr>
        <c:crossAx val="36501760"/>
        <c:crosses val="autoZero"/>
        <c:auto val="1"/>
        <c:lblAlgn val="ctr"/>
        <c:lblOffset val="100"/>
        <c:noMultiLvlLbl val="1"/>
      </c:catAx>
      <c:valAx>
        <c:axId val="36501760"/>
        <c:scaling>
          <c:orientation val="minMax"/>
          <c:max val="10000"/>
        </c:scaling>
        <c:delete val="0"/>
        <c:axPos val="b"/>
        <c:numFmt formatCode="#,##0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150" b="1"/>
            </a:pPr>
            <a:endParaRPr lang="en-US"/>
          </a:p>
        </c:txPr>
        <c:crossAx val="365002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5.8070866141730134E-5"/>
          <c:y val="0.79363155663674789"/>
          <c:w val="0.99988374890638665"/>
          <c:h val="0.17899022791727429"/>
        </c:manualLayout>
      </c:layout>
      <c:overlay val="0"/>
      <c:txPr>
        <a:bodyPr/>
        <a:lstStyle/>
        <a:p>
          <a:pPr>
            <a:defRPr sz="11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0.0162</cdr:x>
      <cdr:y>0.08886</cdr:y>
    </cdr:from>
    <cdr:to>
      <cdr:x>0.09926</cdr:x>
      <cdr:y>0.14671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45951" y="224572"/>
          <a:ext cx="748184" cy="14619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horz" anchor="ctr" anchorCtr="0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50" b="1" dirty="0" smtClean="0">
              <a:solidFill>
                <a:sysClr val="windowText" lastClr="000000"/>
              </a:solidFill>
            </a:rPr>
            <a:t>Count #</a:t>
          </a:r>
          <a:endParaRPr lang="en-US" sz="1150" b="1" dirty="0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0.92734</cdr:x>
      <cdr:y>0.09543</cdr:y>
    </cdr:from>
    <cdr:to>
      <cdr:x>1</cdr:x>
      <cdr:y>0.14247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8353400" y="241176"/>
          <a:ext cx="654496" cy="11886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horz" anchor="ctr" anchorCtr="0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50" b="1" dirty="0" smtClean="0">
              <a:solidFill>
                <a:sysClr val="windowText" lastClr="000000"/>
              </a:solidFill>
            </a:rPr>
            <a:t>Ratio%</a:t>
          </a:r>
          <a:endParaRPr lang="en-US" sz="1150" b="1" dirty="0">
            <a:solidFill>
              <a:sysClr val="windowText" lastClr="00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0.91899</cdr:x>
      <cdr:y>0.26027</cdr:y>
    </cdr:from>
    <cdr:to>
      <cdr:x>1</cdr:x>
      <cdr:y>0.4808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403245" y="1368152"/>
          <a:ext cx="740755" cy="1159236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tx1"/>
          </a:solidFill>
        </a:ln>
      </cdr:spPr>
    </cdr:pic>
  </cdr:relSizeAnchor>
  <cdr:relSizeAnchor xmlns:cdr="http://schemas.openxmlformats.org/drawingml/2006/chartDrawing">
    <cdr:from>
      <cdr:x>0.91899</cdr:x>
      <cdr:y>0.0137</cdr:y>
    </cdr:from>
    <cdr:to>
      <cdr:x>1</cdr:x>
      <cdr:y>0.23345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8403245" y="72008"/>
          <a:ext cx="740755" cy="1155134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tx1"/>
          </a:solidFill>
        </a:ln>
      </cdr:spPr>
    </cdr:pic>
  </cdr:relSizeAnchor>
  <cdr:relSizeAnchor xmlns:cdr="http://schemas.openxmlformats.org/drawingml/2006/chartDrawing">
    <cdr:from>
      <cdr:x>0.92095</cdr:x>
      <cdr:y>0.49315</cdr:y>
    </cdr:from>
    <cdr:to>
      <cdr:x>1</cdr:x>
      <cdr:y>0.71753</cdr:y>
    </cdr:to>
    <cdr:pic>
      <cdr:nvPicPr>
        <cdr:cNvPr id="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8421167" y="2592288"/>
          <a:ext cx="722833" cy="1179473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88EA0-80EC-4260-840A-3A167BAFECFB}" type="datetimeFigureOut">
              <a:rPr lang="en-MY" smtClean="0"/>
              <a:t>16/4/2018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15A3E-7BD1-4544-9472-09A3A588A3F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603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49445" y="9430539"/>
            <a:ext cx="2947145" cy="49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284" tIns="45142" rIns="90284" bIns="45142" anchor="b"/>
          <a:lstStyle/>
          <a:p>
            <a:pPr algn="r" defTabSz="903288"/>
            <a:fld id="{BC0AEBB7-05B4-40E3-AB2C-485DB584FDF0}" type="slidenum">
              <a:rPr kumimoji="1" lang="en-US" altLang="ja-JP"/>
              <a:pPr algn="r" defTabSz="903288"/>
              <a:t>1</a:t>
            </a:fld>
            <a:endParaRPr kumimoji="1" lang="en-US" altLang="ja-JP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3938" y="265113"/>
            <a:ext cx="4630737" cy="347503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90" y="4314219"/>
            <a:ext cx="6193244" cy="5378280"/>
          </a:xfrm>
          <a:noFill/>
          <a:ln/>
        </p:spPr>
        <p:txBody>
          <a:bodyPr lIns="90453" tIns="45227" rIns="90453" bIns="45227"/>
          <a:lstStyle/>
          <a:p>
            <a:pPr eaLnBrk="1" hangingPunct="1"/>
            <a:endParaRPr lang="en-US" altLang="ja-JP" sz="1400" b="1" dirty="0" smtClean="0">
              <a:latin typeface="Times New Roman" pitchFamily="18" charset="0"/>
            </a:endParaRPr>
          </a:p>
        </p:txBody>
      </p:sp>
      <p:sp>
        <p:nvSpPr>
          <p:cNvPr id="3072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3680A43-62B1-40AD-AD2E-99869542C5F6}" type="datetime1">
              <a:rPr lang="en-US" altLang="ja-JP" smtClean="0"/>
              <a:pPr>
                <a:defRPr/>
              </a:pPr>
              <a:t>4/16/2018</a:t>
            </a:fld>
            <a:endParaRPr lang="en-US" altLang="ja-JP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15A3E-7BD1-4544-9472-09A3A588A3F4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05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3"/>
          <p:cNvSpPr txBox="1">
            <a:spLocks noGrp="1" noChangeArrowheads="1"/>
          </p:cNvSpPr>
          <p:nvPr/>
        </p:nvSpPr>
        <p:spPr bwMode="auto">
          <a:xfrm>
            <a:off x="3851619" y="9428220"/>
            <a:ext cx="2935187" cy="49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02" tIns="45351" rIns="90702" bIns="45351" anchor="b"/>
          <a:lstStyle/>
          <a:p>
            <a:pPr algn="r"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200400" algn="l"/>
                <a:tab pos="3656013" algn="l"/>
                <a:tab pos="4113213" algn="l"/>
                <a:tab pos="4572000" algn="l"/>
                <a:tab pos="5029200" algn="l"/>
                <a:tab pos="5486400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fld id="{D62E9E6A-4666-4FF8-9FDF-60B1A8203F02}" type="slidenum">
              <a:rPr lang="ja-JP" altLang="en-GB">
                <a:solidFill>
                  <a:srgbClr val="000000"/>
                </a:solidFill>
                <a:latin typeface="Times New Roman" pitchFamily="18" charset="0"/>
              </a:rPr>
              <a:pPr algn="r"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0013" algn="l"/>
                  <a:tab pos="1828800" algn="l"/>
                  <a:tab pos="2286000" algn="l"/>
                  <a:tab pos="2743200" algn="l"/>
                  <a:tab pos="3200400" algn="l"/>
                  <a:tab pos="3656013" algn="l"/>
                  <a:tab pos="4113213" algn="l"/>
                  <a:tab pos="4572000" algn="l"/>
                  <a:tab pos="5029200" algn="l"/>
                  <a:tab pos="5486400" algn="l"/>
                  <a:tab pos="5942013" algn="l"/>
                  <a:tab pos="6399213" algn="l"/>
                  <a:tab pos="6856413" algn="l"/>
                  <a:tab pos="7313613" algn="l"/>
                  <a:tab pos="7770813" algn="l"/>
                  <a:tab pos="8228013" algn="l"/>
                  <a:tab pos="8685213" algn="l"/>
                  <a:tab pos="9142413" algn="l"/>
                </a:tabLst>
              </a:pPr>
              <a:t>5</a:t>
            </a:fld>
            <a:endParaRPr lang="en-GB" altLang="ja-JP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44538"/>
            <a:ext cx="4954587" cy="3716337"/>
          </a:xfrm>
          <a:ln/>
        </p:spPr>
      </p:sp>
      <p:sp>
        <p:nvSpPr>
          <p:cNvPr id="358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78355" y="4717590"/>
            <a:ext cx="5431183" cy="4464901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AF7BE3-9578-4578-81F9-4044021CFD6E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AF7BE3-9578-4578-81F9-4044021CFD6E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AF7BE3-9578-4578-81F9-4044021CFD6E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t>16/4/2018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737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t>16/4/2018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976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t>16/4/2018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381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t>16/4/2018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40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t>16/4/2018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45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t>16/4/2018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119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t>16/4/2018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215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t>16/4/2018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984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t>16/4/2018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438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t>16/4/2018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74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A926-BDBE-49AD-A162-FA14ABA47CBA}" type="datetimeFigureOut">
              <a:rPr lang="en-MY" smtClean="0"/>
              <a:t>16/4/2018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3DB0-7EFB-4651-9B71-100ED3C5E2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92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A926-BDBE-49AD-A162-FA14ABA47CBA}" type="datetimeFigureOut">
              <a:rPr lang="en-MY" smtClean="0"/>
              <a:t>16/4/2018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3DB0-7EFB-4651-9B71-100ED3C5E2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672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Excel_97-2003_Worksheet3.xls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52388" y="2357438"/>
            <a:ext cx="9064625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ja-JP" sz="4000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MS PGothic" pitchFamily="34" charset="-128"/>
              <a:cs typeface="Tahoma" pitchFamily="34" charset="0"/>
            </a:endParaRPr>
          </a:p>
          <a:p>
            <a:pPr algn="ctr">
              <a:defRPr/>
            </a:pPr>
            <a:r>
              <a:rPr lang="en-US" altLang="ja-JP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MS PGothic" pitchFamily="34" charset="-128"/>
                <a:cs typeface="Tahoma" pitchFamily="34" charset="0"/>
              </a:rPr>
              <a:t>SALES &amp; MARKETING MEETING</a:t>
            </a:r>
          </a:p>
          <a:p>
            <a:pPr algn="ctr">
              <a:defRPr/>
            </a:pPr>
            <a:r>
              <a:rPr lang="en-US" altLang="ja-JP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MS PGothic" pitchFamily="34" charset="-128"/>
                <a:cs typeface="Tahoma" pitchFamily="34" charset="0"/>
              </a:rPr>
              <a:t>PERSONAL FINANCING</a:t>
            </a:r>
          </a:p>
          <a:p>
            <a:pPr algn="ctr">
              <a:defRPr/>
            </a:pPr>
            <a:r>
              <a:rPr lang="en-US" altLang="ja-JP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MS PGothic" pitchFamily="34" charset="-128"/>
                <a:cs typeface="Tahoma" pitchFamily="34" charset="0"/>
              </a:rPr>
              <a:t>CCG</a:t>
            </a:r>
          </a:p>
          <a:p>
            <a:pPr algn="ctr">
              <a:defRPr/>
            </a:pPr>
            <a:r>
              <a:rPr lang="en-US" altLang="ja-JP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MS PGothic" pitchFamily="34" charset="-128"/>
                <a:cs typeface="Tahoma" pitchFamily="34" charset="0"/>
              </a:rPr>
              <a:t>09</a:t>
            </a:r>
            <a:r>
              <a:rPr lang="en-US" altLang="ja-JP" sz="40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MS PGothic" pitchFamily="34" charset="-128"/>
                <a:cs typeface="Tahoma" pitchFamily="34" charset="0"/>
              </a:rPr>
              <a:t>th</a:t>
            </a:r>
            <a:r>
              <a:rPr lang="en-US" altLang="ja-JP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MS PGothic" pitchFamily="34" charset="-128"/>
                <a:cs typeface="Tahoma" pitchFamily="34" charset="0"/>
              </a:rPr>
              <a:t> Dec 2015</a:t>
            </a:r>
            <a:endParaRPr lang="en-US" altLang="ja-JP" sz="4000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MS PGothic" pitchFamily="34" charset="-128"/>
              <a:cs typeface="Tahoma" pitchFamily="34" charset="0"/>
            </a:endParaRPr>
          </a:p>
          <a:p>
            <a:pPr algn="ctr">
              <a:defRPr/>
            </a:pPr>
            <a:endParaRPr lang="en-US" altLang="ja-JP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MS PGothic" pitchFamily="34" charset="-128"/>
              <a:cs typeface="Tahoma" pitchFamily="34" charset="0"/>
            </a:endParaRPr>
          </a:p>
        </p:txBody>
      </p:sp>
      <p:sp>
        <p:nvSpPr>
          <p:cNvPr id="16387" name="Rectangle 14"/>
          <p:cNvSpPr>
            <a:spLocks noChangeArrowheads="1"/>
          </p:cNvSpPr>
          <p:nvPr/>
        </p:nvSpPr>
        <p:spPr bwMode="auto">
          <a:xfrm>
            <a:off x="0" y="19050"/>
            <a:ext cx="9144000" cy="746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ms-MY" sz="2400">
              <a:solidFill>
                <a:schemeClr val="bg1"/>
              </a:solidFill>
              <a:ea typeface="ＭＳ ゴシック" pitchFamily="49" charset="-128"/>
            </a:endParaRPr>
          </a:p>
        </p:txBody>
      </p:sp>
      <p:sp>
        <p:nvSpPr>
          <p:cNvPr id="16388" name="Rectangle 15"/>
          <p:cNvSpPr>
            <a:spLocks noChangeArrowheads="1"/>
          </p:cNvSpPr>
          <p:nvPr/>
        </p:nvSpPr>
        <p:spPr bwMode="auto">
          <a:xfrm>
            <a:off x="457200" y="2209800"/>
            <a:ext cx="8305800" cy="7143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lang="ms-MY"/>
          </a:p>
        </p:txBody>
      </p:sp>
      <p:sp>
        <p:nvSpPr>
          <p:cNvPr id="16389" name="Rectangle 18"/>
          <p:cNvSpPr>
            <a:spLocks noChangeArrowheads="1"/>
          </p:cNvSpPr>
          <p:nvPr/>
        </p:nvSpPr>
        <p:spPr bwMode="auto">
          <a:xfrm>
            <a:off x="8428038" y="0"/>
            <a:ext cx="715962" cy="692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lang="ms-MY"/>
          </a:p>
        </p:txBody>
      </p:sp>
      <p:sp>
        <p:nvSpPr>
          <p:cNvPr id="16390" name="Rectangle 15"/>
          <p:cNvSpPr>
            <a:spLocks noChangeArrowheads="1"/>
          </p:cNvSpPr>
          <p:nvPr/>
        </p:nvSpPr>
        <p:spPr bwMode="auto">
          <a:xfrm>
            <a:off x="384175" y="4648200"/>
            <a:ext cx="8305800" cy="1587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lang="ms-MY"/>
          </a:p>
        </p:txBody>
      </p:sp>
      <p:pic>
        <p:nvPicPr>
          <p:cNvPr id="16391" name="Picture 12"/>
          <p:cNvPicPr>
            <a:picLocks noChangeAspect="1" noChangeArrowheads="1"/>
          </p:cNvPicPr>
          <p:nvPr/>
        </p:nvPicPr>
        <p:blipFill>
          <a:blip r:embed="rId3" cstate="print"/>
          <a:srcRect l="5013" t="13780" r="4915" b="65755"/>
          <a:stretch>
            <a:fillRect/>
          </a:stretch>
        </p:blipFill>
        <p:spPr bwMode="auto">
          <a:xfrm>
            <a:off x="4440238" y="65088"/>
            <a:ext cx="4681537" cy="935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B2DE2-3BA6-44EA-81D9-873B52089B3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989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7504" y="44624"/>
            <a:ext cx="8763000" cy="4929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Special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Scheme: ACS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&amp;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AEON Group Staff Campaign (17</a:t>
            </a:r>
            <a:r>
              <a:rPr lang="en-US" sz="2000" baseline="300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Sept  - 30</a:t>
            </a:r>
            <a:r>
              <a:rPr lang="en-US" sz="2000" baseline="300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Nov 2015)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79512" y="548680"/>
            <a:ext cx="84582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B5A52-E135-4D67-9276-C308BCD747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96671"/>
              </p:ext>
            </p:extLst>
          </p:nvPr>
        </p:nvGraphicFramePr>
        <p:xfrm>
          <a:off x="107504" y="2276872"/>
          <a:ext cx="8928991" cy="22322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6682"/>
                <a:gridCol w="871121"/>
                <a:gridCol w="871121"/>
                <a:gridCol w="798528"/>
                <a:gridCol w="977084"/>
                <a:gridCol w="1128125"/>
                <a:gridCol w="782082"/>
                <a:gridCol w="742380"/>
                <a:gridCol w="725934"/>
                <a:gridCol w="725934"/>
              </a:tblGrid>
              <a:tr h="26168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1</a:t>
                      </a:r>
                      <a:r>
                        <a:rPr lang="en-MY" sz="1400" u="none" strike="noStrike" baseline="30000" dirty="0">
                          <a:effectLst/>
                        </a:rPr>
                        <a:t>st</a:t>
                      </a:r>
                      <a:r>
                        <a:rPr lang="en-MY" sz="1400" u="none" strike="noStrike" dirty="0">
                          <a:effectLst/>
                        </a:rPr>
                        <a:t> - 31</a:t>
                      </a:r>
                      <a:r>
                        <a:rPr lang="en-MY" sz="1400" u="none" strike="noStrike" baseline="30000" dirty="0">
                          <a:effectLst/>
                        </a:rPr>
                        <a:t>st</a:t>
                      </a:r>
                      <a:r>
                        <a:rPr lang="en-MY" sz="1400" u="none" strike="noStrike" dirty="0">
                          <a:effectLst/>
                        </a:rPr>
                        <a:t> Oct‘15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Application Judged</a:t>
                      </a:r>
                      <a:endParaRPr lang="en-MY" sz="1400" b="1" i="0" u="none" strike="noStrike">
                        <a:solidFill>
                          <a:srgbClr val="FFFF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Approved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Decline</a:t>
                      </a:r>
                      <a:endParaRPr lang="en-MY" sz="1400" b="1" i="0" u="none" strike="noStrike">
                        <a:solidFill>
                          <a:srgbClr val="FFFF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S&amp;P</a:t>
                      </a:r>
                      <a:endParaRPr lang="en-MY" sz="1400" b="1" i="0" u="none" strike="noStrike">
                        <a:solidFill>
                          <a:srgbClr val="FFFF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461905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Count 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u="none" strike="noStrike" dirty="0" smtClean="0">
                          <a:effectLst/>
                        </a:rPr>
                        <a:t>RM</a:t>
                      </a:r>
                      <a:r>
                        <a:rPr lang="en-MY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MY" sz="1400" u="none" strike="noStrike" dirty="0" smtClean="0">
                          <a:effectLst/>
                        </a:rPr>
                        <a:t>(000’)</a:t>
                      </a:r>
                      <a:endParaRPr lang="en-MY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Count 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RM (000’)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Approval</a:t>
                      </a:r>
                    </a:p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Ratio</a:t>
                      </a:r>
                      <a:r>
                        <a:rPr lang="en-MY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MY" sz="1400" u="none" strike="noStrike" dirty="0" smtClean="0">
                          <a:effectLst/>
                        </a:rPr>
                        <a:t>(%)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Count 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RM (000’)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Count 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RM</a:t>
                      </a:r>
                    </a:p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(000</a:t>
                      </a:r>
                      <a:r>
                        <a:rPr lang="en-MY" sz="1400" u="none" strike="noStrike" dirty="0">
                          <a:effectLst/>
                        </a:rPr>
                        <a:t>’)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261688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u="none" strike="noStrike">
                          <a:effectLst/>
                        </a:rPr>
                        <a:t>ACS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24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211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51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412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212.5%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9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57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72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618.3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61688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u="none" strike="noStrike">
                          <a:effectLst/>
                        </a:rPr>
                        <a:t>AEON Co.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157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1,532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41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393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26.1%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116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1,140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39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373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61688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u="none" strike="noStrike">
                          <a:effectLst/>
                        </a:rPr>
                        <a:t>AEON BIG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47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642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10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116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21.3%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37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477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7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83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4619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u="none" strike="noStrike">
                          <a:effectLst/>
                        </a:rPr>
                        <a:t>Other AEON Companies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8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97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3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37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37.5%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5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60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3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37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616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>
                          <a:effectLst/>
                        </a:rPr>
                        <a:t>TOTAL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>
                          <a:effectLst/>
                        </a:rPr>
                        <a:t>236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2,482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>
                          <a:effectLst/>
                        </a:rPr>
                        <a:t>105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>
                          <a:effectLst/>
                        </a:rPr>
                        <a:t>958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>
                          <a:effectLst/>
                        </a:rPr>
                        <a:t>44.5%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>
                          <a:effectLst/>
                        </a:rPr>
                        <a:t>167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1,733.5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>
                          <a:effectLst/>
                        </a:rPr>
                        <a:t>121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1,111.3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84527"/>
              </p:ext>
            </p:extLst>
          </p:nvPr>
        </p:nvGraphicFramePr>
        <p:xfrm>
          <a:off x="107504" y="4653136"/>
          <a:ext cx="8928990" cy="20865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2"/>
                <a:gridCol w="864096"/>
                <a:gridCol w="864098"/>
                <a:gridCol w="792088"/>
                <a:gridCol w="1008112"/>
                <a:gridCol w="1080120"/>
                <a:gridCol w="648072"/>
                <a:gridCol w="936104"/>
                <a:gridCol w="720080"/>
                <a:gridCol w="720078"/>
              </a:tblGrid>
              <a:tr h="242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1</a:t>
                      </a:r>
                      <a:r>
                        <a:rPr lang="en-MY" sz="1400" u="none" strike="noStrike" baseline="30000" dirty="0">
                          <a:effectLst/>
                        </a:rPr>
                        <a:t>st  </a:t>
                      </a:r>
                      <a:r>
                        <a:rPr lang="en-MY" sz="1400" u="none" strike="noStrike" dirty="0">
                          <a:effectLst/>
                        </a:rPr>
                        <a:t>-30</a:t>
                      </a:r>
                      <a:r>
                        <a:rPr lang="en-MY" sz="1400" u="none" strike="noStrike" baseline="30000" dirty="0">
                          <a:effectLst/>
                        </a:rPr>
                        <a:t>th</a:t>
                      </a:r>
                      <a:r>
                        <a:rPr lang="en-MY" sz="1400" u="none" strike="noStrike" dirty="0">
                          <a:effectLst/>
                        </a:rPr>
                        <a:t> Nov’15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Application Judged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Approved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Decline</a:t>
                      </a:r>
                      <a:endParaRPr lang="en-MY" sz="1400" b="1" i="0" u="none" strike="noStrike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S&amp;P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405270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Count 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RM (000’)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Count 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RM (000’)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Approval</a:t>
                      </a:r>
                    </a:p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Ratio </a:t>
                      </a:r>
                      <a:r>
                        <a:rPr lang="en-MY" sz="1400" u="none" strike="noStrike" dirty="0">
                          <a:effectLst/>
                        </a:rPr>
                        <a:t>(%)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Count 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RM (000’)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Count 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RM</a:t>
                      </a:r>
                    </a:p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(000</a:t>
                      </a:r>
                      <a:r>
                        <a:rPr lang="en-MY" sz="1400" u="none" strike="noStrike" dirty="0">
                          <a:effectLst/>
                        </a:rPr>
                        <a:t>’)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28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u="none" strike="noStrike" dirty="0">
                          <a:effectLst/>
                        </a:rPr>
                        <a:t>ACS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54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330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21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147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>
                          <a:effectLst/>
                        </a:rPr>
                        <a:t>39.0%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23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122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20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127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428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u="none" strike="noStrike" dirty="0">
                          <a:effectLst/>
                        </a:rPr>
                        <a:t>AEON Co.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262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2,934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79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841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>
                          <a:effectLst/>
                        </a:rPr>
                        <a:t>30.2%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169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1,865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75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810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42802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u="none" strike="noStrike" dirty="0">
                          <a:effectLst/>
                        </a:rPr>
                        <a:t>AEON BIG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71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998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19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287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>
                          <a:effectLst/>
                        </a:rPr>
                        <a:t>26.8%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50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621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17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262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4016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u="none" strike="noStrike" dirty="0" smtClean="0">
                          <a:effectLst/>
                        </a:rPr>
                        <a:t>Other AEON Companies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9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142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2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13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>
                          <a:effectLst/>
                        </a:rPr>
                        <a:t>22.2%</a:t>
                      </a:r>
                      <a:endParaRPr lang="en-MY" sz="1400" b="0" i="0" u="none" strike="noStrike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6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121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2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u="none" strike="noStrike" dirty="0" smtClean="0">
                          <a:effectLst/>
                        </a:rPr>
                        <a:t>13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42802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Total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396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4,404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121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1,288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30.6%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248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2,728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114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1,212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10409"/>
              </p:ext>
            </p:extLst>
          </p:nvPr>
        </p:nvGraphicFramePr>
        <p:xfrm>
          <a:off x="107506" y="620688"/>
          <a:ext cx="8928990" cy="15871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6142"/>
                <a:gridCol w="864096"/>
                <a:gridCol w="864096"/>
                <a:gridCol w="792088"/>
                <a:gridCol w="1080120"/>
                <a:gridCol w="1024084"/>
                <a:gridCol w="776116"/>
                <a:gridCol w="728066"/>
                <a:gridCol w="752091"/>
                <a:gridCol w="752091"/>
              </a:tblGrid>
              <a:tr h="23018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17</a:t>
                      </a:r>
                      <a:r>
                        <a:rPr lang="en-MY" sz="1400" u="none" strike="noStrike" baseline="30000" dirty="0" smtClean="0">
                          <a:effectLst/>
                        </a:rPr>
                        <a:t>th  </a:t>
                      </a:r>
                      <a:r>
                        <a:rPr lang="en-MY" sz="1400" u="none" strike="noStrike" dirty="0" smtClean="0">
                          <a:effectLst/>
                        </a:rPr>
                        <a:t>–</a:t>
                      </a:r>
                      <a:r>
                        <a:rPr lang="en-MY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MY" sz="1400" u="none" strike="noStrike" dirty="0" smtClean="0">
                          <a:effectLst/>
                        </a:rPr>
                        <a:t>30</a:t>
                      </a:r>
                      <a:r>
                        <a:rPr lang="en-MY" sz="1400" u="none" strike="noStrike" baseline="30000" dirty="0" smtClean="0">
                          <a:effectLst/>
                        </a:rPr>
                        <a:t>th</a:t>
                      </a:r>
                      <a:r>
                        <a:rPr lang="en-MY" sz="1400" u="none" strike="noStrike" dirty="0" smtClean="0">
                          <a:effectLst/>
                        </a:rPr>
                        <a:t> </a:t>
                      </a:r>
                      <a:r>
                        <a:rPr lang="en-MY" sz="1400" u="none" strike="noStrike" dirty="0">
                          <a:effectLst/>
                        </a:rPr>
                        <a:t>Sept’15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Application Judged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Approved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Decline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S&amp;P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273875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Count 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RM (000’)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Count 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RM (000’)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Approval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Ratio (%)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>
                          <a:effectLst/>
                        </a:rPr>
                        <a:t>Count 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RM (000’)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>
                          <a:effectLst/>
                        </a:rPr>
                        <a:t>Count 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RM</a:t>
                      </a:r>
                    </a:p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(000</a:t>
                      </a:r>
                      <a:r>
                        <a:rPr lang="en-MY" sz="1400" u="none" strike="noStrike" dirty="0">
                          <a:effectLst/>
                        </a:rPr>
                        <a:t>’)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01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u="none" strike="noStrike" dirty="0">
                          <a:effectLst/>
                        </a:rPr>
                        <a:t>ACS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267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1,876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158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1,147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59.2%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103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697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163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1,078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301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u="none" strike="noStrike" dirty="0">
                          <a:effectLst/>
                        </a:rPr>
                        <a:t>AEON Co.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56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574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21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198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37.5%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34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346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16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154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301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MY" sz="1400" u="none" strike="noStrike" dirty="0">
                          <a:effectLst/>
                        </a:rPr>
                        <a:t>AEON BIG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21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219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3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20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14.3%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18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199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3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u="none" strike="noStrike" dirty="0" smtClean="0">
                          <a:effectLst/>
                        </a:rPr>
                        <a:t>20 </a:t>
                      </a:r>
                      <a:endParaRPr lang="en-MY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2301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 smtClean="0">
                          <a:effectLst/>
                        </a:rPr>
                        <a:t>TOTAL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344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2,669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182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1,365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 smtClean="0">
                          <a:effectLst/>
                        </a:rPr>
                        <a:t>52.9%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155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1,242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182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1,252 </a:t>
                      </a:r>
                      <a:endParaRPr lang="en-MY" sz="1400" b="1" i="0" u="none" strike="noStrike" dirty="0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7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496" y="44624"/>
            <a:ext cx="8686800" cy="327622"/>
          </a:xfrm>
        </p:spPr>
        <p:txBody>
          <a:bodyPr>
            <a:noAutofit/>
          </a:bodyPr>
          <a:lstStyle/>
          <a:p>
            <a:pPr algn="l"/>
            <a:r>
              <a:rPr lang="en-US" sz="2200" dirty="0" smtClean="0">
                <a:solidFill>
                  <a:srgbClr val="0000FF"/>
                </a:solidFill>
              </a:rPr>
              <a:t>Campaign Sales Projection – Dec’15 to Feb’16  </a:t>
            </a:r>
            <a:r>
              <a:rPr lang="en-US" sz="2200" dirty="0" smtClean="0">
                <a:solidFill>
                  <a:srgbClr val="CC00FF"/>
                </a:solidFill>
              </a:rPr>
              <a:t>(3 Months plan)</a:t>
            </a:r>
            <a:endParaRPr lang="en-MY" sz="2200" dirty="0">
              <a:solidFill>
                <a:srgbClr val="CC00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7504" y="403076"/>
            <a:ext cx="8928992" cy="0"/>
          </a:xfrm>
          <a:prstGeom prst="line">
            <a:avLst/>
          </a:prstGeom>
          <a:noFill/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68420"/>
              </p:ext>
            </p:extLst>
          </p:nvPr>
        </p:nvGraphicFramePr>
        <p:xfrm>
          <a:off x="36510" y="5661248"/>
          <a:ext cx="9071994" cy="100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15"/>
                <a:gridCol w="1843037"/>
                <a:gridCol w="2039212"/>
                <a:gridCol w="1997924"/>
                <a:gridCol w="2107306"/>
              </a:tblGrid>
              <a:tr h="313442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MY" sz="13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Total</a:t>
                      </a:r>
                      <a:r>
                        <a:rPr lang="en-MY" sz="1300" b="1" u="none" strike="noStrike" baseline="0" dirty="0" smtClean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lang="en-MY" sz="13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Sales </a:t>
                      </a:r>
                      <a:r>
                        <a:rPr lang="en-MY" sz="13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Projections (S&amp;P) </a:t>
                      </a:r>
                      <a:r>
                        <a:rPr lang="en-MY" sz="13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RM</a:t>
                      </a:r>
                      <a:endParaRPr lang="en-MY" sz="13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MY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47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u="none" strike="noStrike" dirty="0">
                          <a:effectLst/>
                        </a:rPr>
                        <a:t>Month</a:t>
                      </a:r>
                      <a:endParaRPr lang="en-MY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u="none" strike="noStrike" dirty="0">
                          <a:effectLst/>
                        </a:rPr>
                        <a:t>Dec'15 ('000)</a:t>
                      </a:r>
                      <a:endParaRPr lang="en-MY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u="none" strike="noStrike" dirty="0">
                          <a:effectLst/>
                        </a:rPr>
                        <a:t>Jan'16 ('000)</a:t>
                      </a:r>
                      <a:endParaRPr lang="en-MY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u="none" strike="noStrike" dirty="0">
                          <a:effectLst/>
                        </a:rPr>
                        <a:t>Feb'16 ('000)</a:t>
                      </a:r>
                      <a:endParaRPr lang="en-MY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3 Months (‘000)</a:t>
                      </a:r>
                      <a:endParaRPr lang="en-MY" sz="13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473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300" b="1" u="none" strike="noStrike" dirty="0">
                          <a:effectLst/>
                        </a:rPr>
                        <a:t>Total</a:t>
                      </a:r>
                      <a:endParaRPr lang="en-MY" sz="13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11,000</a:t>
                      </a:r>
                      <a:endParaRPr lang="en-MY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14,000</a:t>
                      </a:r>
                      <a:endParaRPr lang="en-MY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15,500</a:t>
                      </a:r>
                      <a:endParaRPr lang="en-MY" sz="13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40,500</a:t>
                      </a:r>
                      <a:endParaRPr lang="en-MY" sz="13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029622"/>
              </p:ext>
            </p:extLst>
          </p:nvPr>
        </p:nvGraphicFramePr>
        <p:xfrm>
          <a:off x="0" y="476672"/>
          <a:ext cx="9144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427340"/>
            <a:ext cx="792088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b="1" dirty="0" smtClean="0"/>
              <a:t>RM(‘000)</a:t>
            </a:r>
            <a:endParaRPr lang="en-MY" sz="1150" b="1" dirty="0"/>
          </a:p>
        </p:txBody>
      </p:sp>
    </p:spTree>
    <p:extLst>
      <p:ext uri="{BB962C8B-B14F-4D97-AF65-F5344CB8AC3E}">
        <p14:creationId xmlns:p14="http://schemas.microsoft.com/office/powerpoint/2010/main" val="377060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70142"/>
              </p:ext>
            </p:extLst>
          </p:nvPr>
        </p:nvGraphicFramePr>
        <p:xfrm>
          <a:off x="35496" y="468225"/>
          <a:ext cx="9036497" cy="418491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87625"/>
                <a:gridCol w="1655082"/>
                <a:gridCol w="667810"/>
                <a:gridCol w="1732697"/>
                <a:gridCol w="624931"/>
                <a:gridCol w="1685332"/>
                <a:gridCol w="690931"/>
                <a:gridCol w="58099"/>
                <a:gridCol w="733990"/>
              </a:tblGrid>
              <a:tr h="223107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Q4 FYE2016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50" b="1" u="sng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Dec'15 </a:t>
                      </a:r>
                      <a:r>
                        <a:rPr lang="en-MY" sz="1150" b="1" u="none" strike="noStrike" kern="1200" dirty="0" smtClean="0">
                          <a:solidFill>
                            <a:srgbClr val="0000FF"/>
                          </a:solidFill>
                          <a:effectLst/>
                        </a:rPr>
                        <a:t> RM('000)</a:t>
                      </a:r>
                      <a:endParaRPr lang="en-MY" sz="1150" b="1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50" b="1" u="sng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Jan'15 </a:t>
                      </a:r>
                      <a:r>
                        <a:rPr lang="en-MY" sz="1150" b="1" u="none" strike="noStrike" kern="1200" dirty="0" smtClean="0">
                          <a:solidFill>
                            <a:srgbClr val="0000FF"/>
                          </a:solidFill>
                          <a:effectLst/>
                        </a:rPr>
                        <a:t> RM('000)</a:t>
                      </a:r>
                      <a:endParaRPr lang="en-MY" sz="1150" b="1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50" b="1" u="sng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Feb'15 </a:t>
                      </a:r>
                      <a:r>
                        <a:rPr lang="en-MY" sz="1150" b="1" u="none" strike="noStrike" kern="1200" dirty="0" smtClean="0">
                          <a:solidFill>
                            <a:srgbClr val="0000FF"/>
                          </a:solidFill>
                          <a:effectLst/>
                        </a:rPr>
                        <a:t> RM('000)</a:t>
                      </a:r>
                      <a:endParaRPr lang="en-MY" sz="1150" b="1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 Total </a:t>
                      </a:r>
                      <a:r>
                        <a:rPr lang="en-MY" sz="1250" b="1" u="sng" strike="noStrike" dirty="0">
                          <a:solidFill>
                            <a:srgbClr val="0000FF"/>
                          </a:solidFill>
                          <a:effectLst/>
                        </a:rPr>
                        <a:t>Q4</a:t>
                      </a:r>
                      <a:r>
                        <a:rPr lang="en-MY" sz="12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endParaRPr lang="en-MY" sz="125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0766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solidFill>
                            <a:srgbClr val="0000FF"/>
                          </a:solidFill>
                          <a:effectLst/>
                        </a:rPr>
                        <a:t>Estimated Sales RM('000)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66,700</a:t>
                      </a:r>
                      <a:endParaRPr lang="en-MY" sz="11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63,500</a:t>
                      </a:r>
                      <a:endParaRPr lang="en-MY" sz="11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61,800</a:t>
                      </a:r>
                      <a:endParaRPr lang="en-MY" sz="11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0" i="0" u="none" strike="noStrike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50" b="1" u="none" strike="noStrike" smtClean="0">
                          <a:solidFill>
                            <a:srgbClr val="0000FF"/>
                          </a:solidFill>
                          <a:effectLst/>
                        </a:rPr>
                        <a:t>192,000 </a:t>
                      </a:r>
                      <a:endParaRPr lang="en-MY" sz="125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0536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5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Target RM('000)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77,700</a:t>
                      </a:r>
                      <a:endParaRPr lang="en-MY" sz="11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77,500</a:t>
                      </a:r>
                      <a:endParaRPr lang="en-MY" sz="11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77,300</a:t>
                      </a:r>
                      <a:endParaRPr lang="en-MY" sz="11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0" i="0" u="none" strike="noStrike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5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232,500 </a:t>
                      </a:r>
                      <a:endParaRPr lang="en-MY" sz="125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8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Shortfall</a:t>
                      </a:r>
                      <a:r>
                        <a:rPr lang="en-MY" sz="1150" u="none" strike="noStrike" baseline="0" dirty="0" smtClean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MY" sz="115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RM</a:t>
                      </a:r>
                      <a:r>
                        <a:rPr lang="en-MY" sz="1150" u="none" strike="noStrike" dirty="0">
                          <a:solidFill>
                            <a:srgbClr val="C00000"/>
                          </a:solidFill>
                          <a:effectLst/>
                        </a:rPr>
                        <a:t>('000)</a:t>
                      </a:r>
                      <a:endParaRPr lang="en-MY" sz="115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11,000 </a:t>
                      </a:r>
                      <a:endParaRPr lang="en-MY" sz="115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14,000</a:t>
                      </a:r>
                      <a:endParaRPr lang="en-MY" sz="115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15,500</a:t>
                      </a:r>
                      <a:endParaRPr lang="en-MY" sz="1150" u="none" strike="noStrike" dirty="0" smtClean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5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50" b="1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40,500 </a:t>
                      </a:r>
                      <a:endParaRPr lang="en-MY" sz="1250" b="1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310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50" b="1" u="none" strike="noStrike" dirty="0">
                          <a:effectLst/>
                        </a:rPr>
                        <a:t>Action Plan: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2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310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50" u="none" strike="noStrike" dirty="0" smtClean="0">
                          <a:effectLst/>
                        </a:rPr>
                        <a:t>a</a:t>
                      </a:r>
                      <a:r>
                        <a:rPr lang="en-MY" sz="1150" u="none" strike="noStrike" dirty="0">
                          <a:effectLst/>
                        </a:rPr>
                        <a:t>)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Nationwide Campaign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8,500 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Nationwide Campaign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10,000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Nationwide Campaign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10,000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50" u="none" strike="noStrike" dirty="0">
                          <a:effectLst/>
                        </a:rPr>
                        <a:t> </a:t>
                      </a:r>
                      <a:endParaRPr lang="en-MY" sz="12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02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50" u="none" strike="noStrike" dirty="0">
                          <a:effectLst/>
                        </a:rPr>
                        <a:t>b)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Sales Staff Challenge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1,000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Sales Staff Challenge</a:t>
                      </a:r>
                      <a:endParaRPr lang="en-MY" sz="115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1,000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Sales Staff Challenge</a:t>
                      </a:r>
                      <a:endParaRPr lang="en-MY" sz="115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1,000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50" u="none" strike="noStrike" dirty="0">
                          <a:effectLst/>
                        </a:rPr>
                        <a:t> </a:t>
                      </a:r>
                      <a:endParaRPr lang="en-MY" sz="12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276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50" u="none" strike="noStrike" dirty="0">
                          <a:effectLst/>
                        </a:rPr>
                        <a:t>c)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ACS </a:t>
                      </a:r>
                      <a:r>
                        <a:rPr lang="en-MY" sz="1150" u="none" strike="noStrike" dirty="0" err="1" smtClean="0">
                          <a:effectLst/>
                        </a:rPr>
                        <a:t>Klebang</a:t>
                      </a:r>
                      <a:r>
                        <a:rPr lang="en-MY" sz="1150" u="none" strike="noStrike" dirty="0" smtClean="0">
                          <a:effectLst/>
                        </a:rPr>
                        <a:t> &amp;</a:t>
                      </a:r>
                      <a:r>
                        <a:rPr lang="en-MY" sz="1150" u="none" strike="noStrike" dirty="0" err="1">
                          <a:effectLst/>
                        </a:rPr>
                        <a:t>Falim</a:t>
                      </a:r>
                      <a:r>
                        <a:rPr lang="en-MY" sz="1150" u="none" strike="noStrike" dirty="0">
                          <a:effectLst/>
                        </a:rPr>
                        <a:t> Opening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500 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ACS </a:t>
                      </a:r>
                      <a:r>
                        <a:rPr lang="en-MY" sz="1150" u="none" strike="noStrike" dirty="0" err="1" smtClean="0">
                          <a:effectLst/>
                        </a:rPr>
                        <a:t>Klebang</a:t>
                      </a:r>
                      <a:r>
                        <a:rPr lang="en-MY" sz="1150" u="none" strike="noStrike" dirty="0" smtClean="0">
                          <a:effectLst/>
                        </a:rPr>
                        <a:t> &amp;</a:t>
                      </a:r>
                      <a:r>
                        <a:rPr lang="en-MY" sz="1150" u="none" strike="noStrike" dirty="0" err="1" smtClean="0">
                          <a:effectLst/>
                        </a:rPr>
                        <a:t>Falim</a:t>
                      </a:r>
                      <a:r>
                        <a:rPr lang="en-MY" sz="1150" u="none" strike="noStrike" dirty="0" smtClean="0">
                          <a:effectLst/>
                        </a:rPr>
                        <a:t> </a:t>
                      </a:r>
                      <a:r>
                        <a:rPr lang="en-MY" sz="1150" u="none" strike="noStrike" dirty="0">
                          <a:effectLst/>
                        </a:rPr>
                        <a:t>Opening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500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ACS </a:t>
                      </a:r>
                      <a:r>
                        <a:rPr lang="en-MY" sz="1150" u="none" strike="noStrike" dirty="0" err="1" smtClean="0">
                          <a:effectLst/>
                        </a:rPr>
                        <a:t>Klebang</a:t>
                      </a:r>
                      <a:r>
                        <a:rPr lang="en-MY" sz="1150" u="none" strike="noStrike" dirty="0" smtClean="0">
                          <a:effectLst/>
                        </a:rPr>
                        <a:t> &amp;</a:t>
                      </a:r>
                      <a:r>
                        <a:rPr lang="en-MY" sz="1150" u="none" strike="noStrike" dirty="0" err="1">
                          <a:effectLst/>
                        </a:rPr>
                        <a:t>Falim</a:t>
                      </a:r>
                      <a:r>
                        <a:rPr lang="en-MY" sz="1150" u="none" strike="noStrike" dirty="0">
                          <a:effectLst/>
                        </a:rPr>
                        <a:t> Opening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500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2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310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50" u="none" strike="noStrike" dirty="0">
                          <a:effectLst/>
                        </a:rPr>
                        <a:t>d)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AEON Staff Scheme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1,000 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Outsource Agency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1,500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Outsource Agency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3,000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50" u="none" strike="noStrike" dirty="0">
                          <a:effectLst/>
                        </a:rPr>
                        <a:t> </a:t>
                      </a:r>
                      <a:endParaRPr lang="en-MY" sz="12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2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50" u="none" strike="noStrike" dirty="0" smtClean="0">
                          <a:effectLst/>
                        </a:rPr>
                        <a:t>e)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50" u="none" strike="noStrike" dirty="0" smtClean="0">
                          <a:effectLst/>
                        </a:rPr>
                        <a:t> -</a:t>
                      </a:r>
                      <a:endParaRPr lang="en-MY" dirty="0"/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TMK HQ Sales Challenge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>
                          <a:effectLst/>
                        </a:rPr>
                        <a:t>500</a:t>
                      </a:r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TMK HQ Sales Challenge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500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50" u="none" strike="noStrike" dirty="0">
                          <a:effectLst/>
                        </a:rPr>
                        <a:t> </a:t>
                      </a:r>
                      <a:endParaRPr lang="en-MY" sz="12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310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50" u="none" strike="noStrike" dirty="0" smtClean="0">
                          <a:effectLst/>
                        </a:rPr>
                        <a:t>f)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 </a:t>
                      </a:r>
                      <a:r>
                        <a:rPr lang="en-MY" sz="1150" u="none" strike="noStrike" dirty="0" smtClean="0">
                          <a:effectLst/>
                        </a:rPr>
                        <a:t>-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Online Aggregator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500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Online Aggregator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>
                          <a:effectLst/>
                        </a:rPr>
                        <a:t>500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50" u="none" strike="noStrike" dirty="0">
                          <a:effectLst/>
                        </a:rPr>
                        <a:t> </a:t>
                      </a:r>
                      <a:endParaRPr lang="en-MY" sz="12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50" u="none" strike="noStrike" dirty="0">
                          <a:effectLst/>
                        </a:rPr>
                        <a:t> 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150" u="none" strike="noStrike" dirty="0" smtClean="0">
                          <a:effectLst/>
                        </a:rPr>
                        <a:t>Campaign </a:t>
                      </a:r>
                      <a:r>
                        <a:rPr lang="en-MY" sz="1150" u="none" strike="noStrike" dirty="0">
                          <a:effectLst/>
                        </a:rPr>
                        <a:t>Sales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 smtClean="0">
                          <a:effectLst/>
                        </a:rPr>
                        <a:t>11,000 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150" u="none" strike="noStrike" dirty="0">
                          <a:effectLst/>
                        </a:rPr>
                        <a:t>Campaign Sales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14,000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150" u="none" strike="noStrike" dirty="0">
                          <a:effectLst/>
                        </a:rPr>
                        <a:t>Campaign Sales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u="none" strike="noStrike" dirty="0" smtClean="0">
                          <a:effectLst/>
                        </a:rPr>
                        <a:t>15,500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5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40,500 </a:t>
                      </a:r>
                      <a:endParaRPr lang="en-MY" sz="125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1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50" b="1" u="none" strike="noStrike" dirty="0">
                          <a:effectLst/>
                        </a:rPr>
                        <a:t> 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150" b="1" u="none" strike="noStrike" dirty="0">
                          <a:effectLst/>
                        </a:rPr>
                        <a:t>Total Estimated Sales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sng" strike="noStrike" dirty="0" smtClean="0">
                          <a:effectLst/>
                        </a:rPr>
                        <a:t>77,700 </a:t>
                      </a:r>
                      <a:endParaRPr lang="en-MY" sz="115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150" b="1" u="none" strike="noStrike" dirty="0">
                          <a:effectLst/>
                        </a:rPr>
                        <a:t>Total Estimated Sales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sng" strike="noStrike" dirty="0" smtClean="0">
                          <a:effectLst/>
                        </a:rPr>
                        <a:t>77,500</a:t>
                      </a:r>
                      <a:r>
                        <a:rPr lang="en-MY" sz="1150" b="1" u="none" strike="noStrike" dirty="0" smtClean="0">
                          <a:effectLst/>
                        </a:rPr>
                        <a:t> 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1150" b="1" u="none" strike="noStrike" dirty="0">
                          <a:effectLst/>
                        </a:rPr>
                        <a:t>Total Estimated Sales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sng" strike="noStrike" dirty="0" smtClean="0">
                          <a:effectLst/>
                        </a:rPr>
                        <a:t>77,300</a:t>
                      </a:r>
                      <a:r>
                        <a:rPr lang="en-MY" sz="1150" b="1" u="none" strike="noStrike" dirty="0" smtClean="0">
                          <a:effectLst/>
                        </a:rPr>
                        <a:t> 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50" b="1" u="sng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232,500 </a:t>
                      </a:r>
                      <a:endParaRPr lang="en-MY" sz="1250" b="1" i="0" u="sng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Sales </a:t>
                      </a:r>
                      <a:r>
                        <a:rPr lang="en-US" sz="1250" b="0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Vs.Target</a:t>
                      </a:r>
                      <a:r>
                        <a:rPr lang="en-US" sz="125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(%)</a:t>
                      </a:r>
                      <a:endParaRPr lang="en-MY" sz="12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MY" sz="125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100%</a:t>
                      </a:r>
                      <a:endParaRPr lang="en-MY" sz="12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MY" sz="12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100%</a:t>
                      </a:r>
                      <a:endParaRPr lang="en-MY" sz="12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MY" sz="12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100%</a:t>
                      </a:r>
                      <a:endParaRPr lang="en-MY" sz="12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9525" cap="flat" cmpd="sng" algn="ctr">
                      <a:noFill/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MY" sz="125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i="0" u="sng" strike="noStrike" dirty="0" smtClean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100%</a:t>
                      </a:r>
                      <a:endParaRPr lang="en-MY" sz="1250" b="0" i="0" u="sng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8219" marR="8219" marT="821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7504" y="58614"/>
            <a:ext cx="82296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smtClean="0">
                <a:solidFill>
                  <a:srgbClr val="0000FF"/>
                </a:solidFill>
              </a:rPr>
              <a:t>Q4 Sales Estimations Vs. Target</a:t>
            </a:r>
            <a:endParaRPr lang="en-MY" sz="2200" dirty="0">
              <a:solidFill>
                <a:srgbClr val="0000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74779"/>
              </p:ext>
            </p:extLst>
          </p:nvPr>
        </p:nvGraphicFramePr>
        <p:xfrm>
          <a:off x="35496" y="4797152"/>
          <a:ext cx="9036495" cy="18744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91214"/>
                <a:gridCol w="472882"/>
                <a:gridCol w="432048"/>
                <a:gridCol w="446806"/>
                <a:gridCol w="426969"/>
                <a:gridCol w="426969"/>
                <a:gridCol w="427448"/>
                <a:gridCol w="426490"/>
                <a:gridCol w="355807"/>
                <a:gridCol w="355807"/>
                <a:gridCol w="426969"/>
                <a:gridCol w="355807"/>
                <a:gridCol w="284646"/>
                <a:gridCol w="458770"/>
                <a:gridCol w="432048"/>
                <a:gridCol w="390090"/>
                <a:gridCol w="498130"/>
                <a:gridCol w="426969"/>
                <a:gridCol w="340995"/>
                <a:gridCol w="504056"/>
                <a:gridCol w="371905"/>
                <a:gridCol w="383670"/>
              </a:tblGrid>
              <a:tr h="320524">
                <a:tc gridSpan="22">
                  <a:txBody>
                    <a:bodyPr/>
                    <a:lstStyle/>
                    <a:p>
                      <a:pPr algn="l" fontAlgn="ctr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 FYE2016 Total Sales Performance Vs. Target                                                                                                                                                   </a:t>
                      </a:r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MY" sz="1150" b="1" i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(Unit: RM Million)</a:t>
                      </a:r>
                      <a:endParaRPr lang="en-MY" sz="1150" b="1" i="1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MY" sz="11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48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effectLst/>
                        </a:rPr>
                        <a:t>Nov’15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>
                          <a:effectLst/>
                        </a:rPr>
                        <a:t>Q3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effectLst/>
                        </a:rPr>
                        <a:t>Dec’15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effectLst/>
                        </a:rPr>
                        <a:t>Jan’16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effectLst/>
                        </a:rPr>
                        <a:t>Feb’16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>
                          <a:effectLst/>
                        </a:rPr>
                        <a:t>Q4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effectLst/>
                        </a:rPr>
                        <a:t>Total</a:t>
                      </a:r>
                      <a:r>
                        <a:rPr lang="en-MY" sz="1150" b="1" u="none" strike="noStrike" baseline="0" dirty="0" smtClean="0">
                          <a:effectLst/>
                        </a:rPr>
                        <a:t> Sales </a:t>
                      </a:r>
                      <a:r>
                        <a:rPr lang="en-MY" sz="1150" b="1" u="none" strike="noStrike" dirty="0" smtClean="0">
                          <a:effectLst/>
                        </a:rPr>
                        <a:t>(FYE2016)</a:t>
                      </a:r>
                      <a:endParaRPr lang="en-MY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87137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>
                          <a:effectLst/>
                        </a:rPr>
                        <a:t> </a:t>
                      </a:r>
                      <a:r>
                        <a:rPr lang="en-MY" sz="1150" b="0" u="none" strike="noStrike" dirty="0" smtClean="0">
                          <a:effectLst/>
                        </a:rPr>
                        <a:t>S&amp;P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 smtClean="0">
                          <a:effectLst/>
                        </a:rPr>
                        <a:t>Vs.</a:t>
                      </a:r>
                    </a:p>
                    <a:p>
                      <a:pPr algn="ctr" fontAlgn="ctr"/>
                      <a:r>
                        <a:rPr lang="en-MY" sz="1150" b="0" u="none" strike="noStrike" dirty="0" smtClean="0">
                          <a:effectLst/>
                        </a:rPr>
                        <a:t>Budget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>
                          <a:effectLst/>
                        </a:rPr>
                        <a:t>Vs LY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50" b="0" u="none" strike="noStrike" dirty="0" smtClean="0">
                          <a:effectLst/>
                        </a:rPr>
                        <a:t>S&amp;P</a:t>
                      </a:r>
                      <a:endParaRPr lang="en-MY" sz="11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 smtClean="0">
                          <a:effectLst/>
                        </a:rPr>
                        <a:t>Vs. </a:t>
                      </a:r>
                      <a:r>
                        <a:rPr lang="en-MY" sz="1150" b="0" u="none" strike="noStrike" dirty="0">
                          <a:effectLst/>
                        </a:rPr>
                        <a:t>Budget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>
                          <a:effectLst/>
                        </a:rPr>
                        <a:t>Vs LY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50" b="0" u="none" strike="noStrike" dirty="0" smtClean="0">
                          <a:effectLst/>
                        </a:rPr>
                        <a:t> S&amp;P</a:t>
                      </a:r>
                      <a:r>
                        <a:rPr lang="en-MY" sz="1150" b="0" u="none" strike="noStrike" dirty="0">
                          <a:effectLst/>
                        </a:rPr>
                        <a:t> 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 smtClean="0">
                          <a:effectLst/>
                        </a:rPr>
                        <a:t>Vs. </a:t>
                      </a:r>
                      <a:r>
                        <a:rPr lang="en-MY" sz="1150" b="0" u="none" strike="noStrike" dirty="0">
                          <a:effectLst/>
                        </a:rPr>
                        <a:t>Budget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>
                          <a:effectLst/>
                        </a:rPr>
                        <a:t>Vs LY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50" b="0" u="none" strike="noStrike" dirty="0" smtClean="0">
                          <a:effectLst/>
                        </a:rPr>
                        <a:t> S&amp;P</a:t>
                      </a:r>
                      <a:r>
                        <a:rPr lang="en-MY" sz="1150" b="0" u="none" strike="noStrike" dirty="0">
                          <a:effectLst/>
                        </a:rPr>
                        <a:t> 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 smtClean="0">
                          <a:effectLst/>
                        </a:rPr>
                        <a:t>Vs. </a:t>
                      </a:r>
                      <a:r>
                        <a:rPr lang="en-MY" sz="1150" b="0" u="none" strike="noStrike" dirty="0">
                          <a:effectLst/>
                        </a:rPr>
                        <a:t>Budget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>
                          <a:effectLst/>
                        </a:rPr>
                        <a:t>Vs LY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50" b="0" u="none" strike="noStrike" dirty="0" smtClean="0">
                          <a:effectLst/>
                        </a:rPr>
                        <a:t>S&amp;P</a:t>
                      </a:r>
                      <a:endParaRPr lang="en-MY" sz="11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 smtClean="0">
                          <a:effectLst/>
                        </a:rPr>
                        <a:t>Vs. </a:t>
                      </a:r>
                      <a:r>
                        <a:rPr lang="en-MY" sz="1150" b="0" u="none" strike="noStrike" dirty="0">
                          <a:effectLst/>
                        </a:rPr>
                        <a:t>Budget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>
                          <a:effectLst/>
                        </a:rPr>
                        <a:t>Vs LY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50" b="0" u="none" strike="noStrike" dirty="0" smtClean="0">
                          <a:effectLst/>
                        </a:rPr>
                        <a:t> S&amp;P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 smtClean="0">
                          <a:effectLst/>
                        </a:rPr>
                        <a:t>Vs. </a:t>
                      </a:r>
                      <a:r>
                        <a:rPr lang="en-MY" sz="1150" b="0" u="none" strike="noStrike" dirty="0">
                          <a:effectLst/>
                        </a:rPr>
                        <a:t>Budget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>
                          <a:effectLst/>
                        </a:rPr>
                        <a:t>Vs LY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50" b="0" u="none" strike="noStrike" dirty="0" smtClean="0">
                          <a:effectLst/>
                        </a:rPr>
                        <a:t> S&amp;P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 smtClean="0">
                          <a:effectLst/>
                        </a:rPr>
                        <a:t>Vs. </a:t>
                      </a:r>
                      <a:r>
                        <a:rPr lang="en-MY" sz="1150" b="0" u="none" strike="noStrike" dirty="0">
                          <a:effectLst/>
                        </a:rPr>
                        <a:t>Budget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>
                          <a:effectLst/>
                        </a:rPr>
                        <a:t>Gap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0" u="none" strike="noStrike" dirty="0">
                          <a:effectLst/>
                        </a:rPr>
                        <a:t>Vs LY</a:t>
                      </a:r>
                      <a:endParaRPr lang="en-MY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062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65.3  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95%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188%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192.5 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97%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204%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77.7 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100%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255%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77.5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100%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314%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77.3 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100%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212%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232.5 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100</a:t>
                      </a:r>
                      <a:r>
                        <a:rPr lang="en-MY" sz="11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%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253%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719 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92.3%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(60)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15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186%</a:t>
                      </a:r>
                      <a:endParaRPr lang="en-MY" sz="115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>
            <a:off x="179512" y="332656"/>
            <a:ext cx="8784976" cy="1588"/>
          </a:xfrm>
          <a:prstGeom prst="line">
            <a:avLst/>
          </a:prstGeom>
          <a:noFill/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752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B5A52-E135-4D67-9276-C308BCD747D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2400" y="2211052"/>
            <a:ext cx="8991600" cy="106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93000"/>
              </a:lnSpc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6800" dirty="0" smtClean="0">
                <a:latin typeface="+mn-lt"/>
              </a:rPr>
              <a:t>Thank You</a:t>
            </a:r>
            <a:endParaRPr lang="en-US" sz="6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43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 txBox="1">
            <a:spLocks noChangeArrowheads="1"/>
          </p:cNvSpPr>
          <p:nvPr/>
        </p:nvSpPr>
        <p:spPr bwMode="auto">
          <a:xfrm>
            <a:off x="107504" y="28754"/>
            <a:ext cx="8503096" cy="42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200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PF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Sales </a:t>
            </a:r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Performance Review Nov’14 – Nov’15 (Sales Confirmation) </a:t>
            </a:r>
            <a:endParaRPr lang="en-US" sz="2200" dirty="0">
              <a:solidFill>
                <a:srgbClr val="0000FF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102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879248"/>
              </p:ext>
            </p:extLst>
          </p:nvPr>
        </p:nvGraphicFramePr>
        <p:xfrm>
          <a:off x="0" y="547688"/>
          <a:ext cx="9074150" cy="583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Worksheet" r:id="rId5" imgW="10106143" imgH="3781479" progId="Excel.Sheet.8">
                  <p:embed/>
                </p:oleObj>
              </mc:Choice>
              <mc:Fallback>
                <p:oleObj name="Worksheet" r:id="rId5" imgW="10106143" imgH="37814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7688"/>
                        <a:ext cx="9074150" cy="58336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107504" y="457200"/>
            <a:ext cx="8503096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B2DE2-3BA6-44EA-81D9-873B52089B3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798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 bwMode="auto">
          <a:xfrm>
            <a:off x="251520" y="455612"/>
            <a:ext cx="8640960" cy="1588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B2DE2-3BA6-44EA-81D9-873B52089B3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3475" y="404664"/>
            <a:ext cx="28463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500" b="1" u="sng" dirty="0">
                <a:solidFill>
                  <a:prstClr val="black"/>
                </a:solidFill>
              </a:rPr>
              <a:t>Sale Confirmation (%) </a:t>
            </a:r>
            <a:r>
              <a:rPr lang="en-US" sz="1500" b="1" u="sng" dirty="0" smtClean="0">
                <a:solidFill>
                  <a:prstClr val="black"/>
                </a:solidFill>
              </a:rPr>
              <a:t>on </a:t>
            </a:r>
            <a:r>
              <a:rPr lang="en-US" sz="1500" b="1" u="sng" dirty="0">
                <a:solidFill>
                  <a:prstClr val="black"/>
                </a:solidFill>
              </a:rPr>
              <a:t>FA band</a:t>
            </a:r>
            <a:endParaRPr lang="en-MY" sz="15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537" y="4690011"/>
            <a:ext cx="2890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500" b="1" u="sng" dirty="0" smtClean="0">
                <a:solidFill>
                  <a:prstClr val="black"/>
                </a:solidFill>
              </a:rPr>
              <a:t>Submission Count </a:t>
            </a:r>
            <a:r>
              <a:rPr lang="en-US" sz="1500" b="1" u="sng" dirty="0">
                <a:solidFill>
                  <a:prstClr val="black"/>
                </a:solidFill>
              </a:rPr>
              <a:t> </a:t>
            </a:r>
            <a:r>
              <a:rPr lang="en-US" sz="1500" b="1" u="sng" dirty="0" smtClean="0">
                <a:solidFill>
                  <a:prstClr val="black"/>
                </a:solidFill>
              </a:rPr>
              <a:t>(%) on </a:t>
            </a:r>
            <a:r>
              <a:rPr lang="en-US" sz="1500" b="1" u="sng" dirty="0">
                <a:solidFill>
                  <a:prstClr val="black"/>
                </a:solidFill>
              </a:rPr>
              <a:t>FA band</a:t>
            </a:r>
            <a:endParaRPr lang="en-MY" sz="1500" b="1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82915"/>
              </p:ext>
            </p:extLst>
          </p:nvPr>
        </p:nvGraphicFramePr>
        <p:xfrm>
          <a:off x="323528" y="5013177"/>
          <a:ext cx="8568952" cy="172819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15662"/>
                <a:gridCol w="1415662"/>
                <a:gridCol w="1375720"/>
                <a:gridCol w="1455603"/>
                <a:gridCol w="1415662"/>
                <a:gridCol w="1490643"/>
              </a:tblGrid>
              <a:tr h="248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u="none" strike="noStrike" dirty="0">
                          <a:effectLst/>
                          <a:latin typeface="+mn-lt"/>
                        </a:rPr>
                        <a:t>FA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u="none" strike="noStrike" dirty="0">
                          <a:effectLst/>
                          <a:latin typeface="+mn-lt"/>
                        </a:rPr>
                        <a:t>&lt;5K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u="none" strike="noStrike" dirty="0">
                          <a:effectLst/>
                          <a:latin typeface="+mn-lt"/>
                        </a:rPr>
                        <a:t>5-10K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u="none" strike="noStrike" dirty="0">
                          <a:effectLst/>
                          <a:latin typeface="+mn-lt"/>
                        </a:rPr>
                        <a:t>10-15K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u="none" strike="noStrike" dirty="0">
                          <a:effectLst/>
                          <a:latin typeface="+mn-lt"/>
                        </a:rPr>
                        <a:t>15-20K</a:t>
                      </a:r>
                      <a:endParaRPr lang="en-MY" sz="13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u="none" strike="noStrike">
                          <a:effectLst/>
                          <a:latin typeface="+mn-lt"/>
                        </a:rPr>
                        <a:t>&gt;20K</a:t>
                      </a:r>
                      <a:endParaRPr lang="en-MY" sz="13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June'15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7.3%</a:t>
                      </a:r>
                    </a:p>
                  </a:txBody>
                  <a:tcPr marL="9525" marR="9525" marT="9525" marB="0" anchor="ctr"/>
                </a:tc>
              </a:tr>
              <a:tr h="248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July'15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8.2%</a:t>
                      </a:r>
                    </a:p>
                  </a:txBody>
                  <a:tcPr marL="9525" marR="9525" marT="9525" marB="0" anchor="ctr"/>
                </a:tc>
              </a:tr>
              <a:tr h="248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Aug'15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9.0%</a:t>
                      </a:r>
                    </a:p>
                  </a:txBody>
                  <a:tcPr marL="9525" marR="9525" marT="9525" marB="0" anchor="ctr"/>
                </a:tc>
              </a:tr>
              <a:tr h="238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Sept'15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8.6%</a:t>
                      </a:r>
                    </a:p>
                  </a:txBody>
                  <a:tcPr marL="9525" marR="9525" marT="9525" marB="0" anchor="ctr"/>
                </a:tc>
              </a:tr>
              <a:tr h="248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Oct'15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8.4%</a:t>
                      </a:r>
                    </a:p>
                  </a:txBody>
                  <a:tcPr marL="9525" marR="9525" marT="9525" marB="0" anchor="ctr"/>
                </a:tc>
              </a:tr>
              <a:tr h="248363"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Nov'15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434103"/>
              </p:ext>
            </p:extLst>
          </p:nvPr>
        </p:nvGraphicFramePr>
        <p:xfrm>
          <a:off x="0" y="692696"/>
          <a:ext cx="9082088" cy="410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Worksheet" r:id="rId5" imgW="8486657" imgH="3933862" progId="Excel.Sheet.12">
                  <p:embed/>
                </p:oleObj>
              </mc:Choice>
              <mc:Fallback>
                <p:oleObj name="Worksheet" r:id="rId5" imgW="8486657" imgH="39338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692696"/>
                        <a:ext cx="9082088" cy="410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2430" y="44624"/>
            <a:ext cx="830384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200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PF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Sales </a:t>
            </a:r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Performance Review Jun - Nov’15</a:t>
            </a:r>
            <a:endParaRPr lang="en-US" sz="2200" dirty="0">
              <a:solidFill>
                <a:srgbClr val="0000FF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1929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 txBox="1">
            <a:spLocks noChangeArrowheads="1"/>
          </p:cNvSpPr>
          <p:nvPr/>
        </p:nvSpPr>
        <p:spPr bwMode="auto">
          <a:xfrm>
            <a:off x="107504" y="28754"/>
            <a:ext cx="5591175" cy="42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200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PF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Sales Performance </a:t>
            </a:r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Review Jun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 Nov’15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51520" y="455612"/>
            <a:ext cx="8229600" cy="1588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B2DE2-3BA6-44EA-81D9-873B52089B3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1924" y="456927"/>
            <a:ext cx="3837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00" b="1" u="sng" dirty="0">
                <a:solidFill>
                  <a:prstClr val="black"/>
                </a:solidFill>
              </a:rPr>
              <a:t>Sale Confirmation (%) </a:t>
            </a:r>
            <a:r>
              <a:rPr lang="en-US" sz="1400" b="1" u="sng" dirty="0" smtClean="0">
                <a:solidFill>
                  <a:prstClr val="black"/>
                </a:solidFill>
              </a:rPr>
              <a:t>on Customer </a:t>
            </a:r>
            <a:r>
              <a:rPr lang="en-US" sz="1400" b="1" u="sng" dirty="0">
                <a:solidFill>
                  <a:prstClr val="black"/>
                </a:solidFill>
              </a:rPr>
              <a:t>Income band</a:t>
            </a:r>
            <a:endParaRPr lang="en-MY" sz="1400" b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303" y="4489375"/>
            <a:ext cx="3839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00" b="1" u="sng" dirty="0" smtClean="0">
                <a:solidFill>
                  <a:prstClr val="black"/>
                </a:solidFill>
              </a:rPr>
              <a:t>Submission Count (%) on Customer </a:t>
            </a:r>
            <a:r>
              <a:rPr lang="en-US" sz="1400" b="1" u="sng" dirty="0">
                <a:solidFill>
                  <a:prstClr val="black"/>
                </a:solidFill>
              </a:rPr>
              <a:t>Income band</a:t>
            </a:r>
            <a:endParaRPr lang="en-MY" sz="1400" b="1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94019"/>
              </p:ext>
            </p:extLst>
          </p:nvPr>
        </p:nvGraphicFramePr>
        <p:xfrm>
          <a:off x="323528" y="4779222"/>
          <a:ext cx="8496942" cy="189013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16157"/>
                <a:gridCol w="1416157"/>
                <a:gridCol w="1416157"/>
                <a:gridCol w="1416157"/>
                <a:gridCol w="1416157"/>
                <a:gridCol w="1416157"/>
              </a:tblGrid>
              <a:tr h="253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 smtClean="0">
                          <a:effectLst/>
                          <a:latin typeface="+mn-lt"/>
                        </a:rPr>
                        <a:t>Income</a:t>
                      </a:r>
                      <a:r>
                        <a:rPr lang="en-US" sz="1300" b="1" u="none" strike="noStrike" baseline="0" dirty="0" smtClean="0">
                          <a:effectLst/>
                          <a:latin typeface="+mn-lt"/>
                        </a:rPr>
                        <a:t> Band</a:t>
                      </a:r>
                      <a:endParaRPr lang="en-US" sz="1300" b="1" i="0" u="none" strike="noStrike" baseline="0" dirty="0" smtClean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1" u="none" strike="noStrike" dirty="0">
                          <a:effectLst/>
                          <a:latin typeface="+mn-lt"/>
                        </a:rPr>
                        <a:t>&lt;2K</a:t>
                      </a:r>
                      <a:endParaRPr lang="en-MY" sz="13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1" u="none" strike="noStrike" dirty="0">
                          <a:effectLst/>
                          <a:latin typeface="+mn-lt"/>
                        </a:rPr>
                        <a:t>2-3K</a:t>
                      </a:r>
                      <a:endParaRPr lang="en-MY" sz="13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1" u="none" strike="noStrike" dirty="0">
                          <a:effectLst/>
                          <a:latin typeface="+mn-lt"/>
                        </a:rPr>
                        <a:t>3-5K</a:t>
                      </a:r>
                      <a:endParaRPr lang="en-MY" sz="13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1" u="none" strike="noStrike" dirty="0">
                          <a:effectLst/>
                          <a:latin typeface="+mn-lt"/>
                        </a:rPr>
                        <a:t>5-10K</a:t>
                      </a:r>
                      <a:endParaRPr lang="en-MY" sz="13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1" u="none" strike="noStrike" dirty="0">
                          <a:effectLst/>
                          <a:latin typeface="+mn-lt"/>
                        </a:rPr>
                        <a:t>&gt;10K</a:t>
                      </a:r>
                      <a:endParaRPr lang="en-MY" sz="13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7136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2015/Jun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0.6%</a:t>
                      </a:r>
                    </a:p>
                  </a:txBody>
                  <a:tcPr marL="9525" marR="9525" marT="9525" marB="0" anchor="ctr"/>
                </a:tc>
              </a:tr>
              <a:tr h="266761"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2015/Jul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0.7%</a:t>
                      </a:r>
                    </a:p>
                  </a:txBody>
                  <a:tcPr marL="9525" marR="9525" marT="9525" marB="0" anchor="ctr"/>
                </a:tc>
              </a:tr>
              <a:tr h="2624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2015/Aug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0.7%</a:t>
                      </a:r>
                    </a:p>
                  </a:txBody>
                  <a:tcPr marL="9525" marR="9525" marT="9525" marB="0" anchor="ctr"/>
                </a:tc>
              </a:tr>
              <a:tr h="278802"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2015/Sep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0.6%</a:t>
                      </a:r>
                    </a:p>
                  </a:txBody>
                  <a:tcPr marL="9525" marR="9525" marT="9525" marB="0" anchor="ctr"/>
                </a:tc>
              </a:tr>
              <a:tr h="278802"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2015/Oct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0.5%</a:t>
                      </a:r>
                    </a:p>
                  </a:txBody>
                  <a:tcPr marL="9525" marR="9525" marT="9525" marB="0" anchor="ctr"/>
                </a:tc>
              </a:tr>
              <a:tr h="278802">
                <a:tc>
                  <a:txBody>
                    <a:bodyPr/>
                    <a:lstStyle/>
                    <a:p>
                      <a:pPr algn="ctr" fontAlgn="b"/>
                      <a:r>
                        <a:rPr lang="en-MY" sz="13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2015/Nov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782375"/>
              </p:ext>
            </p:extLst>
          </p:nvPr>
        </p:nvGraphicFramePr>
        <p:xfrm>
          <a:off x="0" y="692696"/>
          <a:ext cx="9144000" cy="388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Worksheet" r:id="rId5" imgW="7305759" imgH="2981197" progId="Excel.Sheet.12">
                  <p:embed/>
                </p:oleObj>
              </mc:Choice>
              <mc:Fallback>
                <p:oleObj name="Worksheet" r:id="rId5" imgW="7305759" imgH="29811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692696"/>
                        <a:ext cx="9144000" cy="388796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7083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52400" y="76200"/>
            <a:ext cx="82296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ct val="74000"/>
              </a:lnSpc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</a:rPr>
              <a:t>Overall PF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Approval % &amp; </a:t>
            </a:r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</a:rPr>
              <a:t>FA (Nov’14 – Nov’15)</a:t>
            </a:r>
            <a:endParaRPr lang="en-US" sz="22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105400" y="3886200"/>
            <a:ext cx="6858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0" y="6237312"/>
            <a:ext cx="9144000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Font typeface="Arial" charset="0"/>
              <a:buChar char="•"/>
            </a:pPr>
            <a:r>
              <a:rPr lang="en-US" sz="1500" dirty="0">
                <a:latin typeface="Calibri" pitchFamily="34" charset="0"/>
              </a:rPr>
              <a:t> </a:t>
            </a:r>
            <a:r>
              <a:rPr lang="en-US" sz="1300" dirty="0" smtClean="0">
                <a:latin typeface="Calibri" pitchFamily="34" charset="0"/>
              </a:rPr>
              <a:t>Approval % on Nov’15 increase by 0.8% MOM to 29.5%</a:t>
            </a:r>
          </a:p>
          <a:p>
            <a:pPr algn="l">
              <a:spcAft>
                <a:spcPts val="600"/>
              </a:spcAft>
              <a:buFont typeface="Arial" charset="0"/>
              <a:buChar char="•"/>
            </a:pPr>
            <a:r>
              <a:rPr lang="en-US" sz="1300" dirty="0" smtClean="0">
                <a:latin typeface="Calibri" pitchFamily="34" charset="0"/>
              </a:rPr>
              <a:t>Average S&amp;P FA on Nov’15 is RM 9,489 decrease by 1.2% MOM and improve YOY 167.8%</a:t>
            </a:r>
            <a:endParaRPr lang="en-US" sz="1300" dirty="0">
              <a:latin typeface="Calibri" pitchFamily="34" charset="0"/>
            </a:endParaRP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805948"/>
              </p:ext>
            </p:extLst>
          </p:nvPr>
        </p:nvGraphicFramePr>
        <p:xfrm>
          <a:off x="23813" y="620713"/>
          <a:ext cx="9120187" cy="288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Worksheet" r:id="rId5" imgW="7905649" imgH="1600293" progId="Excel.Sheet.8">
                  <p:embed/>
                </p:oleObj>
              </mc:Choice>
              <mc:Fallback>
                <p:oleObj name="Worksheet" r:id="rId5" imgW="7905649" imgH="160029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620713"/>
                        <a:ext cx="9120187" cy="288029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228600" y="381000"/>
            <a:ext cx="86106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B2DE2-3BA6-44EA-81D9-873B52089B3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50" y="3593812"/>
            <a:ext cx="208823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300" b="1" u="sng" dirty="0" smtClean="0">
                <a:solidFill>
                  <a:prstClr val="black"/>
                </a:solidFill>
              </a:rPr>
              <a:t>Nov ’2015 Approval trend</a:t>
            </a:r>
            <a:endParaRPr lang="en-MY" sz="1300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850" y="332656"/>
            <a:ext cx="37338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300" b="1" u="sng" dirty="0" smtClean="0">
                <a:solidFill>
                  <a:prstClr val="black"/>
                </a:solidFill>
              </a:rPr>
              <a:t>MOM Approval Trend, </a:t>
            </a:r>
            <a:r>
              <a:rPr lang="en-US" sz="1300" b="1" u="sng" dirty="0" err="1" smtClean="0">
                <a:solidFill>
                  <a:prstClr val="black"/>
                </a:solidFill>
              </a:rPr>
              <a:t>Avg</a:t>
            </a:r>
            <a:r>
              <a:rPr lang="en-US" sz="1300" b="1" u="sng" dirty="0" smtClean="0">
                <a:solidFill>
                  <a:prstClr val="black"/>
                </a:solidFill>
              </a:rPr>
              <a:t> Submission and S&amp;P FA</a:t>
            </a:r>
            <a:endParaRPr lang="en-MY" sz="1300" b="1" dirty="0">
              <a:solidFill>
                <a:prstClr val="black"/>
              </a:solidFill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645195"/>
              </p:ext>
            </p:extLst>
          </p:nvPr>
        </p:nvGraphicFramePr>
        <p:xfrm>
          <a:off x="29952" y="3740006"/>
          <a:ext cx="9007896" cy="2497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50922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1450" y="65078"/>
            <a:ext cx="8481646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</a:pPr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</a:rPr>
              <a:t>Application by Channel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</a:rPr>
              <a:t>(Jun – Nov’15)</a:t>
            </a:r>
            <a:endParaRPr lang="en-US" sz="2200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228600" y="457200"/>
            <a:ext cx="8763000" cy="742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851645"/>
              </p:ext>
            </p:extLst>
          </p:nvPr>
        </p:nvGraphicFramePr>
        <p:xfrm>
          <a:off x="0" y="548680"/>
          <a:ext cx="9108504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98015"/>
              </p:ext>
            </p:extLst>
          </p:nvPr>
        </p:nvGraphicFramePr>
        <p:xfrm>
          <a:off x="323528" y="4738196"/>
          <a:ext cx="8208912" cy="12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290992">
                <a:tc>
                  <a:txBody>
                    <a:bodyPr/>
                    <a:lstStyle/>
                    <a:p>
                      <a:pPr algn="ctr" fontAlgn="b"/>
                      <a:endParaRPr lang="en-MY" sz="125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45</a:t>
                      </a:r>
                      <a:endParaRPr lang="en-MY" sz="125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680">
                <a:tc>
                  <a:txBody>
                    <a:bodyPr/>
                    <a:lstStyle/>
                    <a:p>
                      <a:pPr algn="ctr" fontAlgn="b"/>
                      <a:endParaRPr lang="en-MY" sz="125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293</a:t>
                      </a:r>
                      <a:endParaRPr lang="en-MY" sz="125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70">
                <a:tc>
                  <a:txBody>
                    <a:bodyPr/>
                    <a:lstStyle/>
                    <a:p>
                      <a:pPr algn="ctr" fontAlgn="b"/>
                      <a:endParaRPr lang="en-MY" sz="12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1,054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842</a:t>
                      </a:r>
                      <a:endParaRPr lang="en-MY" sz="125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1680">
                <a:tc>
                  <a:txBody>
                    <a:bodyPr/>
                    <a:lstStyle/>
                    <a:p>
                      <a:pPr algn="ctr" fontAlgn="b"/>
                      <a:endParaRPr lang="en-MY" sz="12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22,930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20,530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20,329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21,407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23,025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22,784</a:t>
                      </a:r>
                      <a:endParaRPr lang="en-MY" sz="125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BatangChe" panose="02030609000101010101" pitchFamily="49" charset="-127"/>
                          <a:cs typeface="Arial" panose="020B0604020202020204" pitchFamily="34" charset="0"/>
                        </a:rPr>
                        <a:t>Total</a:t>
                      </a:r>
                      <a:endParaRPr lang="en-MY" sz="12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BatangChe" panose="02030609000101010101" pitchFamily="49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24,082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21,742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21,731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22,849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5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24,432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5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23,964</a:t>
                      </a:r>
                      <a:endParaRPr lang="en-MY" sz="1250" b="1" i="0" u="sng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8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50794" y="86526"/>
            <a:ext cx="8913694" cy="36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</a:pPr>
            <a:r>
              <a:rPr lang="en-US" sz="1900" dirty="0" smtClean="0">
                <a:solidFill>
                  <a:srgbClr val="0000FF"/>
                </a:solidFill>
                <a:latin typeface="Calibri" pitchFamily="34" charset="0"/>
              </a:rPr>
              <a:t>Submissions by Product share (Low </a:t>
            </a:r>
            <a:r>
              <a:rPr lang="en-US" sz="1900" dirty="0">
                <a:solidFill>
                  <a:srgbClr val="0000FF"/>
                </a:solidFill>
                <a:latin typeface="Calibri" pitchFamily="34" charset="0"/>
              </a:rPr>
              <a:t>i</a:t>
            </a:r>
            <a:r>
              <a:rPr lang="en-US" sz="1900" dirty="0" smtClean="0">
                <a:solidFill>
                  <a:srgbClr val="0000FF"/>
                </a:solidFill>
                <a:latin typeface="Calibri" pitchFamily="34" charset="0"/>
              </a:rPr>
              <a:t>nterest</a:t>
            </a:r>
            <a:r>
              <a:rPr lang="en-US" sz="1900" dirty="0">
                <a:solidFill>
                  <a:srgbClr val="0000FF"/>
                </a:solidFill>
                <a:latin typeface="Calibri" pitchFamily="34" charset="0"/>
              </a:rPr>
              <a:t>, Normal, Express, Refinancing</a:t>
            </a:r>
            <a:r>
              <a:rPr lang="en-US" sz="1900" dirty="0" smtClean="0">
                <a:solidFill>
                  <a:srgbClr val="0000FF"/>
                </a:solidFill>
                <a:latin typeface="Calibri" pitchFamily="34" charset="0"/>
              </a:rPr>
              <a:t>) Jun - Nov’15</a:t>
            </a:r>
            <a:endParaRPr lang="en-US" sz="1900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2052" name="Straight Connector 7"/>
          <p:cNvCxnSpPr>
            <a:cxnSpLocks noChangeShapeType="1"/>
          </p:cNvCxnSpPr>
          <p:nvPr/>
        </p:nvCxnSpPr>
        <p:spPr bwMode="auto">
          <a:xfrm rot="16200000" flipH="1">
            <a:off x="-261021" y="3717499"/>
            <a:ext cx="3929062" cy="65943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2053" name="Straight Connector 9"/>
          <p:cNvCxnSpPr>
            <a:cxnSpLocks noChangeShapeType="1"/>
          </p:cNvCxnSpPr>
          <p:nvPr/>
        </p:nvCxnSpPr>
        <p:spPr bwMode="auto">
          <a:xfrm>
            <a:off x="1802424" y="2643188"/>
            <a:ext cx="844062" cy="914400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graphicFrame>
        <p:nvGraphicFramePr>
          <p:cNvPr id="2050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161460"/>
              </p:ext>
            </p:extLst>
          </p:nvPr>
        </p:nvGraphicFramePr>
        <p:xfrm>
          <a:off x="34925" y="549275"/>
          <a:ext cx="9099550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Worksheet" r:id="rId4" imgW="9877408" imgH="3047932" progId="Excel.Sheet.8">
                  <p:embed/>
                </p:oleObj>
              </mc:Choice>
              <mc:Fallback>
                <p:oleObj name="Worksheet" r:id="rId4" imgW="9877408" imgH="304793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549275"/>
                        <a:ext cx="9099550" cy="48958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107504" y="457200"/>
            <a:ext cx="85344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16216" y="6356350"/>
            <a:ext cx="2133600" cy="365125"/>
          </a:xfrm>
        </p:spPr>
        <p:txBody>
          <a:bodyPr/>
          <a:lstStyle/>
          <a:p>
            <a:pPr>
              <a:defRPr/>
            </a:pPr>
            <a:fld id="{908B7DAD-2DB7-4307-A660-AEC9B11887E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5517232"/>
            <a:ext cx="9144000" cy="11521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“Normal” customers increase by 0.7% MOM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 Nov’15.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Factors that contributes to the increase of “Normal” customer are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AEON Group Special </a:t>
            </a:r>
            <a:r>
              <a:rPr lang="en-US" dirty="0">
                <a:solidFill>
                  <a:schemeClr val="tx1"/>
                </a:solidFill>
              </a:rPr>
              <a:t>Staff </a:t>
            </a:r>
            <a:r>
              <a:rPr lang="en-US" dirty="0" smtClean="0">
                <a:solidFill>
                  <a:schemeClr val="tx1"/>
                </a:solidFill>
              </a:rPr>
              <a:t>Scheme </a:t>
            </a:r>
            <a:r>
              <a:rPr lang="en-US" dirty="0">
                <a:solidFill>
                  <a:schemeClr val="tx1"/>
                </a:solidFill>
              </a:rPr>
              <a:t>(Aug’15</a:t>
            </a:r>
            <a:r>
              <a:rPr lang="en-US" dirty="0" smtClean="0">
                <a:solidFill>
                  <a:schemeClr val="tx1"/>
                </a:solidFill>
              </a:rPr>
              <a:t>) onwards.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7504" y="116632"/>
            <a:ext cx="8931722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algn="l" eaLnBrk="1" hangingPunct="1"/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Decline Reasons for Applications submitted (Sep’15 – Nov’15)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10004"/>
              </p:ext>
            </p:extLst>
          </p:nvPr>
        </p:nvGraphicFramePr>
        <p:xfrm>
          <a:off x="35496" y="620688"/>
          <a:ext cx="9036496" cy="554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016"/>
                <a:gridCol w="1024764"/>
                <a:gridCol w="839213"/>
                <a:gridCol w="844413"/>
                <a:gridCol w="1001855"/>
                <a:gridCol w="923133"/>
                <a:gridCol w="923133"/>
                <a:gridCol w="943247"/>
                <a:gridCol w="978722"/>
              </a:tblGrid>
              <a:tr h="7464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Decline Reason</a:t>
                      </a:r>
                      <a:endParaRPr lang="en-MY" sz="1400" b="1" dirty="0">
                        <a:solidFill>
                          <a:schemeClr val="bg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Sept’15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Share (%)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Oct’15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Share (%)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Nov’15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Share (%)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>
                          <a:effectLst/>
                        </a:rPr>
                        <a:t>Total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400" b="1" u="none" strike="noStrike" dirty="0" smtClean="0">
                          <a:effectLst/>
                        </a:rPr>
                        <a:t>Share (%)</a:t>
                      </a:r>
                      <a:endParaRPr lang="en-MY" sz="14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33868">
                <a:tc>
                  <a:txBody>
                    <a:bodyPr/>
                    <a:lstStyle/>
                    <a:p>
                      <a:pPr algn="ctr" fontAlgn="t"/>
                      <a:r>
                        <a:rPr lang="en-MY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Tahoma"/>
                        </a:rPr>
                        <a:t>Score Decline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5,752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36.32%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6,300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36.81%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6,198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37.70%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18,250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36.95%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9497">
                <a:tc>
                  <a:txBody>
                    <a:bodyPr/>
                    <a:lstStyle/>
                    <a:p>
                      <a:pPr algn="ctr" fontAlgn="t"/>
                      <a:r>
                        <a:rPr lang="en-MY" sz="1100" b="1" i="0" u="none" strike="noStrike">
                          <a:solidFill>
                            <a:srgbClr val="C00000"/>
                          </a:solidFill>
                          <a:effectLst/>
                          <a:latin typeface="Tahoma"/>
                        </a:rPr>
                        <a:t>Internal Examination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4,397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27.76%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4,823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28.18%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4,621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28.11%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13,841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28.02%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868">
                <a:tc>
                  <a:txBody>
                    <a:bodyPr/>
                    <a:lstStyle/>
                    <a:p>
                      <a:pPr algn="ctr" fontAlgn="t"/>
                      <a:r>
                        <a:rPr lang="en-MY" sz="1100" b="1" i="0" u="none" strike="noStrike">
                          <a:solidFill>
                            <a:srgbClr val="C00000"/>
                          </a:solidFill>
                          <a:effectLst/>
                          <a:latin typeface="Tahoma"/>
                        </a:rPr>
                        <a:t>Dsr Burst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2,769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3,063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17.90%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2,945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17.91%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8,777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17.77%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868">
                <a:tc>
                  <a:txBody>
                    <a:bodyPr/>
                    <a:lstStyle/>
                    <a:p>
                      <a:pPr algn="ctr" fontAlgn="t"/>
                      <a:r>
                        <a:rPr lang="en-MY" sz="1100" b="1" i="0" u="none" strike="noStrike">
                          <a:solidFill>
                            <a:srgbClr val="C00000"/>
                          </a:solidFill>
                          <a:effectLst/>
                          <a:latin typeface="Tahoma"/>
                        </a:rPr>
                        <a:t>Below Criteria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2,842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5.75%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868">
                <a:tc>
                  <a:txBody>
                    <a:bodyPr/>
                    <a:lstStyle/>
                    <a:p>
                      <a:pPr algn="ctr" fontAlgn="t"/>
                      <a:r>
                        <a:rPr lang="en-MY" sz="1100" b="1" i="0" u="none" strike="noStrike">
                          <a:solidFill>
                            <a:srgbClr val="C00000"/>
                          </a:solidFill>
                          <a:effectLst/>
                          <a:latin typeface="Tahoma"/>
                        </a:rPr>
                        <a:t>Incomplete Doc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4.71%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4.17%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1,989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4.03%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868">
                <a:tc>
                  <a:txBody>
                    <a:bodyPr/>
                    <a:lstStyle/>
                    <a:p>
                      <a:pPr algn="ctr" fontAlgn="t"/>
                      <a:r>
                        <a:rPr lang="en-MY" sz="1100" b="1" i="0" u="none" strike="noStrike">
                          <a:solidFill>
                            <a:srgbClr val="C00000"/>
                          </a:solidFill>
                          <a:effectLst/>
                          <a:latin typeface="Tahoma"/>
                        </a:rPr>
                        <a:t>Difficult To Contact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2.27%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2.47%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1,426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2.89%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868">
                <a:tc>
                  <a:txBody>
                    <a:bodyPr/>
                    <a:lstStyle/>
                    <a:p>
                      <a:pPr algn="ctr" fontAlgn="t"/>
                      <a:r>
                        <a:rPr lang="en-MY" sz="1100" b="1" i="0" u="none" strike="noStrike">
                          <a:solidFill>
                            <a:srgbClr val="C00000"/>
                          </a:solidFill>
                          <a:effectLst/>
                          <a:latin typeface="Tahoma"/>
                        </a:rPr>
                        <a:t>Job 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1.79%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1.90%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1.90%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868">
                <a:tc>
                  <a:txBody>
                    <a:bodyPr/>
                    <a:lstStyle/>
                    <a:p>
                      <a:pPr algn="ctr" fontAlgn="t"/>
                      <a:r>
                        <a:rPr lang="en-MY" sz="1100" b="1" i="0" u="none" strike="noStrike">
                          <a:solidFill>
                            <a:srgbClr val="C00000"/>
                          </a:solidFill>
                          <a:effectLst/>
                          <a:latin typeface="Tahoma"/>
                        </a:rPr>
                        <a:t>Still Got Balance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1.77%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1.83%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1.65%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867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1.76%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868">
                <a:tc>
                  <a:txBody>
                    <a:bodyPr/>
                    <a:lstStyle/>
                    <a:p>
                      <a:pPr algn="ctr" fontAlgn="t"/>
                      <a:r>
                        <a:rPr lang="en-MY" sz="1100" b="1" i="0" u="none" strike="noStrike">
                          <a:solidFill>
                            <a:srgbClr val="C00000"/>
                          </a:solidFill>
                          <a:effectLst/>
                          <a:latin typeface="Tahoma"/>
                        </a:rPr>
                        <a:t>Inconsistent Inf. After Verified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0.61%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0.60%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0.61%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0.61%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868">
                <a:tc>
                  <a:txBody>
                    <a:bodyPr/>
                    <a:lstStyle/>
                    <a:p>
                      <a:pPr algn="ctr" fontAlgn="t"/>
                      <a:r>
                        <a:rPr lang="en-MY" sz="1100" b="1" i="0" u="none" strike="noStrike">
                          <a:solidFill>
                            <a:srgbClr val="C00000"/>
                          </a:solidFill>
                          <a:effectLst/>
                          <a:latin typeface="Tahoma"/>
                        </a:rPr>
                        <a:t>Others reason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0.35%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0.34%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0.31%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0.34%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8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15,839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100%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17,116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100%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16,441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100%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MY" sz="11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49,396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100%</a:t>
                      </a:r>
                      <a:endParaRPr lang="en-MY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107504" y="548680"/>
            <a:ext cx="8856984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9080" y="6269250"/>
            <a:ext cx="85653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 The top 3 decline reasons stood at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82.74%</a:t>
            </a:r>
            <a:r>
              <a:rPr lang="en-US" sz="2000" dirty="0" smtClean="0">
                <a:latin typeface="Calibri" pitchFamily="34" charset="0"/>
              </a:rPr>
              <a:t> average for 3 months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14864" y="6356350"/>
            <a:ext cx="2133600" cy="365125"/>
          </a:xfrm>
        </p:spPr>
        <p:txBody>
          <a:bodyPr/>
          <a:lstStyle/>
          <a:p>
            <a:pPr>
              <a:defRPr/>
            </a:pPr>
            <a:fld id="{53BB5A52-E135-4D67-9276-C308BCD747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66248" y="1484784"/>
            <a:ext cx="798240" cy="1152128"/>
          </a:xfrm>
          <a:prstGeom prst="rect">
            <a:avLst/>
          </a:prstGeom>
          <a:noFill/>
          <a:ln>
            <a:solidFill>
              <a:srgbClr val="AC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66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99864"/>
            <a:ext cx="8886826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algn="l" eaLnBrk="1" hangingPunct="1"/>
            <a:r>
              <a:rPr lang="en-US" sz="2200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AEON Group Staff Scheme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79512" y="476672"/>
            <a:ext cx="8458200" cy="0"/>
          </a:xfrm>
          <a:prstGeom prst="lin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B5A52-E135-4D67-9276-C308BCD747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548680"/>
            <a:ext cx="2880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u="sng" dirty="0"/>
              <a:t>5</a:t>
            </a:r>
            <a:r>
              <a:rPr lang="en-US" sz="1300" b="1" u="sng" baseline="30000" dirty="0" smtClean="0"/>
              <a:t>th</a:t>
            </a:r>
            <a:r>
              <a:rPr lang="en-US" sz="1300" b="1" u="sng" dirty="0" smtClean="0"/>
              <a:t> AUG – 5</a:t>
            </a:r>
            <a:r>
              <a:rPr lang="en-US" sz="1300" b="1" u="sng" baseline="30000" dirty="0" smtClean="0"/>
              <a:t>th</a:t>
            </a:r>
            <a:r>
              <a:rPr lang="en-US" sz="1300" b="1" u="sng" dirty="0" smtClean="0"/>
              <a:t> SEPT’15</a:t>
            </a:r>
          </a:p>
          <a:p>
            <a:pPr algn="ctr"/>
            <a:r>
              <a:rPr lang="en-US" sz="1300" b="1" u="sng" dirty="0" smtClean="0"/>
              <a:t>(Extended till 31</a:t>
            </a:r>
            <a:r>
              <a:rPr lang="en-US" sz="1300" b="1" u="sng" baseline="30000" dirty="0" smtClean="0"/>
              <a:t>st</a:t>
            </a:r>
            <a:r>
              <a:rPr lang="en-US" sz="1300" b="1" u="sng" dirty="0" smtClean="0"/>
              <a:t> DEC’15)</a:t>
            </a:r>
            <a:endParaRPr lang="en-US" sz="13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131840" y="697468"/>
            <a:ext cx="57606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u="sng" dirty="0" smtClean="0"/>
              <a:t>17</a:t>
            </a:r>
            <a:r>
              <a:rPr lang="en-US" sz="1300" b="1" u="sng" baseline="30000" dirty="0" smtClean="0"/>
              <a:t>th</a:t>
            </a:r>
            <a:r>
              <a:rPr lang="en-US" sz="1300" b="1" u="sng" dirty="0" smtClean="0"/>
              <a:t> SEPT – 31</a:t>
            </a:r>
            <a:r>
              <a:rPr lang="en-US" sz="1300" b="1" u="sng" baseline="30000" dirty="0" smtClean="0"/>
              <a:t>st</a:t>
            </a:r>
            <a:r>
              <a:rPr lang="en-US" sz="1300" b="1" u="sng" dirty="0" smtClean="0"/>
              <a:t> DEC’15</a:t>
            </a:r>
            <a:endParaRPr lang="en-US" sz="1300" b="1" u="sng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66799"/>
            <a:ext cx="2908523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66800"/>
            <a:ext cx="2755032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67916"/>
            <a:ext cx="2952328" cy="560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0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1248</Words>
  <Application>Microsoft Office PowerPoint</Application>
  <PresentationFormat>On-screen Show (4:3)</PresentationFormat>
  <Paragraphs>651</Paragraphs>
  <Slides>13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Decline Reasons for Applications submitted (Sep’15 – Nov’15)</vt:lpstr>
      <vt:lpstr>AEON Group Staff Scheme</vt:lpstr>
      <vt:lpstr>Special Scheme: ACS &amp; AEON Group Staff Campaign (17th Sept  - 30th Nov 2015)</vt:lpstr>
      <vt:lpstr>Campaign Sales Projection – Dec’15 to Feb’16  (3 Months plan)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Sarvindran Nair A/L Krishnan Kutty (HQ-CCG-MPD)</dc:creator>
  <cp:lastModifiedBy>Sarvindran Nair A/L Krishnan Kutty (HQ-CCG-MPD)</cp:lastModifiedBy>
  <cp:revision>73</cp:revision>
  <cp:lastPrinted>2015-12-08T09:30:55Z</cp:lastPrinted>
  <dcterms:created xsi:type="dcterms:W3CDTF">2015-12-06T09:31:16Z</dcterms:created>
  <dcterms:modified xsi:type="dcterms:W3CDTF">2018-04-16T10:40:38Z</dcterms:modified>
</cp:coreProperties>
</file>