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C9BA84DF-3449-4A89-9811-85D604DB5852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2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8511C975-DA50-4832-A2CF-81C3E201F0E5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88"/>
            <a:ext cx="2286000" cy="6127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" y="-1588"/>
            <a:ext cx="6717323" cy="61277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65DC3EEF-629A-4B89-A9EF-ED91CDB32697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8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-1588"/>
            <a:ext cx="9144000" cy="61277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67769A88-073D-4A95-9467-5AC7C9B55E6F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8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549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4446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3938595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716FECE4-407D-40BB-8C44-E4B995188BB9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7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D4527811-CE28-4E5F-8205-406E63418B1D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63DAB323-1318-4554-A78A-275B885C8494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8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6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C4CF9CF2-5A5C-4EC6-B4AA-F64693E00F41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235C3A48-4663-499C-9DEE-84C849A3BC2D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8C2C5029-B50A-4B76-AE4F-A59DCCCC4B30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33DB42B5-D9A1-4BE5-BCCC-11A940249220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8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7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FFCD9BD5-2561-4B45-A365-960A830912C9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1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fld id="{79282822-B683-46F5-9501-CBBEC095C70E}" type="datetime1">
              <a:rPr lang="en-US" smtClean="0">
                <a:solidFill>
                  <a:srgbClr val="000000"/>
                </a:solidFill>
              </a:rPr>
              <a:pPr/>
              <a:t>9/13/2016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6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20"/>
            <a:ext cx="9144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ACSM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0" y="6669088"/>
            <a:ext cx="91440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-14651" y="6615113"/>
            <a:ext cx="2672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Arial Narrow" pitchFamily="34" charset="0"/>
              </a:rPr>
              <a:t>AEON Credit Service (M) Berhad</a:t>
            </a:r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8745415" y="6596063"/>
            <a:ext cx="39858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7AE26C8-49B6-4731-976E-D502B9A8EDB8}" type="slidenum">
              <a:rPr lang="en-US" altLang="ja-JP" sz="1600">
                <a:solidFill>
                  <a:srgbClr val="000000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altLang="ja-JP" sz="160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1031" name="Picture 20"/>
          <p:cNvPicPr>
            <a:picLocks noChangeAspect="1" noChangeArrowheads="1"/>
          </p:cNvPicPr>
          <p:nvPr/>
        </p:nvPicPr>
        <p:blipFill>
          <a:blip r:embed="rId15" cstate="print"/>
          <a:srcRect l="5013" t="13780" r="4915" b="65755"/>
          <a:stretch>
            <a:fillRect/>
          </a:stretch>
        </p:blipFill>
        <p:spPr bwMode="auto">
          <a:xfrm>
            <a:off x="6488723" y="17463"/>
            <a:ext cx="2643554" cy="487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792" y="495300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MY">
              <a:solidFill>
                <a:srgbClr val="000000"/>
              </a:solidFill>
            </a:endParaRPr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-2931" y="495300"/>
            <a:ext cx="653562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5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5"/>
          <p:cNvSpPr>
            <a:spLocks noChangeArrowheads="1"/>
          </p:cNvSpPr>
          <p:nvPr/>
        </p:nvSpPr>
        <p:spPr bwMode="auto">
          <a:xfrm>
            <a:off x="389792" y="2420941"/>
            <a:ext cx="8305800" cy="7143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2755" y="2420941"/>
            <a:ext cx="9064869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4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EC MEETING – </a:t>
            </a:r>
            <a:r>
              <a:rPr lang="en-US" altLang="ja-JP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ULG</a:t>
            </a:r>
            <a:endParaRPr lang="en-US" altLang="ja-JP" sz="4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44036" name="Rectangle 15"/>
          <p:cNvSpPr>
            <a:spLocks noChangeArrowheads="1"/>
          </p:cNvSpPr>
          <p:nvPr/>
        </p:nvSpPr>
        <p:spPr bwMode="auto">
          <a:xfrm>
            <a:off x="383931" y="3556000"/>
            <a:ext cx="8305800" cy="714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PF- 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25673"/>
            <a:ext cx="8229600" cy="5560827"/>
          </a:xfrm>
        </p:spPr>
        <p:txBody>
          <a:bodyPr/>
          <a:lstStyle/>
          <a:p>
            <a:r>
              <a:rPr lang="en-US" sz="1600" dirty="0" smtClean="0"/>
              <a:t>2. Staff productivity</a:t>
            </a:r>
          </a:p>
          <a:p>
            <a:pPr lvl="1">
              <a:buAutoNum type="alphaLcParenR"/>
            </a:pPr>
            <a:r>
              <a:rPr lang="en-US" sz="1200" dirty="0" smtClean="0"/>
              <a:t>Total Sales / HC = RM331 K</a:t>
            </a:r>
          </a:p>
          <a:p>
            <a:pPr lvl="1">
              <a:buAutoNum type="alphaLcParenR"/>
            </a:pPr>
            <a:r>
              <a:rPr lang="en-US" sz="1200" dirty="0" smtClean="0"/>
              <a:t>Revenue / HC = RM93 K</a:t>
            </a:r>
          </a:p>
          <a:p>
            <a:endParaRPr lang="en-US" sz="1600" dirty="0" smtClean="0"/>
          </a:p>
          <a:p>
            <a:r>
              <a:rPr lang="en-US" sz="1600" dirty="0" smtClean="0"/>
              <a:t>3. Action plan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200" dirty="0" smtClean="0"/>
              <a:t>3.1 	</a:t>
            </a:r>
            <a:r>
              <a:rPr lang="en-US" sz="1200" u="sng" dirty="0" smtClean="0"/>
              <a:t>Monitoring Activities 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Closely monitoring on number of application / submission &amp; productivity for Top 10 lowest counter / 	branch performances based on previous 6 months result.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3.2 	</a:t>
            </a:r>
            <a:r>
              <a:rPr lang="en-US" sz="1200" u="sng" dirty="0" smtClean="0"/>
              <a:t>Marketing Initiatives :</a:t>
            </a:r>
          </a:p>
          <a:p>
            <a:pPr>
              <a:buNone/>
            </a:pPr>
            <a:endParaRPr lang="en-US" sz="1200" u="sng" dirty="0" smtClean="0"/>
          </a:p>
          <a:p>
            <a:pPr>
              <a:buNone/>
            </a:pPr>
            <a:r>
              <a:rPr lang="en-US" sz="1200" dirty="0" smtClean="0"/>
              <a:t>	3.2.1   	Highest Sales Performers Sales Challenge Campaign (September 2016 – February 2017) : RM21 Mil  	(RM3.5 Mil per month).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3.2.2  	Online (ACSM) Web Application Campaign : RM14 Mil (Avg. RM2 – 3 Mil per month).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3.2.3	AEON Merchant Group Staff Campaign : RM13 Mil (Avg. RM2 – 3 Mil per months).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3.2.4	Back To School Consumer Campaign : RM4 Mil (RM2 Mil per month).</a:t>
            </a:r>
          </a:p>
          <a:p>
            <a:pPr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03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PF- </a:t>
            </a:r>
            <a:r>
              <a:rPr lang="en-US" sz="2000" b="1" dirty="0" smtClean="0">
                <a:solidFill>
                  <a:srgbClr val="0000FF"/>
                </a:solidFill>
              </a:rPr>
              <a:t>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23776"/>
              </p:ext>
            </p:extLst>
          </p:nvPr>
        </p:nvGraphicFramePr>
        <p:xfrm>
          <a:off x="35496" y="548680"/>
          <a:ext cx="9001003" cy="6048673"/>
        </p:xfrm>
        <a:graphic>
          <a:graphicData uri="http://schemas.openxmlformats.org/drawingml/2006/table">
            <a:tbl>
              <a:tblPr/>
              <a:tblGrid>
                <a:gridCol w="1305493"/>
                <a:gridCol w="638812"/>
                <a:gridCol w="634121"/>
                <a:gridCol w="670155"/>
                <a:gridCol w="655070"/>
                <a:gridCol w="655070"/>
                <a:gridCol w="655070"/>
                <a:gridCol w="630939"/>
                <a:gridCol w="627679"/>
                <a:gridCol w="663960"/>
                <a:gridCol w="639345"/>
                <a:gridCol w="600673"/>
                <a:gridCol w="624616"/>
              </a:tblGrid>
              <a:tr h="6124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Budget FYE 2017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948" marR="6948" marT="694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Estimation</a:t>
                      </a:r>
                      <a:endParaRPr kumimoji="0" lang="en-M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948" marR="6948" marT="6948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M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3375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Oct-16</a:t>
                      </a:r>
                      <a:endParaRPr kumimoji="0" lang="en-M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Jan-17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Feb-17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Oct-16</a:t>
                      </a:r>
                      <a:endParaRPr kumimoji="0" lang="en-M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Dec-16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Jan-17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Feb-17</a:t>
                      </a:r>
                    </a:p>
                  </a:txBody>
                  <a:tcPr marL="6553" marR="6553" marT="655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CENTRAL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34,860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36,040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39,520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35,691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36,336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34,078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37,000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41,000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35,691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36,336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34,078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NORTHERN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14,030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14,110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15,230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13,689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15,250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13,914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14,030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14,110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15,230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13,689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15,250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13,914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SOUTHERN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11,750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11,980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12,630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11,548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10,438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11,548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10,438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EAST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COAST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9,620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9,250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8,024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8,578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7,769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9,500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8,024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8,578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7,769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SARAWAK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6,010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6,020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6,480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5,740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5,920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5,097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4,900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4,900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5,100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5,740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5,920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5,097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SABAH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4,160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4,240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4,400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3,914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4,116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3,682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3,000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3,914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4,116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3,682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GRAND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TOTAL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3951" marR="33951" marT="898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80,510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82,010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87,510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78,287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81,748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74,978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78,430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80,010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86,030</a:t>
                      </a:r>
                    </a:p>
                  </a:txBody>
                  <a:tcPr marL="8983" marR="8983" marT="89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78,287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81,748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74,978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95736" y="179348"/>
            <a:ext cx="4140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Sep’16 – Feb’17 Sales Budget &amp; Projection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90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8920"/>
            <a:ext cx="3962400" cy="261937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PRODUCT P&amp;L (Credit Card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* Other income mainly made up of income from credit loss.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15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PRODUCT P&amp;L (Credit Card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endParaRPr 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CC 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CC 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88920"/>
            <a:ext cx="3429000" cy="261937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PRODUCT P&amp;L </a:t>
            </a:r>
            <a:r>
              <a:rPr lang="en-US" sz="2000" b="1" dirty="0" smtClean="0">
                <a:solidFill>
                  <a:srgbClr val="0000FF"/>
                </a:solidFill>
              </a:rPr>
              <a:t>(PF)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* Other income mainly made up of collection charges and income from credit loss.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533400"/>
            <a:ext cx="8991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8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88920"/>
            <a:ext cx="3048000" cy="261937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PRODUCT P&amp;L </a:t>
            </a:r>
            <a:r>
              <a:rPr lang="en-US" sz="2000" b="1" dirty="0" smtClean="0">
                <a:solidFill>
                  <a:srgbClr val="0000FF"/>
                </a:solidFill>
              </a:rPr>
              <a:t>(PF)</a:t>
            </a:r>
            <a:endParaRPr 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PF- 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25673"/>
            <a:ext cx="8229600" cy="5560827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1. Personal Financing Key Performance Indicators</a:t>
            </a:r>
          </a:p>
          <a:p>
            <a:pPr marL="400050" lvl="1" indent="0">
              <a:buNone/>
            </a:pPr>
            <a:r>
              <a:rPr lang="en-US" sz="1200" dirty="0" smtClean="0"/>
              <a:t>   a)     Ratios</a:t>
            </a:r>
          </a:p>
          <a:p>
            <a:pPr marL="857250" lvl="2" indent="0">
              <a:buNone/>
            </a:pPr>
            <a:r>
              <a:rPr lang="en-US" sz="1200" dirty="0" smtClean="0"/>
              <a:t>1. Total Sales achieved </a:t>
            </a:r>
            <a:r>
              <a:rPr lang="en-US" sz="1200" b="1" dirty="0" smtClean="0"/>
              <a:t>94.3% </a:t>
            </a:r>
            <a:r>
              <a:rPr lang="en-US" sz="1200" dirty="0" smtClean="0"/>
              <a:t>vs. budget,  increased </a:t>
            </a:r>
            <a:r>
              <a:rPr lang="en-US" sz="1200" b="1" dirty="0" smtClean="0"/>
              <a:t>143.3% </a:t>
            </a:r>
            <a:r>
              <a:rPr lang="en-US" sz="1200" dirty="0" smtClean="0"/>
              <a:t>against LM, growth </a:t>
            </a:r>
            <a:r>
              <a:rPr lang="en-US" sz="1200" b="1" dirty="0" smtClean="0"/>
              <a:t>114.0% </a:t>
            </a:r>
            <a:r>
              <a:rPr lang="en-US" sz="1200" dirty="0" smtClean="0"/>
              <a:t>against LY</a:t>
            </a:r>
          </a:p>
          <a:p>
            <a:pPr marL="857250" lvl="2" indent="0">
              <a:buNone/>
            </a:pPr>
            <a:r>
              <a:rPr lang="en-US" sz="1200" dirty="0" smtClean="0"/>
              <a:t>2. Revenue increased </a:t>
            </a:r>
            <a:r>
              <a:rPr lang="en-US" sz="1200" b="1" dirty="0" smtClean="0"/>
              <a:t>RM1.81 Mil </a:t>
            </a:r>
            <a:r>
              <a:rPr lang="en-US" sz="1200" dirty="0" smtClean="0"/>
              <a:t>or </a:t>
            </a:r>
            <a:r>
              <a:rPr lang="en-US" sz="1200" b="1" dirty="0" smtClean="0"/>
              <a:t>108.5% </a:t>
            </a:r>
            <a:r>
              <a:rPr lang="en-US" sz="1200" dirty="0" smtClean="0"/>
              <a:t>vs. LM and growth </a:t>
            </a:r>
            <a:r>
              <a:rPr lang="en-US" sz="1200" b="1" dirty="0" smtClean="0"/>
              <a:t>126.3% </a:t>
            </a:r>
            <a:r>
              <a:rPr lang="en-US" sz="1200" dirty="0" smtClean="0"/>
              <a:t>vs. LY</a:t>
            </a:r>
          </a:p>
          <a:p>
            <a:pPr marL="857250" lvl="2" indent="0">
              <a:buNone/>
            </a:pPr>
            <a:r>
              <a:rPr lang="en-US" sz="1200" dirty="0" smtClean="0"/>
              <a:t>3. Operating cost decreased to </a:t>
            </a:r>
            <a:r>
              <a:rPr lang="en-US" sz="1200" b="1" dirty="0" smtClean="0"/>
              <a:t>RM1.21 Mil </a:t>
            </a:r>
            <a:r>
              <a:rPr lang="en-US" sz="1200" dirty="0" smtClean="0"/>
              <a:t>or </a:t>
            </a:r>
            <a:r>
              <a:rPr lang="en-US" sz="1200" b="1" dirty="0" smtClean="0"/>
              <a:t>90.5% </a:t>
            </a:r>
            <a:r>
              <a:rPr lang="en-US" sz="1200" dirty="0" smtClean="0"/>
              <a:t>vs. LM and growth </a:t>
            </a:r>
            <a:r>
              <a:rPr lang="en-US" sz="1200" b="1" dirty="0" smtClean="0"/>
              <a:t>124.0% </a:t>
            </a:r>
            <a:r>
              <a:rPr lang="en-US" sz="1200" dirty="0" smtClean="0"/>
              <a:t>vs. LY</a:t>
            </a:r>
          </a:p>
          <a:p>
            <a:pPr marL="857250" lvl="2" indent="0">
              <a:buNone/>
            </a:pPr>
            <a:r>
              <a:rPr lang="en-US" sz="1200" dirty="0" smtClean="0"/>
              <a:t>4. Operating profit minus Support Cost is </a:t>
            </a:r>
            <a:r>
              <a:rPr lang="en-US" sz="1200" b="1" dirty="0" smtClean="0"/>
              <a:t>RM3.027 Mil, 131.5% </a:t>
            </a:r>
            <a:r>
              <a:rPr lang="en-US" sz="1200" dirty="0" smtClean="0"/>
              <a:t>vs LM and </a:t>
            </a:r>
            <a:r>
              <a:rPr lang="en-US" sz="1200" b="1" dirty="0" smtClean="0"/>
              <a:t>275.8% </a:t>
            </a:r>
            <a:r>
              <a:rPr lang="en-US" sz="1200" dirty="0" smtClean="0"/>
              <a:t>vs. LY</a:t>
            </a:r>
          </a:p>
          <a:p>
            <a:pPr marL="1085850" lvl="2">
              <a:buFontTx/>
              <a:buChar char="-"/>
            </a:pPr>
            <a:endParaRPr lang="en-US" sz="1200" dirty="0" smtClean="0"/>
          </a:p>
          <a:p>
            <a:pPr marL="857250" lvl="2" indent="0">
              <a:buNone/>
            </a:pPr>
            <a:r>
              <a:rPr lang="en-US" sz="1200" dirty="0" smtClean="0"/>
              <a:t>5. Others :</a:t>
            </a:r>
          </a:p>
          <a:p>
            <a:pPr marL="857250" lvl="2" indent="0">
              <a:buNone/>
            </a:pPr>
            <a:r>
              <a:rPr lang="en-US" sz="1200" dirty="0" smtClean="0"/>
              <a:t>-  Impairment Loss decreased </a:t>
            </a:r>
            <a:r>
              <a:rPr lang="en-US" sz="1200" b="1" dirty="0" smtClean="0"/>
              <a:t>84.6% (RM939 K) </a:t>
            </a:r>
            <a:r>
              <a:rPr lang="en-US" sz="1200" dirty="0" smtClean="0"/>
              <a:t>compared to July’16.</a:t>
            </a:r>
          </a:p>
          <a:p>
            <a:pPr marL="857250" lvl="2" indent="0">
              <a:buNone/>
            </a:pPr>
            <a:r>
              <a:rPr lang="en-US" sz="1200" dirty="0" smtClean="0"/>
              <a:t>-  Uncollected Amount </a:t>
            </a:r>
            <a:r>
              <a:rPr lang="en-US" sz="1200" b="1" dirty="0" smtClean="0"/>
              <a:t>RM847 K</a:t>
            </a:r>
          </a:p>
          <a:p>
            <a:pPr marL="685800" lvl="1">
              <a:buNone/>
            </a:pPr>
            <a:endParaRPr lang="en-US" sz="1200" dirty="0" smtClean="0"/>
          </a:p>
          <a:p>
            <a:pPr marL="400050" lvl="1" indent="0">
              <a:buNone/>
            </a:pPr>
            <a:r>
              <a:rPr lang="en-US" sz="1200" dirty="0" smtClean="0"/>
              <a:t>  b)     Commentary</a:t>
            </a:r>
          </a:p>
          <a:p>
            <a:pPr marL="400050" lvl="1" indent="0">
              <a:buNone/>
            </a:pPr>
            <a:r>
              <a:rPr lang="en-US" sz="1200" dirty="0" smtClean="0"/>
              <a:t>	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3424246"/>
          <a:ext cx="296354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143"/>
                <a:gridCol w="601980"/>
                <a:gridCol w="611505"/>
                <a:gridCol w="609918"/>
              </a:tblGrid>
              <a:tr h="211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Sales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Jun’16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July’16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Aug’16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1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Target (RM’000)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80,010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74,990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83,000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</a:tr>
              <a:tr h="1520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Result (RM’000)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73,985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56,084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80,344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</a:tr>
              <a:tr h="12254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MTM (%)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105%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76%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143%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YTY (%)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129%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110%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133%</a:t>
                      </a:r>
                      <a:endParaRPr lang="en-MY" sz="1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4857760"/>
          <a:ext cx="4714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143"/>
                <a:gridCol w="601980"/>
                <a:gridCol w="611505"/>
                <a:gridCol w="609918"/>
                <a:gridCol w="608354"/>
                <a:gridCol w="571504"/>
                <a:gridCol w="571504"/>
              </a:tblGrid>
              <a:tr h="21112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Application Status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r>
                        <a:rPr lang="en-US" sz="1000" b="1" baseline="30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Days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r>
                        <a:rPr lang="en-US" sz="1000" b="1" baseline="30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nd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Days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0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r>
                        <a:rPr lang="en-US" sz="1000" b="1" baseline="30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rd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Days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000" dirty="0">
                        <a:latin typeface="+mn-lt"/>
                      </a:endParaRPr>
                    </a:p>
                  </a:txBody>
                  <a:tcPr/>
                </a:tc>
              </a:tr>
              <a:tr h="21112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Count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%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Count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%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Count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%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1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Approve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2,885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25.96%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2,746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25.74%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2,576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25.82%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520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Decline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8,118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73.05%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7,821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73.31%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7,299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73.17%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2254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Cancel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0.99%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0.95%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1.01%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Total Judge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11,113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10,668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9,976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7950" y="4891643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Submission volume decreased from week to week:-</a:t>
            </a:r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10 days:- Submission decreased 96% compared to 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10 days.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10 days:- submission decreased 93.5% compared to 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10 days &amp; 89.8% compared to 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10 days.</a:t>
            </a:r>
            <a:endParaRPr lang="en-MY" sz="1000" dirty="0"/>
          </a:p>
        </p:txBody>
      </p:sp>
      <p:sp>
        <p:nvSpPr>
          <p:cNvPr id="8" name="Left Arrow 7"/>
          <p:cNvSpPr/>
          <p:nvPr/>
        </p:nvSpPr>
        <p:spPr bwMode="auto">
          <a:xfrm>
            <a:off x="6143636" y="5429264"/>
            <a:ext cx="214314" cy="214314"/>
          </a:xfrm>
          <a:prstGeom prst="lef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833"/>
            <a:ext cx="4391025" cy="261937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PF- Commentary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25673"/>
            <a:ext cx="8229600" cy="5560827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200" dirty="0" smtClean="0"/>
              <a:t>	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857250" lvl="2" indent="0">
              <a:buNone/>
            </a:pPr>
            <a:endParaRPr lang="en-US" sz="1200" dirty="0" smtClean="0"/>
          </a:p>
          <a:p>
            <a:pPr marL="857250" lvl="2" indent="0">
              <a:buFont typeface="Arial" pitchFamily="34" charset="0"/>
              <a:buChar char="•"/>
            </a:pPr>
            <a:r>
              <a:rPr lang="en-US" sz="1200" dirty="0" smtClean="0"/>
              <a:t> Sales staff productivity has increased by 157.9%% MOM (August:31,984 no. application &amp; July 20,259)</a:t>
            </a:r>
          </a:p>
          <a:p>
            <a:pPr marL="857250" lvl="2" indent="0"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smtClean="0"/>
              <a:t>Average finance amount at RM10,214 with approval ratio 25.84% (decreased 0.28% compared to July) </a:t>
            </a:r>
          </a:p>
          <a:p>
            <a:pPr marL="857250" lvl="2" indent="0">
              <a:buFont typeface="Arial" pitchFamily="34" charset="0"/>
              <a:buChar char="•"/>
            </a:pPr>
            <a:r>
              <a:rPr lang="en-US" sz="1200" dirty="0" smtClean="0"/>
              <a:t> Lowest sales achievement result by region is Sabah (72.61% against sales budget)</a:t>
            </a:r>
          </a:p>
          <a:p>
            <a:pPr marL="857250" lvl="2" indent="0">
              <a:buFont typeface="Arial" pitchFamily="34" charset="0"/>
              <a:buChar char="•"/>
            </a:pPr>
            <a:r>
              <a:rPr lang="en-US" sz="1200" dirty="0" smtClean="0"/>
              <a:t> Highest sales achievement result by region is East Coast (114.52% against sales budget)</a:t>
            </a:r>
          </a:p>
          <a:p>
            <a:pPr marL="857250" lvl="2" indent="0">
              <a:buFont typeface="Arial" pitchFamily="34" charset="0"/>
              <a:buChar char="•"/>
            </a:pPr>
            <a:r>
              <a:rPr lang="en-US" sz="1200" dirty="0" smtClean="0"/>
              <a:t> August FA Band increased on 10-15K (1.37%) compared to July.</a:t>
            </a:r>
          </a:p>
          <a:p>
            <a:pPr marL="857250" lvl="2" indent="0">
              <a:buNone/>
            </a:pPr>
            <a:endParaRPr lang="en-US" sz="1200" b="1" dirty="0" smtClean="0"/>
          </a:p>
          <a:p>
            <a:pPr>
              <a:buNone/>
            </a:pP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642918"/>
          <a:ext cx="4857784" cy="1500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719"/>
                <a:gridCol w="705770"/>
                <a:gridCol w="716937"/>
                <a:gridCol w="715076"/>
                <a:gridCol w="713243"/>
                <a:gridCol w="670039"/>
              </a:tblGrid>
              <a:tr h="250033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FA Band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Aug’16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July’16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Aug’15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MTM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YTY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j-lt"/>
                        </a:rPr>
                        <a:t>&lt;5K</a:t>
                      </a:r>
                      <a:endParaRPr lang="en-MY" sz="1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5.47%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5.85%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8.75%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-0.38%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-3.28%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j-lt"/>
                        </a:rPr>
                        <a:t>5-10K</a:t>
                      </a:r>
                      <a:endParaRPr lang="en-MY" sz="1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37.11%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37.44%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42.02%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-0.33%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-4.91%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j-lt"/>
                        </a:rPr>
                        <a:t>10-15K</a:t>
                      </a:r>
                      <a:endParaRPr lang="en-MY" sz="1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35.33%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33.96%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29.75%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1.37%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5.5%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j-lt"/>
                        </a:rPr>
                        <a:t>15-20K</a:t>
                      </a:r>
                      <a:endParaRPr lang="en-MY" sz="1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17.91%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18.44%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9.27%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-0.53%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-0.53%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j-lt"/>
                        </a:rPr>
                        <a:t>&gt;20K</a:t>
                      </a:r>
                      <a:endParaRPr lang="en-MY" sz="1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3.91%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4.31%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10.22%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-0.40%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0-.40%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2251712"/>
          <a:ext cx="4857784" cy="767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719"/>
                <a:gridCol w="705770"/>
                <a:gridCol w="716937"/>
                <a:gridCol w="715076"/>
                <a:gridCol w="713243"/>
                <a:gridCol w="670039"/>
              </a:tblGrid>
              <a:tr h="255746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Approval Trend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Aug’16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July’16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Aug’15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MTM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YTY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Avg.</a:t>
                      </a:r>
                      <a:r>
                        <a:rPr lang="en-US" sz="1000" baseline="0" dirty="0" smtClean="0">
                          <a:latin typeface="+mj-lt"/>
                        </a:rPr>
                        <a:t> Ticket Size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10,214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10,367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9,709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98.52%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105.20%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Approval</a:t>
                      </a:r>
                      <a:r>
                        <a:rPr lang="en-US" sz="1000" baseline="0" dirty="0" smtClean="0">
                          <a:latin typeface="+mj-lt"/>
                        </a:rPr>
                        <a:t> Ratio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25.84% 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26.12%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29.80%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-0.28%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-3.96%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57950" y="1428736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Increased on FA Band 10-15K</a:t>
            </a:r>
            <a:endParaRPr lang="en-MY" sz="1000" dirty="0"/>
          </a:p>
        </p:txBody>
      </p:sp>
      <p:sp>
        <p:nvSpPr>
          <p:cNvPr id="9" name="Left Arrow 8"/>
          <p:cNvSpPr/>
          <p:nvPr/>
        </p:nvSpPr>
        <p:spPr bwMode="auto">
          <a:xfrm>
            <a:off x="6143636" y="1428736"/>
            <a:ext cx="214314" cy="214314"/>
          </a:xfrm>
          <a:prstGeom prst="leftArrow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MY"/>
          </a:p>
        </p:txBody>
      </p:sp>
      <p:sp>
        <p:nvSpPr>
          <p:cNvPr id="12" name="Left Arrow 11"/>
          <p:cNvSpPr/>
          <p:nvPr/>
        </p:nvSpPr>
        <p:spPr bwMode="auto">
          <a:xfrm>
            <a:off x="6143636" y="2643182"/>
            <a:ext cx="214314" cy="214314"/>
          </a:xfrm>
          <a:prstGeom prst="lef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6357950" y="2611275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Decreased on Approval Ratio </a:t>
            </a:r>
            <a:endParaRPr lang="en-MY" sz="1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85852" y="3161828"/>
          <a:ext cx="4857784" cy="184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0594"/>
                <a:gridCol w="818693"/>
                <a:gridCol w="831647"/>
                <a:gridCol w="829488"/>
                <a:gridCol w="827362"/>
              </a:tblGrid>
              <a:tr h="255746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Region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Sales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Sales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vs. Target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MTM</a:t>
                      </a:r>
                      <a:endParaRPr lang="en-MY" sz="10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NRO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15,804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14,535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108.73%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143.65%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CRO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34,506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41,016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84.13%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135.32%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ERO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9,280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8,104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114.52%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173.97%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SRO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12,298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11,381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108.06%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157.23%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SARAWAK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5,347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5,827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91.76%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128.43%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57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SABAH</a:t>
                      </a:r>
                      <a:endParaRPr lang="en-MY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3,004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4,137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72.61%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132.73%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9525" algn="ctr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ja-JP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628</Words>
  <Application>Microsoft Office PowerPoint</Application>
  <PresentationFormat>On-screen Show (4:3)</PresentationFormat>
  <Paragraphs>327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PowerPoint Presentation</vt:lpstr>
      <vt:lpstr>PRODUCT P&amp;L (Credit Card)</vt:lpstr>
      <vt:lpstr>PRODUCT P&amp;L (Credit Card)</vt:lpstr>
      <vt:lpstr>CC Commentary</vt:lpstr>
      <vt:lpstr>CC Commentary</vt:lpstr>
      <vt:lpstr>PRODUCT P&amp;L (PF)</vt:lpstr>
      <vt:lpstr>PRODUCT P&amp;L (PF)</vt:lpstr>
      <vt:lpstr>PF- Commentary</vt:lpstr>
      <vt:lpstr>PF- Commentary</vt:lpstr>
      <vt:lpstr>PF- Commentary</vt:lpstr>
      <vt:lpstr>PF- Commentary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Aliff Afnan bin Ismail (HQ-FIN)</dc:creator>
  <cp:lastModifiedBy>Sarvindran Nair A/L Krishnan Kutty (HQ-CCG-MPD)</cp:lastModifiedBy>
  <cp:revision>45</cp:revision>
  <dcterms:created xsi:type="dcterms:W3CDTF">2016-09-09T01:59:56Z</dcterms:created>
  <dcterms:modified xsi:type="dcterms:W3CDTF">2016-09-13T03:30:20Z</dcterms:modified>
</cp:coreProperties>
</file>