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343" r:id="rId3"/>
    <p:sldId id="346" r:id="rId4"/>
    <p:sldId id="349" r:id="rId5"/>
    <p:sldId id="348" r:id="rId6"/>
    <p:sldId id="350" r:id="rId7"/>
    <p:sldId id="353" r:id="rId8"/>
    <p:sldId id="35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AA"/>
    <a:srgbClr val="0000FF"/>
    <a:srgbClr val="CC00CC"/>
    <a:srgbClr val="FF00FF"/>
    <a:srgbClr val="D60093"/>
    <a:srgbClr val="FFCCFF"/>
    <a:srgbClr val="FF9900"/>
    <a:srgbClr val="CC3300"/>
    <a:srgbClr val="0033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7070" autoAdjust="0"/>
  </p:normalViewPr>
  <p:slideViewPr>
    <p:cSldViewPr>
      <p:cViewPr>
        <p:scale>
          <a:sx n="90" d="100"/>
          <a:sy n="90" d="100"/>
        </p:scale>
        <p:origin x="-52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0" d="100"/>
          <a:sy n="90" d="100"/>
        </p:scale>
        <p:origin x="-1806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F24F83-146A-419B-89FF-CA250366B90F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17A57F-5529-4C14-A3FE-28684E31B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E50C92-8C70-412E-9C9C-B28A362CE4F4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6A8B93-28B9-49B0-A35E-789C776B9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B93-28B9-49B0-A35E-789C776B92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4" t="30209" r="9015" b="35893"/>
          <a:stretch/>
        </p:blipFill>
        <p:spPr bwMode="auto">
          <a:xfrm>
            <a:off x="4757058" y="3352801"/>
            <a:ext cx="4386943" cy="336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27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9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B9C1-7136-4975-927A-1831B36EEF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17830" r="82774" b="68867"/>
          <a:stretch>
            <a:fillRect/>
          </a:stretch>
        </p:blipFill>
        <p:spPr bwMode="auto">
          <a:xfrm>
            <a:off x="8382001" y="64588"/>
            <a:ext cx="609601" cy="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45685" r="67976" b="46874"/>
          <a:stretch/>
        </p:blipFill>
        <p:spPr bwMode="auto">
          <a:xfrm>
            <a:off x="0" y="8643"/>
            <a:ext cx="1582056" cy="75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Executive Committee Meeting                                                                                                                                                                                                            Private and Confidential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4818-E5E4-4167-B788-C7EBD34AA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2564904"/>
            <a:ext cx="9144000" cy="73183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PROPOSAL TO </a:t>
            </a:r>
            <a:r>
              <a:rPr lang="en-US" sz="4000" b="1" dirty="0" smtClean="0"/>
              <a:t>U MOBILE SDN.BHD.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57225" y="3368180"/>
            <a:ext cx="7500991" cy="28800"/>
            <a:chOff x="857224" y="3714752"/>
            <a:chExt cx="7500990" cy="28800"/>
          </a:xfrm>
        </p:grpSpPr>
        <p:sp>
          <p:nvSpPr>
            <p:cNvPr id="11" name="Rectangle 10"/>
            <p:cNvSpPr/>
            <p:nvPr/>
          </p:nvSpPr>
          <p:spPr>
            <a:xfrm flipV="1">
              <a:off x="857224" y="3714752"/>
              <a:ext cx="7500990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857224" y="3714752"/>
              <a:ext cx="1800000" cy="288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-32" y="3411542"/>
            <a:ext cx="91440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PERSONAL FINANCING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54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915816" y="548680"/>
            <a:ext cx="604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800AA"/>
                </a:solidFill>
              </a:rPr>
              <a:t>AEON Credit Service (M) Bhd</a:t>
            </a:r>
            <a:r>
              <a:rPr lang="en-US" dirty="0" smtClean="0"/>
              <a:t>. was incorporated on 6 December 1996 and was converted to a public limited company on 9 February 2007, subsequently listed on the Main Market at Bursa Malaysia on 12 December 2007.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Today the business of the Company has expended to include issuance of </a:t>
            </a:r>
            <a:r>
              <a:rPr lang="en-US" b="1" dirty="0" smtClean="0">
                <a:solidFill>
                  <a:srgbClr val="C800AA"/>
                </a:solidFill>
              </a:rPr>
              <a:t>Credit Card, Easy Payment Schemes, Personal Financing  Schemes, SME Financing,  Insurance  business and other services.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company operates 5 Regional Offices, 64 branches, 3,300 Staff and more that 11,000 participating merchants nationwide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107504" y="753670"/>
            <a:ext cx="2664296" cy="5472608"/>
          </a:xfrm>
          <a:prstGeom prst="rect">
            <a:avLst/>
          </a:prstGeom>
          <a:solidFill>
            <a:srgbClr val="C8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MY" sz="2400" b="1" dirty="0"/>
              <a:t>ABOUT US</a:t>
            </a:r>
          </a:p>
          <a:p>
            <a:pPr>
              <a:lnSpc>
                <a:spcPct val="200000"/>
              </a:lnSpc>
            </a:pPr>
            <a:endParaRPr lang="en-MY" b="1" dirty="0"/>
          </a:p>
          <a:p>
            <a:pPr>
              <a:lnSpc>
                <a:spcPct val="200000"/>
              </a:lnSpc>
            </a:pPr>
            <a:endParaRPr lang="en-MY" b="1" dirty="0" smtClean="0"/>
          </a:p>
          <a:p>
            <a:pPr>
              <a:lnSpc>
                <a:spcPct val="200000"/>
              </a:lnSpc>
            </a:pPr>
            <a:r>
              <a:rPr lang="en-MY" sz="2800" b="1" dirty="0" smtClean="0"/>
              <a:t>Introduction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9748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07504" y="753670"/>
            <a:ext cx="2664296" cy="5472608"/>
          </a:xfrm>
          <a:prstGeom prst="rect">
            <a:avLst/>
          </a:prstGeom>
          <a:solidFill>
            <a:srgbClr val="C8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MY" sz="2400" b="1" dirty="0"/>
              <a:t>ABOUT US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MY" b="1" dirty="0" smtClean="0"/>
          </a:p>
          <a:p>
            <a:pPr>
              <a:lnSpc>
                <a:spcPct val="150000"/>
              </a:lnSpc>
            </a:pPr>
            <a:r>
              <a:rPr lang="en-MY" b="1" dirty="0" smtClean="0"/>
              <a:t>OUR </a:t>
            </a:r>
            <a:r>
              <a:rPr lang="en-MY" b="1" dirty="0"/>
              <a:t>CORPORATE PHILOSOPHY </a:t>
            </a:r>
            <a:r>
              <a:rPr lang="en-MY" dirty="0"/>
              <a:t>is to support customers lifestyle and enable each individual to maximize future opportunities through effective use of credit.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15816" y="2084364"/>
            <a:ext cx="5904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As a reflection of this philosophy, </a:t>
            </a:r>
            <a:r>
              <a:rPr lang="en-MY" b="1" dirty="0"/>
              <a:t>OUR MISSION </a:t>
            </a:r>
            <a:r>
              <a:rPr lang="en-MY" dirty="0"/>
              <a:t>is to provide a wide range of consumer financial services that best meet customer needs and we are committed to serve customers to enhance their lifestyle through our products and services. We adhere to a strict code of corporate ethics and, at the same time, engage in activities which contribute to society.</a:t>
            </a:r>
          </a:p>
        </p:txBody>
      </p:sp>
    </p:spTree>
    <p:extLst>
      <p:ext uri="{BB962C8B-B14F-4D97-AF65-F5344CB8AC3E}">
        <p14:creationId xmlns:p14="http://schemas.microsoft.com/office/powerpoint/2010/main" val="3537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07504" y="753670"/>
            <a:ext cx="2664296" cy="5472608"/>
          </a:xfrm>
          <a:prstGeom prst="rect">
            <a:avLst/>
          </a:prstGeom>
          <a:solidFill>
            <a:srgbClr val="C8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MY" sz="2400" b="1" dirty="0" smtClean="0"/>
              <a:t>ABOUT US</a:t>
            </a:r>
            <a:endParaRPr lang="en-MY" sz="2400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100" b="1" dirty="0" smtClean="0"/>
              <a:t>Products and Services</a:t>
            </a:r>
            <a:endParaRPr lang="en-MY" sz="21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24600"/>
            <a:ext cx="1028951" cy="96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53" y="1484784"/>
            <a:ext cx="1045028" cy="99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919165" y="2722284"/>
            <a:ext cx="912411" cy="850733"/>
            <a:chOff x="3904102" y="4134618"/>
            <a:chExt cx="1061864" cy="102257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90" y="4647034"/>
              <a:ext cx="852488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899" y="4223940"/>
              <a:ext cx="326189" cy="42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3904102" y="4134618"/>
              <a:ext cx="1061864" cy="1022574"/>
            </a:xfrm>
            <a:prstGeom prst="ellipse">
              <a:avLst/>
            </a:prstGeom>
            <a:solidFill>
              <a:srgbClr val="0000FF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23808" y="753671"/>
            <a:ext cx="935701" cy="863007"/>
            <a:chOff x="4572000" y="1340767"/>
            <a:chExt cx="1152128" cy="1080121"/>
          </a:xfrm>
          <a:solidFill>
            <a:srgbClr val="C800AA">
              <a:alpha val="55000"/>
            </a:srgbClr>
          </a:solidFill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504" y="1785764"/>
              <a:ext cx="609600" cy="4191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87" y="1615200"/>
              <a:ext cx="619125" cy="3905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4572000" y="1340767"/>
              <a:ext cx="1152128" cy="10801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45" y="5332376"/>
            <a:ext cx="876216" cy="8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917147" y="3636821"/>
            <a:ext cx="905640" cy="863007"/>
            <a:chOff x="5501912" y="3429296"/>
            <a:chExt cx="1061864" cy="1022574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6183" y="3718650"/>
              <a:ext cx="232222" cy="443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294" y="3991557"/>
              <a:ext cx="361100" cy="247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7" y="3743348"/>
              <a:ext cx="217121" cy="346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5501912" y="3429296"/>
              <a:ext cx="1061864" cy="1022574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30900" y="1403484"/>
            <a:ext cx="149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  <a:latin typeface="Calibri"/>
              </a:rPr>
              <a:t>●  </a:t>
            </a:r>
            <a:r>
              <a:rPr lang="en-US" b="1" dirty="0" smtClean="0">
                <a:solidFill>
                  <a:srgbClr val="C800AA"/>
                </a:solidFill>
              </a:rPr>
              <a:t>Credit </a:t>
            </a:r>
            <a:r>
              <a:rPr lang="en-US" b="1" dirty="0">
                <a:solidFill>
                  <a:srgbClr val="C800AA"/>
                </a:solidFill>
              </a:rPr>
              <a:t>Card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4716016" y="4293096"/>
            <a:ext cx="343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</a:rPr>
              <a:t>General Easy </a:t>
            </a:r>
            <a:r>
              <a:rPr lang="en-US" b="1" dirty="0">
                <a:solidFill>
                  <a:srgbClr val="C800AA"/>
                </a:solidFill>
              </a:rPr>
              <a:t>Payment </a:t>
            </a:r>
            <a:r>
              <a:rPr lang="en-US" b="1" dirty="0" smtClean="0">
                <a:solidFill>
                  <a:srgbClr val="C800AA"/>
                </a:solidFill>
              </a:rPr>
              <a:t>Schemes  ●</a:t>
            </a:r>
            <a:endParaRPr lang="en-MY" dirty="0"/>
          </a:p>
        </p:txBody>
      </p:sp>
      <p:sp>
        <p:nvSpPr>
          <p:cNvPr id="17" name="Rectangle 16"/>
          <p:cNvSpPr/>
          <p:nvPr/>
        </p:nvSpPr>
        <p:spPr>
          <a:xfrm>
            <a:off x="3711254" y="3275692"/>
            <a:ext cx="376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</a:rPr>
              <a:t>●  Motorcycle Easy </a:t>
            </a:r>
            <a:r>
              <a:rPr lang="en-US" b="1" dirty="0">
                <a:solidFill>
                  <a:srgbClr val="C800AA"/>
                </a:solidFill>
              </a:rPr>
              <a:t>Payment Schemes</a:t>
            </a:r>
            <a:endParaRPr lang="en-MY" dirty="0"/>
          </a:p>
        </p:txBody>
      </p:sp>
      <p:sp>
        <p:nvSpPr>
          <p:cNvPr id="18" name="Rectangle 17"/>
          <p:cNvSpPr/>
          <p:nvPr/>
        </p:nvSpPr>
        <p:spPr>
          <a:xfrm>
            <a:off x="5107011" y="2276872"/>
            <a:ext cx="320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</a:rPr>
              <a:t>Personal </a:t>
            </a:r>
            <a:r>
              <a:rPr lang="en-US" b="1" dirty="0">
                <a:solidFill>
                  <a:srgbClr val="C800AA"/>
                </a:solidFill>
              </a:rPr>
              <a:t>Financing  </a:t>
            </a:r>
            <a:r>
              <a:rPr lang="en-US" b="1" dirty="0" smtClean="0">
                <a:solidFill>
                  <a:srgbClr val="C800AA"/>
                </a:solidFill>
              </a:rPr>
              <a:t>Schemes  ● </a:t>
            </a:r>
            <a:endParaRPr lang="en-MY" dirty="0"/>
          </a:p>
        </p:txBody>
      </p:sp>
      <p:sp>
        <p:nvSpPr>
          <p:cNvPr id="20" name="Rectangle 19"/>
          <p:cNvSpPr/>
          <p:nvPr/>
        </p:nvSpPr>
        <p:spPr>
          <a:xfrm>
            <a:off x="3711254" y="521990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</a:rPr>
              <a:t>●  SME </a:t>
            </a:r>
            <a:r>
              <a:rPr lang="en-US" b="1" dirty="0">
                <a:solidFill>
                  <a:srgbClr val="C800AA"/>
                </a:solidFill>
              </a:rPr>
              <a:t>Financing</a:t>
            </a:r>
            <a:endParaRPr lang="en-MY" dirty="0"/>
          </a:p>
        </p:txBody>
      </p:sp>
      <p:sp>
        <p:nvSpPr>
          <p:cNvPr id="21" name="Rectangle 20"/>
          <p:cNvSpPr/>
          <p:nvPr/>
        </p:nvSpPr>
        <p:spPr>
          <a:xfrm>
            <a:off x="5855870" y="5939988"/>
            <a:ext cx="238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800AA"/>
                </a:solidFill>
              </a:rPr>
              <a:t>Insurance  Business   ●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29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07504" y="753670"/>
            <a:ext cx="2664296" cy="5472608"/>
          </a:xfrm>
          <a:prstGeom prst="rect">
            <a:avLst/>
          </a:prstGeom>
          <a:solidFill>
            <a:srgbClr val="C8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MY" sz="2400" b="1" dirty="0" smtClean="0"/>
              <a:t>Product Feature</a:t>
            </a:r>
            <a:endParaRPr lang="en-MY" sz="2400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Financing Concept </a:t>
            </a:r>
            <a:endParaRPr lang="en-MY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5776" y="1916832"/>
            <a:ext cx="460851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800AA"/>
                </a:solidFill>
              </a:rPr>
              <a:t>Bai </a:t>
            </a:r>
            <a:r>
              <a:rPr lang="en-US" sz="2000" b="1" dirty="0" smtClean="0">
                <a:solidFill>
                  <a:srgbClr val="C800AA"/>
                </a:solidFill>
              </a:rPr>
              <a:t>Al-</a:t>
            </a:r>
            <a:r>
              <a:rPr lang="en-US" sz="2000" b="1" dirty="0" err="1" smtClean="0">
                <a:solidFill>
                  <a:srgbClr val="C800AA"/>
                </a:solidFill>
              </a:rPr>
              <a:t>Inah</a:t>
            </a:r>
            <a:r>
              <a:rPr lang="en-US" sz="2000" b="1" dirty="0" smtClean="0">
                <a:solidFill>
                  <a:srgbClr val="C800AA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MY" sz="1600" dirty="0" smtClean="0">
                <a:solidFill>
                  <a:srgbClr val="C800AA"/>
                </a:solidFill>
              </a:rPr>
              <a:t>     </a:t>
            </a:r>
            <a:r>
              <a:rPr lang="en-MY" sz="1700" dirty="0" smtClean="0">
                <a:solidFill>
                  <a:srgbClr val="C800AA"/>
                </a:solidFill>
              </a:rPr>
              <a:t>A </a:t>
            </a:r>
            <a:r>
              <a:rPr lang="en-MY" sz="1700" dirty="0">
                <a:solidFill>
                  <a:srgbClr val="C800AA"/>
                </a:solidFill>
              </a:rPr>
              <a:t>Syariah principle involving the sale </a:t>
            </a:r>
            <a:r>
              <a:rPr lang="en-MY" sz="1700" dirty="0" smtClean="0">
                <a:solidFill>
                  <a:srgbClr val="C800AA"/>
                </a:solidFill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MY" sz="1700" dirty="0">
                <a:solidFill>
                  <a:srgbClr val="C800AA"/>
                </a:solidFill>
              </a:rPr>
              <a:t> </a:t>
            </a:r>
            <a:r>
              <a:rPr lang="en-MY" sz="1700" dirty="0" smtClean="0">
                <a:solidFill>
                  <a:srgbClr val="C800AA"/>
                </a:solidFill>
              </a:rPr>
              <a:t>    and </a:t>
            </a:r>
            <a:r>
              <a:rPr lang="en-MY" sz="1700" dirty="0">
                <a:solidFill>
                  <a:srgbClr val="C800AA"/>
                </a:solidFill>
              </a:rPr>
              <a:t>buy-back transaction of assets by </a:t>
            </a:r>
            <a:r>
              <a:rPr lang="en-MY" sz="1700" dirty="0" smtClean="0">
                <a:solidFill>
                  <a:srgbClr val="C800AA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MY" sz="1700" dirty="0">
                <a:solidFill>
                  <a:srgbClr val="C800AA"/>
                </a:solidFill>
              </a:rPr>
              <a:t> </a:t>
            </a:r>
            <a:r>
              <a:rPr lang="en-MY" sz="1700" dirty="0" smtClean="0">
                <a:solidFill>
                  <a:srgbClr val="C800AA"/>
                </a:solidFill>
              </a:rPr>
              <a:t>    a </a:t>
            </a:r>
            <a:r>
              <a:rPr lang="en-MY" sz="1700" dirty="0">
                <a:solidFill>
                  <a:srgbClr val="C800AA"/>
                </a:solidFill>
              </a:rPr>
              <a:t>seller. A seller sells an asset to a </a:t>
            </a:r>
            <a:r>
              <a:rPr lang="en-MY" sz="1700" dirty="0" smtClean="0">
                <a:solidFill>
                  <a:srgbClr val="C800AA"/>
                </a:solidFill>
              </a:rPr>
              <a:t>buyer </a:t>
            </a:r>
            <a:r>
              <a:rPr lang="en-MY" sz="1700" dirty="0">
                <a:solidFill>
                  <a:srgbClr val="C800AA"/>
                </a:solidFill>
              </a:rPr>
              <a:t>on a </a:t>
            </a:r>
            <a:r>
              <a:rPr lang="en-MY" sz="1700" dirty="0" smtClean="0">
                <a:solidFill>
                  <a:srgbClr val="C800AA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MY" sz="1700" dirty="0">
                <a:solidFill>
                  <a:srgbClr val="C800AA"/>
                </a:solidFill>
              </a:rPr>
              <a:t> </a:t>
            </a:r>
            <a:r>
              <a:rPr lang="en-MY" sz="1700" dirty="0" smtClean="0">
                <a:solidFill>
                  <a:srgbClr val="C800AA"/>
                </a:solidFill>
              </a:rPr>
              <a:t>    cash </a:t>
            </a:r>
            <a:r>
              <a:rPr lang="en-MY" sz="1700" dirty="0">
                <a:solidFill>
                  <a:srgbClr val="C800AA"/>
                </a:solidFill>
              </a:rPr>
              <a:t>basis and later </a:t>
            </a:r>
            <a:r>
              <a:rPr lang="en-MY" sz="1700" dirty="0" smtClean="0">
                <a:solidFill>
                  <a:srgbClr val="C800AA"/>
                </a:solidFill>
              </a:rPr>
              <a:t>buys it </a:t>
            </a:r>
            <a:r>
              <a:rPr lang="en-MY" sz="1700" dirty="0">
                <a:solidFill>
                  <a:srgbClr val="C800AA"/>
                </a:solidFill>
              </a:rPr>
              <a:t>back on a </a:t>
            </a:r>
            <a:endParaRPr lang="en-MY" sz="1700" dirty="0" smtClean="0">
              <a:solidFill>
                <a:srgbClr val="C800AA"/>
              </a:solidFill>
            </a:endParaRPr>
          </a:p>
          <a:p>
            <a:pPr>
              <a:lnSpc>
                <a:spcPct val="150000"/>
              </a:lnSpc>
            </a:pPr>
            <a:r>
              <a:rPr lang="en-MY" sz="1700" dirty="0">
                <a:solidFill>
                  <a:srgbClr val="C800AA"/>
                </a:solidFill>
              </a:rPr>
              <a:t> </a:t>
            </a:r>
            <a:r>
              <a:rPr lang="en-MY" sz="1700" dirty="0" smtClean="0">
                <a:solidFill>
                  <a:srgbClr val="C800AA"/>
                </a:solidFill>
              </a:rPr>
              <a:t>    deferred </a:t>
            </a:r>
            <a:r>
              <a:rPr lang="en-MY" sz="1700" dirty="0">
                <a:solidFill>
                  <a:srgbClr val="C800AA"/>
                </a:solidFill>
              </a:rPr>
              <a:t>payment basis </a:t>
            </a:r>
            <a:r>
              <a:rPr lang="en-MY" sz="1700" dirty="0" smtClean="0">
                <a:solidFill>
                  <a:srgbClr val="C800AA"/>
                </a:solidFill>
              </a:rPr>
              <a:t>where </a:t>
            </a:r>
            <a:r>
              <a:rPr lang="en-MY" sz="1700" dirty="0">
                <a:solidFill>
                  <a:srgbClr val="C800AA"/>
                </a:solidFill>
              </a:rPr>
              <a:t>the price is </a:t>
            </a:r>
            <a:endParaRPr lang="en-MY" sz="1700" dirty="0" smtClean="0">
              <a:solidFill>
                <a:srgbClr val="C800AA"/>
              </a:solidFill>
            </a:endParaRPr>
          </a:p>
          <a:p>
            <a:pPr>
              <a:lnSpc>
                <a:spcPct val="150000"/>
              </a:lnSpc>
            </a:pPr>
            <a:r>
              <a:rPr lang="en-MY" sz="1700" dirty="0">
                <a:solidFill>
                  <a:srgbClr val="C800AA"/>
                </a:solidFill>
              </a:rPr>
              <a:t> </a:t>
            </a:r>
            <a:r>
              <a:rPr lang="en-MY" sz="1700" dirty="0" smtClean="0">
                <a:solidFill>
                  <a:srgbClr val="C800AA"/>
                </a:solidFill>
              </a:rPr>
              <a:t>    higher </a:t>
            </a:r>
            <a:r>
              <a:rPr lang="en-MY" sz="1700" dirty="0">
                <a:solidFill>
                  <a:srgbClr val="C800AA"/>
                </a:solidFill>
              </a:rPr>
              <a:t>than </a:t>
            </a:r>
            <a:r>
              <a:rPr lang="en-MY" sz="1700" dirty="0" smtClean="0">
                <a:solidFill>
                  <a:srgbClr val="C800AA"/>
                </a:solidFill>
              </a:rPr>
              <a:t>the cash </a:t>
            </a:r>
            <a:r>
              <a:rPr lang="en-MY" sz="1700" dirty="0">
                <a:solidFill>
                  <a:srgbClr val="C800AA"/>
                </a:solidFill>
              </a:rPr>
              <a:t>price.</a:t>
            </a:r>
            <a:endParaRPr lang="en-MY" sz="1700" b="1" dirty="0">
              <a:solidFill>
                <a:srgbClr val="C800AA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9" y="764704"/>
            <a:ext cx="29523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800AA"/>
                </a:solidFill>
              </a:rPr>
              <a:t>Personal Financing</a:t>
            </a:r>
          </a:p>
          <a:p>
            <a:pPr algn="ctr"/>
            <a:r>
              <a:rPr lang="en-US" b="1" dirty="0" smtClean="0">
                <a:solidFill>
                  <a:srgbClr val="C800AA"/>
                </a:solidFill>
              </a:rPr>
              <a:t>(Individuals)</a:t>
            </a:r>
            <a:endParaRPr lang="en-MY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30" y="1230135"/>
            <a:ext cx="1001071" cy="8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2" y="2492897"/>
            <a:ext cx="1070575" cy="71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06" y="3573017"/>
            <a:ext cx="861493" cy="7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45" y="4725145"/>
            <a:ext cx="1042531" cy="107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07504" y="753670"/>
            <a:ext cx="2664296" cy="5472608"/>
          </a:xfrm>
          <a:prstGeom prst="rect">
            <a:avLst/>
          </a:prstGeom>
          <a:solidFill>
            <a:srgbClr val="C8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MY" sz="2400" b="1" dirty="0" smtClean="0"/>
              <a:t>Product Feature</a:t>
            </a:r>
            <a:endParaRPr lang="en-MY" sz="2400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Margin </a:t>
            </a:r>
            <a:r>
              <a:rPr lang="en-US" sz="2000" b="1" dirty="0" smtClean="0"/>
              <a:t>Of Finance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Loan Tenure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Interest Rate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Processing Fee</a:t>
            </a:r>
          </a:p>
          <a:p>
            <a:pPr>
              <a:lnSpc>
                <a:spcPct val="150000"/>
              </a:lnSpc>
            </a:pPr>
            <a:endParaRPr lang="en-US" sz="1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Approval TAT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Early Settlement Fee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Eligibility</a:t>
            </a:r>
            <a:endParaRPr lang="en-MY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5776" y="1735063"/>
            <a:ext cx="45365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rgbClr val="C800AA"/>
                </a:solidFill>
              </a:rPr>
              <a:t>   RM1,000 - RM100,000</a:t>
            </a:r>
            <a:endParaRPr lang="en-US" sz="2000" dirty="0" smtClean="0">
              <a:solidFill>
                <a:srgbClr val="C800AA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800AA"/>
                </a:solidFill>
              </a:rPr>
              <a:t>Up to 84 months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800AA"/>
                </a:solidFill>
              </a:rPr>
              <a:t>9.60</a:t>
            </a:r>
            <a:r>
              <a:rPr lang="en-US" sz="2000" dirty="0" smtClean="0">
                <a:solidFill>
                  <a:srgbClr val="C800AA"/>
                </a:solidFill>
              </a:rPr>
              <a:t>% </a:t>
            </a:r>
            <a:r>
              <a:rPr lang="en-US" sz="2000" dirty="0" smtClean="0">
                <a:solidFill>
                  <a:srgbClr val="C800AA"/>
                </a:solidFill>
              </a:rPr>
              <a:t>p.a. </a:t>
            </a:r>
            <a:r>
              <a:rPr lang="en-US" sz="2000" dirty="0" smtClean="0">
                <a:solidFill>
                  <a:srgbClr val="C800AA"/>
                </a:solidFill>
              </a:rPr>
              <a:t>– </a:t>
            </a:r>
            <a:r>
              <a:rPr lang="en-US" sz="2000" dirty="0" smtClean="0">
                <a:solidFill>
                  <a:srgbClr val="C800AA"/>
                </a:solidFill>
              </a:rPr>
              <a:t>18.0</a:t>
            </a:r>
            <a:r>
              <a:rPr lang="en-US" sz="2000" dirty="0" smtClean="0">
                <a:solidFill>
                  <a:srgbClr val="C800AA"/>
                </a:solidFill>
              </a:rPr>
              <a:t>% </a:t>
            </a:r>
            <a:r>
              <a:rPr lang="en-US" sz="2000" dirty="0" smtClean="0">
                <a:solidFill>
                  <a:srgbClr val="C800AA"/>
                </a:solidFill>
              </a:rPr>
              <a:t>p.a</a:t>
            </a:r>
            <a:r>
              <a:rPr lang="en-US" sz="2000" dirty="0" smtClean="0">
                <a:solidFill>
                  <a:srgbClr val="C800AA"/>
                </a:solidFill>
              </a:rPr>
              <a:t>.</a:t>
            </a:r>
            <a:endParaRPr lang="en-US" sz="2000" dirty="0" smtClean="0">
              <a:solidFill>
                <a:srgbClr val="C800AA"/>
              </a:solidFill>
            </a:endParaRP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800AA"/>
                </a:solidFill>
              </a:rPr>
              <a:t>2% - 4% on financing amount</a:t>
            </a:r>
          </a:p>
          <a:p>
            <a:r>
              <a:rPr lang="en-US" sz="1600" dirty="0">
                <a:solidFill>
                  <a:srgbClr val="C800AA"/>
                </a:solidFill>
              </a:rPr>
              <a:t> </a:t>
            </a:r>
            <a:r>
              <a:rPr lang="en-US" sz="1600" dirty="0" smtClean="0">
                <a:solidFill>
                  <a:srgbClr val="C800AA"/>
                </a:solidFill>
              </a:rPr>
              <a:t>    (</a:t>
            </a:r>
            <a:r>
              <a:rPr lang="en-US" sz="1700" dirty="0" smtClean="0">
                <a:solidFill>
                  <a:srgbClr val="C800AA"/>
                </a:solidFill>
              </a:rPr>
              <a:t>Maximum processing fee is capped at RM400)</a:t>
            </a:r>
            <a:endParaRPr lang="en-US" sz="1600" dirty="0" smtClean="0">
              <a:solidFill>
                <a:srgbClr val="C800AA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C800AA"/>
                </a:solidFill>
              </a:rPr>
              <a:t>1 </a:t>
            </a:r>
            <a:r>
              <a:rPr lang="en-US" sz="2000" dirty="0" smtClean="0">
                <a:solidFill>
                  <a:srgbClr val="C800AA"/>
                </a:solidFill>
              </a:rPr>
              <a:t>to 3 working days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rgbClr val="C800AA"/>
                </a:solidFill>
              </a:rPr>
              <a:t>   </a:t>
            </a:r>
            <a:r>
              <a:rPr lang="en-US" sz="2000" dirty="0" smtClean="0">
                <a:solidFill>
                  <a:srgbClr val="C800AA"/>
                </a:solidFill>
              </a:rPr>
              <a:t>None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C800AA"/>
                </a:solidFill>
              </a:rPr>
              <a:t>  </a:t>
            </a:r>
            <a:r>
              <a:rPr lang="en-US" sz="2000" dirty="0" smtClean="0">
                <a:solidFill>
                  <a:srgbClr val="C800AA"/>
                </a:solidFill>
              </a:rPr>
              <a:t>Malaysian citizen only</a:t>
            </a:r>
          </a:p>
          <a:p>
            <a:r>
              <a:rPr lang="en-US" sz="2000" dirty="0" smtClean="0">
                <a:solidFill>
                  <a:srgbClr val="C800AA"/>
                </a:solidFill>
              </a:rPr>
              <a:t>    18 years of age and above</a:t>
            </a:r>
            <a:endParaRPr lang="en-US" sz="2000" dirty="0">
              <a:solidFill>
                <a:srgbClr val="C800AA"/>
              </a:solidFill>
            </a:endParaRPr>
          </a:p>
          <a:p>
            <a:r>
              <a:rPr lang="en-US" sz="2000" dirty="0" smtClean="0">
                <a:solidFill>
                  <a:srgbClr val="C800AA"/>
                </a:solidFill>
              </a:rPr>
              <a:t>    Minimum </a:t>
            </a:r>
            <a:r>
              <a:rPr lang="en-US" sz="2000" dirty="0">
                <a:solidFill>
                  <a:srgbClr val="C800AA"/>
                </a:solidFill>
              </a:rPr>
              <a:t>n</a:t>
            </a:r>
            <a:r>
              <a:rPr lang="en-US" sz="2000" dirty="0" smtClean="0">
                <a:solidFill>
                  <a:srgbClr val="C800AA"/>
                </a:solidFill>
              </a:rPr>
              <a:t>et income RM800</a:t>
            </a:r>
            <a:endParaRPr lang="en-US" sz="2000" dirty="0">
              <a:solidFill>
                <a:srgbClr val="C800AA"/>
              </a:solidFill>
            </a:endParaRPr>
          </a:p>
          <a:p>
            <a:r>
              <a:rPr lang="en-US" sz="2000" dirty="0" smtClean="0">
                <a:solidFill>
                  <a:srgbClr val="C800AA"/>
                </a:solidFill>
              </a:rPr>
              <a:t>    Salaried employee / Self- employed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43809" y="828581"/>
            <a:ext cx="29523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800AA"/>
                </a:solidFill>
              </a:rPr>
              <a:t>Personal Financing</a:t>
            </a:r>
          </a:p>
          <a:p>
            <a:pPr algn="ctr"/>
            <a:r>
              <a:rPr lang="en-US" b="1" dirty="0" smtClean="0">
                <a:solidFill>
                  <a:srgbClr val="C800AA"/>
                </a:solidFill>
              </a:rPr>
              <a:t>(Individuals)</a:t>
            </a:r>
            <a:endParaRPr lang="en-MY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30" y="1230135"/>
            <a:ext cx="1001071" cy="8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2" y="2492897"/>
            <a:ext cx="1070575" cy="71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06" y="3573017"/>
            <a:ext cx="861493" cy="7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45" y="4725145"/>
            <a:ext cx="1042531" cy="107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8305800" cy="365125"/>
          </a:xfrm>
        </p:spPr>
        <p:txBody>
          <a:bodyPr/>
          <a:lstStyle/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764540" y="2708920"/>
            <a:ext cx="3630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THANK YOU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24203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412</Words>
  <Application>Microsoft Office PowerPoint</Application>
  <PresentationFormat>On-screen Show (4:3)</PresentationFormat>
  <Paragraphs>87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PROPOSAL TO U MOBILE SDN.BHD.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Kenji Fujita (Central-HQ-CORP)</dc:creator>
  <cp:lastModifiedBy>Sarvindran Nair A/L Krishnan Kutty (HQ-CCG-MPD)</cp:lastModifiedBy>
  <cp:revision>270</cp:revision>
  <cp:lastPrinted>2017-03-25T08:42:46Z</cp:lastPrinted>
  <dcterms:created xsi:type="dcterms:W3CDTF">2015-02-14T03:58:01Z</dcterms:created>
  <dcterms:modified xsi:type="dcterms:W3CDTF">2017-05-02T11:49:26Z</dcterms:modified>
</cp:coreProperties>
</file>