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92" r:id="rId3"/>
    <p:sldId id="262" r:id="rId4"/>
    <p:sldId id="290" r:id="rId5"/>
    <p:sldId id="287" r:id="rId6"/>
    <p:sldId id="288" r:id="rId7"/>
    <p:sldId id="291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5743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12FF968-C513-4EBA-9EB5-F31B8005D308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823" y="4414561"/>
            <a:ext cx="5610754" cy="4185532"/>
          </a:xfrm>
          <a:prstGeom prst="rect">
            <a:avLst/>
          </a:prstGeom>
        </p:spPr>
        <p:txBody>
          <a:bodyPr vert="horz" lIns="93164" tIns="46582" rIns="93164" bIns="4658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121"/>
            <a:ext cx="3038145" cy="46574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29121"/>
            <a:ext cx="3038145" cy="46574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4B1755-9DFD-4C69-866D-BA0F20BB5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BCCC8-D954-4887-A105-364A5F0422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BCCC8-D954-4887-A105-364A5F0422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645F3-CFF6-4626-8661-8BCA938DABB0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B7DAD-2DB7-4307-A660-AEC9B1188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467E8-1276-48FE-8ACE-DD3DA3F13126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D2C02-52E6-4733-9677-147FA5717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17E2F-2E16-422F-8DEB-09F2621F8A0C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675C-D8D8-42E0-BB7E-D81C5B6A5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62447-C043-4528-AF23-8CFB946942E4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3A56B-E508-4962-A3C4-1201B4F4D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4F28-73B1-4515-A641-3938474FAF2B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64F4-4A99-481E-9381-F0B0112F3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43528-3284-4290-B987-F0AB44B3A5E2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CA2F7-1574-4FC0-A77C-BCCE38422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EFA56-8F48-49D6-A24B-5BE22149486E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B1DC3-AA31-4320-B75F-CB5DE39CA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9918-0B5D-477D-B20A-87EEDA86C566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B5A52-E135-4D67-9276-C308BCD7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55EA2-EBF2-4324-8AC8-63565706BAA2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2DE2-3BA6-44EA-81D9-873B52089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EBE65-B97D-4A48-A998-BAB439F7523B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8BFC2-8624-47A6-BFE0-24A4D029B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3330B-41C6-45D0-BA94-B72B584EBB7A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49466-406B-400D-8062-53CAA1744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CE3FD-AF48-4717-A81D-DED946421330}" type="datetime1">
              <a:rPr lang="en-US" smtClean="0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9D60BF-4066-4ECC-9B0C-7BCF8A9E9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PMP &amp; PIP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8042C-51D0-4AE8-8F12-844D4DF3338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3505200"/>
            <a:ext cx="88392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 smtClean="0"/>
              <a:t>PF target refers to PF disbursed (RM) target.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 smtClean="0"/>
              <a:t>CC target refer to CC approval (#) target.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1219200"/>
          <a:ext cx="87630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617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Segmentation Rating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Meet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&gt; 60% for both product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Meet 41% - 60% for both product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 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41% for either product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 6% - 40% for either product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Meet </a:t>
                      </a:r>
                      <a:r>
                        <a:rPr lang="en-US" sz="1800" b="0" u="sng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5% for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product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PMP &amp; PIP ver. 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PMP &amp; PIP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8042C-51D0-4AE8-8F12-844D4DF33382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1219200"/>
          <a:ext cx="87630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603"/>
                <a:gridCol w="2562466"/>
                <a:gridCol w="2562466"/>
                <a:gridCol w="25624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Segmentation Rating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Meet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&gt; 60% for both product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9.9%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Meet 41% - 60% for both product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2.1%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 </a:t>
                      </a:r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41% for either product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47+31 =78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40.6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 6% - 40% for either product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22.92%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Meet </a:t>
                      </a:r>
                      <a:r>
                        <a:rPr lang="en-US" sz="1800" b="0" u="sng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5% for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product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24.48%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PMP &amp; PIP ver. 1.1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565046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CRO : 192 sales staffs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Mechanics – PMP &amp; PIP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683E1-612F-45E5-BE7C-34C1E0A401C3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838200"/>
          <a:ext cx="88392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39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Segmentation Rating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Action Taken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letter to congratulate sales staff on his/ her consistent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performance. (PMP)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letter to congratulate sales staff on his/ her consistent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performance. (PMP)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letter of explanation (LOE) to sales staff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which demand the sales staff to revert on the subsequent  action plan to improve his/ her sales performance. (PIP)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letter of explanation (LOE) to sales staff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which demand the sales staff to revert on the subsequent  action plan to improve his/ her sales performance. (PIP)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LOE &amp; final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warning letter to sales staff which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notify the non-performance for the next subsequent month, the company have the rights to terminate him / her.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3635276"/>
            <a:ext cx="883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Sales Staff Measurement (Phase I)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dirty="0" smtClean="0"/>
              <a:t>The measurement of sales staff performance based on 3 consecutive months performance. </a:t>
            </a:r>
            <a:r>
              <a:rPr lang="en-US" dirty="0" smtClean="0">
                <a:solidFill>
                  <a:srgbClr val="0000FF"/>
                </a:solidFill>
              </a:rPr>
              <a:t>(Refer appendix I)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en-US" dirty="0" smtClean="0"/>
              <a:t>Staff will be terminated in the event there are ‘C’ ratings for 4 consecutive months.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en-US" dirty="0" smtClean="0"/>
              <a:t>Staff will be terminated in the event there are ‘D’ ratings or lower for 3 consecutive months.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en-US" dirty="0" smtClean="0"/>
              <a:t>Staff will be terminated in the event there are ‘E’ ratings for consecutive 2 months.</a:t>
            </a:r>
          </a:p>
          <a:p>
            <a:pPr marL="342900" indent="-342900"/>
            <a:endParaRPr lang="en-US" sz="1600" dirty="0" smtClean="0"/>
          </a:p>
          <a:p>
            <a:pPr marL="571500" indent="-571500"/>
            <a:r>
              <a:rPr lang="en-US" dirty="0" smtClean="0"/>
              <a:t>Note: CCG management may time from time review and change the segmentation rating criteria if it deems necessary based on the business needs.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PMP &amp; PIP ver. 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Mechanics (cont’d) – PMP &amp; PIP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683E1-612F-45E5-BE7C-34C1E0A401C3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762000"/>
          <a:ext cx="88392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39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Segmentation Rating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Action Taken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letter to congratulate CSU Head on his/ her consistent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performance. (PMP)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letter to congratulate CSU Head on his/ her consistent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performance. (PMP)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letter of explanation (LOE) to CSU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Head which demand the sales staff to revert on the subsequent  action plan to improve his/ her sales performance. (PIP)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letter of explanation (LOE) to CSU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Head which demand the sales staff to revert on the subsequent  action plan to improve his/ her sales performance. (PIP)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LOE &amp; final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warning letter to CSU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Head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which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notify the non-performance for the next subsequent month, the company have the rights to terminate him / her.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3429000"/>
            <a:ext cx="8839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CSU Unit Head Measurement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dirty="0" smtClean="0"/>
              <a:t>The measurement of </a:t>
            </a:r>
            <a:r>
              <a:rPr lang="en-US" dirty="0" smtClean="0">
                <a:cs typeface="Arial" pitchFamily="34" charset="0"/>
              </a:rPr>
              <a:t>CSU Head </a:t>
            </a:r>
            <a:r>
              <a:rPr lang="en-US" dirty="0" smtClean="0"/>
              <a:t>will be based on continuous 4 months performance.</a:t>
            </a:r>
            <a:r>
              <a:rPr lang="en-US" dirty="0" smtClean="0">
                <a:solidFill>
                  <a:srgbClr val="0000FF"/>
                </a:solidFill>
              </a:rPr>
              <a:t> (Refer appendix II)</a:t>
            </a:r>
            <a:endParaRPr lang="en-US" dirty="0" smtClean="0"/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dirty="0" smtClean="0">
                <a:cs typeface="Arial" pitchFamily="34" charset="0"/>
              </a:rPr>
              <a:t>CSU Head </a:t>
            </a:r>
            <a:r>
              <a:rPr lang="en-US" dirty="0" smtClean="0"/>
              <a:t>be terminated in the event there are ‘D’ ratings or lower for consecutive 4 months.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en-US" dirty="0" smtClean="0">
                <a:cs typeface="Arial" pitchFamily="34" charset="0"/>
              </a:rPr>
              <a:t>CSU Head</a:t>
            </a:r>
            <a:r>
              <a:rPr lang="en-US" dirty="0" smtClean="0"/>
              <a:t> will be terminated in the event there are ‘C’ ratings for consecutive 5 months.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en-US" dirty="0" smtClean="0">
                <a:cs typeface="Arial" pitchFamily="34" charset="0"/>
              </a:rPr>
              <a:t>CSU Head</a:t>
            </a:r>
            <a:r>
              <a:rPr lang="en-US" dirty="0" smtClean="0"/>
              <a:t> will be terminated in the event there are ‘E’ ratings for consecutive 3 months.</a:t>
            </a:r>
          </a:p>
          <a:p>
            <a:pPr marL="571500" indent="-571500" algn="just"/>
            <a:r>
              <a:rPr lang="en-US" dirty="0" smtClean="0"/>
              <a:t>Note	:CCG management may time from time review and change the segmentation rating criteria if it deems necessary based on the business needs.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PMP &amp; PIP ver. 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2644914"/>
            <a:ext cx="70104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cs typeface="Arial" pitchFamily="34" charset="0"/>
              </a:rPr>
              <a:t>PMP &amp; PIP Appendix</a:t>
            </a:r>
            <a:endParaRPr lang="en-US" sz="32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C2141-74EE-4F0E-94EF-D6C70BAADCF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PMP &amp; PIP - Appendix 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C2141-74EE-4F0E-94EF-D6C70BAADCF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PMP &amp; PIP - Appendix II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C2141-74EE-4F0E-94EF-D6C70BAADC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PMP &amp; PIP ver. 1.1</a:t>
            </a:r>
            <a:endParaRPr lang="en-US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686</Words>
  <Application>Microsoft Office PowerPoint</Application>
  <PresentationFormat>On-screen Show (4:3)</PresentationFormat>
  <Paragraphs>98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PMP &amp; PIP</vt:lpstr>
      <vt:lpstr>PMP &amp; PIP</vt:lpstr>
      <vt:lpstr>Mechanics – PMP &amp; PIP</vt:lpstr>
      <vt:lpstr>Mechanics (cont’d) – PMP &amp; PIP</vt:lpstr>
      <vt:lpstr>Slide 5</vt:lpstr>
      <vt:lpstr>PMP &amp; PIP - Appendix I</vt:lpstr>
      <vt:lpstr>PMP &amp; PIP - Appendix II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</dc:title>
  <dc:creator>Ajith A/L Jayaram (HQ-CCG)</dc:creator>
  <cp:lastModifiedBy> </cp:lastModifiedBy>
  <cp:revision>216</cp:revision>
  <dcterms:created xsi:type="dcterms:W3CDTF">2014-07-09T02:21:45Z</dcterms:created>
  <dcterms:modified xsi:type="dcterms:W3CDTF">2014-10-16T01:30:31Z</dcterms:modified>
</cp:coreProperties>
</file>